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6"/>
  </p:notesMasterIdLst>
  <p:handoutMasterIdLst>
    <p:handoutMasterId r:id="rId57"/>
  </p:handoutMasterIdLst>
  <p:sldIdLst>
    <p:sldId id="256" r:id="rId5"/>
    <p:sldId id="257" r:id="rId6"/>
    <p:sldId id="328" r:id="rId7"/>
    <p:sldId id="260" r:id="rId8"/>
    <p:sldId id="287" r:id="rId9"/>
    <p:sldId id="329" r:id="rId10"/>
    <p:sldId id="293" r:id="rId11"/>
    <p:sldId id="330" r:id="rId12"/>
    <p:sldId id="294" r:id="rId13"/>
    <p:sldId id="289" r:id="rId14"/>
    <p:sldId id="291" r:id="rId15"/>
    <p:sldId id="290" r:id="rId16"/>
    <p:sldId id="331" r:id="rId17"/>
    <p:sldId id="292" r:id="rId18"/>
    <p:sldId id="332" r:id="rId19"/>
    <p:sldId id="295" r:id="rId20"/>
    <p:sldId id="333" r:id="rId21"/>
    <p:sldId id="296" r:id="rId22"/>
    <p:sldId id="302" r:id="rId23"/>
    <p:sldId id="303" r:id="rId24"/>
    <p:sldId id="304" r:id="rId25"/>
    <p:sldId id="334" r:id="rId26"/>
    <p:sldId id="305" r:id="rId27"/>
    <p:sldId id="307" r:id="rId28"/>
    <p:sldId id="308" r:id="rId29"/>
    <p:sldId id="306" r:id="rId30"/>
    <p:sldId id="309" r:id="rId31"/>
    <p:sldId id="335" r:id="rId32"/>
    <p:sldId id="310" r:id="rId33"/>
    <p:sldId id="312" r:id="rId34"/>
    <p:sldId id="336" r:id="rId35"/>
    <p:sldId id="313" r:id="rId36"/>
    <p:sldId id="314" r:id="rId37"/>
    <p:sldId id="337" r:id="rId38"/>
    <p:sldId id="316" r:id="rId39"/>
    <p:sldId id="318" r:id="rId40"/>
    <p:sldId id="338" r:id="rId41"/>
    <p:sldId id="317" r:id="rId42"/>
    <p:sldId id="322" r:id="rId43"/>
    <p:sldId id="319" r:id="rId44"/>
    <p:sldId id="320" r:id="rId45"/>
    <p:sldId id="321" r:id="rId46"/>
    <p:sldId id="339" r:id="rId47"/>
    <p:sldId id="323" r:id="rId48"/>
    <p:sldId id="324" r:id="rId49"/>
    <p:sldId id="341" r:id="rId50"/>
    <p:sldId id="340" r:id="rId51"/>
    <p:sldId id="325" r:id="rId52"/>
    <p:sldId id="342" r:id="rId53"/>
    <p:sldId id="326" r:id="rId54"/>
    <p:sldId id="26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360"/>
    <a:srgbClr val="0C75AC"/>
    <a:srgbClr val="103350"/>
    <a:srgbClr val="1B6872"/>
    <a:srgbClr val="63B7C6"/>
    <a:srgbClr val="002136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61" autoAdjust="0"/>
  </p:normalViewPr>
  <p:slideViewPr>
    <p:cSldViewPr snapToGrid="0">
      <p:cViewPr>
        <p:scale>
          <a:sx n="70" d="100"/>
          <a:sy n="70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5/20/2025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13:14:32.5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 24575,'3240'0'0,"-3223"1"0,1 1 0,27 6 0,31 3 0,-43-8 0,-1 1 0,44 11 0,-46-8 0,1-2 0,59 4 0,1811-10 0,-1877 0 0,47-9 0,18-1 0,100 1 0,53 0 0,75-7 0,95 10 0,-235 9 0,15-2-1365,-172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13:14:42.8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44 24575,'119'-2'0,"3"1"0,151 16 0,-159-6 0,168-7 0,-127-5 0,18 14 0,11 0 0,1124-11 0,-1172-11 0,-89 5 0,49 1 0,-26 4 0,112-14 0,-59 1 0,179 2 0,-175 1 0,-3 0 0,-79 11-1365,-26 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5/20/2025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Convert from Solidity syntax to SMT syntax.</a:t>
            </a:r>
          </a:p>
          <a:p>
            <a:pPr marL="228600" indent="-228600">
              <a:buAutoNum type="arabicPeriod"/>
            </a:pPr>
            <a:r>
              <a:rPr lang="en-US" dirty="0" err="1"/>
              <a:t>Verfication</a:t>
            </a:r>
            <a:r>
              <a:rPr lang="en-US" dirty="0"/>
              <a:t> by automatic tools.</a:t>
            </a:r>
          </a:p>
          <a:p>
            <a:pPr marL="228600" indent="-228600">
              <a:buAutoNum type="arabicPeriod"/>
            </a:pPr>
            <a:r>
              <a:rPr lang="en-US" dirty="0" err="1"/>
              <a:t>Betterr</a:t>
            </a:r>
            <a:r>
              <a:rPr lang="en-US" dirty="0"/>
              <a:t> verification.</a:t>
            </a:r>
          </a:p>
          <a:p>
            <a:pPr marL="228600" indent="-228600">
              <a:buAutoNum type="arabicPeriod"/>
            </a:pPr>
            <a:r>
              <a:rPr lang="en-US" dirty="0"/>
              <a:t>Good verification prevent economic damage.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84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So far the formalization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108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he-IL" noProof="0"/>
              <a:t>לחץ כדי לערוך סגנון כותרת משנה של תבנית בסיס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ני תכנים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  <a:endParaRPr lang="en-US" noProof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כיתוב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עם כיתוב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he-IL" noProof="0" dirty="0"/>
              <a:t>לחץ כדי לערוך סגנונות טקסט של תבנית בסיס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  <a:endParaRPr lang="en-US" noProof="0"/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noProof="0"/>
              <a:t>לחץ כדי לערוך סגנון כותרת של תבנית בסיס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067" y="2395728"/>
            <a:ext cx="9313333" cy="1243584"/>
          </a:xfrm>
        </p:spPr>
        <p:txBody>
          <a:bodyPr/>
          <a:lstStyle/>
          <a:p>
            <a:r>
              <a:rPr lang="en-US" sz="4800" dirty="0"/>
              <a:t>SMT-Friendly Formalization of the Solidity Memory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459" y="5579437"/>
            <a:ext cx="7077456" cy="8686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Avichai Iny</a:t>
            </a:r>
          </a:p>
          <a:p>
            <a:pPr marL="0" indent="0">
              <a:buNone/>
            </a:pPr>
            <a:r>
              <a:rPr lang="en-US" dirty="0"/>
              <a:t>Evyatar Kersh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7DB3BAD-C8C4-53D1-9ACA-EB702C0B212D}"/>
              </a:ext>
            </a:extLst>
          </p:cNvPr>
          <p:cNvSpPr txBox="1">
            <a:spLocks/>
          </p:cNvSpPr>
          <p:nvPr/>
        </p:nvSpPr>
        <p:spPr>
          <a:xfrm>
            <a:off x="2015067" y="3639312"/>
            <a:ext cx="7077456" cy="86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GB" sz="1800" kern="1200" spc="3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Akos Hajdu, Dejan </a:t>
            </a:r>
            <a:r>
              <a:rPr lang="en-US" dirty="0" err="1"/>
              <a:t>Jovanovi´c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D5A1E-8F6F-C683-88EE-112AD55D9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EDC69B-E719-DDA1-854D-3DCBF2D40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7126563" cy="859055"/>
          </a:xfrm>
        </p:spPr>
        <p:txBody>
          <a:bodyPr>
            <a:normAutofit/>
          </a:bodyPr>
          <a:lstStyle/>
          <a:p>
            <a:r>
              <a:rPr lang="en-US" dirty="0"/>
              <a:t>Background - Solidity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5B144-07C0-A314-4D02-8B93060B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2" name="Text Placeholder 9">
            <a:extLst>
              <a:ext uri="{FF2B5EF4-FFF2-40B4-BE49-F238E27FC236}">
                <a16:creationId xmlns:a16="http://schemas.microsoft.com/office/drawing/2014/main" id="{71DF7523-B493-0235-25F8-24F84501657F}"/>
              </a:ext>
            </a:extLst>
          </p:cNvPr>
          <p:cNvSpPr txBox="1">
            <a:spLocks/>
          </p:cNvSpPr>
          <p:nvPr/>
        </p:nvSpPr>
        <p:spPr>
          <a:xfrm>
            <a:off x="325967" y="1562950"/>
            <a:ext cx="4703233" cy="3872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badi" panose="020B0604020104020204" pitchFamily="34" charset="0"/>
            </a:endParaRPr>
          </a:p>
          <a:p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8484117-3371-E0D0-5C31-44C54FC1056C}"/>
              </a:ext>
            </a:extLst>
          </p:cNvPr>
          <p:cNvSpPr txBox="1">
            <a:spLocks/>
          </p:cNvSpPr>
          <p:nvPr/>
        </p:nvSpPr>
        <p:spPr>
          <a:xfrm>
            <a:off x="478367" y="1715350"/>
            <a:ext cx="4703233" cy="3872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There are 2 storage data types, “Storage” and “Memory”.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 the storage all the variables store as values.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 the memory the data can be saved by reference.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storage and memory are separate from each other and cannot be mixed by pointers.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Functions define local variables and pointers that can point to both storage and memory.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1CD50C42-E307-91C8-3BFC-DC3FCDB83916}"/>
              </a:ext>
            </a:extLst>
          </p:cNvPr>
          <p:cNvGrpSpPr/>
          <p:nvPr/>
        </p:nvGrpSpPr>
        <p:grpSpPr>
          <a:xfrm>
            <a:off x="5851193" y="1715350"/>
            <a:ext cx="1777525" cy="555476"/>
            <a:chOff x="555476" y="1499786"/>
            <a:chExt cx="1777525" cy="555476"/>
          </a:xfrm>
        </p:grpSpPr>
        <p:sp>
          <p:nvSpPr>
            <p:cNvPr id="18" name="Rounded Rectangle 1">
              <a:extLst>
                <a:ext uri="{FF2B5EF4-FFF2-40B4-BE49-F238E27FC236}">
                  <a16:creationId xmlns:a16="http://schemas.microsoft.com/office/drawing/2014/main" id="{C753DD3F-9E21-E20F-7F7E-9F7E6D281D6B}"/>
                </a:ext>
              </a:extLst>
            </p:cNvPr>
            <p:cNvSpPr/>
            <p:nvPr/>
          </p:nvSpPr>
          <p:spPr>
            <a:xfrm>
              <a:off x="555476" y="1499786"/>
              <a:ext cx="1777525" cy="555476"/>
            </a:xfrm>
            <a:custGeom>
              <a:avLst/>
              <a:gdLst/>
              <a:ahLst/>
              <a:cxnLst/>
              <a:rect l="0" t="0" r="0" b="0"/>
              <a:pathLst>
                <a:path w="1777525" h="555476">
                  <a:moveTo>
                    <a:pt x="1777525" y="388833"/>
                  </a:moveTo>
                  <a:cubicBezTo>
                    <a:pt x="1777525" y="480867"/>
                    <a:pt x="1379612" y="555476"/>
                    <a:pt x="888762" y="555476"/>
                  </a:cubicBezTo>
                  <a:cubicBezTo>
                    <a:pt x="397912" y="555476"/>
                    <a:pt x="0" y="480867"/>
                    <a:pt x="0" y="388833"/>
                  </a:cubicBezTo>
                  <a:cubicBezTo>
                    <a:pt x="0" y="233531"/>
                    <a:pt x="0" y="321945"/>
                    <a:pt x="0" y="166642"/>
                  </a:cubicBezTo>
                  <a:cubicBezTo>
                    <a:pt x="0" y="74608"/>
                    <a:pt x="397912" y="0"/>
                    <a:pt x="888762" y="0"/>
                  </a:cubicBezTo>
                  <a:cubicBezTo>
                    <a:pt x="1379612" y="0"/>
                    <a:pt x="1777525" y="74608"/>
                    <a:pt x="1777525" y="166642"/>
                  </a:cubicBezTo>
                  <a:cubicBezTo>
                    <a:pt x="1777525" y="321945"/>
                    <a:pt x="1777525" y="233531"/>
                    <a:pt x="1777525" y="38883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EA4C621A-ACBF-5738-7CF4-5A1CB0F89F68}"/>
                </a:ext>
              </a:extLst>
            </p:cNvPr>
            <p:cNvSpPr/>
            <p:nvPr/>
          </p:nvSpPr>
          <p:spPr>
            <a:xfrm>
              <a:off x="555476" y="1499786"/>
              <a:ext cx="1777525" cy="333285"/>
            </a:xfrm>
            <a:custGeom>
              <a:avLst/>
              <a:gdLst/>
              <a:ahLst/>
              <a:cxnLst/>
              <a:rect l="0" t="0" r="0" b="0"/>
              <a:pathLst>
                <a:path w="1777525" h="333285">
                  <a:moveTo>
                    <a:pt x="0" y="166642"/>
                  </a:moveTo>
                  <a:cubicBezTo>
                    <a:pt x="0" y="74608"/>
                    <a:pt x="397912" y="0"/>
                    <a:pt x="888762" y="0"/>
                  </a:cubicBezTo>
                  <a:cubicBezTo>
                    <a:pt x="1379612" y="0"/>
                    <a:pt x="1777525" y="74608"/>
                    <a:pt x="1777525" y="166642"/>
                  </a:cubicBezTo>
                  <a:cubicBezTo>
                    <a:pt x="1777525" y="258677"/>
                    <a:pt x="1379612" y="333285"/>
                    <a:pt x="888762" y="333285"/>
                  </a:cubicBezTo>
                  <a:cubicBezTo>
                    <a:pt x="397912" y="333285"/>
                    <a:pt x="0" y="258677"/>
                    <a:pt x="0" y="166642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3183CD87-4EB8-C093-DCC8-500B22D8B196}"/>
                </a:ext>
              </a:extLst>
            </p:cNvPr>
            <p:cNvSpPr/>
            <p:nvPr/>
          </p:nvSpPr>
          <p:spPr>
            <a:xfrm>
              <a:off x="1110953" y="1499786"/>
              <a:ext cx="666571" cy="231448"/>
            </a:xfrm>
            <a:custGeom>
              <a:avLst/>
              <a:gdLst/>
              <a:ahLst/>
              <a:cxnLst/>
              <a:rect l="0" t="0" r="0" b="0"/>
              <a:pathLst>
                <a:path w="666571" h="231448">
                  <a:moveTo>
                    <a:pt x="0" y="64805"/>
                  </a:moveTo>
                  <a:cubicBezTo>
                    <a:pt x="0" y="29014"/>
                    <a:pt x="149216" y="0"/>
                    <a:pt x="333285" y="0"/>
                  </a:cubicBezTo>
                  <a:cubicBezTo>
                    <a:pt x="517355" y="0"/>
                    <a:pt x="666571" y="29014"/>
                    <a:pt x="666571" y="64805"/>
                  </a:cubicBezTo>
                  <a:lnTo>
                    <a:pt x="666571" y="166642"/>
                  </a:lnTo>
                  <a:cubicBezTo>
                    <a:pt x="666571" y="202434"/>
                    <a:pt x="517355" y="231448"/>
                    <a:pt x="333285" y="231448"/>
                  </a:cubicBezTo>
                  <a:cubicBezTo>
                    <a:pt x="149216" y="231448"/>
                    <a:pt x="0" y="202434"/>
                    <a:pt x="0" y="1666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F1A95CDE-5DC4-5C99-B059-377703EE6FAE}"/>
                </a:ext>
              </a:extLst>
            </p:cNvPr>
            <p:cNvSpPr/>
            <p:nvPr/>
          </p:nvSpPr>
          <p:spPr>
            <a:xfrm>
              <a:off x="1110953" y="1499786"/>
              <a:ext cx="666571" cy="129611"/>
            </a:xfrm>
            <a:custGeom>
              <a:avLst/>
              <a:gdLst/>
              <a:ahLst/>
              <a:cxnLst/>
              <a:rect l="0" t="0" r="0" b="0"/>
              <a:pathLst>
                <a:path w="666571" h="129611">
                  <a:moveTo>
                    <a:pt x="333285" y="129611"/>
                  </a:moveTo>
                  <a:cubicBezTo>
                    <a:pt x="149216" y="129611"/>
                    <a:pt x="0" y="100596"/>
                    <a:pt x="0" y="64805"/>
                  </a:cubicBezTo>
                  <a:cubicBezTo>
                    <a:pt x="0" y="29014"/>
                    <a:pt x="149216" y="0"/>
                    <a:pt x="333285" y="0"/>
                  </a:cubicBezTo>
                  <a:cubicBezTo>
                    <a:pt x="517355" y="0"/>
                    <a:pt x="666571" y="29014"/>
                    <a:pt x="666571" y="64805"/>
                  </a:cubicBezTo>
                  <a:cubicBezTo>
                    <a:pt x="666571" y="100596"/>
                    <a:pt x="517355" y="129611"/>
                    <a:pt x="333285" y="12961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22E1665E-57C4-EB37-6C89-B0D72C5E35CA}"/>
                </a:ext>
              </a:extLst>
            </p:cNvPr>
            <p:cNvSpPr/>
            <p:nvPr/>
          </p:nvSpPr>
          <p:spPr>
            <a:xfrm>
              <a:off x="555476" y="1499786"/>
              <a:ext cx="1777525" cy="555476"/>
            </a:xfrm>
            <a:custGeom>
              <a:avLst/>
              <a:gdLst/>
              <a:ahLst/>
              <a:cxnLst/>
              <a:rect l="0" t="0" r="0" b="0"/>
              <a:pathLst>
                <a:path w="1777525" h="555476">
                  <a:moveTo>
                    <a:pt x="1777525" y="388833"/>
                  </a:moveTo>
                  <a:cubicBezTo>
                    <a:pt x="1777525" y="480867"/>
                    <a:pt x="1379612" y="555476"/>
                    <a:pt x="888762" y="555476"/>
                  </a:cubicBezTo>
                  <a:cubicBezTo>
                    <a:pt x="397912" y="555476"/>
                    <a:pt x="0" y="480867"/>
                    <a:pt x="0" y="388833"/>
                  </a:cubicBezTo>
                  <a:cubicBezTo>
                    <a:pt x="0" y="233531"/>
                    <a:pt x="0" y="321945"/>
                    <a:pt x="0" y="166642"/>
                  </a:cubicBezTo>
                  <a:cubicBezTo>
                    <a:pt x="0" y="74608"/>
                    <a:pt x="397912" y="0"/>
                    <a:pt x="888762" y="0"/>
                  </a:cubicBezTo>
                  <a:cubicBezTo>
                    <a:pt x="1379612" y="0"/>
                    <a:pt x="1777525" y="74608"/>
                    <a:pt x="1777525" y="166642"/>
                  </a:cubicBezTo>
                  <a:cubicBezTo>
                    <a:pt x="1777525" y="321945"/>
                    <a:pt x="1777525" y="233531"/>
                    <a:pt x="1777525" y="388833"/>
                  </a:cubicBezTo>
                  <a:close/>
                </a:path>
              </a:pathLst>
            </a:custGeom>
            <a:noFill/>
            <a:ln w="13886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id="{C8E666AB-B723-6B8F-5DC3-D9DB3BC47048}"/>
                </a:ext>
              </a:extLst>
            </p:cNvPr>
            <p:cNvSpPr/>
            <p:nvPr/>
          </p:nvSpPr>
          <p:spPr>
            <a:xfrm>
              <a:off x="555476" y="1499786"/>
              <a:ext cx="1777525" cy="333285"/>
            </a:xfrm>
            <a:custGeom>
              <a:avLst/>
              <a:gdLst/>
              <a:ahLst/>
              <a:cxnLst/>
              <a:rect l="0" t="0" r="0" b="0"/>
              <a:pathLst>
                <a:path w="1777525" h="333285">
                  <a:moveTo>
                    <a:pt x="0" y="166642"/>
                  </a:moveTo>
                  <a:cubicBezTo>
                    <a:pt x="0" y="74608"/>
                    <a:pt x="397912" y="0"/>
                    <a:pt x="888762" y="0"/>
                  </a:cubicBezTo>
                  <a:cubicBezTo>
                    <a:pt x="1379612" y="0"/>
                    <a:pt x="1777525" y="74608"/>
                    <a:pt x="1777525" y="166642"/>
                  </a:cubicBezTo>
                  <a:cubicBezTo>
                    <a:pt x="1777525" y="258677"/>
                    <a:pt x="1379612" y="333285"/>
                    <a:pt x="888762" y="333285"/>
                  </a:cubicBezTo>
                  <a:cubicBezTo>
                    <a:pt x="397912" y="333285"/>
                    <a:pt x="0" y="258677"/>
                    <a:pt x="0" y="166642"/>
                  </a:cubicBezTo>
                </a:path>
              </a:pathLst>
            </a:custGeom>
            <a:noFill/>
            <a:ln w="13886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4" name="Rounded Rectangle 7">
              <a:extLst>
                <a:ext uri="{FF2B5EF4-FFF2-40B4-BE49-F238E27FC236}">
                  <a16:creationId xmlns:a16="http://schemas.microsoft.com/office/drawing/2014/main" id="{ED470CD2-2168-A948-F612-89DC20E45569}"/>
                </a:ext>
              </a:extLst>
            </p:cNvPr>
            <p:cNvSpPr/>
            <p:nvPr/>
          </p:nvSpPr>
          <p:spPr>
            <a:xfrm>
              <a:off x="1110953" y="1499786"/>
              <a:ext cx="666571" cy="231448"/>
            </a:xfrm>
            <a:custGeom>
              <a:avLst/>
              <a:gdLst/>
              <a:ahLst/>
              <a:cxnLst/>
              <a:rect l="0" t="0" r="0" b="0"/>
              <a:pathLst>
                <a:path w="666571" h="231448">
                  <a:moveTo>
                    <a:pt x="0" y="64805"/>
                  </a:moveTo>
                  <a:cubicBezTo>
                    <a:pt x="0" y="29014"/>
                    <a:pt x="149216" y="0"/>
                    <a:pt x="333285" y="0"/>
                  </a:cubicBezTo>
                  <a:cubicBezTo>
                    <a:pt x="517355" y="0"/>
                    <a:pt x="666571" y="29014"/>
                    <a:pt x="666571" y="64805"/>
                  </a:cubicBezTo>
                  <a:lnTo>
                    <a:pt x="666571" y="166642"/>
                  </a:lnTo>
                  <a:cubicBezTo>
                    <a:pt x="666571" y="202434"/>
                    <a:pt x="517355" y="231448"/>
                    <a:pt x="333285" y="231448"/>
                  </a:cubicBezTo>
                  <a:cubicBezTo>
                    <a:pt x="149216" y="231448"/>
                    <a:pt x="0" y="202434"/>
                    <a:pt x="0" y="166642"/>
                  </a:cubicBezTo>
                  <a:close/>
                </a:path>
              </a:pathLst>
            </a:custGeom>
            <a:noFill/>
            <a:ln w="13886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5" name="Rounded Rectangle 8">
              <a:extLst>
                <a:ext uri="{FF2B5EF4-FFF2-40B4-BE49-F238E27FC236}">
                  <a16:creationId xmlns:a16="http://schemas.microsoft.com/office/drawing/2014/main" id="{2D0143A0-BB8F-8BC6-505F-2161F04E533E}"/>
                </a:ext>
              </a:extLst>
            </p:cNvPr>
            <p:cNvSpPr/>
            <p:nvPr/>
          </p:nvSpPr>
          <p:spPr>
            <a:xfrm>
              <a:off x="1110953" y="1499786"/>
              <a:ext cx="666571" cy="129611"/>
            </a:xfrm>
            <a:custGeom>
              <a:avLst/>
              <a:gdLst/>
              <a:ahLst/>
              <a:cxnLst/>
              <a:rect l="0" t="0" r="0" b="0"/>
              <a:pathLst>
                <a:path w="666571" h="129611">
                  <a:moveTo>
                    <a:pt x="333285" y="129611"/>
                  </a:moveTo>
                  <a:cubicBezTo>
                    <a:pt x="149216" y="129611"/>
                    <a:pt x="0" y="100596"/>
                    <a:pt x="0" y="64805"/>
                  </a:cubicBezTo>
                  <a:cubicBezTo>
                    <a:pt x="0" y="29014"/>
                    <a:pt x="149216" y="0"/>
                    <a:pt x="333285" y="0"/>
                  </a:cubicBezTo>
                  <a:cubicBezTo>
                    <a:pt x="517355" y="0"/>
                    <a:pt x="666571" y="29014"/>
                    <a:pt x="666571" y="64805"/>
                  </a:cubicBezTo>
                  <a:cubicBezTo>
                    <a:pt x="666571" y="100596"/>
                    <a:pt x="517355" y="129611"/>
                    <a:pt x="333285" y="129611"/>
                  </a:cubicBezTo>
                  <a:close/>
                </a:path>
              </a:pathLst>
            </a:custGeom>
            <a:noFill/>
            <a:ln w="13886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6" name="Group 12">
            <a:extLst>
              <a:ext uri="{FF2B5EF4-FFF2-40B4-BE49-F238E27FC236}">
                <a16:creationId xmlns:a16="http://schemas.microsoft.com/office/drawing/2014/main" id="{28A43C0A-0364-C842-A7A8-372A38B6380D}"/>
              </a:ext>
            </a:extLst>
          </p:cNvPr>
          <p:cNvGrpSpPr/>
          <p:nvPr/>
        </p:nvGrpSpPr>
        <p:grpSpPr>
          <a:xfrm>
            <a:off x="5851193" y="2104184"/>
            <a:ext cx="1777525" cy="1166500"/>
            <a:chOff x="555476" y="1888620"/>
            <a:chExt cx="1777525" cy="1166500"/>
          </a:xfrm>
        </p:grpSpPr>
        <p:sp>
          <p:nvSpPr>
            <p:cNvPr id="27" name="Rounded Rectangle 10">
              <a:extLst>
                <a:ext uri="{FF2B5EF4-FFF2-40B4-BE49-F238E27FC236}">
                  <a16:creationId xmlns:a16="http://schemas.microsoft.com/office/drawing/2014/main" id="{36348769-735F-D1A5-C98A-FCBA1D6EAF47}"/>
                </a:ext>
              </a:extLst>
            </p:cNvPr>
            <p:cNvSpPr/>
            <p:nvPr/>
          </p:nvSpPr>
          <p:spPr>
            <a:xfrm>
              <a:off x="555476" y="1888620"/>
              <a:ext cx="1777525" cy="1166500"/>
            </a:xfrm>
            <a:custGeom>
              <a:avLst/>
              <a:gdLst/>
              <a:ahLst/>
              <a:cxnLst/>
              <a:rect l="0" t="0" r="0" b="0"/>
              <a:pathLst>
                <a:path w="1777525" h="1166500">
                  <a:moveTo>
                    <a:pt x="888762" y="166642"/>
                  </a:moveTo>
                  <a:cubicBezTo>
                    <a:pt x="1379612" y="166642"/>
                    <a:pt x="1777525" y="92034"/>
                    <a:pt x="1777525" y="0"/>
                  </a:cubicBezTo>
                  <a:lnTo>
                    <a:pt x="1777525" y="444381"/>
                  </a:lnTo>
                  <a:lnTo>
                    <a:pt x="0" y="444381"/>
                  </a:lnTo>
                  <a:lnTo>
                    <a:pt x="0" y="0"/>
                  </a:lnTo>
                  <a:cubicBezTo>
                    <a:pt x="0" y="92034"/>
                    <a:pt x="397912" y="166642"/>
                    <a:pt x="888762" y="166642"/>
                  </a:cubicBezTo>
                  <a:close/>
                  <a:moveTo>
                    <a:pt x="0" y="999857"/>
                  </a:moveTo>
                  <a:lnTo>
                    <a:pt x="0" y="555476"/>
                  </a:lnTo>
                  <a:lnTo>
                    <a:pt x="1777525" y="555476"/>
                  </a:lnTo>
                  <a:lnTo>
                    <a:pt x="1777525" y="999857"/>
                  </a:lnTo>
                  <a:cubicBezTo>
                    <a:pt x="1777525" y="1091892"/>
                    <a:pt x="1379612" y="1166500"/>
                    <a:pt x="888762" y="1166500"/>
                  </a:cubicBezTo>
                  <a:cubicBezTo>
                    <a:pt x="397912" y="1166500"/>
                    <a:pt x="0" y="1091892"/>
                    <a:pt x="0" y="999857"/>
                  </a:cubicBezTo>
                  <a:close/>
                  <a:moveTo>
                    <a:pt x="0" y="555476"/>
                  </a:moveTo>
                  <a:lnTo>
                    <a:pt x="0" y="444381"/>
                  </a:lnTo>
                  <a:lnTo>
                    <a:pt x="1777525" y="444381"/>
                  </a:lnTo>
                  <a:lnTo>
                    <a:pt x="1777525" y="555476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Rounded Rectangle 11">
              <a:extLst>
                <a:ext uri="{FF2B5EF4-FFF2-40B4-BE49-F238E27FC236}">
                  <a16:creationId xmlns:a16="http://schemas.microsoft.com/office/drawing/2014/main" id="{A60562BB-A7EE-6A3F-4852-126EBF7FF2F2}"/>
                </a:ext>
              </a:extLst>
            </p:cNvPr>
            <p:cNvSpPr/>
            <p:nvPr/>
          </p:nvSpPr>
          <p:spPr>
            <a:xfrm>
              <a:off x="555476" y="1888620"/>
              <a:ext cx="1777525" cy="1166500"/>
            </a:xfrm>
            <a:custGeom>
              <a:avLst/>
              <a:gdLst/>
              <a:ahLst/>
              <a:cxnLst/>
              <a:rect l="0" t="0" r="0" b="0"/>
              <a:pathLst>
                <a:path w="1777525" h="1166500">
                  <a:moveTo>
                    <a:pt x="1777525" y="555476"/>
                  </a:moveTo>
                  <a:lnTo>
                    <a:pt x="1777525" y="444381"/>
                  </a:lnTo>
                  <a:moveTo>
                    <a:pt x="0" y="555476"/>
                  </a:moveTo>
                  <a:lnTo>
                    <a:pt x="0" y="444381"/>
                  </a:lnTo>
                  <a:moveTo>
                    <a:pt x="1777525" y="555476"/>
                  </a:moveTo>
                  <a:lnTo>
                    <a:pt x="1777525" y="999857"/>
                  </a:lnTo>
                  <a:cubicBezTo>
                    <a:pt x="1777525" y="1091892"/>
                    <a:pt x="1379612" y="1166500"/>
                    <a:pt x="888762" y="1166500"/>
                  </a:cubicBezTo>
                  <a:cubicBezTo>
                    <a:pt x="397912" y="1166500"/>
                    <a:pt x="0" y="1091892"/>
                    <a:pt x="0" y="999857"/>
                  </a:cubicBezTo>
                  <a:lnTo>
                    <a:pt x="0" y="555476"/>
                  </a:lnTo>
                  <a:moveTo>
                    <a:pt x="0" y="444381"/>
                  </a:moveTo>
                  <a:lnTo>
                    <a:pt x="0" y="0"/>
                  </a:lnTo>
                  <a:cubicBezTo>
                    <a:pt x="0" y="92034"/>
                    <a:pt x="397912" y="166642"/>
                    <a:pt x="888762" y="166642"/>
                  </a:cubicBezTo>
                  <a:cubicBezTo>
                    <a:pt x="1379612" y="166642"/>
                    <a:pt x="1777525" y="92034"/>
                    <a:pt x="1777525" y="0"/>
                  </a:cubicBezTo>
                  <a:lnTo>
                    <a:pt x="1777525" y="444381"/>
                  </a:lnTo>
                </a:path>
              </a:pathLst>
            </a:custGeom>
            <a:noFill/>
            <a:ln w="13886">
              <a:solidFill>
                <a:srgbClr val="DE8431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9" name="Group 15">
            <a:extLst>
              <a:ext uri="{FF2B5EF4-FFF2-40B4-BE49-F238E27FC236}">
                <a16:creationId xmlns:a16="http://schemas.microsoft.com/office/drawing/2014/main" id="{9F274419-E31D-2B05-C7DF-864A7C5BF578}"/>
              </a:ext>
            </a:extLst>
          </p:cNvPr>
          <p:cNvGrpSpPr/>
          <p:nvPr/>
        </p:nvGrpSpPr>
        <p:grpSpPr>
          <a:xfrm>
            <a:off x="7628718" y="2104184"/>
            <a:ext cx="1777525" cy="999857"/>
            <a:chOff x="2333001" y="1888620"/>
            <a:chExt cx="1777525" cy="999857"/>
          </a:xfrm>
        </p:grpSpPr>
        <p:sp>
          <p:nvSpPr>
            <p:cNvPr id="30" name="Rounded Rectangle 13">
              <a:extLst>
                <a:ext uri="{FF2B5EF4-FFF2-40B4-BE49-F238E27FC236}">
                  <a16:creationId xmlns:a16="http://schemas.microsoft.com/office/drawing/2014/main" id="{EC0D7883-4A70-E0A1-5B59-BB3846D6BCA8}"/>
                </a:ext>
              </a:extLst>
            </p:cNvPr>
            <p:cNvSpPr/>
            <p:nvPr/>
          </p:nvSpPr>
          <p:spPr>
            <a:xfrm>
              <a:off x="2333001" y="1888620"/>
              <a:ext cx="1777525" cy="999857"/>
            </a:xfrm>
            <a:custGeom>
              <a:avLst/>
              <a:gdLst/>
              <a:ahLst/>
              <a:cxnLst/>
              <a:rect l="0" t="0" r="0" b="0"/>
              <a:pathLst>
                <a:path w="1777525" h="999857">
                  <a:moveTo>
                    <a:pt x="1777525" y="444381"/>
                  </a:moveTo>
                  <a:lnTo>
                    <a:pt x="0" y="444381"/>
                  </a:lnTo>
                  <a:cubicBezTo>
                    <a:pt x="0" y="198955"/>
                    <a:pt x="0" y="0"/>
                    <a:pt x="0" y="0"/>
                  </a:cubicBezTo>
                  <a:lnTo>
                    <a:pt x="1777525" y="0"/>
                  </a:lnTo>
                  <a:close/>
                  <a:moveTo>
                    <a:pt x="0" y="555476"/>
                  </a:moveTo>
                  <a:lnTo>
                    <a:pt x="0" y="444381"/>
                  </a:lnTo>
                  <a:lnTo>
                    <a:pt x="1777525" y="444381"/>
                  </a:lnTo>
                  <a:lnTo>
                    <a:pt x="1777525" y="555476"/>
                  </a:lnTo>
                  <a:close/>
                  <a:moveTo>
                    <a:pt x="0" y="999857"/>
                  </a:moveTo>
                  <a:lnTo>
                    <a:pt x="0" y="555476"/>
                  </a:lnTo>
                  <a:lnTo>
                    <a:pt x="1777525" y="555476"/>
                  </a:lnTo>
                  <a:lnTo>
                    <a:pt x="1777525" y="999857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" name="Rounded Rectangle 14">
              <a:extLst>
                <a:ext uri="{FF2B5EF4-FFF2-40B4-BE49-F238E27FC236}">
                  <a16:creationId xmlns:a16="http://schemas.microsoft.com/office/drawing/2014/main" id="{8E36354E-0816-9138-2A05-B30EB867796A}"/>
                </a:ext>
              </a:extLst>
            </p:cNvPr>
            <p:cNvSpPr/>
            <p:nvPr/>
          </p:nvSpPr>
          <p:spPr>
            <a:xfrm>
              <a:off x="2333001" y="1888620"/>
              <a:ext cx="1777525" cy="999857"/>
            </a:xfrm>
            <a:custGeom>
              <a:avLst/>
              <a:gdLst/>
              <a:ahLst/>
              <a:cxnLst/>
              <a:rect l="0" t="0" r="0" b="0"/>
              <a:pathLst>
                <a:path w="1777525" h="999857">
                  <a:moveTo>
                    <a:pt x="0" y="444380"/>
                  </a:moveTo>
                  <a:lnTo>
                    <a:pt x="0" y="0"/>
                  </a:lnTo>
                  <a:lnTo>
                    <a:pt x="1777525" y="0"/>
                  </a:lnTo>
                  <a:lnTo>
                    <a:pt x="1777525" y="444381"/>
                  </a:lnTo>
                  <a:moveTo>
                    <a:pt x="1777525" y="555476"/>
                  </a:moveTo>
                  <a:lnTo>
                    <a:pt x="1777525" y="444381"/>
                  </a:lnTo>
                  <a:moveTo>
                    <a:pt x="0" y="555476"/>
                  </a:moveTo>
                  <a:lnTo>
                    <a:pt x="0" y="444381"/>
                  </a:lnTo>
                  <a:moveTo>
                    <a:pt x="1777525" y="555476"/>
                  </a:moveTo>
                  <a:lnTo>
                    <a:pt x="1777525" y="999857"/>
                  </a:lnTo>
                  <a:lnTo>
                    <a:pt x="0" y="999857"/>
                  </a:lnTo>
                  <a:lnTo>
                    <a:pt x="0" y="555476"/>
                  </a:lnTo>
                </a:path>
              </a:pathLst>
            </a:custGeom>
            <a:noFill/>
            <a:ln w="13886">
              <a:solidFill>
                <a:srgbClr val="DE8431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60" name="Group 18">
            <a:extLst>
              <a:ext uri="{FF2B5EF4-FFF2-40B4-BE49-F238E27FC236}">
                <a16:creationId xmlns:a16="http://schemas.microsoft.com/office/drawing/2014/main" id="{3A5FDE3A-43F6-E82B-E577-B5398C0F90C1}"/>
              </a:ext>
            </a:extLst>
          </p:cNvPr>
          <p:cNvGrpSpPr/>
          <p:nvPr/>
        </p:nvGrpSpPr>
        <p:grpSpPr>
          <a:xfrm>
            <a:off x="5851193" y="3104042"/>
            <a:ext cx="1777525" cy="1166500"/>
            <a:chOff x="555476" y="2888478"/>
            <a:chExt cx="1777525" cy="1166500"/>
          </a:xfrm>
        </p:grpSpPr>
        <p:sp>
          <p:nvSpPr>
            <p:cNvPr id="161" name="Rounded Rectangle 16">
              <a:extLst>
                <a:ext uri="{FF2B5EF4-FFF2-40B4-BE49-F238E27FC236}">
                  <a16:creationId xmlns:a16="http://schemas.microsoft.com/office/drawing/2014/main" id="{1E40A615-9EDF-1DEB-9B92-DD97387CF548}"/>
                </a:ext>
              </a:extLst>
            </p:cNvPr>
            <p:cNvSpPr/>
            <p:nvPr/>
          </p:nvSpPr>
          <p:spPr>
            <a:xfrm>
              <a:off x="555476" y="2888478"/>
              <a:ext cx="1777525" cy="1166500"/>
            </a:xfrm>
            <a:custGeom>
              <a:avLst/>
              <a:gdLst/>
              <a:ahLst/>
              <a:cxnLst/>
              <a:rect l="0" t="0" r="0" b="0"/>
              <a:pathLst>
                <a:path w="1777525" h="1166500">
                  <a:moveTo>
                    <a:pt x="888762" y="166642"/>
                  </a:moveTo>
                  <a:cubicBezTo>
                    <a:pt x="1379612" y="166642"/>
                    <a:pt x="1777525" y="92034"/>
                    <a:pt x="1777525" y="0"/>
                  </a:cubicBezTo>
                  <a:lnTo>
                    <a:pt x="1777525" y="444381"/>
                  </a:lnTo>
                  <a:lnTo>
                    <a:pt x="0" y="444381"/>
                  </a:lnTo>
                  <a:lnTo>
                    <a:pt x="0" y="0"/>
                  </a:lnTo>
                  <a:cubicBezTo>
                    <a:pt x="0" y="92034"/>
                    <a:pt x="397912" y="166642"/>
                    <a:pt x="888762" y="166642"/>
                  </a:cubicBezTo>
                  <a:close/>
                  <a:moveTo>
                    <a:pt x="0" y="999857"/>
                  </a:moveTo>
                  <a:lnTo>
                    <a:pt x="0" y="555476"/>
                  </a:lnTo>
                  <a:lnTo>
                    <a:pt x="1777525" y="555476"/>
                  </a:lnTo>
                  <a:lnTo>
                    <a:pt x="1777525" y="999857"/>
                  </a:lnTo>
                  <a:cubicBezTo>
                    <a:pt x="1777525" y="1091892"/>
                    <a:pt x="1379612" y="1166500"/>
                    <a:pt x="888762" y="1166500"/>
                  </a:cubicBezTo>
                  <a:cubicBezTo>
                    <a:pt x="397912" y="1166500"/>
                    <a:pt x="0" y="1091892"/>
                    <a:pt x="0" y="999857"/>
                  </a:cubicBezTo>
                  <a:close/>
                  <a:moveTo>
                    <a:pt x="0" y="555476"/>
                  </a:moveTo>
                  <a:lnTo>
                    <a:pt x="0" y="444381"/>
                  </a:lnTo>
                  <a:lnTo>
                    <a:pt x="1777525" y="444381"/>
                  </a:lnTo>
                  <a:lnTo>
                    <a:pt x="1777525" y="555476"/>
                  </a:lnTo>
                  <a:close/>
                </a:path>
              </a:pathLst>
            </a:custGeom>
            <a:solidFill>
              <a:srgbClr val="F3F0FF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3" name="Rounded Rectangle 17">
              <a:extLst>
                <a:ext uri="{FF2B5EF4-FFF2-40B4-BE49-F238E27FC236}">
                  <a16:creationId xmlns:a16="http://schemas.microsoft.com/office/drawing/2014/main" id="{D56F985D-B1F7-5A15-3D48-DA6158847180}"/>
                </a:ext>
              </a:extLst>
            </p:cNvPr>
            <p:cNvSpPr/>
            <p:nvPr/>
          </p:nvSpPr>
          <p:spPr>
            <a:xfrm>
              <a:off x="555476" y="2888478"/>
              <a:ext cx="1777525" cy="1166500"/>
            </a:xfrm>
            <a:custGeom>
              <a:avLst/>
              <a:gdLst/>
              <a:ahLst/>
              <a:cxnLst/>
              <a:rect l="0" t="0" r="0" b="0"/>
              <a:pathLst>
                <a:path w="1777525" h="1166500">
                  <a:moveTo>
                    <a:pt x="1777525" y="555476"/>
                  </a:moveTo>
                  <a:lnTo>
                    <a:pt x="1777525" y="444381"/>
                  </a:lnTo>
                  <a:moveTo>
                    <a:pt x="0" y="555476"/>
                  </a:moveTo>
                  <a:lnTo>
                    <a:pt x="0" y="444381"/>
                  </a:lnTo>
                  <a:moveTo>
                    <a:pt x="1777525" y="555476"/>
                  </a:moveTo>
                  <a:lnTo>
                    <a:pt x="1777525" y="999857"/>
                  </a:lnTo>
                  <a:cubicBezTo>
                    <a:pt x="1777525" y="1091892"/>
                    <a:pt x="1379612" y="1166500"/>
                    <a:pt x="888762" y="1166500"/>
                  </a:cubicBezTo>
                  <a:cubicBezTo>
                    <a:pt x="397912" y="1166500"/>
                    <a:pt x="0" y="1091892"/>
                    <a:pt x="0" y="999857"/>
                  </a:cubicBezTo>
                  <a:lnTo>
                    <a:pt x="0" y="555476"/>
                  </a:lnTo>
                  <a:moveTo>
                    <a:pt x="0" y="444381"/>
                  </a:moveTo>
                  <a:lnTo>
                    <a:pt x="0" y="0"/>
                  </a:lnTo>
                  <a:cubicBezTo>
                    <a:pt x="0" y="92034"/>
                    <a:pt x="397912" y="166642"/>
                    <a:pt x="888762" y="166642"/>
                  </a:cubicBezTo>
                  <a:cubicBezTo>
                    <a:pt x="1379612" y="166642"/>
                    <a:pt x="1777525" y="92034"/>
                    <a:pt x="1777525" y="0"/>
                  </a:cubicBezTo>
                  <a:lnTo>
                    <a:pt x="1777525" y="444381"/>
                  </a:lnTo>
                </a:path>
              </a:pathLst>
            </a:custGeom>
            <a:noFill/>
            <a:ln w="13886">
              <a:solidFill>
                <a:srgbClr val="7F64EA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64" name="Group 21">
            <a:extLst>
              <a:ext uri="{FF2B5EF4-FFF2-40B4-BE49-F238E27FC236}">
                <a16:creationId xmlns:a16="http://schemas.microsoft.com/office/drawing/2014/main" id="{31ECBFFE-F2A2-2703-E935-3266EC55D5CC}"/>
              </a:ext>
            </a:extLst>
          </p:cNvPr>
          <p:cNvGrpSpPr/>
          <p:nvPr/>
        </p:nvGrpSpPr>
        <p:grpSpPr>
          <a:xfrm>
            <a:off x="7628718" y="3104042"/>
            <a:ext cx="1777525" cy="999857"/>
            <a:chOff x="2333001" y="2888478"/>
            <a:chExt cx="1777525" cy="999857"/>
          </a:xfrm>
        </p:grpSpPr>
        <p:sp>
          <p:nvSpPr>
            <p:cNvPr id="165" name="Rounded Rectangle 19">
              <a:extLst>
                <a:ext uri="{FF2B5EF4-FFF2-40B4-BE49-F238E27FC236}">
                  <a16:creationId xmlns:a16="http://schemas.microsoft.com/office/drawing/2014/main" id="{E1903963-40E0-9B6E-BE73-971D975D959C}"/>
                </a:ext>
              </a:extLst>
            </p:cNvPr>
            <p:cNvSpPr/>
            <p:nvPr/>
          </p:nvSpPr>
          <p:spPr>
            <a:xfrm>
              <a:off x="2333001" y="2888478"/>
              <a:ext cx="1777525" cy="999857"/>
            </a:xfrm>
            <a:custGeom>
              <a:avLst/>
              <a:gdLst/>
              <a:ahLst/>
              <a:cxnLst/>
              <a:rect l="0" t="0" r="0" b="0"/>
              <a:pathLst>
                <a:path w="1777525" h="999857">
                  <a:moveTo>
                    <a:pt x="1777525" y="444381"/>
                  </a:moveTo>
                  <a:lnTo>
                    <a:pt x="0" y="444381"/>
                  </a:lnTo>
                  <a:cubicBezTo>
                    <a:pt x="0" y="198955"/>
                    <a:pt x="0" y="0"/>
                    <a:pt x="0" y="0"/>
                  </a:cubicBezTo>
                  <a:lnTo>
                    <a:pt x="1777525" y="0"/>
                  </a:lnTo>
                  <a:close/>
                  <a:moveTo>
                    <a:pt x="0" y="555476"/>
                  </a:moveTo>
                  <a:lnTo>
                    <a:pt x="0" y="444381"/>
                  </a:lnTo>
                  <a:lnTo>
                    <a:pt x="1777525" y="444381"/>
                  </a:lnTo>
                  <a:lnTo>
                    <a:pt x="1777525" y="555476"/>
                  </a:lnTo>
                  <a:close/>
                  <a:moveTo>
                    <a:pt x="0" y="999857"/>
                  </a:moveTo>
                  <a:lnTo>
                    <a:pt x="0" y="555476"/>
                  </a:lnTo>
                  <a:lnTo>
                    <a:pt x="1777525" y="555476"/>
                  </a:lnTo>
                  <a:lnTo>
                    <a:pt x="1777525" y="999857"/>
                  </a:lnTo>
                  <a:close/>
                </a:path>
              </a:pathLst>
            </a:custGeom>
            <a:solidFill>
              <a:srgbClr val="F3F0FF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6" name="Rounded Rectangle 20">
              <a:extLst>
                <a:ext uri="{FF2B5EF4-FFF2-40B4-BE49-F238E27FC236}">
                  <a16:creationId xmlns:a16="http://schemas.microsoft.com/office/drawing/2014/main" id="{6387037E-A8A7-4F0E-4C75-BA0022DF7B57}"/>
                </a:ext>
              </a:extLst>
            </p:cNvPr>
            <p:cNvSpPr/>
            <p:nvPr/>
          </p:nvSpPr>
          <p:spPr>
            <a:xfrm>
              <a:off x="2333001" y="2888478"/>
              <a:ext cx="1777525" cy="999857"/>
            </a:xfrm>
            <a:custGeom>
              <a:avLst/>
              <a:gdLst/>
              <a:ahLst/>
              <a:cxnLst/>
              <a:rect l="0" t="0" r="0" b="0"/>
              <a:pathLst>
                <a:path w="1777525" h="999857">
                  <a:moveTo>
                    <a:pt x="0" y="444380"/>
                  </a:moveTo>
                  <a:lnTo>
                    <a:pt x="0" y="0"/>
                  </a:lnTo>
                  <a:lnTo>
                    <a:pt x="1777525" y="0"/>
                  </a:lnTo>
                  <a:lnTo>
                    <a:pt x="1777525" y="444381"/>
                  </a:lnTo>
                  <a:moveTo>
                    <a:pt x="1777525" y="555476"/>
                  </a:moveTo>
                  <a:lnTo>
                    <a:pt x="1777525" y="444381"/>
                  </a:lnTo>
                  <a:moveTo>
                    <a:pt x="0" y="555476"/>
                  </a:moveTo>
                  <a:lnTo>
                    <a:pt x="0" y="444381"/>
                  </a:lnTo>
                  <a:moveTo>
                    <a:pt x="1777525" y="555476"/>
                  </a:moveTo>
                  <a:lnTo>
                    <a:pt x="1777525" y="999857"/>
                  </a:lnTo>
                  <a:lnTo>
                    <a:pt x="0" y="999857"/>
                  </a:lnTo>
                  <a:lnTo>
                    <a:pt x="0" y="555476"/>
                  </a:lnTo>
                </a:path>
              </a:pathLst>
            </a:custGeom>
            <a:noFill/>
            <a:ln w="13886">
              <a:solidFill>
                <a:srgbClr val="7F64EA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67" name="Group 24">
            <a:extLst>
              <a:ext uri="{FF2B5EF4-FFF2-40B4-BE49-F238E27FC236}">
                <a16:creationId xmlns:a16="http://schemas.microsoft.com/office/drawing/2014/main" id="{E0F3F8F3-EB7D-9613-41A2-6BB4F7C583E3}"/>
              </a:ext>
            </a:extLst>
          </p:cNvPr>
          <p:cNvGrpSpPr/>
          <p:nvPr/>
        </p:nvGrpSpPr>
        <p:grpSpPr>
          <a:xfrm>
            <a:off x="5851193" y="4103900"/>
            <a:ext cx="1777525" cy="1166500"/>
            <a:chOff x="555476" y="3888336"/>
            <a:chExt cx="1777525" cy="1166500"/>
          </a:xfrm>
        </p:grpSpPr>
        <p:sp>
          <p:nvSpPr>
            <p:cNvPr id="168" name="Rounded Rectangle 22">
              <a:extLst>
                <a:ext uri="{FF2B5EF4-FFF2-40B4-BE49-F238E27FC236}">
                  <a16:creationId xmlns:a16="http://schemas.microsoft.com/office/drawing/2014/main" id="{3F38C25C-F055-CEAD-66CF-33D525970A7C}"/>
                </a:ext>
              </a:extLst>
            </p:cNvPr>
            <p:cNvSpPr/>
            <p:nvPr/>
          </p:nvSpPr>
          <p:spPr>
            <a:xfrm>
              <a:off x="555476" y="3888336"/>
              <a:ext cx="1777525" cy="1166500"/>
            </a:xfrm>
            <a:custGeom>
              <a:avLst/>
              <a:gdLst/>
              <a:ahLst/>
              <a:cxnLst/>
              <a:rect l="0" t="0" r="0" b="0"/>
              <a:pathLst>
                <a:path w="1777525" h="1166500">
                  <a:moveTo>
                    <a:pt x="888762" y="166642"/>
                  </a:moveTo>
                  <a:cubicBezTo>
                    <a:pt x="1379612" y="166642"/>
                    <a:pt x="1777525" y="92034"/>
                    <a:pt x="1777525" y="0"/>
                  </a:cubicBezTo>
                  <a:lnTo>
                    <a:pt x="1777525" y="444381"/>
                  </a:lnTo>
                  <a:lnTo>
                    <a:pt x="0" y="444381"/>
                  </a:lnTo>
                  <a:lnTo>
                    <a:pt x="0" y="0"/>
                  </a:lnTo>
                  <a:cubicBezTo>
                    <a:pt x="0" y="92034"/>
                    <a:pt x="397912" y="166642"/>
                    <a:pt x="888762" y="166642"/>
                  </a:cubicBezTo>
                  <a:close/>
                  <a:moveTo>
                    <a:pt x="0" y="999857"/>
                  </a:moveTo>
                  <a:lnTo>
                    <a:pt x="0" y="555476"/>
                  </a:lnTo>
                  <a:lnTo>
                    <a:pt x="1777525" y="555476"/>
                  </a:lnTo>
                  <a:lnTo>
                    <a:pt x="1777525" y="999857"/>
                  </a:lnTo>
                  <a:cubicBezTo>
                    <a:pt x="1777525" y="1091892"/>
                    <a:pt x="1379612" y="1166500"/>
                    <a:pt x="888762" y="1166500"/>
                  </a:cubicBezTo>
                  <a:cubicBezTo>
                    <a:pt x="397912" y="1166500"/>
                    <a:pt x="0" y="1091892"/>
                    <a:pt x="0" y="999857"/>
                  </a:cubicBezTo>
                  <a:close/>
                  <a:moveTo>
                    <a:pt x="0" y="555476"/>
                  </a:moveTo>
                  <a:lnTo>
                    <a:pt x="0" y="444381"/>
                  </a:lnTo>
                  <a:lnTo>
                    <a:pt x="1777525" y="444381"/>
                  </a:lnTo>
                  <a:lnTo>
                    <a:pt x="1777525" y="555476"/>
                  </a:lnTo>
                  <a:close/>
                </a:path>
              </a:pathLst>
            </a:custGeom>
            <a:solidFill>
              <a:srgbClr val="E8F9FF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9" name="Rounded Rectangle 23">
              <a:extLst>
                <a:ext uri="{FF2B5EF4-FFF2-40B4-BE49-F238E27FC236}">
                  <a16:creationId xmlns:a16="http://schemas.microsoft.com/office/drawing/2014/main" id="{A177B082-5281-926A-E9E1-3AD87C7F5FD0}"/>
                </a:ext>
              </a:extLst>
            </p:cNvPr>
            <p:cNvSpPr/>
            <p:nvPr/>
          </p:nvSpPr>
          <p:spPr>
            <a:xfrm>
              <a:off x="555476" y="3888336"/>
              <a:ext cx="1777525" cy="1166500"/>
            </a:xfrm>
            <a:custGeom>
              <a:avLst/>
              <a:gdLst/>
              <a:ahLst/>
              <a:cxnLst/>
              <a:rect l="0" t="0" r="0" b="0"/>
              <a:pathLst>
                <a:path w="1777525" h="1166500">
                  <a:moveTo>
                    <a:pt x="1777525" y="555476"/>
                  </a:moveTo>
                  <a:lnTo>
                    <a:pt x="1777525" y="444381"/>
                  </a:lnTo>
                  <a:moveTo>
                    <a:pt x="0" y="555476"/>
                  </a:moveTo>
                  <a:lnTo>
                    <a:pt x="0" y="444381"/>
                  </a:lnTo>
                  <a:moveTo>
                    <a:pt x="1777525" y="555476"/>
                  </a:moveTo>
                  <a:lnTo>
                    <a:pt x="1777525" y="999857"/>
                  </a:lnTo>
                  <a:cubicBezTo>
                    <a:pt x="1777525" y="1091892"/>
                    <a:pt x="1379612" y="1166500"/>
                    <a:pt x="888762" y="1166500"/>
                  </a:cubicBezTo>
                  <a:cubicBezTo>
                    <a:pt x="397912" y="1166500"/>
                    <a:pt x="0" y="1091892"/>
                    <a:pt x="0" y="999857"/>
                  </a:cubicBezTo>
                  <a:lnTo>
                    <a:pt x="0" y="555476"/>
                  </a:lnTo>
                  <a:moveTo>
                    <a:pt x="0" y="444381"/>
                  </a:moveTo>
                  <a:lnTo>
                    <a:pt x="0" y="0"/>
                  </a:lnTo>
                  <a:cubicBezTo>
                    <a:pt x="0" y="92034"/>
                    <a:pt x="397912" y="166642"/>
                    <a:pt x="888762" y="166642"/>
                  </a:cubicBezTo>
                  <a:cubicBezTo>
                    <a:pt x="1379612" y="166642"/>
                    <a:pt x="1777525" y="92034"/>
                    <a:pt x="1777525" y="0"/>
                  </a:cubicBezTo>
                  <a:lnTo>
                    <a:pt x="1777525" y="444381"/>
                  </a:lnTo>
                </a:path>
              </a:pathLst>
            </a:custGeom>
            <a:noFill/>
            <a:ln w="13886">
              <a:solidFill>
                <a:srgbClr val="1EABDA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0" name="Group 27">
            <a:extLst>
              <a:ext uri="{FF2B5EF4-FFF2-40B4-BE49-F238E27FC236}">
                <a16:creationId xmlns:a16="http://schemas.microsoft.com/office/drawing/2014/main" id="{CFC51FA6-DF36-159D-B23C-4EAF7ED2B42D}"/>
              </a:ext>
            </a:extLst>
          </p:cNvPr>
          <p:cNvGrpSpPr/>
          <p:nvPr/>
        </p:nvGrpSpPr>
        <p:grpSpPr>
          <a:xfrm>
            <a:off x="7628718" y="4103900"/>
            <a:ext cx="1777525" cy="999857"/>
            <a:chOff x="2333001" y="3888336"/>
            <a:chExt cx="1777525" cy="999857"/>
          </a:xfrm>
        </p:grpSpPr>
        <p:sp>
          <p:nvSpPr>
            <p:cNvPr id="171" name="Rounded Rectangle 25">
              <a:extLst>
                <a:ext uri="{FF2B5EF4-FFF2-40B4-BE49-F238E27FC236}">
                  <a16:creationId xmlns:a16="http://schemas.microsoft.com/office/drawing/2014/main" id="{338BC75E-FF16-52E2-F8FC-B61D8CA2F35D}"/>
                </a:ext>
              </a:extLst>
            </p:cNvPr>
            <p:cNvSpPr/>
            <p:nvPr/>
          </p:nvSpPr>
          <p:spPr>
            <a:xfrm>
              <a:off x="2333001" y="3888336"/>
              <a:ext cx="1777525" cy="999857"/>
            </a:xfrm>
            <a:custGeom>
              <a:avLst/>
              <a:gdLst/>
              <a:ahLst/>
              <a:cxnLst/>
              <a:rect l="0" t="0" r="0" b="0"/>
              <a:pathLst>
                <a:path w="1777525" h="999857">
                  <a:moveTo>
                    <a:pt x="1777525" y="444381"/>
                  </a:moveTo>
                  <a:lnTo>
                    <a:pt x="0" y="444381"/>
                  </a:lnTo>
                  <a:cubicBezTo>
                    <a:pt x="0" y="198955"/>
                    <a:pt x="0" y="0"/>
                    <a:pt x="0" y="0"/>
                  </a:cubicBezTo>
                  <a:lnTo>
                    <a:pt x="1777525" y="0"/>
                  </a:lnTo>
                  <a:close/>
                  <a:moveTo>
                    <a:pt x="0" y="555476"/>
                  </a:moveTo>
                  <a:lnTo>
                    <a:pt x="0" y="444381"/>
                  </a:lnTo>
                  <a:lnTo>
                    <a:pt x="1777525" y="444381"/>
                  </a:lnTo>
                  <a:lnTo>
                    <a:pt x="1777525" y="555476"/>
                  </a:lnTo>
                  <a:close/>
                  <a:moveTo>
                    <a:pt x="0" y="999857"/>
                  </a:moveTo>
                  <a:lnTo>
                    <a:pt x="0" y="555476"/>
                  </a:lnTo>
                  <a:lnTo>
                    <a:pt x="1777525" y="555476"/>
                  </a:lnTo>
                  <a:lnTo>
                    <a:pt x="1777525" y="999857"/>
                  </a:lnTo>
                  <a:close/>
                </a:path>
              </a:pathLst>
            </a:custGeom>
            <a:solidFill>
              <a:srgbClr val="E8F9FF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2" name="Rounded Rectangle 26">
              <a:extLst>
                <a:ext uri="{FF2B5EF4-FFF2-40B4-BE49-F238E27FC236}">
                  <a16:creationId xmlns:a16="http://schemas.microsoft.com/office/drawing/2014/main" id="{A69D2E89-C72F-C4A6-683D-8D84EDDDC536}"/>
                </a:ext>
              </a:extLst>
            </p:cNvPr>
            <p:cNvSpPr/>
            <p:nvPr/>
          </p:nvSpPr>
          <p:spPr>
            <a:xfrm>
              <a:off x="2333001" y="3888336"/>
              <a:ext cx="1777525" cy="999857"/>
            </a:xfrm>
            <a:custGeom>
              <a:avLst/>
              <a:gdLst/>
              <a:ahLst/>
              <a:cxnLst/>
              <a:rect l="0" t="0" r="0" b="0"/>
              <a:pathLst>
                <a:path w="1777525" h="999857">
                  <a:moveTo>
                    <a:pt x="0" y="444380"/>
                  </a:moveTo>
                  <a:lnTo>
                    <a:pt x="0" y="0"/>
                  </a:lnTo>
                  <a:lnTo>
                    <a:pt x="1777525" y="0"/>
                  </a:lnTo>
                  <a:lnTo>
                    <a:pt x="1777525" y="444381"/>
                  </a:lnTo>
                  <a:moveTo>
                    <a:pt x="1777525" y="555476"/>
                  </a:moveTo>
                  <a:lnTo>
                    <a:pt x="1777525" y="444381"/>
                  </a:lnTo>
                  <a:moveTo>
                    <a:pt x="0" y="555476"/>
                  </a:moveTo>
                  <a:lnTo>
                    <a:pt x="0" y="444381"/>
                  </a:lnTo>
                  <a:moveTo>
                    <a:pt x="1777525" y="555476"/>
                  </a:moveTo>
                  <a:lnTo>
                    <a:pt x="1777525" y="999857"/>
                  </a:lnTo>
                  <a:lnTo>
                    <a:pt x="0" y="999857"/>
                  </a:lnTo>
                  <a:lnTo>
                    <a:pt x="0" y="555476"/>
                  </a:lnTo>
                </a:path>
              </a:pathLst>
            </a:custGeom>
            <a:noFill/>
            <a:ln w="13886">
              <a:solidFill>
                <a:srgbClr val="1EABDA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3" name="Group 30">
            <a:extLst>
              <a:ext uri="{FF2B5EF4-FFF2-40B4-BE49-F238E27FC236}">
                <a16:creationId xmlns:a16="http://schemas.microsoft.com/office/drawing/2014/main" id="{C5634A0A-C26D-0515-7DFA-7824C8E8EAB8}"/>
              </a:ext>
            </a:extLst>
          </p:cNvPr>
          <p:cNvGrpSpPr/>
          <p:nvPr/>
        </p:nvGrpSpPr>
        <p:grpSpPr>
          <a:xfrm>
            <a:off x="5851193" y="5103758"/>
            <a:ext cx="1777525" cy="388833"/>
            <a:chOff x="555476" y="4888194"/>
            <a:chExt cx="1777525" cy="388833"/>
          </a:xfrm>
        </p:grpSpPr>
        <p:sp>
          <p:nvSpPr>
            <p:cNvPr id="174" name="Rounded Rectangle 28">
              <a:extLst>
                <a:ext uri="{FF2B5EF4-FFF2-40B4-BE49-F238E27FC236}">
                  <a16:creationId xmlns:a16="http://schemas.microsoft.com/office/drawing/2014/main" id="{E0DCC630-D50E-16B9-CB7C-2B820E22E6BA}"/>
                </a:ext>
              </a:extLst>
            </p:cNvPr>
            <p:cNvSpPr/>
            <p:nvPr/>
          </p:nvSpPr>
          <p:spPr>
            <a:xfrm>
              <a:off x="555476" y="4888194"/>
              <a:ext cx="1777525" cy="388833"/>
            </a:xfrm>
            <a:custGeom>
              <a:avLst/>
              <a:gdLst/>
              <a:ahLst/>
              <a:cxnLst/>
              <a:rect l="0" t="0" r="0" b="0"/>
              <a:pathLst>
                <a:path w="1777525" h="388833">
                  <a:moveTo>
                    <a:pt x="888762" y="388833"/>
                  </a:moveTo>
                  <a:cubicBezTo>
                    <a:pt x="397912" y="388833"/>
                    <a:pt x="0" y="314224"/>
                    <a:pt x="0" y="222190"/>
                  </a:cubicBezTo>
                  <a:lnTo>
                    <a:pt x="0" y="0"/>
                  </a:lnTo>
                  <a:cubicBezTo>
                    <a:pt x="0" y="92034"/>
                    <a:pt x="397912" y="166642"/>
                    <a:pt x="888762" y="166642"/>
                  </a:cubicBezTo>
                  <a:cubicBezTo>
                    <a:pt x="1379612" y="166642"/>
                    <a:pt x="1777525" y="92034"/>
                    <a:pt x="1777525" y="0"/>
                  </a:cubicBezTo>
                  <a:lnTo>
                    <a:pt x="1777525" y="222190"/>
                  </a:lnTo>
                  <a:cubicBezTo>
                    <a:pt x="1777525" y="314224"/>
                    <a:pt x="1379612" y="388833"/>
                    <a:pt x="888762" y="388833"/>
                  </a:cubicBezTo>
                  <a:close/>
                  <a:moveTo>
                    <a:pt x="1777525" y="0"/>
                  </a:moveTo>
                  <a:cubicBezTo>
                    <a:pt x="1777525" y="155302"/>
                    <a:pt x="1777525" y="66888"/>
                    <a:pt x="1777525" y="222190"/>
                  </a:cubicBezTo>
                  <a:moveTo>
                    <a:pt x="0" y="222190"/>
                  </a:moveTo>
                  <a:cubicBezTo>
                    <a:pt x="0" y="66888"/>
                    <a:pt x="0" y="155302"/>
                    <a:pt x="0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5" name="Rounded Rectangle 29">
              <a:extLst>
                <a:ext uri="{FF2B5EF4-FFF2-40B4-BE49-F238E27FC236}">
                  <a16:creationId xmlns:a16="http://schemas.microsoft.com/office/drawing/2014/main" id="{7BAD8E28-86CC-2C32-E3F7-1134213DBBA5}"/>
                </a:ext>
              </a:extLst>
            </p:cNvPr>
            <p:cNvSpPr/>
            <p:nvPr/>
          </p:nvSpPr>
          <p:spPr>
            <a:xfrm>
              <a:off x="555476" y="4888194"/>
              <a:ext cx="1777525" cy="388833"/>
            </a:xfrm>
            <a:custGeom>
              <a:avLst/>
              <a:gdLst/>
              <a:ahLst/>
              <a:cxnLst/>
              <a:rect l="0" t="0" r="0" b="0"/>
              <a:pathLst>
                <a:path w="1777525" h="388833">
                  <a:moveTo>
                    <a:pt x="888762" y="388833"/>
                  </a:moveTo>
                  <a:cubicBezTo>
                    <a:pt x="397912" y="388833"/>
                    <a:pt x="0" y="314224"/>
                    <a:pt x="0" y="222190"/>
                  </a:cubicBezTo>
                  <a:lnTo>
                    <a:pt x="0" y="0"/>
                  </a:lnTo>
                  <a:cubicBezTo>
                    <a:pt x="0" y="92034"/>
                    <a:pt x="397912" y="166642"/>
                    <a:pt x="888762" y="166642"/>
                  </a:cubicBezTo>
                  <a:cubicBezTo>
                    <a:pt x="1379612" y="166642"/>
                    <a:pt x="1777525" y="92034"/>
                    <a:pt x="1777525" y="0"/>
                  </a:cubicBezTo>
                  <a:lnTo>
                    <a:pt x="1777525" y="222190"/>
                  </a:lnTo>
                  <a:cubicBezTo>
                    <a:pt x="1777525" y="314224"/>
                    <a:pt x="1379612" y="388833"/>
                    <a:pt x="888762" y="388833"/>
                  </a:cubicBezTo>
                  <a:close/>
                  <a:moveTo>
                    <a:pt x="1777525" y="0"/>
                  </a:moveTo>
                  <a:cubicBezTo>
                    <a:pt x="1777525" y="155302"/>
                    <a:pt x="1777525" y="66888"/>
                    <a:pt x="1777525" y="222190"/>
                  </a:cubicBezTo>
                  <a:moveTo>
                    <a:pt x="0" y="222190"/>
                  </a:moveTo>
                  <a:cubicBezTo>
                    <a:pt x="0" y="66888"/>
                    <a:pt x="0" y="155302"/>
                    <a:pt x="0" y="0"/>
                  </a:cubicBezTo>
                </a:path>
              </a:pathLst>
            </a:custGeom>
            <a:noFill/>
            <a:ln w="13886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7" name="TextBox 33">
            <a:extLst>
              <a:ext uri="{FF2B5EF4-FFF2-40B4-BE49-F238E27FC236}">
                <a16:creationId xmlns:a16="http://schemas.microsoft.com/office/drawing/2014/main" id="{A165C16A-3676-DB13-A9D3-E526BE1D108A}"/>
              </a:ext>
            </a:extLst>
          </p:cNvPr>
          <p:cNvSpPr txBox="1"/>
          <p:nvPr/>
        </p:nvSpPr>
        <p:spPr>
          <a:xfrm>
            <a:off x="7766015" y="2340211"/>
            <a:ext cx="153728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400" b="0" dirty="0">
                <a:solidFill>
                  <a:srgbClr val="DE8431"/>
                </a:solidFill>
                <a:latin typeface="Roboto"/>
              </a:rPr>
              <a:t>Data stored
permanently on the
blockchain.</a:t>
            </a:r>
          </a:p>
        </p:txBody>
      </p:sp>
      <p:sp>
        <p:nvSpPr>
          <p:cNvPr id="178" name="TextBox 34">
            <a:extLst>
              <a:ext uri="{FF2B5EF4-FFF2-40B4-BE49-F238E27FC236}">
                <a16:creationId xmlns:a16="http://schemas.microsoft.com/office/drawing/2014/main" id="{945E0EE1-A366-258D-47C6-1D19947A8CC9}"/>
              </a:ext>
            </a:extLst>
          </p:cNvPr>
          <p:cNvSpPr txBox="1"/>
          <p:nvPr/>
        </p:nvSpPr>
        <p:spPr>
          <a:xfrm>
            <a:off x="5967308" y="2568190"/>
            <a:ext cx="15452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1" dirty="0">
                <a:solidFill>
                  <a:srgbClr val="DE8431"/>
                </a:solidFill>
                <a:latin typeface="Roboto"/>
              </a:rPr>
              <a:t>Storage</a:t>
            </a:r>
          </a:p>
        </p:txBody>
      </p:sp>
      <p:sp>
        <p:nvSpPr>
          <p:cNvPr id="179" name="TextBox 35">
            <a:extLst>
              <a:ext uri="{FF2B5EF4-FFF2-40B4-BE49-F238E27FC236}">
                <a16:creationId xmlns:a16="http://schemas.microsoft.com/office/drawing/2014/main" id="{BF1B199C-7A72-BC32-C52E-30F840F37BA9}"/>
              </a:ext>
            </a:extLst>
          </p:cNvPr>
          <p:cNvSpPr txBox="1"/>
          <p:nvPr/>
        </p:nvSpPr>
        <p:spPr>
          <a:xfrm>
            <a:off x="7733138" y="3340068"/>
            <a:ext cx="1609415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400" b="0" dirty="0">
                <a:solidFill>
                  <a:srgbClr val="7F64EA"/>
                </a:solidFill>
                <a:latin typeface="Roboto"/>
              </a:rPr>
              <a:t>Temporary data, not
persistent across
transactions.</a:t>
            </a:r>
          </a:p>
        </p:txBody>
      </p:sp>
      <p:sp>
        <p:nvSpPr>
          <p:cNvPr id="180" name="TextBox 36">
            <a:extLst>
              <a:ext uri="{FF2B5EF4-FFF2-40B4-BE49-F238E27FC236}">
                <a16:creationId xmlns:a16="http://schemas.microsoft.com/office/drawing/2014/main" id="{27C348C0-9045-2B55-F460-5F23DF218D22}"/>
              </a:ext>
            </a:extLst>
          </p:cNvPr>
          <p:cNvSpPr txBox="1"/>
          <p:nvPr/>
        </p:nvSpPr>
        <p:spPr>
          <a:xfrm>
            <a:off x="5938943" y="3579625"/>
            <a:ext cx="158697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1" dirty="0">
                <a:solidFill>
                  <a:srgbClr val="7F64EA"/>
                </a:solidFill>
                <a:latin typeface="Roboto"/>
              </a:rPr>
              <a:t>Memory</a:t>
            </a:r>
          </a:p>
        </p:txBody>
      </p:sp>
      <p:sp>
        <p:nvSpPr>
          <p:cNvPr id="181" name="TextBox 37">
            <a:extLst>
              <a:ext uri="{FF2B5EF4-FFF2-40B4-BE49-F238E27FC236}">
                <a16:creationId xmlns:a16="http://schemas.microsoft.com/office/drawing/2014/main" id="{B2930290-9A27-77FD-5E4C-75BA3BB64F88}"/>
              </a:ext>
            </a:extLst>
          </p:cNvPr>
          <p:cNvSpPr txBox="1"/>
          <p:nvPr/>
        </p:nvSpPr>
        <p:spPr>
          <a:xfrm>
            <a:off x="7974585" y="4283527"/>
            <a:ext cx="1210268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400" b="0" dirty="0">
                <a:solidFill>
                  <a:srgbClr val="1EABDA"/>
                </a:solidFill>
                <a:latin typeface="Roboto"/>
              </a:rPr>
              <a:t>Variables exist
during function
execution.</a:t>
            </a:r>
          </a:p>
        </p:txBody>
      </p:sp>
      <p:sp>
        <p:nvSpPr>
          <p:cNvPr id="182" name="TextBox 38">
            <a:extLst>
              <a:ext uri="{FF2B5EF4-FFF2-40B4-BE49-F238E27FC236}">
                <a16:creationId xmlns:a16="http://schemas.microsoft.com/office/drawing/2014/main" id="{510EF3BD-A341-FAB9-BC4F-BA56A85EEE6C}"/>
              </a:ext>
            </a:extLst>
          </p:cNvPr>
          <p:cNvSpPr txBox="1"/>
          <p:nvPr/>
        </p:nvSpPr>
        <p:spPr>
          <a:xfrm>
            <a:off x="6243514" y="4425635"/>
            <a:ext cx="977832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1" dirty="0">
                <a:solidFill>
                  <a:srgbClr val="1EABDA"/>
                </a:solidFill>
                <a:latin typeface="Roboto"/>
              </a:rPr>
              <a:t>Function
Variables</a:t>
            </a:r>
            <a:endParaRPr lang="en-US" b="1" dirty="0">
              <a:solidFill>
                <a:srgbClr val="1EABDA"/>
              </a:solidFill>
              <a:latin typeface="Roboto"/>
            </a:endParaRPr>
          </a:p>
          <a:p>
            <a:pPr algn="ctr"/>
            <a:r>
              <a:rPr lang="en-US" b="1" dirty="0">
                <a:solidFill>
                  <a:srgbClr val="1EABDA"/>
                </a:solidFill>
                <a:latin typeface="Roboto"/>
              </a:rPr>
              <a:t>stack</a:t>
            </a:r>
            <a:endParaRPr b="1" dirty="0">
              <a:solidFill>
                <a:srgbClr val="1EABDA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8621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D0E08-8022-FB52-BB06-0FA7BFB45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F7304F-C9F1-19C3-9CAC-3156921B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8834966" cy="859055"/>
          </a:xfrm>
        </p:spPr>
        <p:txBody>
          <a:bodyPr>
            <a:normAutofit/>
          </a:bodyPr>
          <a:lstStyle/>
          <a:p>
            <a:r>
              <a:rPr lang="en-US" dirty="0"/>
              <a:t>Example – Solidity contract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A5F6A6-7F0D-FC24-1D96-296B74FCE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z="1600" smtClean="0"/>
              <a:pPr/>
              <a:t>11</a:t>
            </a:fld>
            <a:endParaRPr lang="en-US" sz="1600" dirty="0"/>
          </a:p>
        </p:txBody>
      </p:sp>
      <p:sp>
        <p:nvSpPr>
          <p:cNvPr id="162" name="Text Placeholder 9">
            <a:extLst>
              <a:ext uri="{FF2B5EF4-FFF2-40B4-BE49-F238E27FC236}">
                <a16:creationId xmlns:a16="http://schemas.microsoft.com/office/drawing/2014/main" id="{C92ACEEA-5A96-D97F-46D4-62B31AEAE65C}"/>
              </a:ext>
            </a:extLst>
          </p:cNvPr>
          <p:cNvSpPr txBox="1">
            <a:spLocks/>
          </p:cNvSpPr>
          <p:nvPr/>
        </p:nvSpPr>
        <p:spPr>
          <a:xfrm>
            <a:off x="325967" y="1562950"/>
            <a:ext cx="4703233" cy="3872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badi" panose="020B0604020104020204" pitchFamily="34" charset="0"/>
            </a:endParaRPr>
          </a:p>
          <a:p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532DDEB-006C-6B99-A2AB-A181C78E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91" y="1201607"/>
            <a:ext cx="9823218" cy="53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20E89-21E8-DFA3-67B7-D8A45A90B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C651DD-E812-32A7-DEDE-B7026F48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7126563" cy="859055"/>
          </a:xfrm>
        </p:spPr>
        <p:txBody>
          <a:bodyPr>
            <a:normAutofit/>
          </a:bodyPr>
          <a:lstStyle/>
          <a:p>
            <a:r>
              <a:rPr lang="en-US" dirty="0"/>
              <a:t>Storage VS Memory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BAA66B-0BBD-6903-3C45-5238237E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8AD5CE1-A555-0385-A000-36A1ED457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92" y="1543814"/>
            <a:ext cx="10860016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4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17960-0F64-4F94-88D4-E692A2945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6D85B-5A89-B361-F9E2-1B2C5BCDED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 - SMT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01707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11A47-310F-C7DF-1130-D74E49517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34729D-B15C-EB62-9BFA-4C5C8981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Background SMT based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81604-A430-5671-95B8-37A131FA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16B18E8-A851-1F1F-F6BD-16027F25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4" y="1549967"/>
            <a:ext cx="8241692" cy="4765108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D38444E9-1E56-3EAB-5BD1-D39DA0022899}"/>
              </a:ext>
            </a:extLst>
          </p:cNvPr>
          <p:cNvSpPr/>
          <p:nvPr/>
        </p:nvSpPr>
        <p:spPr>
          <a:xfrm>
            <a:off x="1765300" y="1663699"/>
            <a:ext cx="7962900" cy="859055"/>
          </a:xfrm>
          <a:prstGeom prst="rect">
            <a:avLst/>
          </a:prstGeom>
          <a:noFill/>
          <a:ln w="28575">
            <a:solidFill>
              <a:srgbClr val="0C75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34375D18-80AB-A68E-00C8-AE4E4AAF0BBD}"/>
              </a:ext>
            </a:extLst>
          </p:cNvPr>
          <p:cNvSpPr/>
          <p:nvPr/>
        </p:nvSpPr>
        <p:spPr>
          <a:xfrm>
            <a:off x="1765300" y="2522754"/>
            <a:ext cx="7962900" cy="2306855"/>
          </a:xfrm>
          <a:prstGeom prst="rect">
            <a:avLst/>
          </a:prstGeom>
          <a:noFill/>
          <a:ln w="28575">
            <a:solidFill>
              <a:srgbClr val="0C75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D03F27D0-7A0B-127A-64C3-60D1A6F1BB0F}"/>
              </a:ext>
            </a:extLst>
          </p:cNvPr>
          <p:cNvSpPr/>
          <p:nvPr/>
        </p:nvSpPr>
        <p:spPr>
          <a:xfrm>
            <a:off x="1765300" y="4810426"/>
            <a:ext cx="7962900" cy="1504650"/>
          </a:xfrm>
          <a:prstGeom prst="rect">
            <a:avLst/>
          </a:prstGeom>
          <a:noFill/>
          <a:ln w="28575">
            <a:solidFill>
              <a:srgbClr val="0C75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3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0C09A-9DC9-03E2-0DED-70588657B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9331-8D09-E2D7-E672-1A2C2DEE0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Formalization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89688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65657-7A83-F11C-130A-BC00374C2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9721F6-BD99-4A2A-E470-8F3ED732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Formalization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4C1EA9-5D95-BBF4-F908-F03FC628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8919B7C2-5C05-D2AB-1A87-F9CEAA4909DA}"/>
              </a:ext>
            </a:extLst>
          </p:cNvPr>
          <p:cNvGrpSpPr/>
          <p:nvPr/>
        </p:nvGrpSpPr>
        <p:grpSpPr>
          <a:xfrm>
            <a:off x="4964751" y="2198023"/>
            <a:ext cx="763294" cy="542621"/>
            <a:chOff x="3036442" y="1655064"/>
            <a:chExt cx="763294" cy="542621"/>
          </a:xfrm>
        </p:grpSpPr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EF8EBA1D-3CCD-300D-08CB-24FCA5A16C6A}"/>
                </a:ext>
              </a:extLst>
            </p:cNvPr>
            <p:cNvSpPr/>
            <p:nvPr/>
          </p:nvSpPr>
          <p:spPr>
            <a:xfrm>
              <a:off x="3036442" y="1655064"/>
              <a:ext cx="763294" cy="542621"/>
            </a:xfrm>
            <a:custGeom>
              <a:avLst/>
              <a:gdLst/>
              <a:ahLst/>
              <a:cxnLst/>
              <a:rect l="0" t="0" r="0" b="0"/>
              <a:pathLst>
                <a:path w="763294" h="542621">
                  <a:moveTo>
                    <a:pt x="668211" y="457"/>
                  </a:moveTo>
                  <a:lnTo>
                    <a:pt x="763294" y="165145"/>
                  </a:lnTo>
                  <a:lnTo>
                    <a:pt x="312771" y="164688"/>
                  </a:lnTo>
                  <a:lnTo>
                    <a:pt x="95082" y="542621"/>
                  </a:lnTo>
                  <a:lnTo>
                    <a:pt x="0" y="377932"/>
                  </a:lnTo>
                  <a:lnTo>
                    <a:pt x="21768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A6A3"/>
                </a:gs>
                <a:gs pos="100000">
                  <a:srgbClr val="FD6A65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FED641C7-5B7F-7A9B-F1B4-D2B240F7210C}"/>
                </a:ext>
              </a:extLst>
            </p:cNvPr>
            <p:cNvSpPr/>
            <p:nvPr/>
          </p:nvSpPr>
          <p:spPr>
            <a:xfrm>
              <a:off x="3036442" y="1655064"/>
              <a:ext cx="763294" cy="542621"/>
            </a:xfrm>
            <a:custGeom>
              <a:avLst/>
              <a:gdLst/>
              <a:ahLst/>
              <a:cxnLst/>
              <a:rect l="0" t="0" r="0" b="0"/>
              <a:pathLst>
                <a:path w="763294" h="542621">
                  <a:moveTo>
                    <a:pt x="668211" y="457"/>
                  </a:moveTo>
                  <a:lnTo>
                    <a:pt x="763294" y="165145"/>
                  </a:lnTo>
                  <a:lnTo>
                    <a:pt x="312771" y="164688"/>
                  </a:lnTo>
                  <a:lnTo>
                    <a:pt x="95082" y="542621"/>
                  </a:lnTo>
                  <a:lnTo>
                    <a:pt x="0" y="377932"/>
                  </a:lnTo>
                  <a:lnTo>
                    <a:pt x="217688" y="0"/>
                  </a:ln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8A5054F8-9206-729A-53B4-535D22E3B919}"/>
              </a:ext>
            </a:extLst>
          </p:cNvPr>
          <p:cNvGrpSpPr/>
          <p:nvPr/>
        </p:nvGrpSpPr>
        <p:grpSpPr>
          <a:xfrm>
            <a:off x="5128726" y="2484433"/>
            <a:ext cx="886968" cy="768137"/>
            <a:chOff x="3200417" y="1941474"/>
            <a:chExt cx="886968" cy="768137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39A27FF6-0678-3EC2-E876-56D8F387A140}"/>
                </a:ext>
              </a:extLst>
            </p:cNvPr>
            <p:cNvSpPr/>
            <p:nvPr/>
          </p:nvSpPr>
          <p:spPr>
            <a:xfrm>
              <a:off x="3200417" y="1941474"/>
              <a:ext cx="886968" cy="768137"/>
            </a:xfrm>
            <a:custGeom>
              <a:avLst/>
              <a:gdLst/>
              <a:ahLst/>
              <a:cxnLst/>
              <a:rect l="0" t="0" r="0" b="0"/>
              <a:pathLst>
                <a:path w="886968" h="768137">
                  <a:moveTo>
                    <a:pt x="665226" y="768137"/>
                  </a:moveTo>
                  <a:lnTo>
                    <a:pt x="221742" y="768137"/>
                  </a:lnTo>
                  <a:lnTo>
                    <a:pt x="0" y="384068"/>
                  </a:lnTo>
                  <a:lnTo>
                    <a:pt x="221742" y="0"/>
                  </a:lnTo>
                  <a:lnTo>
                    <a:pt x="665226" y="0"/>
                  </a:lnTo>
                  <a:lnTo>
                    <a:pt x="886968" y="384068"/>
                  </a:lnTo>
                  <a:close/>
                </a:path>
              </a:pathLst>
            </a:custGeom>
            <a:gradFill rotWithShape="1">
              <a:gsLst>
                <a:gs pos="0">
                  <a:srgbClr val="FFA6A3"/>
                </a:gs>
                <a:gs pos="100000">
                  <a:srgbClr val="FD6A65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6B9B6E08-73A6-A124-8A14-4BE622D51426}"/>
                </a:ext>
              </a:extLst>
            </p:cNvPr>
            <p:cNvSpPr/>
            <p:nvPr/>
          </p:nvSpPr>
          <p:spPr>
            <a:xfrm>
              <a:off x="3200417" y="1941474"/>
              <a:ext cx="886968" cy="768137"/>
            </a:xfrm>
            <a:custGeom>
              <a:avLst/>
              <a:gdLst/>
              <a:ahLst/>
              <a:cxnLst/>
              <a:rect l="0" t="0" r="0" b="0"/>
              <a:pathLst>
                <a:path w="886968" h="768137">
                  <a:moveTo>
                    <a:pt x="665226" y="768137"/>
                  </a:moveTo>
                  <a:lnTo>
                    <a:pt x="221742" y="768137"/>
                  </a:lnTo>
                  <a:lnTo>
                    <a:pt x="0" y="384068"/>
                  </a:lnTo>
                  <a:lnTo>
                    <a:pt x="221742" y="0"/>
                  </a:lnTo>
                  <a:lnTo>
                    <a:pt x="665226" y="0"/>
                  </a:lnTo>
                  <a:lnTo>
                    <a:pt x="886968" y="384068"/>
                  </a:ln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09650219-6A7D-8C43-0410-27772C6850A9}"/>
              </a:ext>
            </a:extLst>
          </p:cNvPr>
          <p:cNvGrpSpPr/>
          <p:nvPr/>
        </p:nvGrpSpPr>
        <p:grpSpPr>
          <a:xfrm>
            <a:off x="4270110" y="3395127"/>
            <a:ext cx="412745" cy="767426"/>
            <a:chOff x="2341801" y="2852168"/>
            <a:chExt cx="412745" cy="767426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12421285-1ED6-A216-913E-8EA911D3E327}"/>
                </a:ext>
              </a:extLst>
            </p:cNvPr>
            <p:cNvSpPr/>
            <p:nvPr/>
          </p:nvSpPr>
          <p:spPr>
            <a:xfrm>
              <a:off x="2341801" y="2852168"/>
              <a:ext cx="412745" cy="767426"/>
            </a:xfrm>
            <a:custGeom>
              <a:avLst/>
              <a:gdLst/>
              <a:ahLst/>
              <a:cxnLst/>
              <a:rect l="0" t="0" r="0" b="0"/>
              <a:pathLst>
                <a:path w="412745" h="767426">
                  <a:moveTo>
                    <a:pt x="412745" y="0"/>
                  </a:moveTo>
                  <a:lnTo>
                    <a:pt x="189998" y="386713"/>
                  </a:lnTo>
                  <a:lnTo>
                    <a:pt x="409803" y="767426"/>
                  </a:lnTo>
                  <a:lnTo>
                    <a:pt x="219748" y="767426"/>
                  </a:lnTo>
                  <a:lnTo>
                    <a:pt x="0" y="386809"/>
                  </a:lnTo>
                  <a:lnTo>
                    <a:pt x="22280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188"/>
                </a:gs>
                <a:gs pos="100000">
                  <a:srgbClr val="FA963A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4E3B3D76-D3F6-CDE2-8230-64CBEA6A2C90}"/>
                </a:ext>
              </a:extLst>
            </p:cNvPr>
            <p:cNvSpPr/>
            <p:nvPr/>
          </p:nvSpPr>
          <p:spPr>
            <a:xfrm>
              <a:off x="2341801" y="2852168"/>
              <a:ext cx="412745" cy="767426"/>
            </a:xfrm>
            <a:custGeom>
              <a:avLst/>
              <a:gdLst/>
              <a:ahLst/>
              <a:cxnLst/>
              <a:rect l="0" t="0" r="0" b="0"/>
              <a:pathLst>
                <a:path w="412745" h="767426">
                  <a:moveTo>
                    <a:pt x="412745" y="0"/>
                  </a:moveTo>
                  <a:lnTo>
                    <a:pt x="189998" y="386713"/>
                  </a:lnTo>
                  <a:lnTo>
                    <a:pt x="409803" y="767426"/>
                  </a:lnTo>
                  <a:lnTo>
                    <a:pt x="219748" y="767426"/>
                  </a:lnTo>
                  <a:lnTo>
                    <a:pt x="0" y="386809"/>
                  </a:lnTo>
                  <a:lnTo>
                    <a:pt x="222801" y="0"/>
                  </a:ln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55E3EEFF-4864-1827-11D3-2E2D975CB241}"/>
              </a:ext>
            </a:extLst>
          </p:cNvPr>
          <p:cNvGrpSpPr/>
          <p:nvPr/>
        </p:nvGrpSpPr>
        <p:grpSpPr>
          <a:xfrm>
            <a:off x="4602946" y="3395127"/>
            <a:ext cx="886968" cy="768137"/>
            <a:chOff x="2674637" y="2852168"/>
            <a:chExt cx="886968" cy="768137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8DB9352D-3B26-B8F0-959A-20F19BC303AF}"/>
                </a:ext>
              </a:extLst>
            </p:cNvPr>
            <p:cNvSpPr/>
            <p:nvPr/>
          </p:nvSpPr>
          <p:spPr>
            <a:xfrm>
              <a:off x="2674637" y="2852168"/>
              <a:ext cx="886968" cy="768137"/>
            </a:xfrm>
            <a:custGeom>
              <a:avLst/>
              <a:gdLst/>
              <a:ahLst/>
              <a:cxnLst/>
              <a:rect l="0" t="0" r="0" b="0"/>
              <a:pathLst>
                <a:path w="886968" h="768137">
                  <a:moveTo>
                    <a:pt x="0" y="384068"/>
                  </a:moveTo>
                  <a:lnTo>
                    <a:pt x="221742" y="0"/>
                  </a:lnTo>
                  <a:lnTo>
                    <a:pt x="665226" y="0"/>
                  </a:lnTo>
                  <a:lnTo>
                    <a:pt x="886968" y="384068"/>
                  </a:lnTo>
                  <a:lnTo>
                    <a:pt x="665226" y="768137"/>
                  </a:lnTo>
                  <a:lnTo>
                    <a:pt x="221742" y="768137"/>
                  </a:lnTo>
                  <a:close/>
                </a:path>
              </a:pathLst>
            </a:custGeom>
            <a:gradFill rotWithShape="1">
              <a:gsLst>
                <a:gs pos="0">
                  <a:srgbClr val="FFC188"/>
                </a:gs>
                <a:gs pos="100000">
                  <a:srgbClr val="FA963A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6F8C5765-8C8A-BC86-BEB9-081D5E815489}"/>
                </a:ext>
              </a:extLst>
            </p:cNvPr>
            <p:cNvSpPr/>
            <p:nvPr/>
          </p:nvSpPr>
          <p:spPr>
            <a:xfrm>
              <a:off x="2674637" y="2852168"/>
              <a:ext cx="886968" cy="768137"/>
            </a:xfrm>
            <a:custGeom>
              <a:avLst/>
              <a:gdLst/>
              <a:ahLst/>
              <a:cxnLst/>
              <a:rect l="0" t="0" r="0" b="0"/>
              <a:pathLst>
                <a:path w="886968" h="768137">
                  <a:moveTo>
                    <a:pt x="0" y="384068"/>
                  </a:moveTo>
                  <a:lnTo>
                    <a:pt x="221742" y="0"/>
                  </a:lnTo>
                  <a:lnTo>
                    <a:pt x="665226" y="0"/>
                  </a:lnTo>
                  <a:lnTo>
                    <a:pt x="886968" y="384068"/>
                  </a:lnTo>
                  <a:lnTo>
                    <a:pt x="665226" y="768137"/>
                  </a:lnTo>
                  <a:lnTo>
                    <a:pt x="221742" y="768137"/>
                  </a:ln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9" name="Group 15">
            <a:extLst>
              <a:ext uri="{FF2B5EF4-FFF2-40B4-BE49-F238E27FC236}">
                <a16:creationId xmlns:a16="http://schemas.microsoft.com/office/drawing/2014/main" id="{C000E6A4-B116-6500-5DAC-82520D53282E}"/>
              </a:ext>
            </a:extLst>
          </p:cNvPr>
          <p:cNvGrpSpPr/>
          <p:nvPr/>
        </p:nvGrpSpPr>
        <p:grpSpPr>
          <a:xfrm>
            <a:off x="4963983" y="4819163"/>
            <a:ext cx="759196" cy="548974"/>
            <a:chOff x="3035674" y="4276204"/>
            <a:chExt cx="759196" cy="548974"/>
          </a:xfrm>
        </p:grpSpPr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D9FC58A1-6711-1311-323E-E2F02341AE24}"/>
                </a:ext>
              </a:extLst>
            </p:cNvPr>
            <p:cNvSpPr/>
            <p:nvPr/>
          </p:nvSpPr>
          <p:spPr>
            <a:xfrm>
              <a:off x="3035674" y="4276204"/>
              <a:ext cx="759196" cy="548974"/>
            </a:xfrm>
            <a:custGeom>
              <a:avLst/>
              <a:gdLst/>
              <a:ahLst/>
              <a:cxnLst/>
              <a:rect l="0" t="0" r="0" b="0"/>
              <a:pathLst>
                <a:path w="759196" h="548974">
                  <a:moveTo>
                    <a:pt x="95027" y="0"/>
                  </a:moveTo>
                  <a:lnTo>
                    <a:pt x="316747" y="384029"/>
                  </a:lnTo>
                  <a:lnTo>
                    <a:pt x="759196" y="384478"/>
                  </a:lnTo>
                  <a:lnTo>
                    <a:pt x="664223" y="548974"/>
                  </a:lnTo>
                  <a:lnTo>
                    <a:pt x="221664" y="548525"/>
                  </a:lnTo>
                  <a:lnTo>
                    <a:pt x="0" y="164592"/>
                  </a:lnTo>
                  <a:close/>
                </a:path>
              </a:pathLst>
            </a:custGeom>
            <a:gradFill rotWithShape="1">
              <a:gsLst>
                <a:gs pos="0">
                  <a:srgbClr val="FFF282"/>
                </a:gs>
                <a:gs pos="100000">
                  <a:srgbClr val="FFE714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id="{19BB24E7-5F0D-D5CE-8C4C-3F22170347EF}"/>
                </a:ext>
              </a:extLst>
            </p:cNvPr>
            <p:cNvSpPr/>
            <p:nvPr/>
          </p:nvSpPr>
          <p:spPr>
            <a:xfrm>
              <a:off x="3035674" y="4276204"/>
              <a:ext cx="759196" cy="548974"/>
            </a:xfrm>
            <a:custGeom>
              <a:avLst/>
              <a:gdLst/>
              <a:ahLst/>
              <a:cxnLst/>
              <a:rect l="0" t="0" r="0" b="0"/>
              <a:pathLst>
                <a:path w="759196" h="548974">
                  <a:moveTo>
                    <a:pt x="95027" y="0"/>
                  </a:moveTo>
                  <a:lnTo>
                    <a:pt x="316747" y="384029"/>
                  </a:lnTo>
                  <a:lnTo>
                    <a:pt x="759196" y="384478"/>
                  </a:lnTo>
                  <a:lnTo>
                    <a:pt x="664223" y="548974"/>
                  </a:lnTo>
                  <a:lnTo>
                    <a:pt x="221664" y="548525"/>
                  </a:lnTo>
                  <a:lnTo>
                    <a:pt x="0" y="164592"/>
                  </a:ln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id="{88B84431-495C-8B02-361B-BF88785A2A10}"/>
              </a:ext>
            </a:extLst>
          </p:cNvPr>
          <p:cNvGrpSpPr/>
          <p:nvPr/>
        </p:nvGrpSpPr>
        <p:grpSpPr>
          <a:xfrm>
            <a:off x="5128726" y="4305786"/>
            <a:ext cx="886968" cy="768137"/>
            <a:chOff x="3200417" y="3762827"/>
            <a:chExt cx="886968" cy="768137"/>
          </a:xfrm>
        </p:grpSpPr>
        <p:sp>
          <p:nvSpPr>
            <p:cNvPr id="23" name="Rounded Rectangle 16">
              <a:extLst>
                <a:ext uri="{FF2B5EF4-FFF2-40B4-BE49-F238E27FC236}">
                  <a16:creationId xmlns:a16="http://schemas.microsoft.com/office/drawing/2014/main" id="{50C03D98-9B81-0ED7-3C56-E1A9770E7270}"/>
                </a:ext>
              </a:extLst>
            </p:cNvPr>
            <p:cNvSpPr/>
            <p:nvPr/>
          </p:nvSpPr>
          <p:spPr>
            <a:xfrm>
              <a:off x="3200417" y="3762827"/>
              <a:ext cx="886968" cy="768137"/>
            </a:xfrm>
            <a:custGeom>
              <a:avLst/>
              <a:gdLst/>
              <a:ahLst/>
              <a:cxnLst/>
              <a:rect l="0" t="0" r="0" b="0"/>
              <a:pathLst>
                <a:path w="886968" h="768137">
                  <a:moveTo>
                    <a:pt x="221742" y="768137"/>
                  </a:moveTo>
                  <a:lnTo>
                    <a:pt x="0" y="384068"/>
                  </a:lnTo>
                  <a:lnTo>
                    <a:pt x="221742" y="0"/>
                  </a:lnTo>
                  <a:lnTo>
                    <a:pt x="665226" y="0"/>
                  </a:lnTo>
                  <a:lnTo>
                    <a:pt x="886968" y="384068"/>
                  </a:lnTo>
                  <a:lnTo>
                    <a:pt x="665226" y="768137"/>
                  </a:lnTo>
                  <a:close/>
                </a:path>
              </a:pathLst>
            </a:custGeom>
            <a:gradFill rotWithShape="1">
              <a:gsLst>
                <a:gs pos="0">
                  <a:srgbClr val="FFF282"/>
                </a:gs>
                <a:gs pos="100000">
                  <a:srgbClr val="FFE714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4" name="Rounded Rectangle 17">
              <a:extLst>
                <a:ext uri="{FF2B5EF4-FFF2-40B4-BE49-F238E27FC236}">
                  <a16:creationId xmlns:a16="http://schemas.microsoft.com/office/drawing/2014/main" id="{009041DD-6A51-36CE-FA21-68D0D5EA883D}"/>
                </a:ext>
              </a:extLst>
            </p:cNvPr>
            <p:cNvSpPr/>
            <p:nvPr/>
          </p:nvSpPr>
          <p:spPr>
            <a:xfrm>
              <a:off x="3200417" y="3762827"/>
              <a:ext cx="886968" cy="768137"/>
            </a:xfrm>
            <a:custGeom>
              <a:avLst/>
              <a:gdLst/>
              <a:ahLst/>
              <a:cxnLst/>
              <a:rect l="0" t="0" r="0" b="0"/>
              <a:pathLst>
                <a:path w="886968" h="768137">
                  <a:moveTo>
                    <a:pt x="221742" y="768137"/>
                  </a:moveTo>
                  <a:lnTo>
                    <a:pt x="0" y="384068"/>
                  </a:lnTo>
                  <a:lnTo>
                    <a:pt x="221742" y="0"/>
                  </a:lnTo>
                  <a:lnTo>
                    <a:pt x="665226" y="0"/>
                  </a:lnTo>
                  <a:lnTo>
                    <a:pt x="886968" y="384068"/>
                  </a:lnTo>
                  <a:lnTo>
                    <a:pt x="665226" y="768137"/>
                  </a:ln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3F127FBE-7FAD-4E57-9253-60B6797FF583}"/>
              </a:ext>
            </a:extLst>
          </p:cNvPr>
          <p:cNvGrpSpPr/>
          <p:nvPr/>
        </p:nvGrpSpPr>
        <p:grpSpPr>
          <a:xfrm>
            <a:off x="6477806" y="4818350"/>
            <a:ext cx="758340" cy="551193"/>
            <a:chOff x="4549497" y="4275391"/>
            <a:chExt cx="758340" cy="551193"/>
          </a:xfrm>
        </p:grpSpPr>
        <p:sp>
          <p:nvSpPr>
            <p:cNvPr id="26" name="Rounded Rectangle 19">
              <a:extLst>
                <a:ext uri="{FF2B5EF4-FFF2-40B4-BE49-F238E27FC236}">
                  <a16:creationId xmlns:a16="http://schemas.microsoft.com/office/drawing/2014/main" id="{A2B133E1-C03C-A5F1-965E-F576CDA36879}"/>
                </a:ext>
              </a:extLst>
            </p:cNvPr>
            <p:cNvSpPr/>
            <p:nvPr/>
          </p:nvSpPr>
          <p:spPr>
            <a:xfrm>
              <a:off x="4549497" y="4275391"/>
              <a:ext cx="758340" cy="551193"/>
            </a:xfrm>
            <a:custGeom>
              <a:avLst/>
              <a:gdLst/>
              <a:ahLst/>
              <a:cxnLst/>
              <a:rect l="0" t="0" r="0" b="0"/>
              <a:pathLst>
                <a:path w="758340" h="551193">
                  <a:moveTo>
                    <a:pt x="0" y="386057"/>
                  </a:moveTo>
                  <a:lnTo>
                    <a:pt x="440631" y="386504"/>
                  </a:lnTo>
                  <a:lnTo>
                    <a:pt x="663257" y="0"/>
                  </a:lnTo>
                  <a:lnTo>
                    <a:pt x="758340" y="164688"/>
                  </a:lnTo>
                  <a:lnTo>
                    <a:pt x="535714" y="551193"/>
                  </a:lnTo>
                  <a:lnTo>
                    <a:pt x="95082" y="550745"/>
                  </a:lnTo>
                  <a:close/>
                </a:path>
              </a:pathLst>
            </a:custGeom>
            <a:gradFill rotWithShape="1">
              <a:gsLst>
                <a:gs pos="0">
                  <a:srgbClr val="CFF976"/>
                </a:gs>
                <a:gs pos="100000">
                  <a:srgbClr val="A8DD38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7" name="Rounded Rectangle 20">
              <a:extLst>
                <a:ext uri="{FF2B5EF4-FFF2-40B4-BE49-F238E27FC236}">
                  <a16:creationId xmlns:a16="http://schemas.microsoft.com/office/drawing/2014/main" id="{394B1CF2-4EB5-D404-6E23-D8417EB3EC8F}"/>
                </a:ext>
              </a:extLst>
            </p:cNvPr>
            <p:cNvSpPr/>
            <p:nvPr/>
          </p:nvSpPr>
          <p:spPr>
            <a:xfrm>
              <a:off x="4549497" y="4275391"/>
              <a:ext cx="758340" cy="551193"/>
            </a:xfrm>
            <a:custGeom>
              <a:avLst/>
              <a:gdLst/>
              <a:ahLst/>
              <a:cxnLst/>
              <a:rect l="0" t="0" r="0" b="0"/>
              <a:pathLst>
                <a:path w="758340" h="551193">
                  <a:moveTo>
                    <a:pt x="0" y="386057"/>
                  </a:moveTo>
                  <a:lnTo>
                    <a:pt x="440631" y="386504"/>
                  </a:lnTo>
                  <a:lnTo>
                    <a:pt x="663257" y="0"/>
                  </a:lnTo>
                  <a:lnTo>
                    <a:pt x="758340" y="164688"/>
                  </a:lnTo>
                  <a:lnTo>
                    <a:pt x="535714" y="551193"/>
                  </a:lnTo>
                  <a:lnTo>
                    <a:pt x="95082" y="550745"/>
                  </a:ln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28" name="Group 24">
            <a:extLst>
              <a:ext uri="{FF2B5EF4-FFF2-40B4-BE49-F238E27FC236}">
                <a16:creationId xmlns:a16="http://schemas.microsoft.com/office/drawing/2014/main" id="{AA924ECB-CBB7-71CC-4F4A-DDC3878B0114}"/>
              </a:ext>
            </a:extLst>
          </p:cNvPr>
          <p:cNvGrpSpPr/>
          <p:nvPr/>
        </p:nvGrpSpPr>
        <p:grpSpPr>
          <a:xfrm>
            <a:off x="6180286" y="4305804"/>
            <a:ext cx="886968" cy="768137"/>
            <a:chOff x="4251977" y="3762845"/>
            <a:chExt cx="886968" cy="768137"/>
          </a:xfrm>
        </p:grpSpPr>
        <p:sp>
          <p:nvSpPr>
            <p:cNvPr id="29" name="Rounded Rectangle 22">
              <a:extLst>
                <a:ext uri="{FF2B5EF4-FFF2-40B4-BE49-F238E27FC236}">
                  <a16:creationId xmlns:a16="http://schemas.microsoft.com/office/drawing/2014/main" id="{BDE34A7E-9003-33E0-404A-D9A0D8C76614}"/>
                </a:ext>
              </a:extLst>
            </p:cNvPr>
            <p:cNvSpPr/>
            <p:nvPr/>
          </p:nvSpPr>
          <p:spPr>
            <a:xfrm>
              <a:off x="4251977" y="3762845"/>
              <a:ext cx="886968" cy="768137"/>
            </a:xfrm>
            <a:custGeom>
              <a:avLst/>
              <a:gdLst/>
              <a:ahLst/>
              <a:cxnLst/>
              <a:rect l="0" t="0" r="0" b="0"/>
              <a:pathLst>
                <a:path w="886968" h="768137">
                  <a:moveTo>
                    <a:pt x="665226" y="768137"/>
                  </a:moveTo>
                  <a:lnTo>
                    <a:pt x="221742" y="768137"/>
                  </a:lnTo>
                  <a:lnTo>
                    <a:pt x="0" y="384068"/>
                  </a:lnTo>
                  <a:lnTo>
                    <a:pt x="221742" y="0"/>
                  </a:lnTo>
                  <a:lnTo>
                    <a:pt x="665226" y="0"/>
                  </a:lnTo>
                  <a:lnTo>
                    <a:pt x="886968" y="384068"/>
                  </a:lnTo>
                  <a:close/>
                </a:path>
              </a:pathLst>
            </a:custGeom>
            <a:gradFill rotWithShape="1">
              <a:gsLst>
                <a:gs pos="0">
                  <a:srgbClr val="CFF976"/>
                </a:gs>
                <a:gs pos="100000">
                  <a:srgbClr val="A8DD38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0" name="Rounded Rectangle 23">
              <a:extLst>
                <a:ext uri="{FF2B5EF4-FFF2-40B4-BE49-F238E27FC236}">
                  <a16:creationId xmlns:a16="http://schemas.microsoft.com/office/drawing/2014/main" id="{5BDA2B90-903D-36EB-6E3E-3050000565B0}"/>
                </a:ext>
              </a:extLst>
            </p:cNvPr>
            <p:cNvSpPr/>
            <p:nvPr/>
          </p:nvSpPr>
          <p:spPr>
            <a:xfrm>
              <a:off x="4251977" y="3762845"/>
              <a:ext cx="886968" cy="768137"/>
            </a:xfrm>
            <a:custGeom>
              <a:avLst/>
              <a:gdLst/>
              <a:ahLst/>
              <a:cxnLst/>
              <a:rect l="0" t="0" r="0" b="0"/>
              <a:pathLst>
                <a:path w="886968" h="768137">
                  <a:moveTo>
                    <a:pt x="665226" y="768137"/>
                  </a:moveTo>
                  <a:lnTo>
                    <a:pt x="221742" y="768137"/>
                  </a:lnTo>
                  <a:lnTo>
                    <a:pt x="0" y="384068"/>
                  </a:lnTo>
                  <a:lnTo>
                    <a:pt x="221742" y="0"/>
                  </a:lnTo>
                  <a:lnTo>
                    <a:pt x="665226" y="0"/>
                  </a:lnTo>
                  <a:lnTo>
                    <a:pt x="886968" y="384068"/>
                  </a:ln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31" name="Group 27">
            <a:extLst>
              <a:ext uri="{FF2B5EF4-FFF2-40B4-BE49-F238E27FC236}">
                <a16:creationId xmlns:a16="http://schemas.microsoft.com/office/drawing/2014/main" id="{24A8B36C-A21C-3138-4BB8-BAB0E93A8FE2}"/>
              </a:ext>
            </a:extLst>
          </p:cNvPr>
          <p:cNvGrpSpPr/>
          <p:nvPr/>
        </p:nvGrpSpPr>
        <p:grpSpPr>
          <a:xfrm>
            <a:off x="7510319" y="3395127"/>
            <a:ext cx="415520" cy="767426"/>
            <a:chOff x="5582010" y="2852168"/>
            <a:chExt cx="415520" cy="767426"/>
          </a:xfrm>
        </p:grpSpPr>
        <p:sp>
          <p:nvSpPr>
            <p:cNvPr id="32" name="Rounded Rectangle 25">
              <a:extLst>
                <a:ext uri="{FF2B5EF4-FFF2-40B4-BE49-F238E27FC236}">
                  <a16:creationId xmlns:a16="http://schemas.microsoft.com/office/drawing/2014/main" id="{4224FB28-B3F7-E97C-A837-CDC1EA1248E9}"/>
                </a:ext>
              </a:extLst>
            </p:cNvPr>
            <p:cNvSpPr/>
            <p:nvPr/>
          </p:nvSpPr>
          <p:spPr>
            <a:xfrm>
              <a:off x="5582010" y="2852168"/>
              <a:ext cx="415520" cy="767426"/>
            </a:xfrm>
            <a:custGeom>
              <a:avLst/>
              <a:gdLst/>
              <a:ahLst/>
              <a:cxnLst/>
              <a:rect l="0" t="0" r="0" b="0"/>
              <a:pathLst>
                <a:path w="415520" h="767426">
                  <a:moveTo>
                    <a:pt x="8479" y="767426"/>
                  </a:moveTo>
                  <a:lnTo>
                    <a:pt x="225522" y="390615"/>
                  </a:lnTo>
                  <a:lnTo>
                    <a:pt x="0" y="0"/>
                  </a:lnTo>
                  <a:lnTo>
                    <a:pt x="190054" y="0"/>
                  </a:lnTo>
                  <a:lnTo>
                    <a:pt x="415520" y="390518"/>
                  </a:lnTo>
                  <a:lnTo>
                    <a:pt x="198422" y="767426"/>
                  </a:lnTo>
                  <a:close/>
                </a:path>
              </a:pathLst>
            </a:custGeom>
            <a:gradFill rotWithShape="1">
              <a:gsLst>
                <a:gs pos="0">
                  <a:srgbClr val="83FAC1"/>
                </a:gs>
                <a:gs pos="100000">
                  <a:srgbClr val="44E095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3" name="Rounded Rectangle 26">
              <a:extLst>
                <a:ext uri="{FF2B5EF4-FFF2-40B4-BE49-F238E27FC236}">
                  <a16:creationId xmlns:a16="http://schemas.microsoft.com/office/drawing/2014/main" id="{4E219B83-F534-1BEA-CC3C-7FCF41D62C89}"/>
                </a:ext>
              </a:extLst>
            </p:cNvPr>
            <p:cNvSpPr/>
            <p:nvPr/>
          </p:nvSpPr>
          <p:spPr>
            <a:xfrm>
              <a:off x="5582010" y="2852168"/>
              <a:ext cx="415520" cy="767426"/>
            </a:xfrm>
            <a:custGeom>
              <a:avLst/>
              <a:gdLst/>
              <a:ahLst/>
              <a:cxnLst/>
              <a:rect l="0" t="0" r="0" b="0"/>
              <a:pathLst>
                <a:path w="415520" h="767426">
                  <a:moveTo>
                    <a:pt x="8479" y="767426"/>
                  </a:moveTo>
                  <a:lnTo>
                    <a:pt x="225522" y="390615"/>
                  </a:lnTo>
                  <a:lnTo>
                    <a:pt x="0" y="0"/>
                  </a:lnTo>
                  <a:lnTo>
                    <a:pt x="190054" y="0"/>
                  </a:lnTo>
                  <a:lnTo>
                    <a:pt x="415520" y="390518"/>
                  </a:lnTo>
                  <a:lnTo>
                    <a:pt x="198422" y="767426"/>
                  </a:ln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34" name="Group 30">
            <a:extLst>
              <a:ext uri="{FF2B5EF4-FFF2-40B4-BE49-F238E27FC236}">
                <a16:creationId xmlns:a16="http://schemas.microsoft.com/office/drawing/2014/main" id="{F69C7968-5580-7A1C-5CD5-20993050DF02}"/>
              </a:ext>
            </a:extLst>
          </p:cNvPr>
          <p:cNvGrpSpPr/>
          <p:nvPr/>
        </p:nvGrpSpPr>
        <p:grpSpPr>
          <a:xfrm>
            <a:off x="6706066" y="3395127"/>
            <a:ext cx="886968" cy="768137"/>
            <a:chOff x="4777757" y="2852168"/>
            <a:chExt cx="886968" cy="768137"/>
          </a:xfrm>
        </p:grpSpPr>
        <p:sp>
          <p:nvSpPr>
            <p:cNvPr id="35" name="Rounded Rectangle 28">
              <a:extLst>
                <a:ext uri="{FF2B5EF4-FFF2-40B4-BE49-F238E27FC236}">
                  <a16:creationId xmlns:a16="http://schemas.microsoft.com/office/drawing/2014/main" id="{68A85E39-8AFB-AA36-F9C7-72F9C81C3AFD}"/>
                </a:ext>
              </a:extLst>
            </p:cNvPr>
            <p:cNvSpPr/>
            <p:nvPr/>
          </p:nvSpPr>
          <p:spPr>
            <a:xfrm>
              <a:off x="4777757" y="2852168"/>
              <a:ext cx="886968" cy="768137"/>
            </a:xfrm>
            <a:custGeom>
              <a:avLst/>
              <a:gdLst/>
              <a:ahLst/>
              <a:cxnLst/>
              <a:rect l="0" t="0" r="0" b="0"/>
              <a:pathLst>
                <a:path w="886968" h="768137">
                  <a:moveTo>
                    <a:pt x="0" y="384068"/>
                  </a:moveTo>
                  <a:lnTo>
                    <a:pt x="221742" y="0"/>
                  </a:lnTo>
                  <a:lnTo>
                    <a:pt x="665226" y="0"/>
                  </a:lnTo>
                  <a:lnTo>
                    <a:pt x="886968" y="384068"/>
                  </a:lnTo>
                  <a:lnTo>
                    <a:pt x="665226" y="768137"/>
                  </a:lnTo>
                  <a:lnTo>
                    <a:pt x="221742" y="768137"/>
                  </a:lnTo>
                  <a:close/>
                </a:path>
              </a:pathLst>
            </a:custGeom>
            <a:gradFill rotWithShape="1">
              <a:gsLst>
                <a:gs pos="0">
                  <a:srgbClr val="83FAC1"/>
                </a:gs>
                <a:gs pos="100000">
                  <a:srgbClr val="44E095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6" name="Rounded Rectangle 29">
              <a:extLst>
                <a:ext uri="{FF2B5EF4-FFF2-40B4-BE49-F238E27FC236}">
                  <a16:creationId xmlns:a16="http://schemas.microsoft.com/office/drawing/2014/main" id="{71E2988D-A439-F3E6-34F6-286BC5BBFED6}"/>
                </a:ext>
              </a:extLst>
            </p:cNvPr>
            <p:cNvSpPr/>
            <p:nvPr/>
          </p:nvSpPr>
          <p:spPr>
            <a:xfrm>
              <a:off x="4777757" y="2852168"/>
              <a:ext cx="886968" cy="768137"/>
            </a:xfrm>
            <a:custGeom>
              <a:avLst/>
              <a:gdLst/>
              <a:ahLst/>
              <a:cxnLst/>
              <a:rect l="0" t="0" r="0" b="0"/>
              <a:pathLst>
                <a:path w="886968" h="768137">
                  <a:moveTo>
                    <a:pt x="0" y="384068"/>
                  </a:moveTo>
                  <a:lnTo>
                    <a:pt x="221742" y="0"/>
                  </a:lnTo>
                  <a:lnTo>
                    <a:pt x="665226" y="0"/>
                  </a:lnTo>
                  <a:lnTo>
                    <a:pt x="886968" y="384068"/>
                  </a:lnTo>
                  <a:lnTo>
                    <a:pt x="665226" y="768137"/>
                  </a:lnTo>
                  <a:lnTo>
                    <a:pt x="221742" y="768137"/>
                  </a:ln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37" name="Group 33">
            <a:extLst>
              <a:ext uri="{FF2B5EF4-FFF2-40B4-BE49-F238E27FC236}">
                <a16:creationId xmlns:a16="http://schemas.microsoft.com/office/drawing/2014/main" id="{731B23E7-C346-0F54-3058-4ADD2FB6F0B0}"/>
              </a:ext>
            </a:extLst>
          </p:cNvPr>
          <p:cNvGrpSpPr/>
          <p:nvPr/>
        </p:nvGrpSpPr>
        <p:grpSpPr>
          <a:xfrm>
            <a:off x="6472055" y="2199424"/>
            <a:ext cx="759551" cy="548357"/>
            <a:chOff x="4543746" y="1656465"/>
            <a:chExt cx="759551" cy="548357"/>
          </a:xfrm>
        </p:grpSpPr>
        <p:sp>
          <p:nvSpPr>
            <p:cNvPr id="38" name="Rounded Rectangle 31">
              <a:extLst>
                <a:ext uri="{FF2B5EF4-FFF2-40B4-BE49-F238E27FC236}">
                  <a16:creationId xmlns:a16="http://schemas.microsoft.com/office/drawing/2014/main" id="{225BADCD-F524-39D3-3EDC-530E6D6D72D4}"/>
                </a:ext>
              </a:extLst>
            </p:cNvPr>
            <p:cNvSpPr/>
            <p:nvPr/>
          </p:nvSpPr>
          <p:spPr>
            <a:xfrm>
              <a:off x="4543746" y="1656465"/>
              <a:ext cx="759551" cy="548357"/>
            </a:xfrm>
            <a:custGeom>
              <a:avLst/>
              <a:gdLst/>
              <a:ahLst/>
              <a:cxnLst/>
              <a:rect l="0" t="0" r="0" b="0"/>
              <a:pathLst>
                <a:path w="759551" h="548357">
                  <a:moveTo>
                    <a:pt x="664524" y="548357"/>
                  </a:moveTo>
                  <a:lnTo>
                    <a:pt x="443162" y="164944"/>
                  </a:lnTo>
                  <a:lnTo>
                    <a:pt x="0" y="164495"/>
                  </a:lnTo>
                  <a:lnTo>
                    <a:pt x="94971" y="0"/>
                  </a:lnTo>
                  <a:lnTo>
                    <a:pt x="538245" y="449"/>
                  </a:lnTo>
                  <a:lnTo>
                    <a:pt x="759551" y="383765"/>
                  </a:lnTo>
                  <a:close/>
                </a:path>
              </a:pathLst>
            </a:custGeom>
            <a:gradFill rotWithShape="1">
              <a:gsLst>
                <a:gs pos="0">
                  <a:srgbClr val="7FDFFF"/>
                </a:gs>
                <a:gs pos="100000">
                  <a:srgbClr val="1AC6FF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9" name="Rounded Rectangle 32">
              <a:extLst>
                <a:ext uri="{FF2B5EF4-FFF2-40B4-BE49-F238E27FC236}">
                  <a16:creationId xmlns:a16="http://schemas.microsoft.com/office/drawing/2014/main" id="{8A3A3523-F59A-A4AC-E9C1-265A61ABFA5E}"/>
                </a:ext>
              </a:extLst>
            </p:cNvPr>
            <p:cNvSpPr/>
            <p:nvPr/>
          </p:nvSpPr>
          <p:spPr>
            <a:xfrm>
              <a:off x="4543746" y="1656465"/>
              <a:ext cx="759551" cy="548357"/>
            </a:xfrm>
            <a:custGeom>
              <a:avLst/>
              <a:gdLst/>
              <a:ahLst/>
              <a:cxnLst/>
              <a:rect l="0" t="0" r="0" b="0"/>
              <a:pathLst>
                <a:path w="759551" h="548357">
                  <a:moveTo>
                    <a:pt x="664524" y="548357"/>
                  </a:moveTo>
                  <a:lnTo>
                    <a:pt x="443162" y="164944"/>
                  </a:lnTo>
                  <a:lnTo>
                    <a:pt x="0" y="164495"/>
                  </a:lnTo>
                  <a:lnTo>
                    <a:pt x="94971" y="0"/>
                  </a:lnTo>
                  <a:lnTo>
                    <a:pt x="538245" y="449"/>
                  </a:lnTo>
                  <a:lnTo>
                    <a:pt x="759551" y="383765"/>
                  </a:ln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40" name="Group 36">
            <a:extLst>
              <a:ext uri="{FF2B5EF4-FFF2-40B4-BE49-F238E27FC236}">
                <a16:creationId xmlns:a16="http://schemas.microsoft.com/office/drawing/2014/main" id="{C28AE817-3FF2-E2FB-3020-C9AC1D48F361}"/>
              </a:ext>
            </a:extLst>
          </p:cNvPr>
          <p:cNvGrpSpPr/>
          <p:nvPr/>
        </p:nvGrpSpPr>
        <p:grpSpPr>
          <a:xfrm>
            <a:off x="6180286" y="2484442"/>
            <a:ext cx="886967" cy="768137"/>
            <a:chOff x="4251977" y="1941483"/>
            <a:chExt cx="886967" cy="768137"/>
          </a:xfrm>
        </p:grpSpPr>
        <p:sp>
          <p:nvSpPr>
            <p:cNvPr id="41" name="Rounded Rectangle 34">
              <a:extLst>
                <a:ext uri="{FF2B5EF4-FFF2-40B4-BE49-F238E27FC236}">
                  <a16:creationId xmlns:a16="http://schemas.microsoft.com/office/drawing/2014/main" id="{A473A55D-78BC-E00D-1DB3-843F80684DC1}"/>
                </a:ext>
              </a:extLst>
            </p:cNvPr>
            <p:cNvSpPr/>
            <p:nvPr/>
          </p:nvSpPr>
          <p:spPr>
            <a:xfrm>
              <a:off x="4251977" y="1941483"/>
              <a:ext cx="886967" cy="768137"/>
            </a:xfrm>
            <a:custGeom>
              <a:avLst/>
              <a:gdLst/>
              <a:ahLst/>
              <a:cxnLst/>
              <a:rect l="0" t="0" r="0" b="0"/>
              <a:pathLst>
                <a:path w="886967" h="768137">
                  <a:moveTo>
                    <a:pt x="221742" y="768137"/>
                  </a:moveTo>
                  <a:lnTo>
                    <a:pt x="0" y="384068"/>
                  </a:lnTo>
                  <a:lnTo>
                    <a:pt x="221742" y="0"/>
                  </a:lnTo>
                  <a:lnTo>
                    <a:pt x="665225" y="0"/>
                  </a:lnTo>
                  <a:lnTo>
                    <a:pt x="886967" y="384068"/>
                  </a:lnTo>
                  <a:lnTo>
                    <a:pt x="665225" y="768137"/>
                  </a:lnTo>
                  <a:close/>
                </a:path>
              </a:pathLst>
            </a:custGeom>
            <a:gradFill rotWithShape="1">
              <a:gsLst>
                <a:gs pos="0">
                  <a:srgbClr val="7FDFFF"/>
                </a:gs>
                <a:gs pos="100000">
                  <a:srgbClr val="1AC6FF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42" name="Rounded Rectangle 35">
              <a:extLst>
                <a:ext uri="{FF2B5EF4-FFF2-40B4-BE49-F238E27FC236}">
                  <a16:creationId xmlns:a16="http://schemas.microsoft.com/office/drawing/2014/main" id="{A7449A88-16A8-4D44-BF27-A49E763B50B2}"/>
                </a:ext>
              </a:extLst>
            </p:cNvPr>
            <p:cNvSpPr/>
            <p:nvPr/>
          </p:nvSpPr>
          <p:spPr>
            <a:xfrm>
              <a:off x="4251977" y="1941483"/>
              <a:ext cx="886967" cy="768137"/>
            </a:xfrm>
            <a:custGeom>
              <a:avLst/>
              <a:gdLst/>
              <a:ahLst/>
              <a:cxnLst/>
              <a:rect l="0" t="0" r="0" b="0"/>
              <a:pathLst>
                <a:path w="886967" h="768137">
                  <a:moveTo>
                    <a:pt x="221742" y="768137"/>
                  </a:moveTo>
                  <a:lnTo>
                    <a:pt x="0" y="384068"/>
                  </a:lnTo>
                  <a:lnTo>
                    <a:pt x="221742" y="0"/>
                  </a:lnTo>
                  <a:lnTo>
                    <a:pt x="665225" y="0"/>
                  </a:lnTo>
                  <a:lnTo>
                    <a:pt x="886967" y="384068"/>
                  </a:lnTo>
                  <a:lnTo>
                    <a:pt x="665225" y="768137"/>
                  </a:ln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32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sp>
        <p:nvSpPr>
          <p:cNvPr id="43" name="TextBox 37">
            <a:extLst>
              <a:ext uri="{FF2B5EF4-FFF2-40B4-BE49-F238E27FC236}">
                <a16:creationId xmlns:a16="http://schemas.microsoft.com/office/drawing/2014/main" id="{20254403-2D8B-A7DD-85BD-9B61ECE4B7A2}"/>
              </a:ext>
            </a:extLst>
          </p:cNvPr>
          <p:cNvSpPr txBox="1"/>
          <p:nvPr/>
        </p:nvSpPr>
        <p:spPr>
          <a:xfrm>
            <a:off x="2571336" y="3550195"/>
            <a:ext cx="1518044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Expressions</a:t>
            </a:r>
            <a:endParaRPr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8EA4A218-0040-40D2-7B4F-A286E7EACA91}"/>
              </a:ext>
            </a:extLst>
          </p:cNvPr>
          <p:cNvSpPr txBox="1"/>
          <p:nvPr/>
        </p:nvSpPr>
        <p:spPr>
          <a:xfrm>
            <a:off x="7478921" y="2013357"/>
            <a:ext cx="742191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2400" b="1" dirty="0">
                <a:solidFill>
                  <a:schemeClr val="bg1"/>
                </a:solidFill>
                <a:latin typeface="Abadi" panose="020B0604020104020204" pitchFamily="34" charset="0"/>
              </a:rPr>
              <a:t>Types</a:t>
            </a:r>
          </a:p>
        </p:txBody>
      </p:sp>
      <p:sp>
        <p:nvSpPr>
          <p:cNvPr id="50" name="TextBox 44">
            <a:extLst>
              <a:ext uri="{FF2B5EF4-FFF2-40B4-BE49-F238E27FC236}">
                <a16:creationId xmlns:a16="http://schemas.microsoft.com/office/drawing/2014/main" id="{A332227E-14B5-5E4F-D3DD-671C7D8DBA7C}"/>
              </a:ext>
            </a:extLst>
          </p:cNvPr>
          <p:cNvSpPr txBox="1"/>
          <p:nvPr/>
        </p:nvSpPr>
        <p:spPr>
          <a:xfrm>
            <a:off x="3121658" y="2186580"/>
            <a:ext cx="1635063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Assignments</a:t>
            </a:r>
            <a:endParaRPr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51" name="TextBox 45">
            <a:extLst>
              <a:ext uri="{FF2B5EF4-FFF2-40B4-BE49-F238E27FC236}">
                <a16:creationId xmlns:a16="http://schemas.microsoft.com/office/drawing/2014/main" id="{BB8B7993-9855-E8AA-3075-6DE0E4B54D25}"/>
              </a:ext>
            </a:extLst>
          </p:cNvPr>
          <p:cNvSpPr txBox="1"/>
          <p:nvPr/>
        </p:nvSpPr>
        <p:spPr>
          <a:xfrm>
            <a:off x="3408406" y="5368137"/>
            <a:ext cx="1431482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Statements</a:t>
            </a:r>
            <a:endParaRPr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52" name="TextBox 46">
            <a:extLst>
              <a:ext uri="{FF2B5EF4-FFF2-40B4-BE49-F238E27FC236}">
                <a16:creationId xmlns:a16="http://schemas.microsoft.com/office/drawing/2014/main" id="{19A1780D-070D-AD65-B27B-62241982B94F}"/>
              </a:ext>
            </a:extLst>
          </p:cNvPr>
          <p:cNvSpPr txBox="1"/>
          <p:nvPr/>
        </p:nvSpPr>
        <p:spPr>
          <a:xfrm>
            <a:off x="8076313" y="3495599"/>
            <a:ext cx="2880597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Local storage pointers</a:t>
            </a:r>
            <a:endParaRPr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54" name="TextBox 49">
            <a:extLst>
              <a:ext uri="{FF2B5EF4-FFF2-40B4-BE49-F238E27FC236}">
                <a16:creationId xmlns:a16="http://schemas.microsoft.com/office/drawing/2014/main" id="{38F2B502-1B6A-39B2-F764-A5B14A4EEDCF}"/>
              </a:ext>
            </a:extLst>
          </p:cNvPr>
          <p:cNvSpPr txBox="1"/>
          <p:nvPr/>
        </p:nvSpPr>
        <p:spPr>
          <a:xfrm>
            <a:off x="7448075" y="4687020"/>
            <a:ext cx="2287486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Contracts, Functions and state variables</a:t>
            </a:r>
            <a:endParaRPr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55" name="Rounded Rectangle 50">
            <a:extLst>
              <a:ext uri="{FF2B5EF4-FFF2-40B4-BE49-F238E27FC236}">
                <a16:creationId xmlns:a16="http://schemas.microsoft.com/office/drawing/2014/main" id="{E1850119-8901-88C9-C881-E6087B613B29}"/>
              </a:ext>
            </a:extLst>
          </p:cNvPr>
          <p:cNvSpPr/>
          <p:nvPr/>
        </p:nvSpPr>
        <p:spPr>
          <a:xfrm>
            <a:off x="6422585" y="2659795"/>
            <a:ext cx="411480" cy="411480"/>
          </a:xfrm>
          <a:custGeom>
            <a:avLst/>
            <a:gdLst/>
            <a:ahLst/>
            <a:cxnLst/>
            <a:rect l="0" t="0" r="0" b="0"/>
            <a:pathLst>
              <a:path w="411480" h="411480">
                <a:moveTo>
                  <a:pt x="374904" y="0"/>
                </a:moveTo>
                <a:cubicBezTo>
                  <a:pt x="395020" y="0"/>
                  <a:pt x="411480" y="16459"/>
                  <a:pt x="411480" y="36576"/>
                </a:cubicBezTo>
                <a:lnTo>
                  <a:pt x="411480" y="109728"/>
                </a:lnTo>
                <a:lnTo>
                  <a:pt x="0" y="109728"/>
                </a:lnTo>
                <a:lnTo>
                  <a:pt x="0" y="36576"/>
                </a:lnTo>
                <a:cubicBezTo>
                  <a:pt x="0" y="16459"/>
                  <a:pt x="16459" y="0"/>
                  <a:pt x="36576" y="0"/>
                </a:cubicBezTo>
                <a:close/>
                <a:moveTo>
                  <a:pt x="137160" y="109728"/>
                </a:moveTo>
                <a:lnTo>
                  <a:pt x="137160" y="325526"/>
                </a:lnTo>
                <a:lnTo>
                  <a:pt x="36576" y="325526"/>
                </a:lnTo>
                <a:cubicBezTo>
                  <a:pt x="16459" y="325526"/>
                  <a:pt x="0" y="309067"/>
                  <a:pt x="0" y="288950"/>
                </a:cubicBezTo>
                <a:lnTo>
                  <a:pt x="0" y="109728"/>
                </a:lnTo>
                <a:close/>
                <a:moveTo>
                  <a:pt x="0" y="219456"/>
                </a:moveTo>
                <a:lnTo>
                  <a:pt x="137160" y="219456"/>
                </a:lnTo>
                <a:moveTo>
                  <a:pt x="182880" y="325526"/>
                </a:moveTo>
                <a:lnTo>
                  <a:pt x="137160" y="325526"/>
                </a:lnTo>
                <a:moveTo>
                  <a:pt x="137160" y="219456"/>
                </a:moveTo>
                <a:lnTo>
                  <a:pt x="182880" y="219456"/>
                </a:lnTo>
                <a:moveTo>
                  <a:pt x="274320" y="109728"/>
                </a:moveTo>
                <a:lnTo>
                  <a:pt x="411480" y="109728"/>
                </a:lnTo>
                <a:lnTo>
                  <a:pt x="411480" y="146304"/>
                </a:lnTo>
                <a:moveTo>
                  <a:pt x="329184" y="246888"/>
                </a:moveTo>
                <a:cubicBezTo>
                  <a:pt x="374635" y="246888"/>
                  <a:pt x="411480" y="234605"/>
                  <a:pt x="411480" y="219456"/>
                </a:cubicBezTo>
                <a:cubicBezTo>
                  <a:pt x="411480" y="204306"/>
                  <a:pt x="374635" y="192024"/>
                  <a:pt x="329184" y="192024"/>
                </a:cubicBezTo>
                <a:cubicBezTo>
                  <a:pt x="283732" y="192024"/>
                  <a:pt x="246888" y="204306"/>
                  <a:pt x="246888" y="219456"/>
                </a:cubicBezTo>
                <a:cubicBezTo>
                  <a:pt x="246888" y="234605"/>
                  <a:pt x="283732" y="246888"/>
                  <a:pt x="329184" y="246888"/>
                </a:cubicBezTo>
                <a:close/>
                <a:moveTo>
                  <a:pt x="411480" y="219456"/>
                </a:moveTo>
                <a:lnTo>
                  <a:pt x="411480" y="301752"/>
                </a:lnTo>
                <a:cubicBezTo>
                  <a:pt x="411480" y="316382"/>
                  <a:pt x="374904" y="329184"/>
                  <a:pt x="329184" y="329184"/>
                </a:cubicBezTo>
                <a:cubicBezTo>
                  <a:pt x="283464" y="329184"/>
                  <a:pt x="246888" y="316382"/>
                  <a:pt x="246888" y="301752"/>
                </a:cubicBezTo>
                <a:lnTo>
                  <a:pt x="246888" y="219456"/>
                </a:lnTo>
                <a:moveTo>
                  <a:pt x="411480" y="301752"/>
                </a:moveTo>
                <a:lnTo>
                  <a:pt x="411480" y="384048"/>
                </a:lnTo>
                <a:cubicBezTo>
                  <a:pt x="411480" y="398678"/>
                  <a:pt x="374904" y="411480"/>
                  <a:pt x="329184" y="411480"/>
                </a:cubicBezTo>
                <a:cubicBezTo>
                  <a:pt x="283464" y="411480"/>
                  <a:pt x="246888" y="398678"/>
                  <a:pt x="246888" y="384048"/>
                </a:cubicBezTo>
                <a:lnTo>
                  <a:pt x="246888" y="301752"/>
                </a:lnTo>
                <a:moveTo>
                  <a:pt x="274320" y="109728"/>
                </a:moveTo>
                <a:lnTo>
                  <a:pt x="274320" y="141083"/>
                </a:lnTo>
              </a:path>
            </a:pathLst>
          </a:custGeom>
          <a:noFill/>
          <a:ln w="13716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320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56" name="Rounded Rectangle 51">
            <a:extLst>
              <a:ext uri="{FF2B5EF4-FFF2-40B4-BE49-F238E27FC236}">
                <a16:creationId xmlns:a16="http://schemas.microsoft.com/office/drawing/2014/main" id="{6E4C0334-57C3-7F48-3C16-FBB297C7896F}"/>
              </a:ext>
            </a:extLst>
          </p:cNvPr>
          <p:cNvSpPr/>
          <p:nvPr/>
        </p:nvSpPr>
        <p:spPr>
          <a:xfrm>
            <a:off x="5366471" y="2655241"/>
            <a:ext cx="402318" cy="420715"/>
          </a:xfrm>
          <a:custGeom>
            <a:avLst/>
            <a:gdLst/>
            <a:ahLst/>
            <a:cxnLst/>
            <a:rect l="0" t="0" r="0" b="0"/>
            <a:pathLst>
              <a:path w="402318" h="420715">
                <a:moveTo>
                  <a:pt x="201168" y="420715"/>
                </a:moveTo>
                <a:cubicBezTo>
                  <a:pt x="201168" y="420715"/>
                  <a:pt x="157276" y="359139"/>
                  <a:pt x="9144" y="356707"/>
                </a:cubicBezTo>
                <a:cubicBezTo>
                  <a:pt x="4093" y="356707"/>
                  <a:pt x="0" y="352613"/>
                  <a:pt x="0" y="347563"/>
                </a:cubicBezTo>
                <a:lnTo>
                  <a:pt x="0" y="137251"/>
                </a:lnTo>
                <a:cubicBezTo>
                  <a:pt x="80" y="132134"/>
                  <a:pt x="4283" y="128046"/>
                  <a:pt x="9400" y="128107"/>
                </a:cubicBezTo>
                <a:cubicBezTo>
                  <a:pt x="27658" y="128356"/>
                  <a:pt x="45886" y="129681"/>
                  <a:pt x="63989" y="132075"/>
                </a:cubicBezTo>
                <a:moveTo>
                  <a:pt x="374885" y="128710"/>
                </a:moveTo>
                <a:cubicBezTo>
                  <a:pt x="380737" y="128418"/>
                  <a:pt x="386772" y="128198"/>
                  <a:pt x="392990" y="128107"/>
                </a:cubicBezTo>
                <a:cubicBezTo>
                  <a:pt x="395447" y="128058"/>
                  <a:pt x="397820" y="128999"/>
                  <a:pt x="399575" y="130720"/>
                </a:cubicBezTo>
                <a:cubicBezTo>
                  <a:pt x="401329" y="132440"/>
                  <a:pt x="402318" y="134794"/>
                  <a:pt x="402317" y="137251"/>
                </a:cubicBezTo>
                <a:lnTo>
                  <a:pt x="402317" y="347563"/>
                </a:lnTo>
                <a:cubicBezTo>
                  <a:pt x="402317" y="352613"/>
                  <a:pt x="398223" y="356707"/>
                  <a:pt x="393173" y="356707"/>
                </a:cubicBezTo>
                <a:cubicBezTo>
                  <a:pt x="245040" y="359139"/>
                  <a:pt x="201149" y="420715"/>
                  <a:pt x="201149" y="420715"/>
                </a:cubicBezTo>
                <a:lnTo>
                  <a:pt x="201149" y="219547"/>
                </a:lnTo>
                <a:moveTo>
                  <a:pt x="320021" y="0"/>
                </a:moveTo>
                <a:lnTo>
                  <a:pt x="320021" y="73152"/>
                </a:lnTo>
                <a:moveTo>
                  <a:pt x="356597" y="36576"/>
                </a:moveTo>
                <a:lnTo>
                  <a:pt x="283445" y="36576"/>
                </a:lnTo>
                <a:moveTo>
                  <a:pt x="121999" y="94585"/>
                </a:moveTo>
                <a:lnTo>
                  <a:pt x="173717" y="146304"/>
                </a:lnTo>
                <a:moveTo>
                  <a:pt x="121999" y="146304"/>
                </a:moveTo>
                <a:lnTo>
                  <a:pt x="173717" y="94585"/>
                </a:lnTo>
                <a:moveTo>
                  <a:pt x="237725" y="146304"/>
                </a:moveTo>
                <a:lnTo>
                  <a:pt x="310877" y="146304"/>
                </a:lnTo>
                <a:moveTo>
                  <a:pt x="269729" y="109728"/>
                </a:moveTo>
                <a:cubicBezTo>
                  <a:pt x="269729" y="107202"/>
                  <a:pt x="271776" y="105156"/>
                  <a:pt x="274301" y="105156"/>
                </a:cubicBezTo>
                <a:moveTo>
                  <a:pt x="274301" y="105137"/>
                </a:moveTo>
                <a:cubicBezTo>
                  <a:pt x="276826" y="105137"/>
                  <a:pt x="278873" y="107184"/>
                  <a:pt x="278873" y="109709"/>
                </a:cubicBezTo>
                <a:moveTo>
                  <a:pt x="278873" y="109728"/>
                </a:moveTo>
                <a:cubicBezTo>
                  <a:pt x="278873" y="112253"/>
                  <a:pt x="276826" y="114300"/>
                  <a:pt x="274301" y="114300"/>
                </a:cubicBezTo>
                <a:moveTo>
                  <a:pt x="274301" y="114281"/>
                </a:moveTo>
                <a:cubicBezTo>
                  <a:pt x="271776" y="114281"/>
                  <a:pt x="269729" y="112234"/>
                  <a:pt x="269729" y="109709"/>
                </a:cubicBezTo>
                <a:moveTo>
                  <a:pt x="269729" y="182880"/>
                </a:moveTo>
                <a:cubicBezTo>
                  <a:pt x="269729" y="180354"/>
                  <a:pt x="271776" y="178308"/>
                  <a:pt x="274301" y="178308"/>
                </a:cubicBezTo>
                <a:moveTo>
                  <a:pt x="278873" y="182861"/>
                </a:moveTo>
                <a:cubicBezTo>
                  <a:pt x="278873" y="180336"/>
                  <a:pt x="276826" y="178289"/>
                  <a:pt x="274301" y="178289"/>
                </a:cubicBezTo>
                <a:moveTo>
                  <a:pt x="274301" y="187452"/>
                </a:moveTo>
                <a:cubicBezTo>
                  <a:pt x="276826" y="187452"/>
                  <a:pt x="278873" y="185405"/>
                  <a:pt x="278873" y="182880"/>
                </a:cubicBezTo>
                <a:moveTo>
                  <a:pt x="269729" y="182861"/>
                </a:moveTo>
                <a:cubicBezTo>
                  <a:pt x="269729" y="185386"/>
                  <a:pt x="271776" y="187433"/>
                  <a:pt x="274301" y="187433"/>
                </a:cubicBezTo>
                <a:moveTo>
                  <a:pt x="63989" y="27432"/>
                </a:moveTo>
                <a:lnTo>
                  <a:pt x="82277" y="54864"/>
                </a:lnTo>
                <a:lnTo>
                  <a:pt x="100565" y="0"/>
                </a:lnTo>
                <a:lnTo>
                  <a:pt x="164573" y="0"/>
                </a:lnTo>
              </a:path>
            </a:pathLst>
          </a:custGeom>
          <a:noFill/>
          <a:ln w="13716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320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57" name="Rounded Rectangle 52">
            <a:extLst>
              <a:ext uri="{FF2B5EF4-FFF2-40B4-BE49-F238E27FC236}">
                <a16:creationId xmlns:a16="http://schemas.microsoft.com/office/drawing/2014/main" id="{B6ECD6F6-C056-C31A-994E-23DB83F80D48}"/>
              </a:ext>
            </a:extLst>
          </p:cNvPr>
          <p:cNvSpPr/>
          <p:nvPr/>
        </p:nvSpPr>
        <p:spPr>
          <a:xfrm>
            <a:off x="4839888" y="3569623"/>
            <a:ext cx="413048" cy="420624"/>
          </a:xfrm>
          <a:custGeom>
            <a:avLst/>
            <a:gdLst/>
            <a:ahLst/>
            <a:cxnLst/>
            <a:rect l="0" t="0" r="0" b="0"/>
            <a:pathLst>
              <a:path w="413048" h="420624">
                <a:moveTo>
                  <a:pt x="197380" y="292608"/>
                </a:moveTo>
                <a:lnTo>
                  <a:pt x="197380" y="420624"/>
                </a:lnTo>
                <a:moveTo>
                  <a:pt x="197380" y="0"/>
                </a:moveTo>
                <a:lnTo>
                  <a:pt x="197380" y="36576"/>
                </a:lnTo>
                <a:moveTo>
                  <a:pt x="197380" y="146304"/>
                </a:moveTo>
                <a:lnTo>
                  <a:pt x="197380" y="182880"/>
                </a:lnTo>
                <a:moveTo>
                  <a:pt x="364642" y="143633"/>
                </a:moveTo>
                <a:cubicBezTo>
                  <a:pt x="362928" y="145343"/>
                  <a:pt x="360607" y="146303"/>
                  <a:pt x="358186" y="146303"/>
                </a:cubicBezTo>
                <a:lnTo>
                  <a:pt x="60220" y="146303"/>
                </a:lnTo>
                <a:cubicBezTo>
                  <a:pt x="55170" y="146303"/>
                  <a:pt x="51076" y="142210"/>
                  <a:pt x="51076" y="137159"/>
                </a:cubicBezTo>
                <a:lnTo>
                  <a:pt x="51076" y="45719"/>
                </a:lnTo>
                <a:cubicBezTo>
                  <a:pt x="51076" y="40669"/>
                  <a:pt x="55170" y="36575"/>
                  <a:pt x="60220" y="36575"/>
                </a:cubicBezTo>
                <a:lnTo>
                  <a:pt x="358186" y="36575"/>
                </a:lnTo>
                <a:cubicBezTo>
                  <a:pt x="360607" y="36576"/>
                  <a:pt x="362928" y="37536"/>
                  <a:pt x="364642" y="39246"/>
                </a:cubicBezTo>
                <a:lnTo>
                  <a:pt x="410362" y="84966"/>
                </a:lnTo>
                <a:cubicBezTo>
                  <a:pt x="412082" y="86681"/>
                  <a:pt x="413048" y="89010"/>
                  <a:pt x="413048" y="91439"/>
                </a:cubicBezTo>
                <a:cubicBezTo>
                  <a:pt x="413048" y="93869"/>
                  <a:pt x="412082" y="96198"/>
                  <a:pt x="410362" y="97913"/>
                </a:cubicBezTo>
                <a:close/>
                <a:moveTo>
                  <a:pt x="2686" y="244217"/>
                </a:moveTo>
                <a:cubicBezTo>
                  <a:pt x="966" y="242502"/>
                  <a:pt x="0" y="240173"/>
                  <a:pt x="0" y="237743"/>
                </a:cubicBezTo>
                <a:cubicBezTo>
                  <a:pt x="0" y="235314"/>
                  <a:pt x="966" y="232985"/>
                  <a:pt x="2686" y="231270"/>
                </a:cubicBezTo>
                <a:lnTo>
                  <a:pt x="48406" y="185550"/>
                </a:lnTo>
                <a:cubicBezTo>
                  <a:pt x="50120" y="183840"/>
                  <a:pt x="52441" y="182880"/>
                  <a:pt x="54862" y="182879"/>
                </a:cubicBezTo>
                <a:lnTo>
                  <a:pt x="352828" y="182879"/>
                </a:lnTo>
                <a:cubicBezTo>
                  <a:pt x="357878" y="182879"/>
                  <a:pt x="361972" y="186973"/>
                  <a:pt x="361972" y="192023"/>
                </a:cubicBezTo>
                <a:lnTo>
                  <a:pt x="361972" y="283463"/>
                </a:lnTo>
                <a:cubicBezTo>
                  <a:pt x="361972" y="288514"/>
                  <a:pt x="357878" y="292607"/>
                  <a:pt x="352828" y="292607"/>
                </a:cubicBezTo>
                <a:lnTo>
                  <a:pt x="54862" y="292607"/>
                </a:lnTo>
                <a:cubicBezTo>
                  <a:pt x="52441" y="292607"/>
                  <a:pt x="50120" y="291647"/>
                  <a:pt x="48406" y="289937"/>
                </a:cubicBezTo>
                <a:close/>
              </a:path>
            </a:pathLst>
          </a:custGeom>
          <a:noFill/>
          <a:ln w="13716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320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58" name="Rounded Rectangle 53">
            <a:extLst>
              <a:ext uri="{FF2B5EF4-FFF2-40B4-BE49-F238E27FC236}">
                <a16:creationId xmlns:a16="http://schemas.microsoft.com/office/drawing/2014/main" id="{98FA3C4D-DE91-A2DB-42CC-B14C028509FB}"/>
              </a:ext>
            </a:extLst>
          </p:cNvPr>
          <p:cNvSpPr/>
          <p:nvPr/>
        </p:nvSpPr>
        <p:spPr>
          <a:xfrm>
            <a:off x="6939221" y="3569623"/>
            <a:ext cx="420624" cy="420624"/>
          </a:xfrm>
          <a:custGeom>
            <a:avLst/>
            <a:gdLst/>
            <a:ahLst/>
            <a:cxnLst/>
            <a:rect l="0" t="0" r="0" b="0"/>
            <a:pathLst>
              <a:path w="420624" h="420624">
                <a:moveTo>
                  <a:pt x="0" y="356616"/>
                </a:moveTo>
                <a:cubicBezTo>
                  <a:pt x="0" y="391966"/>
                  <a:pt x="28657" y="420624"/>
                  <a:pt x="64008" y="420624"/>
                </a:cubicBezTo>
                <a:cubicBezTo>
                  <a:pt x="99358" y="420624"/>
                  <a:pt x="128016" y="391966"/>
                  <a:pt x="128016" y="356616"/>
                </a:cubicBezTo>
                <a:cubicBezTo>
                  <a:pt x="128016" y="321265"/>
                  <a:pt x="99358" y="292608"/>
                  <a:pt x="64008" y="292608"/>
                </a:cubicBezTo>
                <a:cubicBezTo>
                  <a:pt x="28657" y="292608"/>
                  <a:pt x="0" y="321265"/>
                  <a:pt x="0" y="356616"/>
                </a:cubicBezTo>
                <a:moveTo>
                  <a:pt x="36576" y="356616"/>
                </a:moveTo>
                <a:cubicBezTo>
                  <a:pt x="36576" y="341465"/>
                  <a:pt x="48857" y="329184"/>
                  <a:pt x="64008" y="329184"/>
                </a:cubicBezTo>
                <a:cubicBezTo>
                  <a:pt x="79158" y="329184"/>
                  <a:pt x="91440" y="341465"/>
                  <a:pt x="91440" y="356616"/>
                </a:cubicBezTo>
                <a:cubicBezTo>
                  <a:pt x="91440" y="371766"/>
                  <a:pt x="79158" y="384048"/>
                  <a:pt x="64008" y="384048"/>
                </a:cubicBezTo>
                <a:cubicBezTo>
                  <a:pt x="48857" y="384048"/>
                  <a:pt x="36576" y="371766"/>
                  <a:pt x="36576" y="356616"/>
                </a:cubicBezTo>
                <a:moveTo>
                  <a:pt x="0" y="356616"/>
                </a:moveTo>
                <a:lnTo>
                  <a:pt x="0" y="64008"/>
                </a:lnTo>
                <a:cubicBezTo>
                  <a:pt x="0" y="28657"/>
                  <a:pt x="28657" y="0"/>
                  <a:pt x="64008" y="0"/>
                </a:cubicBezTo>
                <a:cubicBezTo>
                  <a:pt x="99358" y="0"/>
                  <a:pt x="128016" y="28657"/>
                  <a:pt x="128016" y="64008"/>
                </a:cubicBezTo>
                <a:lnTo>
                  <a:pt x="128016" y="356616"/>
                </a:lnTo>
                <a:moveTo>
                  <a:pt x="128016" y="54864"/>
                </a:moveTo>
                <a:lnTo>
                  <a:pt x="402336" y="54864"/>
                </a:lnTo>
                <a:cubicBezTo>
                  <a:pt x="412436" y="54864"/>
                  <a:pt x="420624" y="63051"/>
                  <a:pt x="420624" y="73152"/>
                </a:cubicBezTo>
                <a:lnTo>
                  <a:pt x="420624" y="402336"/>
                </a:lnTo>
                <a:cubicBezTo>
                  <a:pt x="420624" y="412436"/>
                  <a:pt x="412436" y="420624"/>
                  <a:pt x="402336" y="420624"/>
                </a:cubicBezTo>
                <a:lnTo>
                  <a:pt x="64008" y="420624"/>
                </a:lnTo>
                <a:moveTo>
                  <a:pt x="274320" y="192024"/>
                </a:moveTo>
                <a:lnTo>
                  <a:pt x="196047" y="153253"/>
                </a:lnTo>
                <a:cubicBezTo>
                  <a:pt x="193331" y="151685"/>
                  <a:pt x="189985" y="151685"/>
                  <a:pt x="187269" y="153253"/>
                </a:cubicBezTo>
                <a:cubicBezTo>
                  <a:pt x="184553" y="154947"/>
                  <a:pt x="182896" y="157916"/>
                  <a:pt x="182880" y="161117"/>
                </a:cubicBezTo>
                <a:lnTo>
                  <a:pt x="182880" y="320040"/>
                </a:lnTo>
                <a:cubicBezTo>
                  <a:pt x="182880" y="325090"/>
                  <a:pt x="186973" y="329184"/>
                  <a:pt x="192024" y="329184"/>
                </a:cubicBezTo>
                <a:lnTo>
                  <a:pt x="274320" y="329184"/>
                </a:lnTo>
                <a:close/>
                <a:moveTo>
                  <a:pt x="274320" y="329184"/>
                </a:moveTo>
                <a:lnTo>
                  <a:pt x="356616" y="329184"/>
                </a:lnTo>
                <a:cubicBezTo>
                  <a:pt x="361666" y="329184"/>
                  <a:pt x="365760" y="325090"/>
                  <a:pt x="365760" y="320040"/>
                </a:cubicBezTo>
                <a:lnTo>
                  <a:pt x="365760" y="228600"/>
                </a:lnTo>
                <a:cubicBezTo>
                  <a:pt x="365760" y="223549"/>
                  <a:pt x="361666" y="219456"/>
                  <a:pt x="356616" y="219456"/>
                </a:cubicBezTo>
                <a:lnTo>
                  <a:pt x="274320" y="219456"/>
                </a:lnTo>
                <a:moveTo>
                  <a:pt x="182880" y="219456"/>
                </a:moveTo>
                <a:lnTo>
                  <a:pt x="228600" y="219456"/>
                </a:lnTo>
                <a:moveTo>
                  <a:pt x="182880" y="256032"/>
                </a:moveTo>
                <a:lnTo>
                  <a:pt x="228600" y="256032"/>
                </a:lnTo>
                <a:moveTo>
                  <a:pt x="274320" y="192024"/>
                </a:moveTo>
                <a:lnTo>
                  <a:pt x="274320" y="146304"/>
                </a:lnTo>
                <a:moveTo>
                  <a:pt x="347472" y="219456"/>
                </a:moveTo>
                <a:lnTo>
                  <a:pt x="347472" y="173736"/>
                </a:lnTo>
                <a:moveTo>
                  <a:pt x="274320" y="256032"/>
                </a:moveTo>
                <a:lnTo>
                  <a:pt x="320040" y="256032"/>
                </a:lnTo>
                <a:moveTo>
                  <a:pt x="320040" y="292608"/>
                </a:moveTo>
                <a:lnTo>
                  <a:pt x="274320" y="292608"/>
                </a:lnTo>
              </a:path>
            </a:pathLst>
          </a:custGeom>
          <a:noFill/>
          <a:ln w="13716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320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59" name="Rounded Rectangle 54">
            <a:extLst>
              <a:ext uri="{FF2B5EF4-FFF2-40B4-BE49-F238E27FC236}">
                <a16:creationId xmlns:a16="http://schemas.microsoft.com/office/drawing/2014/main" id="{625E99B3-A91F-FFE8-97E3-91B72F29B31B}"/>
              </a:ext>
            </a:extLst>
          </p:cNvPr>
          <p:cNvSpPr/>
          <p:nvPr/>
        </p:nvSpPr>
        <p:spPr>
          <a:xfrm>
            <a:off x="5364398" y="4483953"/>
            <a:ext cx="424200" cy="422765"/>
          </a:xfrm>
          <a:custGeom>
            <a:avLst/>
            <a:gdLst/>
            <a:ahLst/>
            <a:cxnLst/>
            <a:rect l="0" t="0" r="0" b="0"/>
            <a:pathLst>
              <a:path w="424200" h="422765">
                <a:moveTo>
                  <a:pt x="315126" y="91527"/>
                </a:moveTo>
                <a:cubicBezTo>
                  <a:pt x="315126" y="106041"/>
                  <a:pt x="326892" y="117807"/>
                  <a:pt x="341406" y="117807"/>
                </a:cubicBezTo>
                <a:cubicBezTo>
                  <a:pt x="355920" y="117807"/>
                  <a:pt x="367686" y="106041"/>
                  <a:pt x="367686" y="91527"/>
                </a:cubicBezTo>
                <a:cubicBezTo>
                  <a:pt x="367686" y="77013"/>
                  <a:pt x="355920" y="65247"/>
                  <a:pt x="341406" y="65247"/>
                </a:cubicBezTo>
                <a:cubicBezTo>
                  <a:pt x="326892" y="65247"/>
                  <a:pt x="315126" y="77013"/>
                  <a:pt x="315126" y="91527"/>
                </a:cubicBezTo>
                <a:close/>
                <a:moveTo>
                  <a:pt x="358670" y="12870"/>
                </a:moveTo>
                <a:lnTo>
                  <a:pt x="364668" y="32548"/>
                </a:lnTo>
                <a:cubicBezTo>
                  <a:pt x="366750" y="39291"/>
                  <a:pt x="373685" y="43281"/>
                  <a:pt x="380561" y="41692"/>
                </a:cubicBezTo>
                <a:lnTo>
                  <a:pt x="400513" y="37065"/>
                </a:lnTo>
                <a:cubicBezTo>
                  <a:pt x="408276" y="35314"/>
                  <a:pt x="416274" y="38827"/>
                  <a:pt x="420237" y="45729"/>
                </a:cubicBezTo>
                <a:cubicBezTo>
                  <a:pt x="424200" y="52630"/>
                  <a:pt x="423202" y="61309"/>
                  <a:pt x="417777" y="67131"/>
                </a:cubicBezTo>
                <a:lnTo>
                  <a:pt x="403805" y="82365"/>
                </a:lnTo>
                <a:cubicBezTo>
                  <a:pt x="398973" y="87559"/>
                  <a:pt x="398973" y="95604"/>
                  <a:pt x="403805" y="100799"/>
                </a:cubicBezTo>
                <a:lnTo>
                  <a:pt x="417758" y="115868"/>
                </a:lnTo>
                <a:cubicBezTo>
                  <a:pt x="423167" y="121693"/>
                  <a:pt x="424155" y="130360"/>
                  <a:pt x="420195" y="137251"/>
                </a:cubicBezTo>
                <a:cubicBezTo>
                  <a:pt x="416235" y="144143"/>
                  <a:pt x="408250" y="147655"/>
                  <a:pt x="400494" y="145915"/>
                </a:cubicBezTo>
                <a:lnTo>
                  <a:pt x="380615" y="141234"/>
                </a:lnTo>
                <a:cubicBezTo>
                  <a:pt x="373740" y="139644"/>
                  <a:pt x="366805" y="143635"/>
                  <a:pt x="364723" y="150378"/>
                </a:cubicBezTo>
                <a:lnTo>
                  <a:pt x="358670" y="170147"/>
                </a:lnTo>
                <a:cubicBezTo>
                  <a:pt x="356385" y="177768"/>
                  <a:pt x="349371" y="182987"/>
                  <a:pt x="341415" y="182987"/>
                </a:cubicBezTo>
                <a:cubicBezTo>
                  <a:pt x="333459" y="182987"/>
                  <a:pt x="326445" y="177768"/>
                  <a:pt x="324160" y="170147"/>
                </a:cubicBezTo>
                <a:lnTo>
                  <a:pt x="318162" y="150469"/>
                </a:lnTo>
                <a:cubicBezTo>
                  <a:pt x="316081" y="143726"/>
                  <a:pt x="309145" y="139736"/>
                  <a:pt x="302270" y="141325"/>
                </a:cubicBezTo>
                <a:lnTo>
                  <a:pt x="282317" y="145952"/>
                </a:lnTo>
                <a:cubicBezTo>
                  <a:pt x="274562" y="147691"/>
                  <a:pt x="266577" y="144180"/>
                  <a:pt x="262617" y="137288"/>
                </a:cubicBezTo>
                <a:cubicBezTo>
                  <a:pt x="258657" y="130396"/>
                  <a:pt x="259645" y="121729"/>
                  <a:pt x="265054" y="115905"/>
                </a:cubicBezTo>
                <a:lnTo>
                  <a:pt x="279007" y="100835"/>
                </a:lnTo>
                <a:cubicBezTo>
                  <a:pt x="283839" y="95641"/>
                  <a:pt x="283839" y="87596"/>
                  <a:pt x="279007" y="82401"/>
                </a:cubicBezTo>
                <a:lnTo>
                  <a:pt x="265054" y="67350"/>
                </a:lnTo>
                <a:cubicBezTo>
                  <a:pt x="259628" y="61528"/>
                  <a:pt x="258630" y="52849"/>
                  <a:pt x="262593" y="45948"/>
                </a:cubicBezTo>
                <a:cubicBezTo>
                  <a:pt x="266556" y="39046"/>
                  <a:pt x="274554" y="35533"/>
                  <a:pt x="282317" y="37285"/>
                </a:cubicBezTo>
                <a:lnTo>
                  <a:pt x="302270" y="41911"/>
                </a:lnTo>
                <a:cubicBezTo>
                  <a:pt x="309145" y="43501"/>
                  <a:pt x="316081" y="39510"/>
                  <a:pt x="318162" y="32767"/>
                </a:cubicBezTo>
                <a:lnTo>
                  <a:pt x="324142" y="12870"/>
                </a:lnTo>
                <a:cubicBezTo>
                  <a:pt x="326417" y="5234"/>
                  <a:pt x="333438" y="0"/>
                  <a:pt x="341406" y="0"/>
                </a:cubicBezTo>
                <a:cubicBezTo>
                  <a:pt x="349374" y="0"/>
                  <a:pt x="356395" y="5234"/>
                  <a:pt x="358670" y="12870"/>
                </a:cubicBezTo>
                <a:close/>
                <a:moveTo>
                  <a:pt x="121493" y="166965"/>
                </a:moveTo>
                <a:cubicBezTo>
                  <a:pt x="126003" y="172008"/>
                  <a:pt x="132448" y="174890"/>
                  <a:pt x="139214" y="174890"/>
                </a:cubicBezTo>
                <a:cubicBezTo>
                  <a:pt x="145980" y="174890"/>
                  <a:pt x="152425" y="172008"/>
                  <a:pt x="156935" y="166965"/>
                </a:cubicBezTo>
                <a:lnTo>
                  <a:pt x="168475" y="154273"/>
                </a:lnTo>
                <a:cubicBezTo>
                  <a:pt x="175246" y="146767"/>
                  <a:pt x="186010" y="144336"/>
                  <a:pt x="195350" y="148205"/>
                </a:cubicBezTo>
                <a:cubicBezTo>
                  <a:pt x="204689" y="152074"/>
                  <a:pt x="210582" y="161404"/>
                  <a:pt x="210062" y="171500"/>
                </a:cubicBezTo>
                <a:lnTo>
                  <a:pt x="209184" y="188581"/>
                </a:lnTo>
                <a:cubicBezTo>
                  <a:pt x="208844" y="195329"/>
                  <a:pt x="211377" y="201906"/>
                  <a:pt x="216155" y="206684"/>
                </a:cubicBezTo>
                <a:cubicBezTo>
                  <a:pt x="220932" y="211461"/>
                  <a:pt x="227509" y="213994"/>
                  <a:pt x="234257" y="213654"/>
                </a:cubicBezTo>
                <a:lnTo>
                  <a:pt x="251338" y="212776"/>
                </a:lnTo>
                <a:cubicBezTo>
                  <a:pt x="261434" y="212256"/>
                  <a:pt x="270764" y="218148"/>
                  <a:pt x="274633" y="227488"/>
                </a:cubicBezTo>
                <a:cubicBezTo>
                  <a:pt x="278502" y="236828"/>
                  <a:pt x="276071" y="247592"/>
                  <a:pt x="268565" y="254363"/>
                </a:cubicBezTo>
                <a:lnTo>
                  <a:pt x="255873" y="265830"/>
                </a:lnTo>
                <a:cubicBezTo>
                  <a:pt x="250830" y="270340"/>
                  <a:pt x="247948" y="276785"/>
                  <a:pt x="247948" y="283551"/>
                </a:cubicBezTo>
                <a:cubicBezTo>
                  <a:pt x="247948" y="290316"/>
                  <a:pt x="250830" y="296762"/>
                  <a:pt x="255873" y="301272"/>
                </a:cubicBezTo>
                <a:lnTo>
                  <a:pt x="268565" y="312738"/>
                </a:lnTo>
                <a:cubicBezTo>
                  <a:pt x="276071" y="319510"/>
                  <a:pt x="278502" y="330274"/>
                  <a:pt x="274633" y="339614"/>
                </a:cubicBezTo>
                <a:cubicBezTo>
                  <a:pt x="270764" y="348953"/>
                  <a:pt x="261434" y="354846"/>
                  <a:pt x="251338" y="354325"/>
                </a:cubicBezTo>
                <a:lnTo>
                  <a:pt x="234257" y="353448"/>
                </a:lnTo>
                <a:cubicBezTo>
                  <a:pt x="227509" y="353108"/>
                  <a:pt x="220932" y="355641"/>
                  <a:pt x="216155" y="360418"/>
                </a:cubicBezTo>
                <a:cubicBezTo>
                  <a:pt x="211377" y="365196"/>
                  <a:pt x="208845" y="371772"/>
                  <a:pt x="209184" y="378520"/>
                </a:cubicBezTo>
                <a:lnTo>
                  <a:pt x="210062" y="395601"/>
                </a:lnTo>
                <a:cubicBezTo>
                  <a:pt x="210582" y="405697"/>
                  <a:pt x="204690" y="415027"/>
                  <a:pt x="195350" y="418896"/>
                </a:cubicBezTo>
                <a:cubicBezTo>
                  <a:pt x="186010" y="422765"/>
                  <a:pt x="175246" y="420335"/>
                  <a:pt x="168475" y="412829"/>
                </a:cubicBezTo>
                <a:lnTo>
                  <a:pt x="157008" y="400137"/>
                </a:lnTo>
                <a:cubicBezTo>
                  <a:pt x="152498" y="395094"/>
                  <a:pt x="146053" y="392211"/>
                  <a:pt x="139287" y="392211"/>
                </a:cubicBezTo>
                <a:cubicBezTo>
                  <a:pt x="132521" y="392211"/>
                  <a:pt x="126076" y="395094"/>
                  <a:pt x="121566" y="400137"/>
                </a:cubicBezTo>
                <a:lnTo>
                  <a:pt x="109953" y="412829"/>
                </a:lnTo>
                <a:cubicBezTo>
                  <a:pt x="103182" y="420335"/>
                  <a:pt x="92418" y="422765"/>
                  <a:pt x="83078" y="418896"/>
                </a:cubicBezTo>
                <a:cubicBezTo>
                  <a:pt x="73738" y="415027"/>
                  <a:pt x="67846" y="405697"/>
                  <a:pt x="68366" y="395601"/>
                </a:cubicBezTo>
                <a:lnTo>
                  <a:pt x="69244" y="378520"/>
                </a:lnTo>
                <a:cubicBezTo>
                  <a:pt x="69584" y="371772"/>
                  <a:pt x="67051" y="365196"/>
                  <a:pt x="62273" y="360418"/>
                </a:cubicBezTo>
                <a:cubicBezTo>
                  <a:pt x="57496" y="355641"/>
                  <a:pt x="50919" y="353108"/>
                  <a:pt x="44171" y="353448"/>
                </a:cubicBezTo>
                <a:lnTo>
                  <a:pt x="27090" y="354325"/>
                </a:lnTo>
                <a:cubicBezTo>
                  <a:pt x="17034" y="354784"/>
                  <a:pt x="7770" y="348888"/>
                  <a:pt x="3927" y="339584"/>
                </a:cubicBezTo>
                <a:cubicBezTo>
                  <a:pt x="84" y="330280"/>
                  <a:pt x="2487" y="319565"/>
                  <a:pt x="9936" y="312793"/>
                </a:cubicBezTo>
                <a:lnTo>
                  <a:pt x="22628" y="301327"/>
                </a:lnTo>
                <a:cubicBezTo>
                  <a:pt x="27671" y="296817"/>
                  <a:pt x="30554" y="290371"/>
                  <a:pt x="30554" y="283606"/>
                </a:cubicBezTo>
                <a:cubicBezTo>
                  <a:pt x="30554" y="276840"/>
                  <a:pt x="27671" y="270395"/>
                  <a:pt x="22628" y="265885"/>
                </a:cubicBezTo>
                <a:lnTo>
                  <a:pt x="9936" y="254418"/>
                </a:lnTo>
                <a:cubicBezTo>
                  <a:pt x="2430" y="247647"/>
                  <a:pt x="0" y="236883"/>
                  <a:pt x="3869" y="227543"/>
                </a:cubicBezTo>
                <a:cubicBezTo>
                  <a:pt x="7737" y="218203"/>
                  <a:pt x="17067" y="212311"/>
                  <a:pt x="27163" y="212831"/>
                </a:cubicBezTo>
                <a:lnTo>
                  <a:pt x="44244" y="213709"/>
                </a:lnTo>
                <a:cubicBezTo>
                  <a:pt x="50992" y="214048"/>
                  <a:pt x="57569" y="211516"/>
                  <a:pt x="62347" y="206738"/>
                </a:cubicBezTo>
                <a:cubicBezTo>
                  <a:pt x="67124" y="201961"/>
                  <a:pt x="69657" y="195384"/>
                  <a:pt x="69317" y="188636"/>
                </a:cubicBezTo>
                <a:lnTo>
                  <a:pt x="68439" y="171500"/>
                </a:lnTo>
                <a:cubicBezTo>
                  <a:pt x="67957" y="161439"/>
                  <a:pt x="73838" y="152157"/>
                  <a:pt x="83142" y="148296"/>
                </a:cubicBezTo>
                <a:cubicBezTo>
                  <a:pt x="92445" y="144436"/>
                  <a:pt x="103170" y="146827"/>
                  <a:pt x="109953" y="154273"/>
                </a:cubicBezTo>
                <a:close/>
                <a:moveTo>
                  <a:pt x="75206" y="283551"/>
                </a:moveTo>
                <a:cubicBezTo>
                  <a:pt x="75206" y="318902"/>
                  <a:pt x="103863" y="347559"/>
                  <a:pt x="139214" y="347559"/>
                </a:cubicBezTo>
                <a:cubicBezTo>
                  <a:pt x="174564" y="347559"/>
                  <a:pt x="203222" y="318902"/>
                  <a:pt x="203222" y="283551"/>
                </a:cubicBezTo>
                <a:cubicBezTo>
                  <a:pt x="203222" y="248200"/>
                  <a:pt x="174564" y="219543"/>
                  <a:pt x="139214" y="219543"/>
                </a:cubicBezTo>
                <a:cubicBezTo>
                  <a:pt x="103863" y="219543"/>
                  <a:pt x="75206" y="248200"/>
                  <a:pt x="75206" y="283551"/>
                </a:cubicBezTo>
                <a:close/>
              </a:path>
            </a:pathLst>
          </a:custGeom>
          <a:noFill/>
          <a:ln w="13716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320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60" name="Rounded Rectangle 55">
            <a:extLst>
              <a:ext uri="{FF2B5EF4-FFF2-40B4-BE49-F238E27FC236}">
                <a16:creationId xmlns:a16="http://schemas.microsoft.com/office/drawing/2014/main" id="{BCBE57F1-8014-1EB1-F65A-078461A62E0F}"/>
              </a:ext>
            </a:extLst>
          </p:cNvPr>
          <p:cNvSpPr/>
          <p:nvPr/>
        </p:nvSpPr>
        <p:spPr>
          <a:xfrm>
            <a:off x="6399725" y="4474879"/>
            <a:ext cx="423367" cy="424283"/>
          </a:xfrm>
          <a:custGeom>
            <a:avLst/>
            <a:gdLst/>
            <a:ahLst/>
            <a:cxnLst/>
            <a:rect l="0" t="0" r="0" b="0"/>
            <a:pathLst>
              <a:path w="423367" h="424283">
                <a:moveTo>
                  <a:pt x="328269" y="424283"/>
                </a:moveTo>
                <a:lnTo>
                  <a:pt x="108813" y="424283"/>
                </a:lnTo>
                <a:lnTo>
                  <a:pt x="108813" y="131674"/>
                </a:lnTo>
                <a:lnTo>
                  <a:pt x="328269" y="131674"/>
                </a:lnTo>
                <a:close/>
                <a:moveTo>
                  <a:pt x="423367" y="234084"/>
                </a:moveTo>
                <a:lnTo>
                  <a:pt x="364845" y="234084"/>
                </a:lnTo>
                <a:moveTo>
                  <a:pt x="364845" y="307236"/>
                </a:moveTo>
                <a:lnTo>
                  <a:pt x="423367" y="307236"/>
                </a:lnTo>
                <a:moveTo>
                  <a:pt x="364845" y="160933"/>
                </a:moveTo>
                <a:lnTo>
                  <a:pt x="405079" y="160933"/>
                </a:lnTo>
                <a:cubicBezTo>
                  <a:pt x="416052" y="160933"/>
                  <a:pt x="423367" y="168248"/>
                  <a:pt x="423367" y="179221"/>
                </a:cubicBezTo>
                <a:lnTo>
                  <a:pt x="423367" y="362100"/>
                </a:lnTo>
                <a:cubicBezTo>
                  <a:pt x="423367" y="373073"/>
                  <a:pt x="416052" y="380388"/>
                  <a:pt x="405079" y="380388"/>
                </a:cubicBezTo>
                <a:lnTo>
                  <a:pt x="364845" y="380388"/>
                </a:lnTo>
                <a:moveTo>
                  <a:pt x="328269" y="228598"/>
                </a:moveTo>
                <a:lnTo>
                  <a:pt x="117957" y="228598"/>
                </a:lnTo>
                <a:moveTo>
                  <a:pt x="117957" y="329182"/>
                </a:moveTo>
                <a:lnTo>
                  <a:pt x="328269" y="329182"/>
                </a:lnTo>
                <a:moveTo>
                  <a:pt x="13716" y="234084"/>
                </a:moveTo>
                <a:lnTo>
                  <a:pt x="72237" y="234084"/>
                </a:lnTo>
                <a:moveTo>
                  <a:pt x="72237" y="307236"/>
                </a:moveTo>
                <a:lnTo>
                  <a:pt x="13716" y="307236"/>
                </a:lnTo>
                <a:moveTo>
                  <a:pt x="72237" y="380388"/>
                </a:moveTo>
                <a:lnTo>
                  <a:pt x="32004" y="380388"/>
                </a:lnTo>
                <a:cubicBezTo>
                  <a:pt x="21031" y="380388"/>
                  <a:pt x="13716" y="373073"/>
                  <a:pt x="13716" y="362100"/>
                </a:cubicBezTo>
                <a:lnTo>
                  <a:pt x="13716" y="179221"/>
                </a:lnTo>
                <a:cubicBezTo>
                  <a:pt x="13716" y="168248"/>
                  <a:pt x="21031" y="160933"/>
                  <a:pt x="32004" y="160933"/>
                </a:cubicBezTo>
                <a:lnTo>
                  <a:pt x="72237" y="160933"/>
                </a:lnTo>
                <a:moveTo>
                  <a:pt x="0" y="0"/>
                </a:moveTo>
                <a:moveTo>
                  <a:pt x="264261" y="14629"/>
                </a:moveTo>
                <a:lnTo>
                  <a:pt x="218541" y="58520"/>
                </a:lnTo>
                <a:lnTo>
                  <a:pt x="191109" y="32917"/>
                </a:lnTo>
              </a:path>
            </a:pathLst>
          </a:custGeom>
          <a:noFill/>
          <a:ln w="13716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320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5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FF9E1-FF26-8767-E6F1-56B28C8BB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9E3A-CBA9-F1FF-D280-DE3ED3E243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Formalization</a:t>
            </a:r>
            <a:br>
              <a:rPr lang="en-US" dirty="0"/>
            </a:br>
            <a:r>
              <a:rPr lang="en-US" dirty="0"/>
              <a:t>Types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58711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33D50-CCFB-62D0-6F6B-491B16E55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0243B2-49BF-1B0A-D8C6-2DE44994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Formalization - Types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5AD9E0-4779-1407-9908-3805F626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79D46B0-53E6-0B40-642A-282795BBCAD2}"/>
              </a:ext>
            </a:extLst>
          </p:cNvPr>
          <p:cNvSpPr txBox="1">
            <a:spLocks/>
          </p:cNvSpPr>
          <p:nvPr/>
        </p:nvSpPr>
        <p:spPr>
          <a:xfrm>
            <a:off x="590909" y="1798906"/>
            <a:ext cx="5505091" cy="3872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We define T(.) function to convert Solidity type into an SMT type.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First, we'll show the value type conversion and then the reference type conversion.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The value types converted to int / Boolean.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The reference type divided into three parts: mapping, arrays and structs.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Each reference type is classified according to where it is stored in memory: Storage,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StoragePtr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 and Memory.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612CE6DD-27FC-4A33-0336-6DF8B36E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194" y="2915967"/>
            <a:ext cx="4344006" cy="819264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7CB9B76A-75EC-57B8-D9BD-334CF15D1D1A}"/>
              </a:ext>
            </a:extLst>
          </p:cNvPr>
          <p:cNvSpPr txBox="1"/>
          <p:nvPr/>
        </p:nvSpPr>
        <p:spPr>
          <a:xfrm>
            <a:off x="7356711" y="2229866"/>
            <a:ext cx="3008837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/>
              </a:rPr>
              <a:t>Convert value type</a:t>
            </a:r>
            <a:endParaRPr sz="2800" b="1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6130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A639E-8629-D9F2-DB5C-98A9D1FE3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76F068-A3D8-A66D-BAB3-625CFF35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Formalization - Types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1440DA-55B4-945A-259B-BA24D163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01964CC-8280-A608-828E-71AD6C53EE43}"/>
              </a:ext>
            </a:extLst>
          </p:cNvPr>
          <p:cNvSpPr txBox="1">
            <a:spLocks/>
          </p:cNvSpPr>
          <p:nvPr/>
        </p:nvSpPr>
        <p:spPr>
          <a:xfrm>
            <a:off x="590909" y="1798906"/>
            <a:ext cx="5505091" cy="3872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Mapping in storage convert to SMT array.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We convert recursively the data types of the key and value.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Mapping of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StoragePtr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 convert to int array to point to the mapping in the storage.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B5AB05F-B882-DEF1-CB9E-BF328BFB4EA6}"/>
              </a:ext>
            </a:extLst>
          </p:cNvPr>
          <p:cNvSpPr txBox="1"/>
          <p:nvPr/>
        </p:nvSpPr>
        <p:spPr>
          <a:xfrm>
            <a:off x="7477739" y="1858339"/>
            <a:ext cx="276678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/>
              </a:rPr>
              <a:t>Convert mapping</a:t>
            </a:r>
            <a:endParaRPr sz="2800" b="1" dirty="0">
              <a:solidFill>
                <a:schemeClr val="bg1"/>
              </a:solidFill>
              <a:latin typeface="Roboto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00B9747-1993-BEB7-6D44-349270A1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077" y="2685946"/>
            <a:ext cx="4820323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0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956195"/>
            <a:ext cx="7781544" cy="85905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2212" y="1871129"/>
            <a:ext cx="7380817" cy="486325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badi" panose="020B0604020104020204" pitchFamily="34" charset="0"/>
              </a:rPr>
              <a:t>Motivation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badi" panose="020B0604020104020204" pitchFamily="34" charset="0"/>
              </a:rPr>
              <a:t>Background</a:t>
            </a:r>
          </a:p>
          <a:p>
            <a:pPr marL="1028700" lvl="1" indent="-342900"/>
            <a:r>
              <a:rPr lang="en-US" sz="1600" spc="30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Ethereum</a:t>
            </a:r>
          </a:p>
          <a:p>
            <a:pPr marL="1028700" lvl="1" indent="-342900"/>
            <a:r>
              <a:rPr lang="en-US" sz="1600" spc="30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Solidity</a:t>
            </a:r>
          </a:p>
          <a:p>
            <a:pPr marL="1028700" lvl="1" indent="-342900"/>
            <a:r>
              <a:rPr lang="en-US" sz="1600" spc="30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SMT based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badi" panose="020B0604020104020204" pitchFamily="34" charset="0"/>
              </a:rPr>
              <a:t>Formalization</a:t>
            </a:r>
          </a:p>
          <a:p>
            <a:pPr marL="1028700" lvl="1" indent="-342900"/>
            <a:r>
              <a:rPr lang="en-US" sz="1600" spc="30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Types</a:t>
            </a:r>
          </a:p>
          <a:p>
            <a:pPr marL="1028700" lvl="1" indent="-342900"/>
            <a:r>
              <a:rPr lang="en-US" sz="1600" spc="30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Local storage pointers</a:t>
            </a:r>
          </a:p>
          <a:p>
            <a:pPr marL="1028700" lvl="1" indent="-342900"/>
            <a:r>
              <a:rPr lang="en-US" sz="1600" spc="30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Contracts, state variables and functions</a:t>
            </a:r>
          </a:p>
          <a:p>
            <a:pPr marL="1028700" lvl="1" indent="-342900"/>
            <a:r>
              <a:rPr lang="en-US" sz="1600" spc="30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Statements</a:t>
            </a:r>
          </a:p>
          <a:p>
            <a:pPr marL="1028700" lvl="1" indent="-342900"/>
            <a:r>
              <a:rPr lang="en-US" sz="1600" spc="30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Assignments</a:t>
            </a:r>
          </a:p>
          <a:p>
            <a:pPr marL="1028700" lvl="1" indent="-342900"/>
            <a:r>
              <a:rPr lang="en-US" sz="1600" spc="30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Expressions</a:t>
            </a:r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badi" panose="020B0604020104020204" pitchFamily="34" charset="0"/>
              </a:rPr>
              <a:t>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Abadi" panose="020B0604020104020204" pitchFamily="34" charset="0"/>
              </a:rPr>
              <a:t>Summary</a:t>
            </a:r>
          </a:p>
          <a:p>
            <a:pPr lvl="1" indent="0">
              <a:buNone/>
            </a:pPr>
            <a:endParaRPr lang="en-US" sz="1800" spc="300" dirty="0">
              <a:solidFill>
                <a:schemeClr val="bg1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A1057-212A-205B-F319-A57222CEA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142DF4-FBF5-7448-47CF-5D5467E3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Formalization - Types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C34729-FF94-88E7-7765-07AF024C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242830B-225D-3CBC-6C3F-D0DAE6B1EBBA}"/>
              </a:ext>
            </a:extLst>
          </p:cNvPr>
          <p:cNvSpPr txBox="1">
            <a:spLocks/>
          </p:cNvSpPr>
          <p:nvPr/>
        </p:nvSpPr>
        <p:spPr>
          <a:xfrm>
            <a:off x="299798" y="1304765"/>
            <a:ext cx="5505091" cy="3872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Both arrays of known size and dynamic arrays will be converted by T(.) in a similar manner.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Arrays in storage will be converted to a new data type defined in SMT called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StoreArrT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, which consists of an array of T that will be converted recursively, as well as the length of the array (int).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Pointers to arrays in storage will be converted to pointers in SMT using an array of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ints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  <a:endParaRPr lang="he-IL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Arrays in memory will be converted to int index so that a new data type called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MemArrT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 is defined which also consists of an array of T which is recursively converted to SMT data type and length, and these arrays are stored in another array called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arrheapT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. The index to which the array is converted is the corresponding index in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arrheapT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716D227-9590-9590-ADD1-845FA109A242}"/>
              </a:ext>
            </a:extLst>
          </p:cNvPr>
          <p:cNvSpPr txBox="1"/>
          <p:nvPr/>
        </p:nvSpPr>
        <p:spPr>
          <a:xfrm>
            <a:off x="7675710" y="1858339"/>
            <a:ext cx="2370842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/>
              </a:rPr>
              <a:t>Convert arrays</a:t>
            </a:r>
            <a:endParaRPr sz="2800" b="1" dirty="0">
              <a:solidFill>
                <a:schemeClr val="bg1"/>
              </a:solidFill>
              <a:latin typeface="Roboto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0B2D983-462D-5784-5E5D-E6888F901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112" y="2482518"/>
            <a:ext cx="4467849" cy="101931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E91817E-F85F-9EA2-CAF7-2954F699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889" y="3737834"/>
            <a:ext cx="6450065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BF69C-FCA2-16C4-31B4-6CA167682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1B9A0B-8618-E3DE-518E-2DDF409F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Formalization - Types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DB5F36-638B-1FA3-9794-0393FAFD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CD95309-6FD1-09BF-1BA1-D688E210056C}"/>
              </a:ext>
            </a:extLst>
          </p:cNvPr>
          <p:cNvSpPr txBox="1">
            <a:spLocks/>
          </p:cNvSpPr>
          <p:nvPr/>
        </p:nvSpPr>
        <p:spPr>
          <a:xfrm>
            <a:off x="299798" y="1304765"/>
            <a:ext cx="5505091" cy="3872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Structs in storage will be converted to a new data type defined in SMT called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StorStructsS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, which consists of members Mi that will be converted recursively.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Pointers to structs in storage will be converted to pointers in SMT using an array of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ints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  <a:endParaRPr lang="he-IL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Structs in memory will be converted to int index so that a new data type called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MemStructS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 is defined which also consists of members Mi that will be converted recursively, and these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structss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 are stored in another array called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structheapS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. The index to which the array is converted is the corresponding index in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structheapS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D511E51-3926-0A28-BA4A-3B9521739EBB}"/>
              </a:ext>
            </a:extLst>
          </p:cNvPr>
          <p:cNvSpPr txBox="1"/>
          <p:nvPr/>
        </p:nvSpPr>
        <p:spPr>
          <a:xfrm>
            <a:off x="7616401" y="1858339"/>
            <a:ext cx="2489464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/>
              </a:rPr>
              <a:t>Convert structs</a:t>
            </a:r>
            <a:endParaRPr sz="2800" b="1" dirty="0">
              <a:solidFill>
                <a:schemeClr val="bg1"/>
              </a:solidFill>
              <a:latin typeface="Roboto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D6F9235-A36A-F6E2-EC6F-735FDBCE5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96808"/>
            <a:ext cx="5796202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6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2847B-C13D-19C5-4F1A-EB1B20C10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D006-EC7B-D0BA-54F0-9F2001A66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Formalization</a:t>
            </a:r>
            <a:br>
              <a:rPr lang="en-US" dirty="0"/>
            </a:br>
            <a:r>
              <a:rPr lang="en-US" dirty="0"/>
              <a:t>Local storage pointers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16724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9B945-64B1-A655-2115-405B0774A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8262A1-DB31-9A38-4ECF-1FF3A0D0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 fontScale="90000"/>
          </a:bodyPr>
          <a:lstStyle/>
          <a:p>
            <a:r>
              <a:rPr lang="en-US" dirty="0"/>
              <a:t>Formalization – Local storage pointers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5E62A6-79A8-02A4-D44C-F62B0B72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D6E891F-03DA-901A-8F46-EB8DC21080D5}"/>
              </a:ext>
            </a:extLst>
          </p:cNvPr>
          <p:cNvSpPr txBox="1">
            <a:spLocks/>
          </p:cNvSpPr>
          <p:nvPr/>
        </p:nvSpPr>
        <p:spPr>
          <a:xfrm>
            <a:off x="299798" y="1304765"/>
            <a:ext cx="4751173" cy="3872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As we defined in the background, there are storage pointers that are defined as local variables in functions and are stored on the function's stack.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The problem is that when we want to frame them in SMT, we can't encode them directly. 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A bad solution to the problem would be to simply define a pointer as the data type it points to. But this solution is not good because during the program it can point to a different data type, and it is not always possible to know at compile time which data type it points to.</a:t>
            </a:r>
            <a:endParaRPr lang="he-IL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he-IL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85603A1A-A95A-B26E-7F70-48DE09B94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443" y="1520495"/>
            <a:ext cx="6314759" cy="34411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דיו 18">
                <a:extLst>
                  <a:ext uri="{FF2B5EF4-FFF2-40B4-BE49-F238E27FC236}">
                    <a16:creationId xmlns:a16="http://schemas.microsoft.com/office/drawing/2014/main" id="{5724C155-78AC-EF51-D176-97B4F02EFCF4}"/>
                  </a:ext>
                </a:extLst>
              </p14:cNvPr>
              <p14:cNvContentPartPr/>
              <p14:nvPr/>
            </p14:nvContentPartPr>
            <p14:xfrm>
              <a:off x="5988780" y="3122760"/>
              <a:ext cx="2636640" cy="24840"/>
            </p14:xfrm>
          </p:contentPart>
        </mc:Choice>
        <mc:Fallback>
          <p:pic>
            <p:nvPicPr>
              <p:cNvPr id="19" name="דיו 18">
                <a:extLst>
                  <a:ext uri="{FF2B5EF4-FFF2-40B4-BE49-F238E27FC236}">
                    <a16:creationId xmlns:a16="http://schemas.microsoft.com/office/drawing/2014/main" id="{5724C155-78AC-EF51-D176-97B4F02EFC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2660" y="3116640"/>
                <a:ext cx="26488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דיו 21">
                <a:extLst>
                  <a:ext uri="{FF2B5EF4-FFF2-40B4-BE49-F238E27FC236}">
                    <a16:creationId xmlns:a16="http://schemas.microsoft.com/office/drawing/2014/main" id="{CC56BE82-CA2C-B284-0C52-7161D5EB9FDC}"/>
                  </a:ext>
                </a:extLst>
              </p14:cNvPr>
              <p14:cNvContentPartPr/>
              <p14:nvPr/>
            </p14:nvContentPartPr>
            <p14:xfrm>
              <a:off x="7147260" y="3779040"/>
              <a:ext cx="1440360" cy="31320"/>
            </p14:xfrm>
          </p:contentPart>
        </mc:Choice>
        <mc:Fallback>
          <p:pic>
            <p:nvPicPr>
              <p:cNvPr id="22" name="דיו 21">
                <a:extLst>
                  <a:ext uri="{FF2B5EF4-FFF2-40B4-BE49-F238E27FC236}">
                    <a16:creationId xmlns:a16="http://schemas.microsoft.com/office/drawing/2014/main" id="{CC56BE82-CA2C-B284-0C52-7161D5EB9F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1140" y="3772920"/>
                <a:ext cx="145260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713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A3D01-CF83-6B35-5F9C-7C785645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57AEDD-3FF4-C1A6-C50D-70A4E65C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 fontScale="90000"/>
          </a:bodyPr>
          <a:lstStyle/>
          <a:p>
            <a:r>
              <a:rPr lang="en-US" dirty="0"/>
              <a:t>Formalization – Local storage pointers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ABD78F-4E37-AFE7-CA20-88A4E69D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9A82C49-5E24-98CA-CA48-3D22DA160E96}"/>
              </a:ext>
            </a:extLst>
          </p:cNvPr>
          <p:cNvSpPr txBox="1">
            <a:spLocks/>
          </p:cNvSpPr>
          <p:nvPr/>
        </p:nvSpPr>
        <p:spPr>
          <a:xfrm>
            <a:off x="299799" y="1304765"/>
            <a:ext cx="4806774" cy="3872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The proposed solution to the problem is a special encoding for these pointers by constructing an indexed tree.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The tree is defined by state variables, each of which has its own index.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 This way, it is possible to encode the path of a pointer to a specific object in storage.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For example, the state variable t1 can be represented as [0], the member s1.t as [1, 0], and ss[8].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ts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[5] as [2, 8, 1, 5]</a:t>
            </a:r>
            <a:endParaRPr lang="he-IL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0998B8E-495E-9554-A2B8-DFC8B3859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042" y="1304765"/>
            <a:ext cx="6090558" cy="32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7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B598-9554-5B44-27BD-9362EF56D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22B6A1-E530-27E8-D95E-B5383B8C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 fontScale="90000"/>
          </a:bodyPr>
          <a:lstStyle/>
          <a:p>
            <a:r>
              <a:rPr lang="en-US" dirty="0"/>
              <a:t>Formalization – Local storage pointers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7E5B75-5594-09E6-6AD6-1606A0F9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C8EB339-470D-F41C-DD41-C86FD99081FC}"/>
              </a:ext>
            </a:extLst>
          </p:cNvPr>
          <p:cNvSpPr txBox="1">
            <a:spLocks/>
          </p:cNvSpPr>
          <p:nvPr/>
        </p:nvSpPr>
        <p:spPr>
          <a:xfrm>
            <a:off x="299799" y="1304765"/>
            <a:ext cx="4803762" cy="3872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When the pointer is set to point to a state variable, the encoding of the pointer can be precisely defined by the tree and the expression.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But when the base expression is a pointer itself, we don't know exactly where it points to, so we will need to define a conditional path for the new pointer.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759DD870-494F-4638-86F9-CEBACCD035F1}"/>
              </a:ext>
            </a:extLst>
          </p:cNvPr>
          <p:cNvGrpSpPr/>
          <p:nvPr/>
        </p:nvGrpSpPr>
        <p:grpSpPr>
          <a:xfrm>
            <a:off x="3955131" y="3906410"/>
            <a:ext cx="1148430" cy="2951590"/>
            <a:chOff x="2273364" y="1601901"/>
            <a:chExt cx="1148430" cy="2951590"/>
          </a:xfrm>
        </p:grpSpPr>
        <p:sp>
          <p:nvSpPr>
            <p:cNvPr id="14" name="Rounded Rectangle 1">
              <a:extLst>
                <a:ext uri="{FF2B5EF4-FFF2-40B4-BE49-F238E27FC236}">
                  <a16:creationId xmlns:a16="http://schemas.microsoft.com/office/drawing/2014/main" id="{B08872C0-6C08-BDAD-54EB-FD86F26C5C02}"/>
                </a:ext>
              </a:extLst>
            </p:cNvPr>
            <p:cNvSpPr/>
            <p:nvPr/>
          </p:nvSpPr>
          <p:spPr>
            <a:xfrm>
              <a:off x="2273364" y="1601901"/>
              <a:ext cx="1148430" cy="2951590"/>
            </a:xfrm>
            <a:custGeom>
              <a:avLst/>
              <a:gdLst/>
              <a:ahLst/>
              <a:cxnLst/>
              <a:rect l="0" t="0" r="0" b="0"/>
              <a:pathLst>
                <a:path w="1148430" h="2951590">
                  <a:moveTo>
                    <a:pt x="862827" y="575004"/>
                  </a:moveTo>
                  <a:cubicBezTo>
                    <a:pt x="828549" y="540726"/>
                    <a:pt x="784877" y="517383"/>
                    <a:pt x="737333" y="507926"/>
                  </a:cubicBezTo>
                  <a:cubicBezTo>
                    <a:pt x="723077" y="505091"/>
                    <a:pt x="708665" y="503541"/>
                    <a:pt x="694265" y="503262"/>
                  </a:cubicBezTo>
                  <a:lnTo>
                    <a:pt x="355364" y="503260"/>
                  </a:lnTo>
                  <a:cubicBezTo>
                    <a:pt x="349618" y="503261"/>
                    <a:pt x="346647" y="510124"/>
                    <a:pt x="350579" y="514315"/>
                  </a:cubicBezTo>
                  <a:lnTo>
                    <a:pt x="439506" y="609086"/>
                  </a:lnTo>
                  <a:cubicBezTo>
                    <a:pt x="478232" y="650358"/>
                    <a:pt x="476169" y="715209"/>
                    <a:pt x="434897" y="753936"/>
                  </a:cubicBezTo>
                  <a:cubicBezTo>
                    <a:pt x="393626" y="792662"/>
                    <a:pt x="328775" y="790599"/>
                    <a:pt x="290048" y="749327"/>
                  </a:cubicBezTo>
                  <a:lnTo>
                    <a:pt x="36623" y="467882"/>
                  </a:lnTo>
                  <a:cubicBezTo>
                    <a:pt x="0" y="427210"/>
                    <a:pt x="0" y="365449"/>
                    <a:pt x="36623" y="324777"/>
                  </a:cubicBezTo>
                  <a:lnTo>
                    <a:pt x="290048" y="43334"/>
                  </a:lnTo>
                  <a:cubicBezTo>
                    <a:pt x="328775" y="2062"/>
                    <a:pt x="393626" y="0"/>
                    <a:pt x="434897" y="38726"/>
                  </a:cubicBezTo>
                  <a:cubicBezTo>
                    <a:pt x="476169" y="77453"/>
                    <a:pt x="478232" y="142304"/>
                    <a:pt x="439506" y="183576"/>
                  </a:cubicBezTo>
                  <a:lnTo>
                    <a:pt x="354290" y="274392"/>
                  </a:lnTo>
                  <a:cubicBezTo>
                    <a:pt x="348951" y="280081"/>
                    <a:pt x="352985" y="289399"/>
                    <a:pt x="360788" y="289399"/>
                  </a:cubicBezTo>
                  <a:lnTo>
                    <a:pt x="667239" y="289399"/>
                  </a:lnTo>
                  <a:lnTo>
                    <a:pt x="668914" y="289425"/>
                  </a:lnTo>
                  <a:cubicBezTo>
                    <a:pt x="704313" y="288146"/>
                    <a:pt x="743942" y="291235"/>
                    <a:pt x="779047" y="298218"/>
                  </a:cubicBezTo>
                  <a:cubicBezTo>
                    <a:pt x="834539" y="309256"/>
                    <a:pt x="887214" y="330398"/>
                    <a:pt x="934568" y="360303"/>
                  </a:cubicBezTo>
                  <a:lnTo>
                    <a:pt x="934576" y="360308"/>
                  </a:lnTo>
                  <a:lnTo>
                    <a:pt x="934571" y="725963"/>
                  </a:lnTo>
                  <a:cubicBezTo>
                    <a:pt x="933784" y="717712"/>
                    <a:pt x="931531" y="708675"/>
                    <a:pt x="929905" y="700498"/>
                  </a:cubicBezTo>
                  <a:cubicBezTo>
                    <a:pt x="920447" y="652953"/>
                    <a:pt x="897103" y="609281"/>
                    <a:pt x="862827" y="575004"/>
                  </a:cubicBezTo>
                  <a:close/>
                  <a:moveTo>
                    <a:pt x="934576" y="360308"/>
                  </a:moveTo>
                  <a:lnTo>
                    <a:pt x="934568" y="360303"/>
                  </a:lnTo>
                  <a:lnTo>
                    <a:pt x="934571" y="725963"/>
                  </a:lnTo>
                  <a:lnTo>
                    <a:pt x="934576" y="726010"/>
                  </a:lnTo>
                  <a:close/>
                  <a:moveTo>
                    <a:pt x="1148430" y="2898125"/>
                  </a:moveTo>
                  <a:cubicBezTo>
                    <a:pt x="1148430" y="2927653"/>
                    <a:pt x="1124493" y="2951590"/>
                    <a:pt x="1094965" y="2951590"/>
                  </a:cubicBezTo>
                  <a:lnTo>
                    <a:pt x="988033" y="2951590"/>
                  </a:lnTo>
                  <a:cubicBezTo>
                    <a:pt x="958505" y="2951590"/>
                    <a:pt x="934568" y="2927653"/>
                    <a:pt x="934568" y="2898125"/>
                  </a:cubicBezTo>
                  <a:lnTo>
                    <a:pt x="934571" y="1372556"/>
                  </a:lnTo>
                  <a:cubicBezTo>
                    <a:pt x="963181" y="1354487"/>
                    <a:pt x="989849" y="1333219"/>
                    <a:pt x="1014021" y="1309047"/>
                  </a:cubicBezTo>
                  <a:cubicBezTo>
                    <a:pt x="1038193" y="1284875"/>
                    <a:pt x="1059462" y="1258207"/>
                    <a:pt x="1077531" y="1229597"/>
                  </a:cubicBezTo>
                  <a:cubicBezTo>
                    <a:pt x="1088814" y="1211730"/>
                    <a:pt x="1098850" y="1193105"/>
                    <a:pt x="1107567" y="1173858"/>
                  </a:cubicBezTo>
                  <a:cubicBezTo>
                    <a:pt x="1121952" y="1142093"/>
                    <a:pt x="1132743" y="1108631"/>
                    <a:pt x="1139616" y="1074076"/>
                  </a:cubicBezTo>
                  <a:cubicBezTo>
                    <a:pt x="1145114" y="1046437"/>
                    <a:pt x="1148064" y="1014233"/>
                    <a:pt x="1148430" y="986316"/>
                  </a:cubicBezTo>
                  <a:close/>
                </a:path>
              </a:pathLst>
            </a:custGeom>
            <a:gradFill rotWithShape="1">
              <a:gsLst>
                <a:gs pos="0">
                  <a:srgbClr val="83FAC1"/>
                </a:gs>
                <a:gs pos="100000">
                  <a:srgbClr val="44E095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sz="2800"/>
            </a:p>
          </p:txBody>
        </p:sp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C52ECFED-F6AF-A835-79B8-1D504A292D2C}"/>
                </a:ext>
              </a:extLst>
            </p:cNvPr>
            <p:cNvSpPr/>
            <p:nvPr/>
          </p:nvSpPr>
          <p:spPr>
            <a:xfrm>
              <a:off x="2273364" y="1601901"/>
              <a:ext cx="1148430" cy="2951590"/>
            </a:xfrm>
            <a:custGeom>
              <a:avLst/>
              <a:gdLst/>
              <a:ahLst/>
              <a:cxnLst/>
              <a:rect l="0" t="0" r="0" b="0"/>
              <a:pathLst>
                <a:path w="1148430" h="2951590">
                  <a:moveTo>
                    <a:pt x="862827" y="575004"/>
                  </a:moveTo>
                  <a:cubicBezTo>
                    <a:pt x="828549" y="540726"/>
                    <a:pt x="784877" y="517383"/>
                    <a:pt x="737333" y="507926"/>
                  </a:cubicBezTo>
                  <a:cubicBezTo>
                    <a:pt x="723077" y="505091"/>
                    <a:pt x="708665" y="503541"/>
                    <a:pt x="694265" y="503262"/>
                  </a:cubicBezTo>
                  <a:lnTo>
                    <a:pt x="355364" y="503260"/>
                  </a:lnTo>
                  <a:cubicBezTo>
                    <a:pt x="349618" y="503261"/>
                    <a:pt x="346647" y="510124"/>
                    <a:pt x="350579" y="514315"/>
                  </a:cubicBezTo>
                  <a:lnTo>
                    <a:pt x="439506" y="609086"/>
                  </a:lnTo>
                  <a:cubicBezTo>
                    <a:pt x="478232" y="650358"/>
                    <a:pt x="476169" y="715209"/>
                    <a:pt x="434897" y="753936"/>
                  </a:cubicBezTo>
                  <a:cubicBezTo>
                    <a:pt x="393626" y="792662"/>
                    <a:pt x="328775" y="790599"/>
                    <a:pt x="290048" y="749327"/>
                  </a:cubicBezTo>
                  <a:lnTo>
                    <a:pt x="36623" y="467882"/>
                  </a:lnTo>
                  <a:cubicBezTo>
                    <a:pt x="0" y="427210"/>
                    <a:pt x="0" y="365449"/>
                    <a:pt x="36623" y="324777"/>
                  </a:cubicBezTo>
                  <a:lnTo>
                    <a:pt x="290048" y="43334"/>
                  </a:lnTo>
                  <a:cubicBezTo>
                    <a:pt x="328775" y="2062"/>
                    <a:pt x="393626" y="0"/>
                    <a:pt x="434897" y="38726"/>
                  </a:cubicBezTo>
                  <a:cubicBezTo>
                    <a:pt x="476169" y="77453"/>
                    <a:pt x="478232" y="142304"/>
                    <a:pt x="439506" y="183576"/>
                  </a:cubicBezTo>
                  <a:lnTo>
                    <a:pt x="354290" y="274392"/>
                  </a:lnTo>
                  <a:cubicBezTo>
                    <a:pt x="348951" y="280081"/>
                    <a:pt x="352985" y="289399"/>
                    <a:pt x="360788" y="289399"/>
                  </a:cubicBezTo>
                  <a:lnTo>
                    <a:pt x="667239" y="289399"/>
                  </a:lnTo>
                  <a:lnTo>
                    <a:pt x="668914" y="289425"/>
                  </a:lnTo>
                  <a:cubicBezTo>
                    <a:pt x="704313" y="288146"/>
                    <a:pt x="743942" y="291235"/>
                    <a:pt x="779047" y="298218"/>
                  </a:cubicBezTo>
                  <a:cubicBezTo>
                    <a:pt x="834539" y="309256"/>
                    <a:pt x="887214" y="330398"/>
                    <a:pt x="934568" y="360303"/>
                  </a:cubicBezTo>
                  <a:lnTo>
                    <a:pt x="934576" y="360308"/>
                  </a:lnTo>
                  <a:lnTo>
                    <a:pt x="934571" y="725963"/>
                  </a:lnTo>
                  <a:cubicBezTo>
                    <a:pt x="933784" y="717712"/>
                    <a:pt x="931531" y="708675"/>
                    <a:pt x="929905" y="700498"/>
                  </a:cubicBezTo>
                  <a:cubicBezTo>
                    <a:pt x="920447" y="652953"/>
                    <a:pt x="897103" y="609281"/>
                    <a:pt x="862827" y="575004"/>
                  </a:cubicBezTo>
                  <a:close/>
                  <a:moveTo>
                    <a:pt x="934576" y="360308"/>
                  </a:moveTo>
                  <a:lnTo>
                    <a:pt x="934568" y="360303"/>
                  </a:lnTo>
                  <a:lnTo>
                    <a:pt x="934571" y="725963"/>
                  </a:lnTo>
                  <a:lnTo>
                    <a:pt x="934576" y="726010"/>
                  </a:lnTo>
                  <a:close/>
                  <a:moveTo>
                    <a:pt x="1148430" y="2898125"/>
                  </a:moveTo>
                  <a:cubicBezTo>
                    <a:pt x="1148430" y="2927653"/>
                    <a:pt x="1124493" y="2951590"/>
                    <a:pt x="1094965" y="2951590"/>
                  </a:cubicBezTo>
                  <a:lnTo>
                    <a:pt x="988033" y="2951590"/>
                  </a:lnTo>
                  <a:cubicBezTo>
                    <a:pt x="958505" y="2951590"/>
                    <a:pt x="934568" y="2927653"/>
                    <a:pt x="934568" y="2898125"/>
                  </a:cubicBezTo>
                  <a:lnTo>
                    <a:pt x="934571" y="1372556"/>
                  </a:lnTo>
                  <a:cubicBezTo>
                    <a:pt x="963181" y="1354487"/>
                    <a:pt x="989849" y="1333219"/>
                    <a:pt x="1014021" y="1309047"/>
                  </a:cubicBezTo>
                  <a:cubicBezTo>
                    <a:pt x="1038193" y="1284875"/>
                    <a:pt x="1059462" y="1258207"/>
                    <a:pt x="1077531" y="1229597"/>
                  </a:cubicBezTo>
                  <a:cubicBezTo>
                    <a:pt x="1088814" y="1211730"/>
                    <a:pt x="1098850" y="1193105"/>
                    <a:pt x="1107567" y="1173858"/>
                  </a:cubicBezTo>
                  <a:cubicBezTo>
                    <a:pt x="1121952" y="1142093"/>
                    <a:pt x="1132743" y="1108631"/>
                    <a:pt x="1139616" y="1074076"/>
                  </a:cubicBezTo>
                  <a:cubicBezTo>
                    <a:pt x="1145114" y="1046437"/>
                    <a:pt x="1148064" y="1014233"/>
                    <a:pt x="1148430" y="986316"/>
                  </a:cubicBezTo>
                  <a:close/>
                </a:path>
              </a:pathLst>
            </a:custGeom>
            <a:noFill/>
            <a:ln w="13365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2800"/>
            </a:p>
          </p:txBody>
        </p:sp>
      </p:grpSp>
      <p:grpSp>
        <p:nvGrpSpPr>
          <p:cNvPr id="16" name="Group 6">
            <a:extLst>
              <a:ext uri="{FF2B5EF4-FFF2-40B4-BE49-F238E27FC236}">
                <a16:creationId xmlns:a16="http://schemas.microsoft.com/office/drawing/2014/main" id="{0F61A248-A751-CC99-4D8D-CF5B3095439C}"/>
              </a:ext>
            </a:extLst>
          </p:cNvPr>
          <p:cNvGrpSpPr/>
          <p:nvPr/>
        </p:nvGrpSpPr>
        <p:grpSpPr>
          <a:xfrm>
            <a:off x="4461981" y="3468756"/>
            <a:ext cx="1522696" cy="3389242"/>
            <a:chOff x="2780214" y="1164247"/>
            <a:chExt cx="1522696" cy="3389242"/>
          </a:xfrm>
        </p:grpSpPr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4B89C112-5B0E-8A79-8F6B-2CD2BAEF24C9}"/>
                </a:ext>
              </a:extLst>
            </p:cNvPr>
            <p:cNvSpPr/>
            <p:nvPr/>
          </p:nvSpPr>
          <p:spPr>
            <a:xfrm>
              <a:off x="2780214" y="1164247"/>
              <a:ext cx="1522696" cy="3389242"/>
            </a:xfrm>
            <a:custGeom>
              <a:avLst/>
              <a:gdLst/>
              <a:ahLst/>
              <a:cxnLst/>
              <a:rect l="0" t="0" r="0" b="0"/>
              <a:pathLst>
                <a:path w="1522696" h="3389242">
                  <a:moveTo>
                    <a:pt x="0" y="3335776"/>
                  </a:moveTo>
                  <a:lnTo>
                    <a:pt x="0" y="2069984"/>
                  </a:lnTo>
                  <a:cubicBezTo>
                    <a:pt x="17" y="2050789"/>
                    <a:pt x="1240" y="2031566"/>
                    <a:pt x="3679" y="2012428"/>
                  </a:cubicBezTo>
                  <a:cubicBezTo>
                    <a:pt x="5022" y="2001884"/>
                    <a:pt x="6734" y="1991366"/>
                    <a:pt x="8818" y="1980893"/>
                  </a:cubicBezTo>
                  <a:cubicBezTo>
                    <a:pt x="15691" y="1946338"/>
                    <a:pt x="26482" y="1912875"/>
                    <a:pt x="40867" y="1881111"/>
                  </a:cubicBezTo>
                  <a:cubicBezTo>
                    <a:pt x="49583" y="1861863"/>
                    <a:pt x="59619" y="1843238"/>
                    <a:pt x="70903" y="1825372"/>
                  </a:cubicBezTo>
                  <a:cubicBezTo>
                    <a:pt x="88972" y="1796761"/>
                    <a:pt x="110239" y="1770094"/>
                    <a:pt x="134412" y="1745922"/>
                  </a:cubicBezTo>
                  <a:cubicBezTo>
                    <a:pt x="158584" y="1721749"/>
                    <a:pt x="185252" y="1700481"/>
                    <a:pt x="213862" y="1682413"/>
                  </a:cubicBezTo>
                  <a:lnTo>
                    <a:pt x="268950" y="1651607"/>
                  </a:lnTo>
                  <a:cubicBezTo>
                    <a:pt x="268950" y="1651607"/>
                    <a:pt x="331191" y="1620300"/>
                    <a:pt x="355984" y="1595507"/>
                  </a:cubicBezTo>
                  <a:cubicBezTo>
                    <a:pt x="390261" y="1561229"/>
                    <a:pt x="413604" y="1517557"/>
                    <a:pt x="423061" y="1470013"/>
                  </a:cubicBezTo>
                  <a:cubicBezTo>
                    <a:pt x="425897" y="1455757"/>
                    <a:pt x="427446" y="1441346"/>
                    <a:pt x="427725" y="1426946"/>
                  </a:cubicBezTo>
                  <a:lnTo>
                    <a:pt x="427725" y="747875"/>
                  </a:lnTo>
                  <a:cubicBezTo>
                    <a:pt x="427753" y="718103"/>
                    <a:pt x="430679" y="688265"/>
                    <a:pt x="436543" y="658783"/>
                  </a:cubicBezTo>
                  <a:cubicBezTo>
                    <a:pt x="447581" y="603290"/>
                    <a:pt x="468722" y="550615"/>
                    <a:pt x="498628" y="503261"/>
                  </a:cubicBezTo>
                  <a:cubicBezTo>
                    <a:pt x="516697" y="474652"/>
                    <a:pt x="537966" y="447984"/>
                    <a:pt x="562138" y="423812"/>
                  </a:cubicBezTo>
                  <a:cubicBezTo>
                    <a:pt x="586309" y="399639"/>
                    <a:pt x="612977" y="378372"/>
                    <a:pt x="641588" y="360303"/>
                  </a:cubicBezTo>
                  <a:cubicBezTo>
                    <a:pt x="688941" y="330397"/>
                    <a:pt x="742036" y="308182"/>
                    <a:pt x="797529" y="297143"/>
                  </a:cubicBezTo>
                  <a:cubicBezTo>
                    <a:pt x="832633" y="290160"/>
                    <a:pt x="873272" y="288232"/>
                    <a:pt x="908916" y="288232"/>
                  </a:cubicBezTo>
                  <a:lnTo>
                    <a:pt x="1162878" y="288232"/>
                  </a:lnTo>
                  <a:cubicBezTo>
                    <a:pt x="1170681" y="288232"/>
                    <a:pt x="1173738" y="280080"/>
                    <a:pt x="1168399" y="274391"/>
                  </a:cubicBezTo>
                  <a:lnTo>
                    <a:pt x="1083185" y="183576"/>
                  </a:lnTo>
                  <a:cubicBezTo>
                    <a:pt x="1044458" y="142304"/>
                    <a:pt x="1046520" y="77453"/>
                    <a:pt x="1087792" y="38726"/>
                  </a:cubicBezTo>
                  <a:cubicBezTo>
                    <a:pt x="1129064" y="0"/>
                    <a:pt x="1193915" y="2062"/>
                    <a:pt x="1232642" y="43334"/>
                  </a:cubicBezTo>
                  <a:lnTo>
                    <a:pt x="1486071" y="324776"/>
                  </a:lnTo>
                  <a:cubicBezTo>
                    <a:pt x="1522696" y="365448"/>
                    <a:pt x="1522696" y="427211"/>
                    <a:pt x="1486071" y="467883"/>
                  </a:cubicBezTo>
                  <a:lnTo>
                    <a:pt x="1232642" y="749327"/>
                  </a:lnTo>
                  <a:cubicBezTo>
                    <a:pt x="1193915" y="790599"/>
                    <a:pt x="1129064" y="792662"/>
                    <a:pt x="1087792" y="753936"/>
                  </a:cubicBezTo>
                  <a:cubicBezTo>
                    <a:pt x="1046520" y="715209"/>
                    <a:pt x="1044458" y="650358"/>
                    <a:pt x="1083185" y="609086"/>
                  </a:cubicBezTo>
                  <a:lnTo>
                    <a:pt x="1168400" y="518270"/>
                  </a:lnTo>
                  <a:cubicBezTo>
                    <a:pt x="1173739" y="512580"/>
                    <a:pt x="1170681" y="502095"/>
                    <a:pt x="1162878" y="502095"/>
                  </a:cubicBezTo>
                  <a:lnTo>
                    <a:pt x="882183" y="502095"/>
                  </a:lnTo>
                  <a:cubicBezTo>
                    <a:pt x="867783" y="502374"/>
                    <a:pt x="853078" y="505090"/>
                    <a:pt x="838822" y="507925"/>
                  </a:cubicBezTo>
                  <a:cubicBezTo>
                    <a:pt x="791278" y="517382"/>
                    <a:pt x="747606" y="540725"/>
                    <a:pt x="713329" y="575003"/>
                  </a:cubicBezTo>
                  <a:cubicBezTo>
                    <a:pt x="679052" y="609280"/>
                    <a:pt x="655708" y="652953"/>
                    <a:pt x="646251" y="700497"/>
                  </a:cubicBezTo>
                  <a:cubicBezTo>
                    <a:pt x="643415" y="714753"/>
                    <a:pt x="641866" y="729164"/>
                    <a:pt x="641588" y="743564"/>
                  </a:cubicBezTo>
                  <a:lnTo>
                    <a:pt x="641588" y="1422634"/>
                  </a:lnTo>
                  <a:cubicBezTo>
                    <a:pt x="641559" y="1452406"/>
                    <a:pt x="638634" y="1482244"/>
                    <a:pt x="632769" y="1511726"/>
                  </a:cubicBezTo>
                  <a:cubicBezTo>
                    <a:pt x="625896" y="1546281"/>
                    <a:pt x="615105" y="1579743"/>
                    <a:pt x="600720" y="1611509"/>
                  </a:cubicBezTo>
                  <a:cubicBezTo>
                    <a:pt x="592004" y="1630757"/>
                    <a:pt x="581968" y="1649381"/>
                    <a:pt x="570684" y="1667248"/>
                  </a:cubicBezTo>
                  <a:cubicBezTo>
                    <a:pt x="552615" y="1695858"/>
                    <a:pt x="531347" y="1722525"/>
                    <a:pt x="507175" y="1746698"/>
                  </a:cubicBezTo>
                  <a:cubicBezTo>
                    <a:pt x="483003" y="1770870"/>
                    <a:pt x="456335" y="1792138"/>
                    <a:pt x="427725" y="1810207"/>
                  </a:cubicBezTo>
                  <a:cubicBezTo>
                    <a:pt x="407109" y="1823227"/>
                    <a:pt x="385485" y="1835259"/>
                    <a:pt x="363060" y="1844847"/>
                  </a:cubicBezTo>
                  <a:cubicBezTo>
                    <a:pt x="334270" y="1857080"/>
                    <a:pt x="307942" y="1874775"/>
                    <a:pt x="285603" y="1897113"/>
                  </a:cubicBezTo>
                  <a:cubicBezTo>
                    <a:pt x="251326" y="1931391"/>
                    <a:pt x="227982" y="1975062"/>
                    <a:pt x="218526" y="2022607"/>
                  </a:cubicBezTo>
                  <a:cubicBezTo>
                    <a:pt x="215690" y="2036862"/>
                    <a:pt x="214141" y="2051274"/>
                    <a:pt x="213862" y="2065674"/>
                  </a:cubicBezTo>
                  <a:lnTo>
                    <a:pt x="213862" y="3335776"/>
                  </a:lnTo>
                  <a:cubicBezTo>
                    <a:pt x="213862" y="3365304"/>
                    <a:pt x="189925" y="3389242"/>
                    <a:pt x="160397" y="3389242"/>
                  </a:cubicBezTo>
                  <a:lnTo>
                    <a:pt x="53465" y="3389242"/>
                  </a:lnTo>
                  <a:cubicBezTo>
                    <a:pt x="23937" y="3389242"/>
                    <a:pt x="0" y="3365304"/>
                    <a:pt x="0" y="3335776"/>
                  </a:cubicBezTo>
                  <a:close/>
                </a:path>
              </a:pathLst>
            </a:custGeom>
            <a:gradFill rotWithShape="1">
              <a:gsLst>
                <a:gs pos="0">
                  <a:srgbClr val="9CC2FF"/>
                </a:gs>
                <a:gs pos="100000">
                  <a:srgbClr val="4F92FF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sz="2800"/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0499810A-0E95-4996-2D8A-0D4894A3D4A7}"/>
                </a:ext>
              </a:extLst>
            </p:cNvPr>
            <p:cNvSpPr/>
            <p:nvPr/>
          </p:nvSpPr>
          <p:spPr>
            <a:xfrm>
              <a:off x="2780214" y="1164247"/>
              <a:ext cx="1522696" cy="3389242"/>
            </a:xfrm>
            <a:custGeom>
              <a:avLst/>
              <a:gdLst/>
              <a:ahLst/>
              <a:cxnLst/>
              <a:rect l="0" t="0" r="0" b="0"/>
              <a:pathLst>
                <a:path w="1522696" h="3389242">
                  <a:moveTo>
                    <a:pt x="0" y="3335776"/>
                  </a:moveTo>
                  <a:lnTo>
                    <a:pt x="0" y="2069984"/>
                  </a:lnTo>
                  <a:cubicBezTo>
                    <a:pt x="17" y="2050789"/>
                    <a:pt x="1240" y="2031566"/>
                    <a:pt x="3679" y="2012428"/>
                  </a:cubicBezTo>
                  <a:cubicBezTo>
                    <a:pt x="5022" y="2001884"/>
                    <a:pt x="6734" y="1991366"/>
                    <a:pt x="8818" y="1980893"/>
                  </a:cubicBezTo>
                  <a:cubicBezTo>
                    <a:pt x="15691" y="1946338"/>
                    <a:pt x="26482" y="1912875"/>
                    <a:pt x="40867" y="1881111"/>
                  </a:cubicBezTo>
                  <a:cubicBezTo>
                    <a:pt x="49583" y="1861863"/>
                    <a:pt x="59619" y="1843238"/>
                    <a:pt x="70903" y="1825372"/>
                  </a:cubicBezTo>
                  <a:cubicBezTo>
                    <a:pt x="88972" y="1796761"/>
                    <a:pt x="110239" y="1770094"/>
                    <a:pt x="134412" y="1745922"/>
                  </a:cubicBezTo>
                  <a:cubicBezTo>
                    <a:pt x="158584" y="1721749"/>
                    <a:pt x="185252" y="1700481"/>
                    <a:pt x="213862" y="1682413"/>
                  </a:cubicBezTo>
                  <a:lnTo>
                    <a:pt x="268950" y="1651607"/>
                  </a:lnTo>
                  <a:cubicBezTo>
                    <a:pt x="268950" y="1651607"/>
                    <a:pt x="331191" y="1620300"/>
                    <a:pt x="355984" y="1595507"/>
                  </a:cubicBezTo>
                  <a:cubicBezTo>
                    <a:pt x="390261" y="1561229"/>
                    <a:pt x="413604" y="1517557"/>
                    <a:pt x="423061" y="1470013"/>
                  </a:cubicBezTo>
                  <a:cubicBezTo>
                    <a:pt x="425897" y="1455757"/>
                    <a:pt x="427446" y="1441346"/>
                    <a:pt x="427725" y="1426946"/>
                  </a:cubicBezTo>
                  <a:lnTo>
                    <a:pt x="427725" y="747875"/>
                  </a:lnTo>
                  <a:cubicBezTo>
                    <a:pt x="427753" y="718103"/>
                    <a:pt x="430679" y="688265"/>
                    <a:pt x="436543" y="658783"/>
                  </a:cubicBezTo>
                  <a:cubicBezTo>
                    <a:pt x="447581" y="603290"/>
                    <a:pt x="468722" y="550615"/>
                    <a:pt x="498628" y="503261"/>
                  </a:cubicBezTo>
                  <a:cubicBezTo>
                    <a:pt x="516697" y="474652"/>
                    <a:pt x="537966" y="447984"/>
                    <a:pt x="562138" y="423812"/>
                  </a:cubicBezTo>
                  <a:cubicBezTo>
                    <a:pt x="586309" y="399639"/>
                    <a:pt x="612977" y="378372"/>
                    <a:pt x="641588" y="360303"/>
                  </a:cubicBezTo>
                  <a:cubicBezTo>
                    <a:pt x="688941" y="330397"/>
                    <a:pt x="742036" y="308182"/>
                    <a:pt x="797529" y="297143"/>
                  </a:cubicBezTo>
                  <a:cubicBezTo>
                    <a:pt x="832633" y="290160"/>
                    <a:pt x="873272" y="288232"/>
                    <a:pt x="908916" y="288232"/>
                  </a:cubicBezTo>
                  <a:lnTo>
                    <a:pt x="1162878" y="288232"/>
                  </a:lnTo>
                  <a:cubicBezTo>
                    <a:pt x="1170681" y="288232"/>
                    <a:pt x="1173738" y="280080"/>
                    <a:pt x="1168399" y="274391"/>
                  </a:cubicBezTo>
                  <a:lnTo>
                    <a:pt x="1083185" y="183576"/>
                  </a:lnTo>
                  <a:cubicBezTo>
                    <a:pt x="1044458" y="142304"/>
                    <a:pt x="1046520" y="77453"/>
                    <a:pt x="1087792" y="38726"/>
                  </a:cubicBezTo>
                  <a:cubicBezTo>
                    <a:pt x="1129064" y="0"/>
                    <a:pt x="1193915" y="2062"/>
                    <a:pt x="1232642" y="43334"/>
                  </a:cubicBezTo>
                  <a:lnTo>
                    <a:pt x="1486071" y="324776"/>
                  </a:lnTo>
                  <a:cubicBezTo>
                    <a:pt x="1522696" y="365448"/>
                    <a:pt x="1522696" y="427211"/>
                    <a:pt x="1486071" y="467883"/>
                  </a:cubicBezTo>
                  <a:lnTo>
                    <a:pt x="1232642" y="749327"/>
                  </a:lnTo>
                  <a:cubicBezTo>
                    <a:pt x="1193915" y="790599"/>
                    <a:pt x="1129064" y="792662"/>
                    <a:pt x="1087792" y="753936"/>
                  </a:cubicBezTo>
                  <a:cubicBezTo>
                    <a:pt x="1046520" y="715209"/>
                    <a:pt x="1044458" y="650358"/>
                    <a:pt x="1083185" y="609086"/>
                  </a:cubicBezTo>
                  <a:lnTo>
                    <a:pt x="1168400" y="518270"/>
                  </a:lnTo>
                  <a:cubicBezTo>
                    <a:pt x="1173739" y="512580"/>
                    <a:pt x="1170681" y="502095"/>
                    <a:pt x="1162878" y="502095"/>
                  </a:cubicBezTo>
                  <a:lnTo>
                    <a:pt x="882183" y="502095"/>
                  </a:lnTo>
                  <a:cubicBezTo>
                    <a:pt x="867783" y="502374"/>
                    <a:pt x="853078" y="505090"/>
                    <a:pt x="838822" y="507925"/>
                  </a:cubicBezTo>
                  <a:cubicBezTo>
                    <a:pt x="791278" y="517382"/>
                    <a:pt x="747606" y="540725"/>
                    <a:pt x="713329" y="575003"/>
                  </a:cubicBezTo>
                  <a:cubicBezTo>
                    <a:pt x="679052" y="609280"/>
                    <a:pt x="655708" y="652953"/>
                    <a:pt x="646251" y="700497"/>
                  </a:cubicBezTo>
                  <a:cubicBezTo>
                    <a:pt x="643415" y="714753"/>
                    <a:pt x="641866" y="729164"/>
                    <a:pt x="641588" y="743564"/>
                  </a:cubicBezTo>
                  <a:lnTo>
                    <a:pt x="641588" y="1422634"/>
                  </a:lnTo>
                  <a:cubicBezTo>
                    <a:pt x="641559" y="1452406"/>
                    <a:pt x="638634" y="1482244"/>
                    <a:pt x="632769" y="1511726"/>
                  </a:cubicBezTo>
                  <a:cubicBezTo>
                    <a:pt x="625896" y="1546281"/>
                    <a:pt x="615105" y="1579743"/>
                    <a:pt x="600720" y="1611509"/>
                  </a:cubicBezTo>
                  <a:cubicBezTo>
                    <a:pt x="592004" y="1630757"/>
                    <a:pt x="581968" y="1649381"/>
                    <a:pt x="570684" y="1667248"/>
                  </a:cubicBezTo>
                  <a:cubicBezTo>
                    <a:pt x="552615" y="1695858"/>
                    <a:pt x="531347" y="1722525"/>
                    <a:pt x="507175" y="1746698"/>
                  </a:cubicBezTo>
                  <a:cubicBezTo>
                    <a:pt x="483003" y="1770870"/>
                    <a:pt x="456335" y="1792138"/>
                    <a:pt x="427725" y="1810207"/>
                  </a:cubicBezTo>
                  <a:cubicBezTo>
                    <a:pt x="407109" y="1823227"/>
                    <a:pt x="385485" y="1835259"/>
                    <a:pt x="363060" y="1844847"/>
                  </a:cubicBezTo>
                  <a:cubicBezTo>
                    <a:pt x="334270" y="1857080"/>
                    <a:pt x="307942" y="1874775"/>
                    <a:pt x="285603" y="1897113"/>
                  </a:cubicBezTo>
                  <a:cubicBezTo>
                    <a:pt x="251326" y="1931391"/>
                    <a:pt x="227982" y="1975062"/>
                    <a:pt x="218526" y="2022607"/>
                  </a:cubicBezTo>
                  <a:cubicBezTo>
                    <a:pt x="215690" y="2036862"/>
                    <a:pt x="214141" y="2051274"/>
                    <a:pt x="213862" y="2065674"/>
                  </a:cubicBezTo>
                  <a:lnTo>
                    <a:pt x="213862" y="3335776"/>
                  </a:lnTo>
                  <a:cubicBezTo>
                    <a:pt x="213862" y="3365304"/>
                    <a:pt x="189925" y="3389242"/>
                    <a:pt x="160397" y="3389242"/>
                  </a:cubicBezTo>
                  <a:lnTo>
                    <a:pt x="53465" y="3389242"/>
                  </a:lnTo>
                  <a:cubicBezTo>
                    <a:pt x="23937" y="3389242"/>
                    <a:pt x="0" y="3365304"/>
                    <a:pt x="0" y="3335776"/>
                  </a:cubicBezTo>
                  <a:close/>
                </a:path>
              </a:pathLst>
            </a:custGeom>
            <a:noFill/>
            <a:ln w="13365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 sz="2800"/>
            </a:p>
          </p:txBody>
        </p:sp>
      </p:grpSp>
      <p:sp>
        <p:nvSpPr>
          <p:cNvPr id="19" name="TextBox 8">
            <a:extLst>
              <a:ext uri="{FF2B5EF4-FFF2-40B4-BE49-F238E27FC236}">
                <a16:creationId xmlns:a16="http://schemas.microsoft.com/office/drawing/2014/main" id="{4C337A00-DAC5-93EB-3502-2F847D9C5CA4}"/>
              </a:ext>
            </a:extLst>
          </p:cNvPr>
          <p:cNvSpPr txBox="1"/>
          <p:nvPr/>
        </p:nvSpPr>
        <p:spPr>
          <a:xfrm>
            <a:off x="5984677" y="3115851"/>
            <a:ext cx="1748877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b="1" dirty="0">
                <a:solidFill>
                  <a:srgbClr val="4E88E7"/>
                </a:solidFill>
                <a:latin typeface="Roboto"/>
              </a:rPr>
              <a:t>Base is a Pointer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44600F4D-DC53-1B75-F04A-0FA38803A9BB}"/>
              </a:ext>
            </a:extLst>
          </p:cNvPr>
          <p:cNvSpPr txBox="1"/>
          <p:nvPr/>
        </p:nvSpPr>
        <p:spPr>
          <a:xfrm>
            <a:off x="2253975" y="3872835"/>
            <a:ext cx="1538883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b="1" dirty="0">
                <a:solidFill>
                  <a:srgbClr val="3CC583"/>
                </a:solidFill>
                <a:latin typeface="Roboto"/>
              </a:rPr>
              <a:t>Base is a State
Variable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5D20028A-23F1-752C-6D91-3B7D77953D96}"/>
              </a:ext>
            </a:extLst>
          </p:cNvPr>
          <p:cNvSpPr txBox="1"/>
          <p:nvPr/>
        </p:nvSpPr>
        <p:spPr>
          <a:xfrm>
            <a:off x="5984677" y="3428625"/>
            <a:ext cx="2218556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600" b="0" dirty="0">
                <a:solidFill>
                  <a:schemeClr val="bg1"/>
                </a:solidFill>
                <a:latin typeface="Roboto"/>
              </a:rPr>
              <a:t>Define conditional paths
to cover all possibilities.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D3C15423-2031-6DA2-1135-7A0A4568F9E7}"/>
              </a:ext>
            </a:extLst>
          </p:cNvPr>
          <p:cNvSpPr txBox="1"/>
          <p:nvPr/>
        </p:nvSpPr>
        <p:spPr>
          <a:xfrm>
            <a:off x="1692540" y="4399472"/>
            <a:ext cx="2204130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600" b="0" dirty="0">
                <a:solidFill>
                  <a:schemeClr val="bg1"/>
                </a:solidFill>
                <a:latin typeface="Roboto"/>
              </a:rPr>
              <a:t>Use the tree structure to
define the path.</a:t>
            </a:r>
          </a:p>
        </p:txBody>
      </p:sp>
      <p:pic>
        <p:nvPicPr>
          <p:cNvPr id="26" name="תמונה 25">
            <a:extLst>
              <a:ext uri="{FF2B5EF4-FFF2-40B4-BE49-F238E27FC236}">
                <a16:creationId xmlns:a16="http://schemas.microsoft.com/office/drawing/2014/main" id="{36AFA044-023B-8734-DC34-ACCADDFBE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356" y="1647683"/>
            <a:ext cx="3801005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8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7531A-6BFF-64FB-4806-DFCFE6B9C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A541DC-E813-D797-D31E-17A2C08E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 fontScale="90000"/>
          </a:bodyPr>
          <a:lstStyle/>
          <a:p>
            <a:r>
              <a:rPr lang="en-US" dirty="0"/>
              <a:t>Formalization – Local storage pointers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BFF87-C753-A20C-7DA0-B822EFF6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E5EC2AD-E254-FBBF-CED7-6DE5890E3B6C}"/>
              </a:ext>
            </a:extLst>
          </p:cNvPr>
          <p:cNvSpPr txBox="1">
            <a:spLocks/>
          </p:cNvSpPr>
          <p:nvPr/>
        </p:nvSpPr>
        <p:spPr>
          <a:xfrm>
            <a:off x="274756" y="2111537"/>
            <a:ext cx="5132011" cy="3872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We will define two functions: one, pack(), which encodes a pointer expression into an SMT pointer encoding. The other, unpack(), does the opposite, converting an SMT pointer encoding into a Solidity pointer expression.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EB170BC-ED4B-BE5D-6E63-74EB49383617}"/>
              </a:ext>
            </a:extLst>
          </p:cNvPr>
          <p:cNvGrpSpPr/>
          <p:nvPr/>
        </p:nvGrpSpPr>
        <p:grpSpPr>
          <a:xfrm>
            <a:off x="5960093" y="1647562"/>
            <a:ext cx="1600200" cy="2400300"/>
            <a:chOff x="571500" y="1257300"/>
            <a:chExt cx="1600200" cy="2400300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2B33BF10-88B0-F3BA-AF3F-35801D0A3D64}"/>
                </a:ext>
              </a:extLst>
            </p:cNvPr>
            <p:cNvSpPr/>
            <p:nvPr/>
          </p:nvSpPr>
          <p:spPr>
            <a:xfrm>
              <a:off x="571500" y="1257300"/>
              <a:ext cx="1600200" cy="2400300"/>
            </a:xfrm>
            <a:custGeom>
              <a:avLst/>
              <a:gdLst/>
              <a:ahLst/>
              <a:cxnLst/>
              <a:rect l="0" t="0" r="0" b="0"/>
              <a:pathLst>
                <a:path w="1600200" h="2400300">
                  <a:moveTo>
                    <a:pt x="228600" y="0"/>
                  </a:moveTo>
                  <a:lnTo>
                    <a:pt x="1371600" y="0"/>
                  </a:lnTo>
                  <a:cubicBezTo>
                    <a:pt x="1497806" y="0"/>
                    <a:pt x="1600200" y="102393"/>
                    <a:pt x="1600200" y="228600"/>
                  </a:cubicBezTo>
                  <a:lnTo>
                    <a:pt x="1600200" y="1485900"/>
                  </a:lnTo>
                  <a:lnTo>
                    <a:pt x="0" y="1485900"/>
                  </a:lnTo>
                  <a:lnTo>
                    <a:pt x="0" y="228600"/>
                  </a:lnTo>
                  <a:cubicBezTo>
                    <a:pt x="0" y="102393"/>
                    <a:pt x="102489" y="0"/>
                    <a:pt x="228600" y="0"/>
                  </a:cubicBezTo>
                  <a:close/>
                  <a:moveTo>
                    <a:pt x="1600200" y="2400300"/>
                  </a:moveTo>
                  <a:lnTo>
                    <a:pt x="0" y="2400300"/>
                  </a:lnTo>
                  <a:lnTo>
                    <a:pt x="0" y="1485900"/>
                  </a:lnTo>
                  <a:lnTo>
                    <a:pt x="1600200" y="1485900"/>
                  </a:lnTo>
                  <a:close/>
                </a:path>
              </a:pathLst>
            </a:custGeom>
            <a:gradFill rotWithShape="1">
              <a:gsLst>
                <a:gs pos="0">
                  <a:srgbClr val="FFF282"/>
                </a:gs>
                <a:gs pos="100000">
                  <a:srgbClr val="FFE714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64E4CE4E-9F2C-8F69-097B-523844F6FF02}"/>
                </a:ext>
              </a:extLst>
            </p:cNvPr>
            <p:cNvSpPr/>
            <p:nvPr/>
          </p:nvSpPr>
          <p:spPr>
            <a:xfrm>
              <a:off x="571500" y="1257300"/>
              <a:ext cx="1600200" cy="2400300"/>
            </a:xfrm>
            <a:custGeom>
              <a:avLst/>
              <a:gdLst/>
              <a:ahLst/>
              <a:cxnLst/>
              <a:rect l="0" t="0" r="0" b="0"/>
              <a:pathLst>
                <a:path w="1600200" h="2400300">
                  <a:moveTo>
                    <a:pt x="402496" y="669417"/>
                  </a:moveTo>
                  <a:lnTo>
                    <a:pt x="0" y="342900"/>
                  </a:lnTo>
                  <a:lnTo>
                    <a:pt x="0" y="1257300"/>
                  </a:lnTo>
                  <a:lnTo>
                    <a:pt x="402496" y="930783"/>
                  </a:lnTo>
                  <a:cubicBezTo>
                    <a:pt x="475434" y="871632"/>
                    <a:pt x="475434" y="728567"/>
                    <a:pt x="402496" y="669417"/>
                  </a:cubicBezTo>
                  <a:lnTo>
                    <a:pt x="0" y="342900"/>
                  </a:lnTo>
                  <a:lnTo>
                    <a:pt x="0" y="1257300"/>
                  </a:lnTo>
                  <a:lnTo>
                    <a:pt x="402496" y="930783"/>
                  </a:lnTo>
                  <a:cubicBezTo>
                    <a:pt x="475434" y="871632"/>
                    <a:pt x="475434" y="728567"/>
                    <a:pt x="402496" y="669417"/>
                  </a:cubicBezTo>
                  <a:close/>
                  <a:moveTo>
                    <a:pt x="371475" y="956786"/>
                  </a:moveTo>
                  <a:cubicBezTo>
                    <a:pt x="435407" y="1132141"/>
                    <a:pt x="603420" y="1257300"/>
                    <a:pt x="800640" y="1257300"/>
                  </a:cubicBezTo>
                  <a:cubicBezTo>
                    <a:pt x="1052849" y="1257300"/>
                    <a:pt x="1257300" y="1052607"/>
                    <a:pt x="1257300" y="800100"/>
                  </a:cubicBezTo>
                  <a:cubicBezTo>
                    <a:pt x="1257300" y="547592"/>
                    <a:pt x="1052849" y="342900"/>
                    <a:pt x="800640" y="342900"/>
                  </a:cubicBezTo>
                  <a:cubicBezTo>
                    <a:pt x="603420" y="342900"/>
                    <a:pt x="435312" y="468058"/>
                    <a:pt x="371475" y="643413"/>
                  </a:cubicBezTo>
                  <a:moveTo>
                    <a:pt x="0" y="1485900"/>
                  </a:moveTo>
                  <a:lnTo>
                    <a:pt x="0" y="228600"/>
                  </a:lnTo>
                  <a:cubicBezTo>
                    <a:pt x="0" y="102393"/>
                    <a:pt x="102489" y="0"/>
                    <a:pt x="228600" y="0"/>
                  </a:cubicBezTo>
                  <a:lnTo>
                    <a:pt x="1371600" y="0"/>
                  </a:lnTo>
                  <a:cubicBezTo>
                    <a:pt x="1497806" y="0"/>
                    <a:pt x="1600200" y="102393"/>
                    <a:pt x="1600200" y="228600"/>
                  </a:cubicBezTo>
                  <a:lnTo>
                    <a:pt x="1600200" y="1485900"/>
                  </a:lnTo>
                  <a:moveTo>
                    <a:pt x="1600200" y="1485900"/>
                  </a:moveTo>
                  <a:lnTo>
                    <a:pt x="1600200" y="2400300"/>
                  </a:lnTo>
                  <a:moveTo>
                    <a:pt x="0" y="2400300"/>
                  </a:moveTo>
                  <a:lnTo>
                    <a:pt x="0" y="148590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E549386D-197C-5552-0EF8-CB78AD0D7668}"/>
              </a:ext>
            </a:extLst>
          </p:cNvPr>
          <p:cNvGrpSpPr/>
          <p:nvPr/>
        </p:nvGrpSpPr>
        <p:grpSpPr>
          <a:xfrm>
            <a:off x="8017493" y="1647562"/>
            <a:ext cx="1600200" cy="2400300"/>
            <a:chOff x="2628900" y="1257300"/>
            <a:chExt cx="1600200" cy="2400300"/>
          </a:xfrm>
        </p:grpSpPr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99793AB8-B213-2B22-40BF-E616496B3D2F}"/>
                </a:ext>
              </a:extLst>
            </p:cNvPr>
            <p:cNvSpPr/>
            <p:nvPr/>
          </p:nvSpPr>
          <p:spPr>
            <a:xfrm>
              <a:off x="2628900" y="1257300"/>
              <a:ext cx="1600200" cy="2400300"/>
            </a:xfrm>
            <a:custGeom>
              <a:avLst/>
              <a:gdLst/>
              <a:ahLst/>
              <a:cxnLst/>
              <a:rect l="0" t="0" r="0" b="0"/>
              <a:pathLst>
                <a:path w="1600200" h="2400300">
                  <a:moveTo>
                    <a:pt x="228600" y="0"/>
                  </a:moveTo>
                  <a:lnTo>
                    <a:pt x="1371600" y="0"/>
                  </a:lnTo>
                  <a:cubicBezTo>
                    <a:pt x="1497806" y="0"/>
                    <a:pt x="1600200" y="102393"/>
                    <a:pt x="1600200" y="228600"/>
                  </a:cubicBezTo>
                  <a:lnTo>
                    <a:pt x="1600200" y="1485900"/>
                  </a:lnTo>
                  <a:lnTo>
                    <a:pt x="0" y="1485900"/>
                  </a:lnTo>
                  <a:lnTo>
                    <a:pt x="0" y="228600"/>
                  </a:lnTo>
                  <a:cubicBezTo>
                    <a:pt x="0" y="102393"/>
                    <a:pt x="102488" y="0"/>
                    <a:pt x="228600" y="0"/>
                  </a:cubicBezTo>
                  <a:close/>
                  <a:moveTo>
                    <a:pt x="1600200" y="2400300"/>
                  </a:moveTo>
                  <a:lnTo>
                    <a:pt x="0" y="2400300"/>
                  </a:lnTo>
                  <a:lnTo>
                    <a:pt x="0" y="1485900"/>
                  </a:lnTo>
                  <a:lnTo>
                    <a:pt x="1600200" y="1485900"/>
                  </a:lnTo>
                  <a:close/>
                </a:path>
              </a:pathLst>
            </a:custGeom>
            <a:gradFill rotWithShape="1">
              <a:gsLst>
                <a:gs pos="0">
                  <a:srgbClr val="FFC188"/>
                </a:gs>
                <a:gs pos="100000">
                  <a:srgbClr val="FA963A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25706D1A-B853-B676-7DFC-2B6F8E709460}"/>
                </a:ext>
              </a:extLst>
            </p:cNvPr>
            <p:cNvSpPr/>
            <p:nvPr/>
          </p:nvSpPr>
          <p:spPr>
            <a:xfrm>
              <a:off x="2628900" y="1257300"/>
              <a:ext cx="1600200" cy="2400300"/>
            </a:xfrm>
            <a:custGeom>
              <a:avLst/>
              <a:gdLst/>
              <a:ahLst/>
              <a:cxnLst/>
              <a:rect l="0" t="0" r="0" b="0"/>
              <a:pathLst>
                <a:path w="1600200" h="2400300">
                  <a:moveTo>
                    <a:pt x="402496" y="669417"/>
                  </a:moveTo>
                  <a:lnTo>
                    <a:pt x="0" y="342900"/>
                  </a:lnTo>
                  <a:lnTo>
                    <a:pt x="0" y="1257300"/>
                  </a:lnTo>
                  <a:lnTo>
                    <a:pt x="402496" y="930783"/>
                  </a:lnTo>
                  <a:cubicBezTo>
                    <a:pt x="475434" y="871632"/>
                    <a:pt x="475434" y="728567"/>
                    <a:pt x="402496" y="669417"/>
                  </a:cubicBezTo>
                  <a:lnTo>
                    <a:pt x="0" y="342900"/>
                  </a:lnTo>
                  <a:lnTo>
                    <a:pt x="0" y="1257300"/>
                  </a:lnTo>
                  <a:lnTo>
                    <a:pt x="402496" y="930783"/>
                  </a:lnTo>
                  <a:cubicBezTo>
                    <a:pt x="475434" y="871632"/>
                    <a:pt x="475434" y="728567"/>
                    <a:pt x="402496" y="669417"/>
                  </a:cubicBezTo>
                  <a:close/>
                  <a:moveTo>
                    <a:pt x="371475" y="956786"/>
                  </a:moveTo>
                  <a:cubicBezTo>
                    <a:pt x="435407" y="1132141"/>
                    <a:pt x="603420" y="1257300"/>
                    <a:pt x="800640" y="1257300"/>
                  </a:cubicBezTo>
                  <a:cubicBezTo>
                    <a:pt x="1052849" y="1257300"/>
                    <a:pt x="1257300" y="1052607"/>
                    <a:pt x="1257300" y="800100"/>
                  </a:cubicBezTo>
                  <a:cubicBezTo>
                    <a:pt x="1257300" y="547592"/>
                    <a:pt x="1052849" y="342900"/>
                    <a:pt x="800640" y="342900"/>
                  </a:cubicBezTo>
                  <a:cubicBezTo>
                    <a:pt x="603420" y="342900"/>
                    <a:pt x="435312" y="468058"/>
                    <a:pt x="371475" y="643413"/>
                  </a:cubicBezTo>
                  <a:moveTo>
                    <a:pt x="0" y="1485900"/>
                  </a:moveTo>
                  <a:lnTo>
                    <a:pt x="0" y="228600"/>
                  </a:lnTo>
                  <a:cubicBezTo>
                    <a:pt x="0" y="102393"/>
                    <a:pt x="102488" y="0"/>
                    <a:pt x="228600" y="0"/>
                  </a:cubicBezTo>
                  <a:lnTo>
                    <a:pt x="1371600" y="0"/>
                  </a:lnTo>
                  <a:cubicBezTo>
                    <a:pt x="1497806" y="0"/>
                    <a:pt x="1600200" y="102393"/>
                    <a:pt x="1600200" y="228600"/>
                  </a:cubicBezTo>
                  <a:lnTo>
                    <a:pt x="1600200" y="1485900"/>
                  </a:lnTo>
                  <a:moveTo>
                    <a:pt x="1600200" y="1485900"/>
                  </a:moveTo>
                  <a:lnTo>
                    <a:pt x="1600200" y="2400300"/>
                  </a:lnTo>
                  <a:moveTo>
                    <a:pt x="0" y="2400300"/>
                  </a:moveTo>
                  <a:lnTo>
                    <a:pt x="0" y="148590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AA762E9F-48F4-788D-7F26-34F3D4B638E5}"/>
              </a:ext>
            </a:extLst>
          </p:cNvPr>
          <p:cNvGrpSpPr/>
          <p:nvPr/>
        </p:nvGrpSpPr>
        <p:grpSpPr>
          <a:xfrm>
            <a:off x="5960093" y="4047862"/>
            <a:ext cx="1600213" cy="685800"/>
            <a:chOff x="571500" y="3657600"/>
            <a:chExt cx="1600213" cy="685800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E0D8617F-E9D9-D830-56C9-4CF9A89EF0A5}"/>
                </a:ext>
              </a:extLst>
            </p:cNvPr>
            <p:cNvSpPr/>
            <p:nvPr/>
          </p:nvSpPr>
          <p:spPr>
            <a:xfrm>
              <a:off x="571500" y="3657600"/>
              <a:ext cx="1600213" cy="685798"/>
            </a:xfrm>
            <a:custGeom>
              <a:avLst/>
              <a:gdLst/>
              <a:ahLst/>
              <a:cxnLst/>
              <a:rect l="0" t="0" r="0" b="0"/>
              <a:pathLst>
                <a:path w="1600213" h="685798">
                  <a:moveTo>
                    <a:pt x="0" y="0"/>
                  </a:moveTo>
                  <a:lnTo>
                    <a:pt x="1600200" y="0"/>
                  </a:lnTo>
                  <a:lnTo>
                    <a:pt x="1600200" y="114300"/>
                  </a:lnTo>
                  <a:lnTo>
                    <a:pt x="0" y="114300"/>
                  </a:lnTo>
                  <a:close/>
                  <a:moveTo>
                    <a:pt x="1600213" y="114298"/>
                  </a:moveTo>
                  <a:lnTo>
                    <a:pt x="1600213" y="228598"/>
                  </a:lnTo>
                  <a:cubicBezTo>
                    <a:pt x="1600213" y="354646"/>
                    <a:pt x="1497826" y="457197"/>
                    <a:pt x="1371626" y="457197"/>
                  </a:cubicBezTo>
                  <a:lnTo>
                    <a:pt x="1028747" y="457197"/>
                  </a:lnTo>
                  <a:lnTo>
                    <a:pt x="800100" y="685798"/>
                  </a:lnTo>
                  <a:lnTo>
                    <a:pt x="571500" y="457196"/>
                  </a:lnTo>
                  <a:lnTo>
                    <a:pt x="228600" y="457196"/>
                  </a:lnTo>
                  <a:cubicBezTo>
                    <a:pt x="102401" y="457196"/>
                    <a:pt x="0" y="354645"/>
                    <a:pt x="0" y="228596"/>
                  </a:cubicBezTo>
                  <a:lnTo>
                    <a:pt x="0" y="114300"/>
                  </a:lnTo>
                  <a:close/>
                </a:path>
              </a:pathLst>
            </a:custGeom>
            <a:gradFill rotWithShape="1">
              <a:gsLst>
                <a:gs pos="0">
                  <a:srgbClr val="FFF282"/>
                </a:gs>
                <a:gs pos="100000">
                  <a:srgbClr val="FFE714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FD90AEBA-917B-8F8B-6831-BCB74B0709EA}"/>
                </a:ext>
              </a:extLst>
            </p:cNvPr>
            <p:cNvSpPr/>
            <p:nvPr/>
          </p:nvSpPr>
          <p:spPr>
            <a:xfrm>
              <a:off x="571500" y="3657600"/>
              <a:ext cx="1600200" cy="685800"/>
            </a:xfrm>
            <a:custGeom>
              <a:avLst/>
              <a:gdLst/>
              <a:ahLst/>
              <a:cxnLst/>
              <a:rect l="0" t="0" r="0" b="0"/>
              <a:pathLst>
                <a:path w="1600200" h="685800">
                  <a:moveTo>
                    <a:pt x="0" y="114300"/>
                  </a:moveTo>
                  <a:lnTo>
                    <a:pt x="0" y="0"/>
                  </a:lnTo>
                  <a:lnTo>
                    <a:pt x="1600200" y="0"/>
                  </a:lnTo>
                  <a:lnTo>
                    <a:pt x="1600200" y="114300"/>
                  </a:lnTo>
                  <a:moveTo>
                    <a:pt x="1600200" y="114300"/>
                  </a:moveTo>
                  <a:lnTo>
                    <a:pt x="1600200" y="228600"/>
                  </a:lnTo>
                  <a:cubicBezTo>
                    <a:pt x="1600200" y="354649"/>
                    <a:pt x="1497811" y="457200"/>
                    <a:pt x="1371613" y="457200"/>
                  </a:cubicBezTo>
                  <a:lnTo>
                    <a:pt x="1028734" y="457200"/>
                  </a:lnTo>
                  <a:lnTo>
                    <a:pt x="800338" y="685800"/>
                  </a:lnTo>
                  <a:lnTo>
                    <a:pt x="571941" y="457200"/>
                  </a:lnTo>
                  <a:lnTo>
                    <a:pt x="228586" y="457200"/>
                  </a:lnTo>
                  <a:cubicBezTo>
                    <a:pt x="102388" y="457200"/>
                    <a:pt x="0" y="354649"/>
                    <a:pt x="0" y="228600"/>
                  </a:cubicBezTo>
                  <a:lnTo>
                    <a:pt x="0" y="11430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96C980D2-340A-CE00-5ED7-533A4D679E5E}"/>
              </a:ext>
            </a:extLst>
          </p:cNvPr>
          <p:cNvGrpSpPr/>
          <p:nvPr/>
        </p:nvGrpSpPr>
        <p:grpSpPr>
          <a:xfrm>
            <a:off x="8017492" y="4047862"/>
            <a:ext cx="1600214" cy="685800"/>
            <a:chOff x="2628899" y="3657600"/>
            <a:chExt cx="1600214" cy="685800"/>
          </a:xfrm>
        </p:grpSpPr>
        <p:sp>
          <p:nvSpPr>
            <p:cNvPr id="18" name="Rounded Rectangle 10">
              <a:extLst>
                <a:ext uri="{FF2B5EF4-FFF2-40B4-BE49-F238E27FC236}">
                  <a16:creationId xmlns:a16="http://schemas.microsoft.com/office/drawing/2014/main" id="{8DCE7C1B-1945-7FFE-AF4A-D979232EE959}"/>
                </a:ext>
              </a:extLst>
            </p:cNvPr>
            <p:cNvSpPr/>
            <p:nvPr/>
          </p:nvSpPr>
          <p:spPr>
            <a:xfrm>
              <a:off x="2628900" y="3657600"/>
              <a:ext cx="1600213" cy="685798"/>
            </a:xfrm>
            <a:custGeom>
              <a:avLst/>
              <a:gdLst/>
              <a:ahLst/>
              <a:cxnLst/>
              <a:rect l="0" t="0" r="0" b="0"/>
              <a:pathLst>
                <a:path w="1600213" h="685798">
                  <a:moveTo>
                    <a:pt x="0" y="0"/>
                  </a:moveTo>
                  <a:lnTo>
                    <a:pt x="1600200" y="0"/>
                  </a:lnTo>
                  <a:lnTo>
                    <a:pt x="1600200" y="114300"/>
                  </a:lnTo>
                  <a:lnTo>
                    <a:pt x="0" y="114300"/>
                  </a:lnTo>
                  <a:close/>
                  <a:moveTo>
                    <a:pt x="1600213" y="114298"/>
                  </a:moveTo>
                  <a:lnTo>
                    <a:pt x="1600213" y="228598"/>
                  </a:lnTo>
                  <a:cubicBezTo>
                    <a:pt x="1600213" y="354646"/>
                    <a:pt x="1497826" y="457197"/>
                    <a:pt x="1371626" y="457197"/>
                  </a:cubicBezTo>
                  <a:lnTo>
                    <a:pt x="1028747" y="457197"/>
                  </a:lnTo>
                  <a:lnTo>
                    <a:pt x="800100" y="685798"/>
                  </a:lnTo>
                  <a:lnTo>
                    <a:pt x="571500" y="457196"/>
                  </a:lnTo>
                  <a:lnTo>
                    <a:pt x="228600" y="457196"/>
                  </a:lnTo>
                  <a:cubicBezTo>
                    <a:pt x="102401" y="457196"/>
                    <a:pt x="0" y="354645"/>
                    <a:pt x="0" y="228596"/>
                  </a:cubicBezTo>
                  <a:lnTo>
                    <a:pt x="0" y="114300"/>
                  </a:lnTo>
                  <a:close/>
                </a:path>
              </a:pathLst>
            </a:custGeom>
            <a:gradFill rotWithShape="1">
              <a:gsLst>
                <a:gs pos="0">
                  <a:srgbClr val="FFC188"/>
                </a:gs>
                <a:gs pos="100000">
                  <a:srgbClr val="FA963A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ounded Rectangle 11">
              <a:extLst>
                <a:ext uri="{FF2B5EF4-FFF2-40B4-BE49-F238E27FC236}">
                  <a16:creationId xmlns:a16="http://schemas.microsoft.com/office/drawing/2014/main" id="{31D7C3A0-00C0-108A-1BE0-70E535AC7FBD}"/>
                </a:ext>
              </a:extLst>
            </p:cNvPr>
            <p:cNvSpPr/>
            <p:nvPr/>
          </p:nvSpPr>
          <p:spPr>
            <a:xfrm>
              <a:off x="2628899" y="3657600"/>
              <a:ext cx="1600200" cy="685800"/>
            </a:xfrm>
            <a:custGeom>
              <a:avLst/>
              <a:gdLst/>
              <a:ahLst/>
              <a:cxnLst/>
              <a:rect l="0" t="0" r="0" b="0"/>
              <a:pathLst>
                <a:path w="1600200" h="685800">
                  <a:moveTo>
                    <a:pt x="0" y="114300"/>
                  </a:moveTo>
                  <a:lnTo>
                    <a:pt x="0" y="0"/>
                  </a:lnTo>
                  <a:lnTo>
                    <a:pt x="1600200" y="0"/>
                  </a:lnTo>
                  <a:lnTo>
                    <a:pt x="1600200" y="114300"/>
                  </a:lnTo>
                  <a:moveTo>
                    <a:pt x="1600200" y="114300"/>
                  </a:moveTo>
                  <a:lnTo>
                    <a:pt x="1600200" y="228600"/>
                  </a:lnTo>
                  <a:cubicBezTo>
                    <a:pt x="1600200" y="354649"/>
                    <a:pt x="1497811" y="457200"/>
                    <a:pt x="1371613" y="457200"/>
                  </a:cubicBezTo>
                  <a:lnTo>
                    <a:pt x="1028734" y="457200"/>
                  </a:lnTo>
                  <a:lnTo>
                    <a:pt x="800338" y="685800"/>
                  </a:lnTo>
                  <a:lnTo>
                    <a:pt x="571941" y="457200"/>
                  </a:lnTo>
                  <a:lnTo>
                    <a:pt x="228586" y="457200"/>
                  </a:lnTo>
                  <a:cubicBezTo>
                    <a:pt x="102388" y="457200"/>
                    <a:pt x="0" y="354649"/>
                    <a:pt x="0" y="228600"/>
                  </a:cubicBezTo>
                  <a:lnTo>
                    <a:pt x="0" y="11430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0" name="TextBox 14">
            <a:extLst>
              <a:ext uri="{FF2B5EF4-FFF2-40B4-BE49-F238E27FC236}">
                <a16:creationId xmlns:a16="http://schemas.microsoft.com/office/drawing/2014/main" id="{80AC13AD-CB82-0B4D-6B5D-6D1CE87E66AA}"/>
              </a:ext>
            </a:extLst>
          </p:cNvPr>
          <p:cNvSpPr txBox="1"/>
          <p:nvPr/>
        </p:nvSpPr>
        <p:spPr>
          <a:xfrm>
            <a:off x="6049532" y="2304787"/>
            <a:ext cx="185737" cy="4000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200" b="1">
                <a:solidFill>
                  <a:srgbClr val="6B652F"/>
                </a:solidFill>
                <a:latin typeface="Roboto"/>
              </a:rPr>
              <a:t>1</a:t>
            </a: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5C0D57E2-BECF-6EA9-4935-AD11F5299751}"/>
              </a:ext>
            </a:extLst>
          </p:cNvPr>
          <p:cNvSpPr txBox="1"/>
          <p:nvPr/>
        </p:nvSpPr>
        <p:spPr>
          <a:xfrm>
            <a:off x="8106932" y="2304787"/>
            <a:ext cx="185737" cy="4000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200" b="1">
                <a:solidFill>
                  <a:srgbClr val="76573A"/>
                </a:solidFill>
                <a:latin typeface="Roboto"/>
              </a:rPr>
              <a:t>2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C067B238-6905-23A2-6572-0CA2C53A8B48}"/>
              </a:ext>
            </a:extLst>
          </p:cNvPr>
          <p:cNvSpPr txBox="1"/>
          <p:nvPr/>
        </p:nvSpPr>
        <p:spPr>
          <a:xfrm>
            <a:off x="5966908" y="3170325"/>
            <a:ext cx="1593385" cy="64633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0" dirty="0">
                <a:solidFill>
                  <a:srgbClr val="484848"/>
                </a:solidFill>
                <a:latin typeface="Roboto"/>
              </a:rPr>
              <a:t>Converts a pointer
expression to SMT
syntax using arrays.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86DFEA64-CB04-017B-9226-23AC058E0A91}"/>
              </a:ext>
            </a:extLst>
          </p:cNvPr>
          <p:cNvSpPr txBox="1"/>
          <p:nvPr/>
        </p:nvSpPr>
        <p:spPr>
          <a:xfrm>
            <a:off x="8078607" y="3119778"/>
            <a:ext cx="1477970" cy="86177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0" dirty="0">
                <a:solidFill>
                  <a:srgbClr val="484848"/>
                </a:solidFill>
                <a:latin typeface="Roboto"/>
              </a:rPr>
              <a:t>Converts an SMT
pointer expression
back to a Solidity
pointer.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C3319D7F-31D5-6BA8-A67B-9EF2DED357B6}"/>
              </a:ext>
            </a:extLst>
          </p:cNvPr>
          <p:cNvSpPr txBox="1"/>
          <p:nvPr/>
        </p:nvSpPr>
        <p:spPr>
          <a:xfrm>
            <a:off x="6357666" y="4181212"/>
            <a:ext cx="914400" cy="28003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500" b="1">
                <a:solidFill>
                  <a:srgbClr val="6B652F"/>
                </a:solidFill>
                <a:latin typeface="Roboto"/>
              </a:rPr>
              <a:t>Packpath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74A3A95F-2B13-AD99-5A50-A01880BE6605}"/>
              </a:ext>
            </a:extLst>
          </p:cNvPr>
          <p:cNvSpPr txBox="1"/>
          <p:nvPr/>
        </p:nvSpPr>
        <p:spPr>
          <a:xfrm>
            <a:off x="8496314" y="4181212"/>
            <a:ext cx="728662" cy="28003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500" b="1">
                <a:solidFill>
                  <a:srgbClr val="76573A"/>
                </a:solidFill>
                <a:latin typeface="Roboto"/>
              </a:rPr>
              <a:t>Unpack</a:t>
            </a:r>
          </a:p>
        </p:txBody>
      </p:sp>
      <p:sp>
        <p:nvSpPr>
          <p:cNvPr id="26" name="Rounded Rectangle 20">
            <a:extLst>
              <a:ext uri="{FF2B5EF4-FFF2-40B4-BE49-F238E27FC236}">
                <a16:creationId xmlns:a16="http://schemas.microsoft.com/office/drawing/2014/main" id="{C696B463-8A40-006D-E70A-FCF3CF6F37E0}"/>
              </a:ext>
            </a:extLst>
          </p:cNvPr>
          <p:cNvSpPr/>
          <p:nvPr/>
        </p:nvSpPr>
        <p:spPr>
          <a:xfrm>
            <a:off x="6545880" y="2233349"/>
            <a:ext cx="428625" cy="428625"/>
          </a:xfrm>
          <a:custGeom>
            <a:avLst/>
            <a:gdLst/>
            <a:ahLst/>
            <a:cxnLst/>
            <a:rect l="0" t="0" r="0" b="0"/>
            <a:pathLst>
              <a:path w="428625" h="428625">
                <a:moveTo>
                  <a:pt x="133350" y="428625"/>
                </a:moveTo>
                <a:lnTo>
                  <a:pt x="0" y="428625"/>
                </a:lnTo>
                <a:lnTo>
                  <a:pt x="0" y="0"/>
                </a:lnTo>
                <a:lnTo>
                  <a:pt x="133350" y="0"/>
                </a:lnTo>
                <a:close/>
                <a:moveTo>
                  <a:pt x="0" y="142875"/>
                </a:moveTo>
                <a:lnTo>
                  <a:pt x="133350" y="142875"/>
                </a:lnTo>
                <a:moveTo>
                  <a:pt x="133350" y="285750"/>
                </a:moveTo>
                <a:lnTo>
                  <a:pt x="0" y="285750"/>
                </a:lnTo>
                <a:moveTo>
                  <a:pt x="413385" y="51436"/>
                </a:moveTo>
                <a:cubicBezTo>
                  <a:pt x="422910" y="59056"/>
                  <a:pt x="428625" y="70485"/>
                  <a:pt x="428625" y="81915"/>
                </a:cubicBezTo>
                <a:lnTo>
                  <a:pt x="428625" y="211456"/>
                </a:lnTo>
                <a:cubicBezTo>
                  <a:pt x="428625" y="232411"/>
                  <a:pt x="411479" y="249556"/>
                  <a:pt x="390525" y="249556"/>
                </a:cubicBezTo>
                <a:lnTo>
                  <a:pt x="257175" y="249556"/>
                </a:lnTo>
                <a:cubicBezTo>
                  <a:pt x="236220" y="249556"/>
                  <a:pt x="219075" y="232411"/>
                  <a:pt x="219075" y="211456"/>
                </a:cubicBezTo>
                <a:lnTo>
                  <a:pt x="219075" y="40006"/>
                </a:lnTo>
                <a:cubicBezTo>
                  <a:pt x="219075" y="19051"/>
                  <a:pt x="236220" y="1906"/>
                  <a:pt x="257175" y="1906"/>
                </a:cubicBezTo>
                <a:lnTo>
                  <a:pt x="335279" y="1906"/>
                </a:lnTo>
                <a:cubicBezTo>
                  <a:pt x="342900" y="1906"/>
                  <a:pt x="352425" y="3811"/>
                  <a:pt x="358139" y="9526"/>
                </a:cubicBezTo>
                <a:close/>
                <a:moveTo>
                  <a:pt x="276225" y="68581"/>
                </a:moveTo>
                <a:lnTo>
                  <a:pt x="342900" y="68581"/>
                </a:lnTo>
                <a:moveTo>
                  <a:pt x="276225" y="125731"/>
                </a:moveTo>
                <a:lnTo>
                  <a:pt x="371475" y="125731"/>
                </a:lnTo>
                <a:moveTo>
                  <a:pt x="276225" y="182881"/>
                </a:moveTo>
                <a:lnTo>
                  <a:pt x="323850" y="182881"/>
                </a:lnTo>
                <a:moveTo>
                  <a:pt x="363856" y="308610"/>
                </a:moveTo>
                <a:lnTo>
                  <a:pt x="363856" y="342898"/>
                </a:lnTo>
                <a:cubicBezTo>
                  <a:pt x="363856" y="363853"/>
                  <a:pt x="346711" y="380998"/>
                  <a:pt x="325756" y="380998"/>
                </a:cubicBezTo>
                <a:lnTo>
                  <a:pt x="213361" y="380998"/>
                </a:lnTo>
                <a:moveTo>
                  <a:pt x="213361" y="380998"/>
                </a:moveTo>
                <a:lnTo>
                  <a:pt x="260986" y="333373"/>
                </a:lnTo>
                <a:moveTo>
                  <a:pt x="213361" y="380998"/>
                </a:moveTo>
                <a:lnTo>
                  <a:pt x="260986" y="428623"/>
                </a:lnTo>
              </a:path>
            </a:pathLst>
          </a:custGeom>
          <a:noFill/>
          <a:ln w="14287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8DD1E35C-3833-AE0B-717D-2C33DEDDABC2}"/>
              </a:ext>
            </a:extLst>
          </p:cNvPr>
          <p:cNvSpPr/>
          <p:nvPr/>
        </p:nvSpPr>
        <p:spPr>
          <a:xfrm>
            <a:off x="8598518" y="2228587"/>
            <a:ext cx="438150" cy="438150"/>
          </a:xfrm>
          <a:custGeom>
            <a:avLst/>
            <a:gdLst/>
            <a:ahLst/>
            <a:cxnLst/>
            <a:rect l="0" t="0" r="0" b="0"/>
            <a:pathLst>
              <a:path w="438150" h="438150">
                <a:moveTo>
                  <a:pt x="0" y="171450"/>
                </a:moveTo>
                <a:lnTo>
                  <a:pt x="95250" y="171450"/>
                </a:lnTo>
                <a:lnTo>
                  <a:pt x="95250" y="266700"/>
                </a:lnTo>
                <a:lnTo>
                  <a:pt x="0" y="266700"/>
                </a:lnTo>
                <a:close/>
                <a:moveTo>
                  <a:pt x="438150" y="76200"/>
                </a:moveTo>
                <a:lnTo>
                  <a:pt x="438150" y="133350"/>
                </a:lnTo>
                <a:lnTo>
                  <a:pt x="342900" y="133350"/>
                </a:lnTo>
                <a:lnTo>
                  <a:pt x="342900" y="114300"/>
                </a:lnTo>
                <a:cubicBezTo>
                  <a:pt x="342900" y="103778"/>
                  <a:pt x="334371" y="95250"/>
                  <a:pt x="323850" y="95250"/>
                </a:cubicBezTo>
                <a:lnTo>
                  <a:pt x="114300" y="95250"/>
                </a:lnTo>
                <a:cubicBezTo>
                  <a:pt x="103778" y="95250"/>
                  <a:pt x="95250" y="103778"/>
                  <a:pt x="95250" y="114300"/>
                </a:cubicBezTo>
                <a:lnTo>
                  <a:pt x="95250" y="133350"/>
                </a:lnTo>
                <a:lnTo>
                  <a:pt x="0" y="133350"/>
                </a:lnTo>
                <a:lnTo>
                  <a:pt x="0" y="76200"/>
                </a:lnTo>
                <a:cubicBezTo>
                  <a:pt x="0" y="34115"/>
                  <a:pt x="34115" y="0"/>
                  <a:pt x="76200" y="0"/>
                </a:cubicBezTo>
                <a:lnTo>
                  <a:pt x="361950" y="0"/>
                </a:lnTo>
                <a:cubicBezTo>
                  <a:pt x="404034" y="0"/>
                  <a:pt x="438150" y="34115"/>
                  <a:pt x="438150" y="76200"/>
                </a:cubicBezTo>
                <a:close/>
                <a:moveTo>
                  <a:pt x="361950" y="438150"/>
                </a:moveTo>
                <a:lnTo>
                  <a:pt x="76200" y="438150"/>
                </a:lnTo>
                <a:cubicBezTo>
                  <a:pt x="34115" y="438150"/>
                  <a:pt x="0" y="404034"/>
                  <a:pt x="0" y="361950"/>
                </a:cubicBezTo>
                <a:lnTo>
                  <a:pt x="0" y="304800"/>
                </a:lnTo>
                <a:lnTo>
                  <a:pt x="95250" y="304800"/>
                </a:lnTo>
                <a:lnTo>
                  <a:pt x="95250" y="323850"/>
                </a:lnTo>
                <a:cubicBezTo>
                  <a:pt x="95250" y="334371"/>
                  <a:pt x="103778" y="342900"/>
                  <a:pt x="114300" y="342900"/>
                </a:cubicBezTo>
                <a:lnTo>
                  <a:pt x="323850" y="342900"/>
                </a:lnTo>
                <a:cubicBezTo>
                  <a:pt x="334371" y="342900"/>
                  <a:pt x="342900" y="334371"/>
                  <a:pt x="342900" y="323850"/>
                </a:cubicBezTo>
                <a:lnTo>
                  <a:pt x="342900" y="304800"/>
                </a:lnTo>
                <a:lnTo>
                  <a:pt x="438150" y="304800"/>
                </a:lnTo>
                <a:lnTo>
                  <a:pt x="438150" y="361950"/>
                </a:lnTo>
                <a:cubicBezTo>
                  <a:pt x="438150" y="404034"/>
                  <a:pt x="404034" y="438150"/>
                  <a:pt x="361950" y="438150"/>
                </a:cubicBezTo>
                <a:close/>
                <a:moveTo>
                  <a:pt x="438150" y="266700"/>
                </a:moveTo>
                <a:lnTo>
                  <a:pt x="342900" y="266700"/>
                </a:lnTo>
                <a:lnTo>
                  <a:pt x="342900" y="171450"/>
                </a:lnTo>
                <a:lnTo>
                  <a:pt x="438150" y="171450"/>
                </a:lnTo>
                <a:close/>
              </a:path>
            </a:pathLst>
          </a:custGeom>
          <a:noFill/>
          <a:ln w="14287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87228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9F4A0-D0B6-975F-F5CB-9D50BBE16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75EF8A-FE7D-831B-D44B-E1E0FDE99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 fontScale="90000"/>
          </a:bodyPr>
          <a:lstStyle/>
          <a:p>
            <a:r>
              <a:rPr lang="en-US" dirty="0"/>
              <a:t>Formalization – Local storage pointers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60C39E-4A49-0BDB-8959-FB014879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8AE13D4-F47F-08DE-3217-4AE8E53BE980}"/>
              </a:ext>
            </a:extLst>
          </p:cNvPr>
          <p:cNvSpPr txBox="1">
            <a:spLocks/>
          </p:cNvSpPr>
          <p:nvPr/>
        </p:nvSpPr>
        <p:spPr>
          <a:xfrm>
            <a:off x="469629" y="1492675"/>
            <a:ext cx="9204932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 the unpack() function we need to trace the indices of the SMT representation to determine exactly where the index points. This will be in the form of if then else.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DC9EDBF9-0DF5-5DCE-83DE-28ED4AAD1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204" y="2758707"/>
            <a:ext cx="8535591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2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FB41B-0E79-58BC-1A82-21310E1F9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43EA-C380-6EBE-98B1-5A3602CB3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7242" y="2807208"/>
            <a:ext cx="6123858" cy="1243584"/>
          </a:xfrm>
        </p:spPr>
        <p:txBody>
          <a:bodyPr/>
          <a:lstStyle/>
          <a:p>
            <a:r>
              <a:rPr lang="en-US" dirty="0"/>
              <a:t>Formalization -</a:t>
            </a:r>
            <a:br>
              <a:rPr lang="en-US" dirty="0"/>
            </a:br>
            <a:r>
              <a:rPr lang="en-US" sz="5400" dirty="0"/>
              <a:t>Contracts, state variables and functions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061636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6C220-13EF-4FB8-18C4-5DE61F100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BB8DB7-02A0-BA2A-97CD-7D8EBD19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75"/>
            <a:ext cx="12069233" cy="859055"/>
          </a:xfrm>
        </p:spPr>
        <p:txBody>
          <a:bodyPr>
            <a:noAutofit/>
          </a:bodyPr>
          <a:lstStyle/>
          <a:p>
            <a:r>
              <a:rPr lang="en-US" sz="3600" dirty="0"/>
              <a:t>Formalization – Contracts, state variables and functions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265C3F-4098-FCC3-3F6F-ECF45F84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FEB076C-E734-8CEC-B0F8-6244B0974530}"/>
              </a:ext>
            </a:extLst>
          </p:cNvPr>
          <p:cNvSpPr txBox="1">
            <a:spLocks/>
          </p:cNvSpPr>
          <p:nvPr/>
        </p:nvSpPr>
        <p:spPr>
          <a:xfrm>
            <a:off x="173455" y="1520798"/>
            <a:ext cx="5045330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 contract there are two types of variables.</a:t>
            </a:r>
          </a:p>
          <a:p>
            <a:r>
              <a:rPr lang="en-US" sz="2000" b="1" dirty="0">
                <a:solidFill>
                  <a:schemeClr val="bg1"/>
                </a:solidFill>
                <a:latin typeface="Abadi" panose="020B0604020104020204" pitchFamily="34" charset="0"/>
              </a:rPr>
              <a:t>State Variables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: These variables are stored in storage, and their data types are translated into SMT data types: T (type(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si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))</a:t>
            </a:r>
          </a:p>
          <a:p>
            <a:r>
              <a:rPr lang="en-US" sz="2000" b="1" dirty="0">
                <a:solidFill>
                  <a:schemeClr val="bg1"/>
                </a:solidFill>
                <a:latin typeface="Abadi" panose="020B0604020104020204" pitchFamily="34" charset="0"/>
              </a:rPr>
              <a:t>Function Calls variables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: Each parameter and return value of a function is assigned an SMT data type. For reference types such as arrays and structs, it is defined whether they point to storage or to memory.</a:t>
            </a: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ACB6B4D0-5B96-6827-6294-971F7D6CAF2F}"/>
              </a:ext>
            </a:extLst>
          </p:cNvPr>
          <p:cNvGrpSpPr/>
          <p:nvPr/>
        </p:nvGrpSpPr>
        <p:grpSpPr>
          <a:xfrm>
            <a:off x="7430195" y="2367886"/>
            <a:ext cx="1714500" cy="1143000"/>
            <a:chOff x="2286000" y="1028700"/>
            <a:chExt cx="1714500" cy="1143000"/>
          </a:xfrm>
        </p:grpSpPr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DE47F452-AC80-D460-CF67-90FD5EFF5F2A}"/>
                </a:ext>
              </a:extLst>
            </p:cNvPr>
            <p:cNvSpPr/>
            <p:nvPr/>
          </p:nvSpPr>
          <p:spPr>
            <a:xfrm>
              <a:off x="2286000" y="1028700"/>
              <a:ext cx="1714500" cy="1143000"/>
            </a:xfrm>
            <a:custGeom>
              <a:avLst/>
              <a:gdLst/>
              <a:ahLst/>
              <a:cxnLst/>
              <a:rect l="0" t="0" r="0" b="0"/>
              <a:pathLst>
                <a:path w="1714500" h="1143000">
                  <a:moveTo>
                    <a:pt x="114300" y="114300"/>
                  </a:moveTo>
                  <a:lnTo>
                    <a:pt x="0" y="114300"/>
                  </a:lnTo>
                  <a:cubicBezTo>
                    <a:pt x="0" y="51394"/>
                    <a:pt x="51394" y="0"/>
                    <a:pt x="114300" y="0"/>
                  </a:cubicBezTo>
                  <a:close/>
                  <a:moveTo>
                    <a:pt x="1600200" y="0"/>
                  </a:moveTo>
                  <a:lnTo>
                    <a:pt x="1600200" y="11430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  <a:moveTo>
                    <a:pt x="1714500" y="114300"/>
                  </a:moveTo>
                  <a:lnTo>
                    <a:pt x="1600200" y="114300"/>
                  </a:lnTo>
                  <a:lnTo>
                    <a:pt x="1600200" y="0"/>
                  </a:lnTo>
                  <a:cubicBezTo>
                    <a:pt x="1663215" y="0"/>
                    <a:pt x="1714500" y="51284"/>
                    <a:pt x="1714500" y="114300"/>
                  </a:cubicBezTo>
                  <a:close/>
                  <a:moveTo>
                    <a:pt x="1714500" y="1143000"/>
                  </a:moveTo>
                  <a:lnTo>
                    <a:pt x="0" y="1143000"/>
                  </a:lnTo>
                  <a:lnTo>
                    <a:pt x="0" y="114300"/>
                  </a:lnTo>
                  <a:lnTo>
                    <a:pt x="1714500" y="114300"/>
                  </a:lnTo>
                  <a:close/>
                </a:path>
              </a:pathLst>
            </a:custGeom>
            <a:gradFill rotWithShape="1">
              <a:gsLst>
                <a:gs pos="0">
                  <a:srgbClr val="FFF282"/>
                </a:gs>
                <a:gs pos="100000">
                  <a:srgbClr val="FFE714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40358183-4371-7D64-E8CB-A1CF41CA6EC7}"/>
                </a:ext>
              </a:extLst>
            </p:cNvPr>
            <p:cNvSpPr/>
            <p:nvPr/>
          </p:nvSpPr>
          <p:spPr>
            <a:xfrm>
              <a:off x="2286000" y="1028700"/>
              <a:ext cx="1714500" cy="1143000"/>
            </a:xfrm>
            <a:custGeom>
              <a:avLst/>
              <a:gdLst/>
              <a:ahLst/>
              <a:cxnLst/>
              <a:rect l="0" t="0" r="0" b="0"/>
              <a:pathLst>
                <a:path w="1714500" h="1143000">
                  <a:moveTo>
                    <a:pt x="0" y="114300"/>
                  </a:moveTo>
                  <a:cubicBezTo>
                    <a:pt x="0" y="51177"/>
                    <a:pt x="51177" y="0"/>
                    <a:pt x="114300" y="0"/>
                  </a:cubicBezTo>
                  <a:moveTo>
                    <a:pt x="1714500" y="1143000"/>
                  </a:moveTo>
                  <a:lnTo>
                    <a:pt x="1714500" y="114300"/>
                  </a:lnTo>
                  <a:moveTo>
                    <a:pt x="0" y="114300"/>
                  </a:moveTo>
                  <a:lnTo>
                    <a:pt x="0" y="1143000"/>
                  </a:lnTo>
                  <a:moveTo>
                    <a:pt x="114300" y="0"/>
                  </a:moveTo>
                  <a:lnTo>
                    <a:pt x="1600200" y="0"/>
                  </a:lnTo>
                  <a:moveTo>
                    <a:pt x="1600200" y="0"/>
                  </a:moveTo>
                  <a:cubicBezTo>
                    <a:pt x="1663230" y="0"/>
                    <a:pt x="1714500" y="51269"/>
                    <a:pt x="1714500" y="114300"/>
                  </a:cubicBez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2" name="Group 6">
            <a:extLst>
              <a:ext uri="{FF2B5EF4-FFF2-40B4-BE49-F238E27FC236}">
                <a16:creationId xmlns:a16="http://schemas.microsoft.com/office/drawing/2014/main" id="{F2D36859-B7ED-09F0-3A48-8D6AD1ED54F7}"/>
              </a:ext>
            </a:extLst>
          </p:cNvPr>
          <p:cNvGrpSpPr/>
          <p:nvPr/>
        </p:nvGrpSpPr>
        <p:grpSpPr>
          <a:xfrm>
            <a:off x="7430195" y="3510886"/>
            <a:ext cx="1714500" cy="1257300"/>
            <a:chOff x="2286000" y="2171700"/>
            <a:chExt cx="1714500" cy="1257300"/>
          </a:xfrm>
        </p:grpSpPr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18BC00AC-F510-9CCF-6FB0-CAFFC6F858BC}"/>
                </a:ext>
              </a:extLst>
            </p:cNvPr>
            <p:cNvSpPr/>
            <p:nvPr/>
          </p:nvSpPr>
          <p:spPr>
            <a:xfrm>
              <a:off x="2286000" y="2171700"/>
              <a:ext cx="1714500" cy="1257300"/>
            </a:xfrm>
            <a:custGeom>
              <a:avLst/>
              <a:gdLst/>
              <a:ahLst/>
              <a:cxnLst/>
              <a:rect l="0" t="0" r="0" b="0"/>
              <a:pathLst>
                <a:path w="1714500" h="1257300">
                  <a:moveTo>
                    <a:pt x="0" y="1143000"/>
                  </a:moveTo>
                  <a:lnTo>
                    <a:pt x="114300" y="1143000"/>
                  </a:lnTo>
                  <a:lnTo>
                    <a:pt x="114300" y="1257300"/>
                  </a:lnTo>
                  <a:cubicBezTo>
                    <a:pt x="51174" y="1257300"/>
                    <a:pt x="0" y="1206125"/>
                    <a:pt x="0" y="1143000"/>
                  </a:cubicBezTo>
                  <a:close/>
                  <a:moveTo>
                    <a:pt x="114300" y="1257300"/>
                  </a:moveTo>
                  <a:lnTo>
                    <a:pt x="114300" y="1143000"/>
                  </a:lnTo>
                  <a:lnTo>
                    <a:pt x="1600200" y="1143000"/>
                  </a:lnTo>
                  <a:lnTo>
                    <a:pt x="1600200" y="1257300"/>
                  </a:lnTo>
                  <a:close/>
                  <a:moveTo>
                    <a:pt x="1714500" y="1143000"/>
                  </a:moveTo>
                  <a:cubicBezTo>
                    <a:pt x="1714500" y="1206125"/>
                    <a:pt x="1663325" y="1257300"/>
                    <a:pt x="1600200" y="1257300"/>
                  </a:cubicBezTo>
                  <a:lnTo>
                    <a:pt x="1600200" y="1143000"/>
                  </a:lnTo>
                  <a:close/>
                  <a:moveTo>
                    <a:pt x="1714500" y="1143000"/>
                  </a:moveTo>
                  <a:lnTo>
                    <a:pt x="0" y="1143000"/>
                  </a:lnTo>
                  <a:lnTo>
                    <a:pt x="0" y="0"/>
                  </a:lnTo>
                  <a:lnTo>
                    <a:pt x="17145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BCBCBC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0A204CAE-8D42-D332-8D4F-3E0302211D23}"/>
                </a:ext>
              </a:extLst>
            </p:cNvPr>
            <p:cNvSpPr/>
            <p:nvPr/>
          </p:nvSpPr>
          <p:spPr>
            <a:xfrm>
              <a:off x="2286000" y="2171700"/>
              <a:ext cx="1714500" cy="1257300"/>
            </a:xfrm>
            <a:custGeom>
              <a:avLst/>
              <a:gdLst/>
              <a:ahLst/>
              <a:cxnLst/>
              <a:rect l="0" t="0" r="0" b="0"/>
              <a:pathLst>
                <a:path w="1714500" h="1257300">
                  <a:moveTo>
                    <a:pt x="114300" y="1257300"/>
                  </a:moveTo>
                  <a:cubicBezTo>
                    <a:pt x="51174" y="1257300"/>
                    <a:pt x="0" y="1206125"/>
                    <a:pt x="0" y="1143000"/>
                  </a:cubicBezTo>
                  <a:moveTo>
                    <a:pt x="1600200" y="1257299"/>
                  </a:moveTo>
                  <a:lnTo>
                    <a:pt x="114300" y="1257299"/>
                  </a:lnTo>
                  <a:moveTo>
                    <a:pt x="1714500" y="1143000"/>
                  </a:moveTo>
                  <a:cubicBezTo>
                    <a:pt x="1714500" y="1206125"/>
                    <a:pt x="1663325" y="1257300"/>
                    <a:pt x="1600200" y="1257300"/>
                  </a:cubicBezTo>
                  <a:moveTo>
                    <a:pt x="1714500" y="0"/>
                  </a:moveTo>
                  <a:lnTo>
                    <a:pt x="1714500" y="1143000"/>
                  </a:lnTo>
                  <a:moveTo>
                    <a:pt x="0" y="1143000"/>
                  </a:moveTo>
                  <a:lnTo>
                    <a:pt x="0" y="0"/>
                  </a:lnTo>
                  <a:moveTo>
                    <a:pt x="1714500" y="0"/>
                  </a:move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F6939221-F908-BB20-A27C-56349C76D574}"/>
              </a:ext>
            </a:extLst>
          </p:cNvPr>
          <p:cNvSpPr/>
          <p:nvPr/>
        </p:nvSpPr>
        <p:spPr>
          <a:xfrm>
            <a:off x="7544495" y="3625186"/>
            <a:ext cx="1485900" cy="457200"/>
          </a:xfrm>
          <a:custGeom>
            <a:avLst/>
            <a:gdLst/>
            <a:ahLst/>
            <a:cxnLst/>
            <a:rect l="0" t="0" r="0" b="0"/>
            <a:pathLst>
              <a:path w="1485900" h="457200">
                <a:moveTo>
                  <a:pt x="0" y="114300"/>
                </a:move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lnTo>
                  <a:pt x="114300" y="0"/>
                </a:lnTo>
                <a:moveTo>
                  <a:pt x="1485900" y="114300"/>
                </a:moveTo>
                <a:lnTo>
                  <a:pt x="1485900" y="342900"/>
                </a:lnTo>
                <a:moveTo>
                  <a:pt x="0" y="342900"/>
                </a:moveTo>
                <a:lnTo>
                  <a:pt x="0" y="114300"/>
                </a:lnTo>
                <a:moveTo>
                  <a:pt x="114300" y="0"/>
                </a:moveTo>
                <a:lnTo>
                  <a:pt x="1371600" y="0"/>
                </a:lnTo>
                <a:moveTo>
                  <a:pt x="114300" y="457200"/>
                </a:moveTo>
                <a:lnTo>
                  <a:pt x="57150" y="457200"/>
                </a:lnTo>
                <a:cubicBezTo>
                  <a:pt x="25587" y="457200"/>
                  <a:pt x="0" y="431612"/>
                  <a:pt x="0" y="400050"/>
                </a:cubicBezTo>
                <a:lnTo>
                  <a:pt x="0" y="342900"/>
                </a:lnTo>
                <a:moveTo>
                  <a:pt x="1371600" y="0"/>
                </a:moveTo>
                <a:lnTo>
                  <a:pt x="1428750" y="0"/>
                </a:lnTo>
                <a:cubicBezTo>
                  <a:pt x="1460312" y="0"/>
                  <a:pt x="1485900" y="25587"/>
                  <a:pt x="1485900" y="57150"/>
                </a:cubicBezTo>
                <a:lnTo>
                  <a:pt x="1485900" y="114300"/>
                </a:lnTo>
                <a:moveTo>
                  <a:pt x="1371600" y="457200"/>
                </a:moveTo>
                <a:lnTo>
                  <a:pt x="114300" y="457200"/>
                </a:lnTo>
                <a:moveTo>
                  <a:pt x="1485900" y="342900"/>
                </a:moveTo>
                <a:lnTo>
                  <a:pt x="1485900" y="400050"/>
                </a:lnTo>
                <a:cubicBezTo>
                  <a:pt x="1485900" y="431612"/>
                  <a:pt x="1460312" y="457200"/>
                  <a:pt x="1428750" y="457200"/>
                </a:cubicBezTo>
                <a:lnTo>
                  <a:pt x="1371600" y="457200"/>
                </a:lnTo>
              </a:path>
            </a:pathLst>
          </a:custGeom>
          <a:noFill/>
          <a:ln w="14287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 sz="2000"/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BE5AF330-3F9D-6DD4-FC2B-F0753161A385}"/>
              </a:ext>
            </a:extLst>
          </p:cNvPr>
          <p:cNvSpPr/>
          <p:nvPr/>
        </p:nvSpPr>
        <p:spPr>
          <a:xfrm>
            <a:off x="7544495" y="4196686"/>
            <a:ext cx="1485900" cy="457200"/>
          </a:xfrm>
          <a:custGeom>
            <a:avLst/>
            <a:gdLst/>
            <a:ahLst/>
            <a:cxnLst/>
            <a:rect l="0" t="0" r="0" b="0"/>
            <a:pathLst>
              <a:path w="1485900" h="457200">
                <a:moveTo>
                  <a:pt x="0" y="114300"/>
                </a:move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lnTo>
                  <a:pt x="114300" y="0"/>
                </a:lnTo>
                <a:moveTo>
                  <a:pt x="1485900" y="114300"/>
                </a:moveTo>
                <a:lnTo>
                  <a:pt x="1485900" y="342900"/>
                </a:lnTo>
                <a:moveTo>
                  <a:pt x="0" y="342900"/>
                </a:moveTo>
                <a:lnTo>
                  <a:pt x="0" y="114300"/>
                </a:lnTo>
                <a:moveTo>
                  <a:pt x="114300" y="0"/>
                </a:moveTo>
                <a:lnTo>
                  <a:pt x="1371600" y="0"/>
                </a:lnTo>
                <a:moveTo>
                  <a:pt x="114300" y="457200"/>
                </a:moveTo>
                <a:lnTo>
                  <a:pt x="57150" y="457200"/>
                </a:lnTo>
                <a:cubicBezTo>
                  <a:pt x="25587" y="457200"/>
                  <a:pt x="0" y="431612"/>
                  <a:pt x="0" y="400050"/>
                </a:cubicBezTo>
                <a:lnTo>
                  <a:pt x="0" y="342900"/>
                </a:lnTo>
                <a:moveTo>
                  <a:pt x="1371600" y="0"/>
                </a:moveTo>
                <a:lnTo>
                  <a:pt x="1428750" y="0"/>
                </a:lnTo>
                <a:cubicBezTo>
                  <a:pt x="1460312" y="0"/>
                  <a:pt x="1485900" y="25587"/>
                  <a:pt x="1485900" y="57150"/>
                </a:cubicBezTo>
                <a:lnTo>
                  <a:pt x="1485900" y="114300"/>
                </a:lnTo>
                <a:moveTo>
                  <a:pt x="1371600" y="457200"/>
                </a:moveTo>
                <a:lnTo>
                  <a:pt x="114300" y="457200"/>
                </a:lnTo>
                <a:moveTo>
                  <a:pt x="1485900" y="342900"/>
                </a:moveTo>
                <a:lnTo>
                  <a:pt x="1485900" y="400050"/>
                </a:lnTo>
                <a:cubicBezTo>
                  <a:pt x="1485900" y="431612"/>
                  <a:pt x="1460312" y="457200"/>
                  <a:pt x="1428750" y="457200"/>
                </a:cubicBezTo>
                <a:lnTo>
                  <a:pt x="1371600" y="457200"/>
                </a:lnTo>
              </a:path>
            </a:pathLst>
          </a:custGeom>
          <a:noFill/>
          <a:ln w="14287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E881FCB4-CAEA-9D53-76BE-2E43E8D5B249}"/>
              </a:ext>
            </a:extLst>
          </p:cNvPr>
          <p:cNvGrpSpPr/>
          <p:nvPr/>
        </p:nvGrpSpPr>
        <p:grpSpPr>
          <a:xfrm>
            <a:off x="9373295" y="2367886"/>
            <a:ext cx="1714500" cy="1143000"/>
            <a:chOff x="4229100" y="1028700"/>
            <a:chExt cx="1714500" cy="1143000"/>
          </a:xfrm>
        </p:grpSpPr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E12297B5-206B-FC52-023F-B4F5D87905D8}"/>
                </a:ext>
              </a:extLst>
            </p:cNvPr>
            <p:cNvSpPr/>
            <p:nvPr/>
          </p:nvSpPr>
          <p:spPr>
            <a:xfrm>
              <a:off x="4229100" y="1028700"/>
              <a:ext cx="1714500" cy="1143000"/>
            </a:xfrm>
            <a:custGeom>
              <a:avLst/>
              <a:gdLst/>
              <a:ahLst/>
              <a:cxnLst/>
              <a:rect l="0" t="0" r="0" b="0"/>
              <a:pathLst>
                <a:path w="1714500" h="1143000">
                  <a:moveTo>
                    <a:pt x="114300" y="114300"/>
                  </a:moveTo>
                  <a:lnTo>
                    <a:pt x="0" y="114300"/>
                  </a:lnTo>
                  <a:cubicBezTo>
                    <a:pt x="0" y="51394"/>
                    <a:pt x="51394" y="0"/>
                    <a:pt x="114300" y="0"/>
                  </a:cubicBezTo>
                  <a:close/>
                  <a:moveTo>
                    <a:pt x="1600200" y="0"/>
                  </a:moveTo>
                  <a:lnTo>
                    <a:pt x="1600200" y="11430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  <a:moveTo>
                    <a:pt x="1714500" y="114300"/>
                  </a:moveTo>
                  <a:lnTo>
                    <a:pt x="1600200" y="114300"/>
                  </a:lnTo>
                  <a:lnTo>
                    <a:pt x="1600200" y="0"/>
                  </a:lnTo>
                  <a:cubicBezTo>
                    <a:pt x="1663215" y="0"/>
                    <a:pt x="1714500" y="51284"/>
                    <a:pt x="1714500" y="114300"/>
                  </a:cubicBezTo>
                  <a:close/>
                  <a:moveTo>
                    <a:pt x="1714500" y="1143000"/>
                  </a:moveTo>
                  <a:lnTo>
                    <a:pt x="0" y="1143000"/>
                  </a:lnTo>
                  <a:lnTo>
                    <a:pt x="0" y="114300"/>
                  </a:lnTo>
                  <a:lnTo>
                    <a:pt x="1714500" y="114300"/>
                  </a:lnTo>
                  <a:close/>
                </a:path>
              </a:pathLst>
            </a:custGeom>
            <a:gradFill rotWithShape="1">
              <a:gsLst>
                <a:gs pos="0">
                  <a:srgbClr val="FFC188"/>
                </a:gs>
                <a:gs pos="100000">
                  <a:srgbClr val="FA963A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ounded Rectangle 10">
              <a:extLst>
                <a:ext uri="{FF2B5EF4-FFF2-40B4-BE49-F238E27FC236}">
                  <a16:creationId xmlns:a16="http://schemas.microsoft.com/office/drawing/2014/main" id="{0FFA478D-7C95-120C-76CC-09451AB91CD3}"/>
                </a:ext>
              </a:extLst>
            </p:cNvPr>
            <p:cNvSpPr/>
            <p:nvPr/>
          </p:nvSpPr>
          <p:spPr>
            <a:xfrm>
              <a:off x="4229100" y="1028700"/>
              <a:ext cx="1714500" cy="1143000"/>
            </a:xfrm>
            <a:custGeom>
              <a:avLst/>
              <a:gdLst/>
              <a:ahLst/>
              <a:cxnLst/>
              <a:rect l="0" t="0" r="0" b="0"/>
              <a:pathLst>
                <a:path w="1714500" h="1143000">
                  <a:moveTo>
                    <a:pt x="0" y="114300"/>
                  </a:moveTo>
                  <a:cubicBezTo>
                    <a:pt x="0" y="51177"/>
                    <a:pt x="51177" y="0"/>
                    <a:pt x="114300" y="0"/>
                  </a:cubicBezTo>
                  <a:moveTo>
                    <a:pt x="1714500" y="1143000"/>
                  </a:moveTo>
                  <a:lnTo>
                    <a:pt x="1714500" y="114300"/>
                  </a:lnTo>
                  <a:moveTo>
                    <a:pt x="0" y="114300"/>
                  </a:moveTo>
                  <a:lnTo>
                    <a:pt x="0" y="1143000"/>
                  </a:lnTo>
                  <a:moveTo>
                    <a:pt x="114300" y="0"/>
                  </a:moveTo>
                  <a:lnTo>
                    <a:pt x="1600200" y="0"/>
                  </a:lnTo>
                  <a:moveTo>
                    <a:pt x="1600200" y="0"/>
                  </a:moveTo>
                  <a:cubicBezTo>
                    <a:pt x="1663230" y="0"/>
                    <a:pt x="1714500" y="51269"/>
                    <a:pt x="1714500" y="114300"/>
                  </a:cubicBez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1" name="Group 14">
            <a:extLst>
              <a:ext uri="{FF2B5EF4-FFF2-40B4-BE49-F238E27FC236}">
                <a16:creationId xmlns:a16="http://schemas.microsoft.com/office/drawing/2014/main" id="{CE93959B-46E2-B20C-9074-AB458D9A02E6}"/>
              </a:ext>
            </a:extLst>
          </p:cNvPr>
          <p:cNvGrpSpPr/>
          <p:nvPr/>
        </p:nvGrpSpPr>
        <p:grpSpPr>
          <a:xfrm>
            <a:off x="9373295" y="3510886"/>
            <a:ext cx="1714500" cy="1257300"/>
            <a:chOff x="4229100" y="2171700"/>
            <a:chExt cx="1714500" cy="1257300"/>
          </a:xfrm>
        </p:grpSpPr>
        <p:sp>
          <p:nvSpPr>
            <p:cNvPr id="22" name="Rounded Rectangle 12">
              <a:extLst>
                <a:ext uri="{FF2B5EF4-FFF2-40B4-BE49-F238E27FC236}">
                  <a16:creationId xmlns:a16="http://schemas.microsoft.com/office/drawing/2014/main" id="{8CC11DE7-DCDD-B433-F7FD-38549247E61A}"/>
                </a:ext>
              </a:extLst>
            </p:cNvPr>
            <p:cNvSpPr/>
            <p:nvPr/>
          </p:nvSpPr>
          <p:spPr>
            <a:xfrm>
              <a:off x="4229100" y="2171700"/>
              <a:ext cx="1714500" cy="1257300"/>
            </a:xfrm>
            <a:custGeom>
              <a:avLst/>
              <a:gdLst/>
              <a:ahLst/>
              <a:cxnLst/>
              <a:rect l="0" t="0" r="0" b="0"/>
              <a:pathLst>
                <a:path w="1714500" h="1257300">
                  <a:moveTo>
                    <a:pt x="0" y="1143000"/>
                  </a:moveTo>
                  <a:lnTo>
                    <a:pt x="114300" y="1143000"/>
                  </a:lnTo>
                  <a:lnTo>
                    <a:pt x="114300" y="1257300"/>
                  </a:lnTo>
                  <a:cubicBezTo>
                    <a:pt x="51174" y="1257300"/>
                    <a:pt x="0" y="1206125"/>
                    <a:pt x="0" y="1143000"/>
                  </a:cubicBezTo>
                  <a:close/>
                  <a:moveTo>
                    <a:pt x="114300" y="1257300"/>
                  </a:moveTo>
                  <a:lnTo>
                    <a:pt x="114300" y="1143000"/>
                  </a:lnTo>
                  <a:lnTo>
                    <a:pt x="1600200" y="1143000"/>
                  </a:lnTo>
                  <a:lnTo>
                    <a:pt x="1600200" y="1257300"/>
                  </a:lnTo>
                  <a:close/>
                  <a:moveTo>
                    <a:pt x="1714500" y="1143000"/>
                  </a:moveTo>
                  <a:cubicBezTo>
                    <a:pt x="1714500" y="1206125"/>
                    <a:pt x="1663325" y="1257300"/>
                    <a:pt x="1600200" y="1257300"/>
                  </a:cubicBezTo>
                  <a:lnTo>
                    <a:pt x="1600200" y="1143000"/>
                  </a:lnTo>
                  <a:close/>
                  <a:moveTo>
                    <a:pt x="1714500" y="1143000"/>
                  </a:moveTo>
                  <a:lnTo>
                    <a:pt x="0" y="1143000"/>
                  </a:lnTo>
                  <a:lnTo>
                    <a:pt x="0" y="0"/>
                  </a:lnTo>
                  <a:lnTo>
                    <a:pt x="17145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BCBCBC"/>
                </a:gs>
              </a:gsLst>
              <a:lin ang="5400000" scaled="1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A640FEAD-F072-57C4-D4B6-533D110B76AB}"/>
                </a:ext>
              </a:extLst>
            </p:cNvPr>
            <p:cNvSpPr/>
            <p:nvPr/>
          </p:nvSpPr>
          <p:spPr>
            <a:xfrm>
              <a:off x="4229100" y="2171700"/>
              <a:ext cx="1714500" cy="1257300"/>
            </a:xfrm>
            <a:custGeom>
              <a:avLst/>
              <a:gdLst/>
              <a:ahLst/>
              <a:cxnLst/>
              <a:rect l="0" t="0" r="0" b="0"/>
              <a:pathLst>
                <a:path w="1714500" h="1257300">
                  <a:moveTo>
                    <a:pt x="114300" y="1257300"/>
                  </a:moveTo>
                  <a:cubicBezTo>
                    <a:pt x="51174" y="1257300"/>
                    <a:pt x="0" y="1206125"/>
                    <a:pt x="0" y="1143000"/>
                  </a:cubicBezTo>
                  <a:moveTo>
                    <a:pt x="1600200" y="1257299"/>
                  </a:moveTo>
                  <a:lnTo>
                    <a:pt x="114300" y="1257299"/>
                  </a:lnTo>
                  <a:moveTo>
                    <a:pt x="1714500" y="1143000"/>
                  </a:moveTo>
                  <a:cubicBezTo>
                    <a:pt x="1714500" y="1206125"/>
                    <a:pt x="1663325" y="1257300"/>
                    <a:pt x="1600200" y="1257300"/>
                  </a:cubicBezTo>
                  <a:moveTo>
                    <a:pt x="1714500" y="0"/>
                  </a:moveTo>
                  <a:lnTo>
                    <a:pt x="1714500" y="1143000"/>
                  </a:lnTo>
                  <a:moveTo>
                    <a:pt x="0" y="1143000"/>
                  </a:moveTo>
                  <a:lnTo>
                    <a:pt x="0" y="0"/>
                  </a:lnTo>
                  <a:moveTo>
                    <a:pt x="1714500" y="0"/>
                  </a:moveTo>
                  <a:lnTo>
                    <a:pt x="0" y="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ACFB577B-BAF0-E5CE-7017-EDD9815FC8FD}"/>
              </a:ext>
            </a:extLst>
          </p:cNvPr>
          <p:cNvSpPr/>
          <p:nvPr/>
        </p:nvSpPr>
        <p:spPr>
          <a:xfrm>
            <a:off x="9487595" y="3625186"/>
            <a:ext cx="1485900" cy="457200"/>
          </a:xfrm>
          <a:custGeom>
            <a:avLst/>
            <a:gdLst/>
            <a:ahLst/>
            <a:cxnLst/>
            <a:rect l="0" t="0" r="0" b="0"/>
            <a:pathLst>
              <a:path w="1485900" h="457200">
                <a:moveTo>
                  <a:pt x="0" y="114300"/>
                </a:move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lnTo>
                  <a:pt x="114300" y="0"/>
                </a:lnTo>
                <a:moveTo>
                  <a:pt x="1485900" y="114300"/>
                </a:moveTo>
                <a:lnTo>
                  <a:pt x="1485900" y="342900"/>
                </a:lnTo>
                <a:moveTo>
                  <a:pt x="0" y="342900"/>
                </a:moveTo>
                <a:lnTo>
                  <a:pt x="0" y="114300"/>
                </a:lnTo>
                <a:moveTo>
                  <a:pt x="114300" y="0"/>
                </a:moveTo>
                <a:lnTo>
                  <a:pt x="1371600" y="0"/>
                </a:lnTo>
                <a:moveTo>
                  <a:pt x="114300" y="457200"/>
                </a:moveTo>
                <a:lnTo>
                  <a:pt x="57150" y="457200"/>
                </a:lnTo>
                <a:cubicBezTo>
                  <a:pt x="25587" y="457200"/>
                  <a:pt x="0" y="431612"/>
                  <a:pt x="0" y="400050"/>
                </a:cubicBezTo>
                <a:lnTo>
                  <a:pt x="0" y="342900"/>
                </a:lnTo>
                <a:moveTo>
                  <a:pt x="1371600" y="0"/>
                </a:moveTo>
                <a:lnTo>
                  <a:pt x="1428750" y="0"/>
                </a:lnTo>
                <a:cubicBezTo>
                  <a:pt x="1460312" y="0"/>
                  <a:pt x="1485900" y="25587"/>
                  <a:pt x="1485900" y="57150"/>
                </a:cubicBezTo>
                <a:lnTo>
                  <a:pt x="1485900" y="114300"/>
                </a:lnTo>
                <a:moveTo>
                  <a:pt x="1371600" y="457200"/>
                </a:moveTo>
                <a:lnTo>
                  <a:pt x="114300" y="457200"/>
                </a:lnTo>
                <a:moveTo>
                  <a:pt x="1485900" y="342900"/>
                </a:moveTo>
                <a:lnTo>
                  <a:pt x="1485900" y="400050"/>
                </a:lnTo>
                <a:cubicBezTo>
                  <a:pt x="1485900" y="431612"/>
                  <a:pt x="1460312" y="457200"/>
                  <a:pt x="1428750" y="457200"/>
                </a:cubicBezTo>
                <a:lnTo>
                  <a:pt x="1371600" y="457200"/>
                </a:lnTo>
              </a:path>
            </a:pathLst>
          </a:custGeom>
          <a:noFill/>
          <a:ln w="14287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F030FC53-8587-2B68-8AB6-733EE5C43E77}"/>
              </a:ext>
            </a:extLst>
          </p:cNvPr>
          <p:cNvSpPr/>
          <p:nvPr/>
        </p:nvSpPr>
        <p:spPr>
          <a:xfrm>
            <a:off x="9487595" y="4196686"/>
            <a:ext cx="1485900" cy="457200"/>
          </a:xfrm>
          <a:custGeom>
            <a:avLst/>
            <a:gdLst/>
            <a:ahLst/>
            <a:cxnLst/>
            <a:rect l="0" t="0" r="0" b="0"/>
            <a:pathLst>
              <a:path w="1485900" h="457200">
                <a:moveTo>
                  <a:pt x="0" y="114300"/>
                </a:move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lnTo>
                  <a:pt x="114300" y="0"/>
                </a:lnTo>
                <a:moveTo>
                  <a:pt x="1485900" y="114300"/>
                </a:moveTo>
                <a:lnTo>
                  <a:pt x="1485900" y="342900"/>
                </a:lnTo>
                <a:moveTo>
                  <a:pt x="0" y="342900"/>
                </a:moveTo>
                <a:lnTo>
                  <a:pt x="0" y="114300"/>
                </a:lnTo>
                <a:moveTo>
                  <a:pt x="114300" y="0"/>
                </a:moveTo>
                <a:lnTo>
                  <a:pt x="1371600" y="0"/>
                </a:lnTo>
                <a:moveTo>
                  <a:pt x="114300" y="457200"/>
                </a:moveTo>
                <a:lnTo>
                  <a:pt x="57150" y="457200"/>
                </a:lnTo>
                <a:cubicBezTo>
                  <a:pt x="25587" y="457200"/>
                  <a:pt x="0" y="431612"/>
                  <a:pt x="0" y="400050"/>
                </a:cubicBezTo>
                <a:lnTo>
                  <a:pt x="0" y="342900"/>
                </a:lnTo>
                <a:moveTo>
                  <a:pt x="1371600" y="0"/>
                </a:moveTo>
                <a:lnTo>
                  <a:pt x="1428750" y="0"/>
                </a:lnTo>
                <a:cubicBezTo>
                  <a:pt x="1460312" y="0"/>
                  <a:pt x="1485900" y="25587"/>
                  <a:pt x="1485900" y="57150"/>
                </a:cubicBezTo>
                <a:lnTo>
                  <a:pt x="1485900" y="114300"/>
                </a:lnTo>
                <a:moveTo>
                  <a:pt x="1371600" y="457200"/>
                </a:moveTo>
                <a:lnTo>
                  <a:pt x="114300" y="457200"/>
                </a:lnTo>
                <a:moveTo>
                  <a:pt x="1485900" y="342900"/>
                </a:moveTo>
                <a:lnTo>
                  <a:pt x="1485900" y="400050"/>
                </a:lnTo>
                <a:cubicBezTo>
                  <a:pt x="1485900" y="431612"/>
                  <a:pt x="1460312" y="457200"/>
                  <a:pt x="1428750" y="457200"/>
                </a:cubicBezTo>
                <a:lnTo>
                  <a:pt x="1371600" y="457200"/>
                </a:lnTo>
              </a:path>
            </a:pathLst>
          </a:custGeom>
          <a:noFill/>
          <a:ln w="14287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6592CE87-FF34-CA06-2B5A-8A66857A99F8}"/>
              </a:ext>
            </a:extLst>
          </p:cNvPr>
          <p:cNvSpPr txBox="1"/>
          <p:nvPr/>
        </p:nvSpPr>
        <p:spPr>
          <a:xfrm>
            <a:off x="8293392" y="1844963"/>
            <a:ext cx="2107949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Roboto"/>
              </a:rPr>
              <a:t>Contract variables</a:t>
            </a:r>
            <a:endParaRPr sz="2000" b="1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0D7971CD-7F29-4B09-C782-06494EF74C71}"/>
              </a:ext>
            </a:extLst>
          </p:cNvPr>
          <p:cNvSpPr txBox="1"/>
          <p:nvPr/>
        </p:nvSpPr>
        <p:spPr>
          <a:xfrm>
            <a:off x="7636982" y="3187036"/>
            <a:ext cx="1414462" cy="28003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500" b="1" dirty="0">
                <a:solidFill>
                  <a:srgbClr val="484848"/>
                </a:solidFill>
                <a:latin typeface="Roboto"/>
              </a:rPr>
              <a:t>State Variables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A57F4DC9-2C6A-CAE3-5BF1-A54DA8F9C6A2}"/>
              </a:ext>
            </a:extLst>
          </p:cNvPr>
          <p:cNvSpPr txBox="1"/>
          <p:nvPr/>
        </p:nvSpPr>
        <p:spPr>
          <a:xfrm>
            <a:off x="9482518" y="3199407"/>
            <a:ext cx="1591782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500" b="1" dirty="0">
                <a:solidFill>
                  <a:srgbClr val="484848"/>
                </a:solidFill>
                <a:latin typeface="Roboto"/>
              </a:rPr>
              <a:t>Function </a:t>
            </a:r>
            <a:r>
              <a:rPr lang="en-US" sz="1500" b="1" dirty="0">
                <a:solidFill>
                  <a:srgbClr val="484848"/>
                </a:solidFill>
                <a:latin typeface="Roboto"/>
              </a:rPr>
              <a:t>variables</a:t>
            </a:r>
            <a:endParaRPr sz="1500" b="1" dirty="0">
              <a:solidFill>
                <a:srgbClr val="484848"/>
              </a:solidFill>
              <a:latin typeface="Roboto"/>
            </a:endParaRPr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DDB2E75D-6D2C-37BC-5D9E-8EC4EC8FDE4C}"/>
              </a:ext>
            </a:extLst>
          </p:cNvPr>
          <p:cNvSpPr txBox="1"/>
          <p:nvPr/>
        </p:nvSpPr>
        <p:spPr>
          <a:xfrm>
            <a:off x="5718888" y="3758536"/>
            <a:ext cx="1518044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600" b="1" dirty="0">
                <a:solidFill>
                  <a:schemeClr val="bg1"/>
                </a:solidFill>
                <a:latin typeface="Roboto"/>
              </a:rPr>
              <a:t>Storage location</a:t>
            </a: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6F6839B4-DD6B-D56A-FEED-FE21478F97AA}"/>
              </a:ext>
            </a:extLst>
          </p:cNvPr>
          <p:cNvSpPr txBox="1"/>
          <p:nvPr/>
        </p:nvSpPr>
        <p:spPr>
          <a:xfrm>
            <a:off x="7963642" y="3778538"/>
            <a:ext cx="623569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0" dirty="0">
                <a:solidFill>
                  <a:srgbClr val="484848"/>
                </a:solidFill>
                <a:latin typeface="Roboto"/>
              </a:rPr>
              <a:t>Storage</a:t>
            </a: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10A9A6E8-4CBA-9937-9D3B-4F453F6FD70F}"/>
              </a:ext>
            </a:extLst>
          </p:cNvPr>
          <p:cNvSpPr txBox="1"/>
          <p:nvPr/>
        </p:nvSpPr>
        <p:spPr>
          <a:xfrm>
            <a:off x="9620376" y="3767372"/>
            <a:ext cx="1316066" cy="18466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0" dirty="0">
                <a:solidFill>
                  <a:srgbClr val="484848"/>
                </a:solidFill>
                <a:latin typeface="Roboto"/>
              </a:rPr>
              <a:t>Storage or memory</a:t>
            </a:r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E3459E9F-FE1A-D24C-595A-F9A5A4E07F8A}"/>
              </a:ext>
            </a:extLst>
          </p:cNvPr>
          <p:cNvSpPr txBox="1"/>
          <p:nvPr/>
        </p:nvSpPr>
        <p:spPr>
          <a:xfrm>
            <a:off x="6211285" y="4330036"/>
            <a:ext cx="977832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600" b="1" dirty="0">
                <a:solidFill>
                  <a:schemeClr val="bg1"/>
                </a:solidFill>
                <a:latin typeface="Roboto"/>
              </a:rPr>
              <a:t>Data types</a:t>
            </a: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34A3D257-9364-9848-CF5B-33768EDFBA24}"/>
              </a:ext>
            </a:extLst>
          </p:cNvPr>
          <p:cNvSpPr txBox="1"/>
          <p:nvPr/>
        </p:nvSpPr>
        <p:spPr>
          <a:xfrm>
            <a:off x="7709786" y="4350038"/>
            <a:ext cx="1250342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0" dirty="0">
                <a:solidFill>
                  <a:srgbClr val="484848"/>
                </a:solidFill>
                <a:latin typeface="Roboto"/>
              </a:rPr>
              <a:t>SMT data types</a:t>
            </a: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186FE397-904B-F26C-40F8-D09ECDCC9306}"/>
              </a:ext>
            </a:extLst>
          </p:cNvPr>
          <p:cNvSpPr txBox="1"/>
          <p:nvPr/>
        </p:nvSpPr>
        <p:spPr>
          <a:xfrm>
            <a:off x="9683002" y="4350038"/>
            <a:ext cx="1250342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0" dirty="0">
                <a:solidFill>
                  <a:srgbClr val="484848"/>
                </a:solidFill>
                <a:latin typeface="Roboto"/>
              </a:rPr>
              <a:t>SMT data types</a:t>
            </a:r>
          </a:p>
        </p:txBody>
      </p:sp>
      <p:sp>
        <p:nvSpPr>
          <p:cNvPr id="35" name="Rounded Rectangle 26">
            <a:extLst>
              <a:ext uri="{FF2B5EF4-FFF2-40B4-BE49-F238E27FC236}">
                <a16:creationId xmlns:a16="http://schemas.microsoft.com/office/drawing/2014/main" id="{FE8DE73C-B128-D080-EB17-252570116392}"/>
              </a:ext>
            </a:extLst>
          </p:cNvPr>
          <p:cNvSpPr/>
          <p:nvPr/>
        </p:nvSpPr>
        <p:spPr>
          <a:xfrm>
            <a:off x="8058845" y="2596486"/>
            <a:ext cx="433164" cy="430193"/>
          </a:xfrm>
          <a:custGeom>
            <a:avLst/>
            <a:gdLst/>
            <a:ahLst/>
            <a:cxnLst/>
            <a:rect l="0" t="0" r="0" b="0"/>
            <a:pathLst>
              <a:path w="433164" h="430193">
                <a:moveTo>
                  <a:pt x="96775" y="228600"/>
                </a:moveTo>
                <a:lnTo>
                  <a:pt x="24017" y="228600"/>
                </a:lnTo>
                <a:moveTo>
                  <a:pt x="433164" y="228600"/>
                </a:moveTo>
                <a:lnTo>
                  <a:pt x="190612" y="228600"/>
                </a:lnTo>
                <a:moveTo>
                  <a:pt x="266587" y="383232"/>
                </a:moveTo>
                <a:lnTo>
                  <a:pt x="24017" y="383232"/>
                </a:lnTo>
                <a:moveTo>
                  <a:pt x="433164" y="383232"/>
                </a:moveTo>
                <a:lnTo>
                  <a:pt x="360424" y="383232"/>
                </a:lnTo>
                <a:moveTo>
                  <a:pt x="0" y="0"/>
                </a:moveTo>
                <a:moveTo>
                  <a:pt x="266587" y="73967"/>
                </a:moveTo>
                <a:lnTo>
                  <a:pt x="24017" y="73967"/>
                </a:lnTo>
                <a:moveTo>
                  <a:pt x="0" y="0"/>
                </a:moveTo>
                <a:moveTo>
                  <a:pt x="433164" y="73967"/>
                </a:moveTo>
                <a:lnTo>
                  <a:pt x="360424" y="73967"/>
                </a:lnTo>
                <a:moveTo>
                  <a:pt x="96774" y="228638"/>
                </a:moveTo>
                <a:cubicBezTo>
                  <a:pt x="96770" y="202722"/>
                  <a:pt x="117778" y="181712"/>
                  <a:pt x="143694" y="181712"/>
                </a:cubicBezTo>
                <a:cubicBezTo>
                  <a:pt x="169609" y="181712"/>
                  <a:pt x="190617" y="202722"/>
                  <a:pt x="190614" y="228638"/>
                </a:cubicBezTo>
                <a:cubicBezTo>
                  <a:pt x="190617" y="254553"/>
                  <a:pt x="169609" y="275564"/>
                  <a:pt x="143694" y="275564"/>
                </a:cubicBezTo>
                <a:cubicBezTo>
                  <a:pt x="117778" y="275564"/>
                  <a:pt x="96770" y="254553"/>
                  <a:pt x="96774" y="228638"/>
                </a:cubicBezTo>
                <a:moveTo>
                  <a:pt x="266585" y="383266"/>
                </a:moveTo>
                <a:cubicBezTo>
                  <a:pt x="266582" y="357351"/>
                  <a:pt x="287590" y="336340"/>
                  <a:pt x="313505" y="336340"/>
                </a:cubicBezTo>
                <a:cubicBezTo>
                  <a:pt x="339421" y="336340"/>
                  <a:pt x="360429" y="357351"/>
                  <a:pt x="360425" y="383266"/>
                </a:cubicBezTo>
                <a:cubicBezTo>
                  <a:pt x="360429" y="409182"/>
                  <a:pt x="339421" y="430193"/>
                  <a:pt x="313505" y="430193"/>
                </a:cubicBezTo>
                <a:cubicBezTo>
                  <a:pt x="287590" y="430193"/>
                  <a:pt x="266582" y="409182"/>
                  <a:pt x="266585" y="383266"/>
                </a:cubicBezTo>
                <a:moveTo>
                  <a:pt x="266585" y="74009"/>
                </a:moveTo>
                <a:cubicBezTo>
                  <a:pt x="266582" y="48093"/>
                  <a:pt x="287590" y="27083"/>
                  <a:pt x="313505" y="27083"/>
                </a:cubicBezTo>
                <a:cubicBezTo>
                  <a:pt x="339421" y="27083"/>
                  <a:pt x="360429" y="48093"/>
                  <a:pt x="360425" y="74009"/>
                </a:cubicBezTo>
                <a:cubicBezTo>
                  <a:pt x="360429" y="99924"/>
                  <a:pt x="339421" y="120935"/>
                  <a:pt x="313505" y="120935"/>
                </a:cubicBezTo>
                <a:cubicBezTo>
                  <a:pt x="287590" y="120935"/>
                  <a:pt x="266582" y="99924"/>
                  <a:pt x="266585" y="74009"/>
                </a:cubicBezTo>
              </a:path>
            </a:pathLst>
          </a:custGeom>
          <a:noFill/>
          <a:ln w="14287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0AA3215C-18A5-513B-2FBD-C2BD28BBFB18}"/>
              </a:ext>
            </a:extLst>
          </p:cNvPr>
          <p:cNvSpPr/>
          <p:nvPr/>
        </p:nvSpPr>
        <p:spPr>
          <a:xfrm>
            <a:off x="10008086" y="2602627"/>
            <a:ext cx="445012" cy="445044"/>
          </a:xfrm>
          <a:custGeom>
            <a:avLst/>
            <a:gdLst/>
            <a:ahLst/>
            <a:cxnLst/>
            <a:rect l="0" t="0" r="0" b="0"/>
            <a:pathLst>
              <a:path w="445012" h="445044">
                <a:moveTo>
                  <a:pt x="273569" y="131304"/>
                </a:moveTo>
                <a:lnTo>
                  <a:pt x="215162" y="131304"/>
                </a:lnTo>
                <a:cubicBezTo>
                  <a:pt x="199023" y="131304"/>
                  <a:pt x="185939" y="144387"/>
                  <a:pt x="185939" y="160527"/>
                </a:cubicBezTo>
                <a:lnTo>
                  <a:pt x="185939" y="321175"/>
                </a:lnTo>
                <a:moveTo>
                  <a:pt x="156736" y="218934"/>
                </a:moveTo>
                <a:lnTo>
                  <a:pt x="229754" y="218934"/>
                </a:lnTo>
                <a:moveTo>
                  <a:pt x="194150" y="36245"/>
                </a:moveTo>
                <a:cubicBezTo>
                  <a:pt x="201375" y="44265"/>
                  <a:pt x="211663" y="48845"/>
                  <a:pt x="222458" y="48845"/>
                </a:cubicBezTo>
                <a:cubicBezTo>
                  <a:pt x="233253" y="48845"/>
                  <a:pt x="243541" y="44265"/>
                  <a:pt x="250766" y="36245"/>
                </a:cubicBezTo>
                <a:lnTo>
                  <a:pt x="269074" y="15975"/>
                </a:lnTo>
                <a:cubicBezTo>
                  <a:pt x="279864" y="3923"/>
                  <a:pt x="297089" y="0"/>
                  <a:pt x="312036" y="6189"/>
                </a:cubicBezTo>
                <a:cubicBezTo>
                  <a:pt x="326982" y="12378"/>
                  <a:pt x="336390" y="27331"/>
                  <a:pt x="335501" y="43483"/>
                </a:cubicBezTo>
                <a:lnTo>
                  <a:pt x="334110" y="70763"/>
                </a:lnTo>
                <a:cubicBezTo>
                  <a:pt x="333557" y="81533"/>
                  <a:pt x="337594" y="92033"/>
                  <a:pt x="345219" y="99659"/>
                </a:cubicBezTo>
                <a:cubicBezTo>
                  <a:pt x="352845" y="107285"/>
                  <a:pt x="363345" y="111322"/>
                  <a:pt x="374115" y="110768"/>
                </a:cubicBezTo>
                <a:lnTo>
                  <a:pt x="401528" y="109415"/>
                </a:lnTo>
                <a:cubicBezTo>
                  <a:pt x="417681" y="108527"/>
                  <a:pt x="432633" y="117935"/>
                  <a:pt x="438823" y="132881"/>
                </a:cubicBezTo>
                <a:cubicBezTo>
                  <a:pt x="445012" y="147827"/>
                  <a:pt x="441088" y="165052"/>
                  <a:pt x="429036" y="175843"/>
                </a:cubicBezTo>
                <a:lnTo>
                  <a:pt x="408767" y="194150"/>
                </a:lnTo>
                <a:cubicBezTo>
                  <a:pt x="400746" y="201375"/>
                  <a:pt x="396167" y="211663"/>
                  <a:pt x="396167" y="222458"/>
                </a:cubicBezTo>
                <a:cubicBezTo>
                  <a:pt x="396167" y="233253"/>
                  <a:pt x="400747" y="243541"/>
                  <a:pt x="408767" y="250766"/>
                </a:cubicBezTo>
                <a:lnTo>
                  <a:pt x="429036" y="269074"/>
                </a:lnTo>
                <a:cubicBezTo>
                  <a:pt x="441088" y="279864"/>
                  <a:pt x="445012" y="297089"/>
                  <a:pt x="438823" y="312036"/>
                </a:cubicBezTo>
                <a:cubicBezTo>
                  <a:pt x="432633" y="326982"/>
                  <a:pt x="417681" y="336390"/>
                  <a:pt x="401528" y="335501"/>
                </a:cubicBezTo>
                <a:lnTo>
                  <a:pt x="374249" y="334110"/>
                </a:lnTo>
                <a:cubicBezTo>
                  <a:pt x="363478" y="333557"/>
                  <a:pt x="352978" y="337594"/>
                  <a:pt x="345353" y="345219"/>
                </a:cubicBezTo>
                <a:cubicBezTo>
                  <a:pt x="337727" y="352845"/>
                  <a:pt x="333690" y="363345"/>
                  <a:pt x="334244" y="374115"/>
                </a:cubicBezTo>
                <a:lnTo>
                  <a:pt x="335634" y="401395"/>
                </a:lnTo>
                <a:cubicBezTo>
                  <a:pt x="336523" y="417547"/>
                  <a:pt x="327115" y="432500"/>
                  <a:pt x="312169" y="438689"/>
                </a:cubicBezTo>
                <a:cubicBezTo>
                  <a:pt x="297223" y="444879"/>
                  <a:pt x="279998" y="440955"/>
                  <a:pt x="269207" y="428903"/>
                </a:cubicBezTo>
                <a:lnTo>
                  <a:pt x="250900" y="408634"/>
                </a:lnTo>
                <a:cubicBezTo>
                  <a:pt x="243675" y="400613"/>
                  <a:pt x="233386" y="396034"/>
                  <a:pt x="222592" y="396034"/>
                </a:cubicBezTo>
                <a:cubicBezTo>
                  <a:pt x="211797" y="396034"/>
                  <a:pt x="201508" y="400613"/>
                  <a:pt x="194283" y="408634"/>
                </a:cubicBezTo>
                <a:lnTo>
                  <a:pt x="175976" y="428903"/>
                </a:lnTo>
                <a:cubicBezTo>
                  <a:pt x="165223" y="441042"/>
                  <a:pt x="147963" y="445044"/>
                  <a:pt x="132965" y="438875"/>
                </a:cubicBezTo>
                <a:cubicBezTo>
                  <a:pt x="117967" y="432707"/>
                  <a:pt x="108517" y="417720"/>
                  <a:pt x="109415" y="401528"/>
                </a:cubicBezTo>
                <a:lnTo>
                  <a:pt x="110806" y="374249"/>
                </a:lnTo>
                <a:cubicBezTo>
                  <a:pt x="111360" y="363478"/>
                  <a:pt x="107323" y="352978"/>
                  <a:pt x="99697" y="345353"/>
                </a:cubicBezTo>
                <a:cubicBezTo>
                  <a:pt x="92071" y="337727"/>
                  <a:pt x="81571" y="333690"/>
                  <a:pt x="70801" y="334244"/>
                </a:cubicBezTo>
                <a:lnTo>
                  <a:pt x="43522" y="335634"/>
                </a:lnTo>
                <a:cubicBezTo>
                  <a:pt x="27369" y="336523"/>
                  <a:pt x="12416" y="327115"/>
                  <a:pt x="6227" y="312169"/>
                </a:cubicBezTo>
                <a:cubicBezTo>
                  <a:pt x="38" y="297223"/>
                  <a:pt x="3961" y="279998"/>
                  <a:pt x="16013" y="269207"/>
                </a:cubicBezTo>
                <a:lnTo>
                  <a:pt x="36283" y="250900"/>
                </a:lnTo>
                <a:cubicBezTo>
                  <a:pt x="44303" y="243675"/>
                  <a:pt x="48882" y="233386"/>
                  <a:pt x="48882" y="222592"/>
                </a:cubicBezTo>
                <a:cubicBezTo>
                  <a:pt x="48882" y="211797"/>
                  <a:pt x="44303" y="201508"/>
                  <a:pt x="36283" y="194283"/>
                </a:cubicBezTo>
                <a:lnTo>
                  <a:pt x="15975" y="175843"/>
                </a:lnTo>
                <a:cubicBezTo>
                  <a:pt x="3923" y="165052"/>
                  <a:pt x="0" y="147827"/>
                  <a:pt x="6189" y="132881"/>
                </a:cubicBezTo>
                <a:cubicBezTo>
                  <a:pt x="12378" y="117935"/>
                  <a:pt x="27331" y="108527"/>
                  <a:pt x="43483" y="109415"/>
                </a:cubicBezTo>
                <a:lnTo>
                  <a:pt x="70763" y="110806"/>
                </a:lnTo>
                <a:cubicBezTo>
                  <a:pt x="81533" y="111360"/>
                  <a:pt x="92033" y="107323"/>
                  <a:pt x="99659" y="99697"/>
                </a:cubicBezTo>
                <a:cubicBezTo>
                  <a:pt x="107285" y="92071"/>
                  <a:pt x="111321" y="81571"/>
                  <a:pt x="110768" y="70801"/>
                </a:cubicBezTo>
                <a:lnTo>
                  <a:pt x="109415" y="43483"/>
                </a:lnTo>
                <a:cubicBezTo>
                  <a:pt x="108526" y="27331"/>
                  <a:pt x="117935" y="12378"/>
                  <a:pt x="132881" y="6189"/>
                </a:cubicBezTo>
                <a:cubicBezTo>
                  <a:pt x="147827" y="0"/>
                  <a:pt x="165052" y="3923"/>
                  <a:pt x="175843" y="15975"/>
                </a:cubicBezTo>
                <a:close/>
              </a:path>
            </a:pathLst>
          </a:custGeom>
          <a:noFill/>
          <a:ln w="14287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7925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F9EEE-0CA9-898D-72DE-91EB8DAB8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430C-3DFD-1A59-2842-81517365B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94941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6CD99-6BE1-E0E6-63FA-5B4AD100D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4C021D-F3B7-3BA1-C7A7-55FA2837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75"/>
            <a:ext cx="12069233" cy="859055"/>
          </a:xfrm>
        </p:spPr>
        <p:txBody>
          <a:bodyPr>
            <a:noAutofit/>
          </a:bodyPr>
          <a:lstStyle/>
          <a:p>
            <a:r>
              <a:rPr lang="en-US" sz="3600" dirty="0"/>
              <a:t>Formalization – Contracts, state variables and functions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DAF876-59F7-326C-0479-9AE877AD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118EAD6-FD61-29A5-5824-2F69C25CE4DB}"/>
              </a:ext>
            </a:extLst>
          </p:cNvPr>
          <p:cNvSpPr txBox="1">
            <a:spLocks/>
          </p:cNvSpPr>
          <p:nvPr/>
        </p:nvSpPr>
        <p:spPr>
          <a:xfrm>
            <a:off x="139700" y="1303139"/>
            <a:ext cx="6578600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 SMT we need to keep the storage “non-aliasing”.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It means that two pointers can not point to the same location at the storage.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How can we do it?</a:t>
            </a:r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22F75B14-1DAB-F010-CACA-58D78F564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699" y="1853192"/>
            <a:ext cx="4955501" cy="31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846F2-E903-97B2-9C93-96CC2AD84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087DCA-3EB5-843B-5AD2-9A99573EB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75"/>
            <a:ext cx="12069233" cy="859055"/>
          </a:xfrm>
        </p:spPr>
        <p:txBody>
          <a:bodyPr>
            <a:noAutofit/>
          </a:bodyPr>
          <a:lstStyle/>
          <a:p>
            <a:r>
              <a:rPr lang="en-US" sz="3600" dirty="0"/>
              <a:t>Formalization – Contracts, state variables and functions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8FF9BC-46C8-CC87-78EF-FEF0D7C5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3FD9BC9-E400-6E11-0FF2-DE4B54603220}"/>
              </a:ext>
            </a:extLst>
          </p:cNvPr>
          <p:cNvSpPr txBox="1">
            <a:spLocks/>
          </p:cNvSpPr>
          <p:nvPr/>
        </p:nvSpPr>
        <p:spPr>
          <a:xfrm>
            <a:off x="0" y="1130010"/>
            <a:ext cx="4580043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We will define reference counter -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refcnt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: int.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Track the reference variables and is defined as the address of the pointer.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Each allocation of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rerference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 variable we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incrememnt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 the value of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refcnt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We assume each parameter of a function ≤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refcnt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 in order that the pointer not point to a memory allocation that will be in the function.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If the parameter is a struct or array, we need to assume that all the members/indices are &lt;=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refcnt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 recursively.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E995E22-0A90-A58A-745B-CA1F9B121F20}"/>
              </a:ext>
            </a:extLst>
          </p:cNvPr>
          <p:cNvGrpSpPr/>
          <p:nvPr/>
        </p:nvGrpSpPr>
        <p:grpSpPr>
          <a:xfrm>
            <a:off x="7388698" y="2960509"/>
            <a:ext cx="685800" cy="685800"/>
            <a:chOff x="2857500" y="1828800"/>
            <a:chExt cx="685800" cy="685800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62A926AF-0303-E648-F889-A384D88A427E}"/>
                </a:ext>
              </a:extLst>
            </p:cNvPr>
            <p:cNvSpPr/>
            <p:nvPr/>
          </p:nvSpPr>
          <p:spPr>
            <a:xfrm>
              <a:off x="2857500" y="182880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96E2EEB3-D721-1800-A5E6-0E4283F6AC99}"/>
                </a:ext>
              </a:extLst>
            </p:cNvPr>
            <p:cNvSpPr/>
            <p:nvPr/>
          </p:nvSpPr>
          <p:spPr>
            <a:xfrm>
              <a:off x="2857500" y="182880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F172BD16-13D0-91B2-CDDC-B0BFBA0DEF41}"/>
              </a:ext>
            </a:extLst>
          </p:cNvPr>
          <p:cNvGrpSpPr/>
          <p:nvPr/>
        </p:nvGrpSpPr>
        <p:grpSpPr>
          <a:xfrm>
            <a:off x="7045798" y="2617609"/>
            <a:ext cx="1028700" cy="1028700"/>
            <a:chOff x="2514600" y="1485900"/>
            <a:chExt cx="1028700" cy="1028700"/>
          </a:xfrm>
        </p:grpSpPr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81381A65-64B0-2EE0-9603-E996767C8041}"/>
                </a:ext>
              </a:extLst>
            </p:cNvPr>
            <p:cNvSpPr/>
            <p:nvPr/>
          </p:nvSpPr>
          <p:spPr>
            <a:xfrm>
              <a:off x="2514600" y="1485900"/>
              <a:ext cx="1028700" cy="1028700"/>
            </a:xfrm>
            <a:custGeom>
              <a:avLst/>
              <a:gdLst/>
              <a:ahLst/>
              <a:cxnLst/>
              <a:rect l="0" t="0" r="0" b="0"/>
              <a:pathLst>
                <a:path w="1028700" h="1028700">
                  <a:moveTo>
                    <a:pt x="0" y="0"/>
                  </a:moveTo>
                  <a:lnTo>
                    <a:pt x="1028700" y="0"/>
                  </a:lnTo>
                  <a:lnTo>
                    <a:pt x="1028700" y="171450"/>
                  </a:lnTo>
                  <a:lnTo>
                    <a:pt x="171450" y="171450"/>
                  </a:lnTo>
                  <a:lnTo>
                    <a:pt x="171450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5E72654D-6450-0994-3EBE-11F93134CCCF}"/>
                </a:ext>
              </a:extLst>
            </p:cNvPr>
            <p:cNvSpPr/>
            <p:nvPr/>
          </p:nvSpPr>
          <p:spPr>
            <a:xfrm>
              <a:off x="2514600" y="1485900"/>
              <a:ext cx="1028700" cy="1028700"/>
            </a:xfrm>
            <a:custGeom>
              <a:avLst/>
              <a:gdLst/>
              <a:ahLst/>
              <a:cxnLst/>
              <a:rect l="0" t="0" r="0" b="0"/>
              <a:pathLst>
                <a:path w="1028700" h="1028700">
                  <a:moveTo>
                    <a:pt x="0" y="0"/>
                  </a:moveTo>
                  <a:lnTo>
                    <a:pt x="1028700" y="0"/>
                  </a:lnTo>
                  <a:lnTo>
                    <a:pt x="1028700" y="171450"/>
                  </a:lnTo>
                  <a:lnTo>
                    <a:pt x="171450" y="171450"/>
                  </a:lnTo>
                  <a:lnTo>
                    <a:pt x="171450" y="1028700"/>
                  </a:lnTo>
                  <a:lnTo>
                    <a:pt x="0" y="10287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9151A874-A229-2444-1CDB-C9E09A97F83C}"/>
              </a:ext>
            </a:extLst>
          </p:cNvPr>
          <p:cNvGrpSpPr/>
          <p:nvPr/>
        </p:nvGrpSpPr>
        <p:grpSpPr>
          <a:xfrm>
            <a:off x="7388698" y="4103509"/>
            <a:ext cx="685800" cy="685800"/>
            <a:chOff x="2857500" y="2971800"/>
            <a:chExt cx="685800" cy="685800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D2352262-FCE5-173C-9AA7-60B685D24212}"/>
                </a:ext>
              </a:extLst>
            </p:cNvPr>
            <p:cNvSpPr/>
            <p:nvPr/>
          </p:nvSpPr>
          <p:spPr>
            <a:xfrm>
              <a:off x="2857500" y="297180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1F00ED91-187E-7CAB-DD13-A2A6795DDB8A}"/>
                </a:ext>
              </a:extLst>
            </p:cNvPr>
            <p:cNvSpPr/>
            <p:nvPr/>
          </p:nvSpPr>
          <p:spPr>
            <a:xfrm>
              <a:off x="2857500" y="297180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F5E8DE6C-B969-B9B8-F511-F0BFB10220BA}"/>
              </a:ext>
            </a:extLst>
          </p:cNvPr>
          <p:cNvGrpSpPr/>
          <p:nvPr/>
        </p:nvGrpSpPr>
        <p:grpSpPr>
          <a:xfrm>
            <a:off x="7045798" y="4103509"/>
            <a:ext cx="1028700" cy="1028700"/>
            <a:chOff x="2514600" y="2971800"/>
            <a:chExt cx="1028700" cy="1028700"/>
          </a:xfrm>
        </p:grpSpPr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C1492CCF-7936-D0D2-844E-20294125E0F8}"/>
                </a:ext>
              </a:extLst>
            </p:cNvPr>
            <p:cNvSpPr/>
            <p:nvPr/>
          </p:nvSpPr>
          <p:spPr>
            <a:xfrm>
              <a:off x="2514600" y="2971800"/>
              <a:ext cx="1028700" cy="1028700"/>
            </a:xfrm>
            <a:custGeom>
              <a:avLst/>
              <a:gdLst/>
              <a:ahLst/>
              <a:cxnLst/>
              <a:rect l="0" t="0" r="0" b="0"/>
              <a:pathLst>
                <a:path w="1028700" h="1028700">
                  <a:moveTo>
                    <a:pt x="171450" y="0"/>
                  </a:moveTo>
                  <a:lnTo>
                    <a:pt x="171450" y="857250"/>
                  </a:lnTo>
                  <a:lnTo>
                    <a:pt x="1028700" y="857250"/>
                  </a:lnTo>
                  <a:lnTo>
                    <a:pt x="1028700" y="1028700"/>
                  </a:lnTo>
                  <a:lnTo>
                    <a:pt x="0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11">
              <a:extLst>
                <a:ext uri="{FF2B5EF4-FFF2-40B4-BE49-F238E27FC236}">
                  <a16:creationId xmlns:a16="http://schemas.microsoft.com/office/drawing/2014/main" id="{9FE50266-DEEF-1E50-9680-31ACA150305E}"/>
                </a:ext>
              </a:extLst>
            </p:cNvPr>
            <p:cNvSpPr/>
            <p:nvPr/>
          </p:nvSpPr>
          <p:spPr>
            <a:xfrm>
              <a:off x="2514600" y="2971800"/>
              <a:ext cx="1028700" cy="1028700"/>
            </a:xfrm>
            <a:custGeom>
              <a:avLst/>
              <a:gdLst/>
              <a:ahLst/>
              <a:cxnLst/>
              <a:rect l="0" t="0" r="0" b="0"/>
              <a:pathLst>
                <a:path w="1028700" h="1028700">
                  <a:moveTo>
                    <a:pt x="171450" y="0"/>
                  </a:moveTo>
                  <a:lnTo>
                    <a:pt x="171450" y="857250"/>
                  </a:lnTo>
                  <a:lnTo>
                    <a:pt x="1028700" y="857250"/>
                  </a:lnTo>
                  <a:lnTo>
                    <a:pt x="1028700" y="1028700"/>
                  </a:lnTo>
                  <a:lnTo>
                    <a:pt x="0" y="10287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63F347F8-7658-664A-54AE-6A4742843298}"/>
              </a:ext>
            </a:extLst>
          </p:cNvPr>
          <p:cNvGrpSpPr/>
          <p:nvPr/>
        </p:nvGrpSpPr>
        <p:grpSpPr>
          <a:xfrm>
            <a:off x="8531698" y="4103509"/>
            <a:ext cx="1028700" cy="1028700"/>
            <a:chOff x="4000500" y="2971800"/>
            <a:chExt cx="1028700" cy="1028700"/>
          </a:xfrm>
        </p:grpSpPr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id="{7C48FB81-D729-8471-5A09-26EB5FBFD60E}"/>
                </a:ext>
              </a:extLst>
            </p:cNvPr>
            <p:cNvSpPr/>
            <p:nvPr/>
          </p:nvSpPr>
          <p:spPr>
            <a:xfrm>
              <a:off x="4000500" y="2971800"/>
              <a:ext cx="1028700" cy="1028700"/>
            </a:xfrm>
            <a:custGeom>
              <a:avLst/>
              <a:gdLst/>
              <a:ahLst/>
              <a:cxnLst/>
              <a:rect l="0" t="0" r="0" b="0"/>
              <a:pathLst>
                <a:path w="1028700" h="1028700">
                  <a:moveTo>
                    <a:pt x="1028700" y="0"/>
                  </a:moveTo>
                  <a:lnTo>
                    <a:pt x="1028700" y="1028700"/>
                  </a:lnTo>
                  <a:lnTo>
                    <a:pt x="0" y="1028700"/>
                  </a:lnTo>
                  <a:lnTo>
                    <a:pt x="0" y="85725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14">
              <a:extLst>
                <a:ext uri="{FF2B5EF4-FFF2-40B4-BE49-F238E27FC236}">
                  <a16:creationId xmlns:a16="http://schemas.microsoft.com/office/drawing/2014/main" id="{6D15BA88-5524-877B-9551-8C224B3A7AFA}"/>
                </a:ext>
              </a:extLst>
            </p:cNvPr>
            <p:cNvSpPr/>
            <p:nvPr/>
          </p:nvSpPr>
          <p:spPr>
            <a:xfrm>
              <a:off x="4000500" y="2971800"/>
              <a:ext cx="1028700" cy="1028700"/>
            </a:xfrm>
            <a:custGeom>
              <a:avLst/>
              <a:gdLst/>
              <a:ahLst/>
              <a:cxnLst/>
              <a:rect l="0" t="0" r="0" b="0"/>
              <a:pathLst>
                <a:path w="1028700" h="1028700">
                  <a:moveTo>
                    <a:pt x="1028700" y="0"/>
                  </a:moveTo>
                  <a:lnTo>
                    <a:pt x="1028700" y="1028700"/>
                  </a:lnTo>
                  <a:lnTo>
                    <a:pt x="0" y="1028700"/>
                  </a:lnTo>
                  <a:lnTo>
                    <a:pt x="0" y="85725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8">
            <a:extLst>
              <a:ext uri="{FF2B5EF4-FFF2-40B4-BE49-F238E27FC236}">
                <a16:creationId xmlns:a16="http://schemas.microsoft.com/office/drawing/2014/main" id="{DCD7F1E8-66CB-97DD-8EA3-A68CE3BAF99A}"/>
              </a:ext>
            </a:extLst>
          </p:cNvPr>
          <p:cNvGrpSpPr/>
          <p:nvPr/>
        </p:nvGrpSpPr>
        <p:grpSpPr>
          <a:xfrm>
            <a:off x="8531698" y="4103509"/>
            <a:ext cx="685800" cy="685800"/>
            <a:chOff x="4000500" y="2971800"/>
            <a:chExt cx="685800" cy="685800"/>
          </a:xfrm>
        </p:grpSpPr>
        <p:sp>
          <p:nvSpPr>
            <p:cNvPr id="21" name="Rounded Rectangle 16">
              <a:extLst>
                <a:ext uri="{FF2B5EF4-FFF2-40B4-BE49-F238E27FC236}">
                  <a16:creationId xmlns:a16="http://schemas.microsoft.com/office/drawing/2014/main" id="{ECD7AB83-497B-FF65-75F7-E71C225C5B99}"/>
                </a:ext>
              </a:extLst>
            </p:cNvPr>
            <p:cNvSpPr/>
            <p:nvPr/>
          </p:nvSpPr>
          <p:spPr>
            <a:xfrm>
              <a:off x="4000500" y="297180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EC7B48BB-6BEC-CD15-9E18-136F5E05BE8A}"/>
                </a:ext>
              </a:extLst>
            </p:cNvPr>
            <p:cNvSpPr/>
            <p:nvPr/>
          </p:nvSpPr>
          <p:spPr>
            <a:xfrm>
              <a:off x="4000500" y="297180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7A7C7F88-F9DF-C797-9777-9F32A09F3FF0}"/>
              </a:ext>
            </a:extLst>
          </p:cNvPr>
          <p:cNvGrpSpPr/>
          <p:nvPr/>
        </p:nvGrpSpPr>
        <p:grpSpPr>
          <a:xfrm>
            <a:off x="8531698" y="2617609"/>
            <a:ext cx="1028700" cy="1028700"/>
            <a:chOff x="4000500" y="1485900"/>
            <a:chExt cx="1028700" cy="1028700"/>
          </a:xfrm>
        </p:grpSpPr>
        <p:sp>
          <p:nvSpPr>
            <p:cNvPr id="24" name="Rounded Rectangle 19">
              <a:extLst>
                <a:ext uri="{FF2B5EF4-FFF2-40B4-BE49-F238E27FC236}">
                  <a16:creationId xmlns:a16="http://schemas.microsoft.com/office/drawing/2014/main" id="{70C0D0A3-5EE2-DE1B-B168-44BAA6FF940E}"/>
                </a:ext>
              </a:extLst>
            </p:cNvPr>
            <p:cNvSpPr/>
            <p:nvPr/>
          </p:nvSpPr>
          <p:spPr>
            <a:xfrm>
              <a:off x="4000500" y="1485900"/>
              <a:ext cx="1028700" cy="1028700"/>
            </a:xfrm>
            <a:custGeom>
              <a:avLst/>
              <a:gdLst/>
              <a:ahLst/>
              <a:cxnLst/>
              <a:rect l="0" t="0" r="0" b="0"/>
              <a:pathLst>
                <a:path w="1028700" h="1028700">
                  <a:moveTo>
                    <a:pt x="857250" y="1028700"/>
                  </a:moveTo>
                  <a:lnTo>
                    <a:pt x="857250" y="171450"/>
                  </a:lnTo>
                  <a:lnTo>
                    <a:pt x="0" y="171450"/>
                  </a:lnTo>
                  <a:lnTo>
                    <a:pt x="0" y="0"/>
                  </a:lnTo>
                  <a:lnTo>
                    <a:pt x="1028700" y="0"/>
                  </a:lnTo>
                  <a:lnTo>
                    <a:pt x="1028700" y="1028700"/>
                  </a:ln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50FC0693-3459-1F34-0827-A6191F6F8086}"/>
                </a:ext>
              </a:extLst>
            </p:cNvPr>
            <p:cNvSpPr/>
            <p:nvPr/>
          </p:nvSpPr>
          <p:spPr>
            <a:xfrm>
              <a:off x="4000500" y="1485900"/>
              <a:ext cx="1028700" cy="1028700"/>
            </a:xfrm>
            <a:custGeom>
              <a:avLst/>
              <a:gdLst/>
              <a:ahLst/>
              <a:cxnLst/>
              <a:rect l="0" t="0" r="0" b="0"/>
              <a:pathLst>
                <a:path w="1028700" h="1028700">
                  <a:moveTo>
                    <a:pt x="857250" y="1028700"/>
                  </a:moveTo>
                  <a:lnTo>
                    <a:pt x="857250" y="171450"/>
                  </a:lnTo>
                  <a:lnTo>
                    <a:pt x="0" y="171450"/>
                  </a:lnTo>
                  <a:lnTo>
                    <a:pt x="0" y="0"/>
                  </a:lnTo>
                  <a:lnTo>
                    <a:pt x="1028700" y="0"/>
                  </a:lnTo>
                  <a:lnTo>
                    <a:pt x="1028700" y="10287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:a16="http://schemas.microsoft.com/office/drawing/2014/main" id="{31C2D695-8471-976D-FEB4-105BFD9239C5}"/>
              </a:ext>
            </a:extLst>
          </p:cNvPr>
          <p:cNvGrpSpPr/>
          <p:nvPr/>
        </p:nvGrpSpPr>
        <p:grpSpPr>
          <a:xfrm>
            <a:off x="8531698" y="2960509"/>
            <a:ext cx="685800" cy="685800"/>
            <a:chOff x="4000500" y="1828800"/>
            <a:chExt cx="685800" cy="685800"/>
          </a:xfrm>
        </p:grpSpPr>
        <p:sp>
          <p:nvSpPr>
            <p:cNvPr id="27" name="Rounded Rectangle 22">
              <a:extLst>
                <a:ext uri="{FF2B5EF4-FFF2-40B4-BE49-F238E27FC236}">
                  <a16:creationId xmlns:a16="http://schemas.microsoft.com/office/drawing/2014/main" id="{39EAE091-80B8-D3E4-5308-0BA36F9C9C97}"/>
                </a:ext>
              </a:extLst>
            </p:cNvPr>
            <p:cNvSpPr/>
            <p:nvPr/>
          </p:nvSpPr>
          <p:spPr>
            <a:xfrm>
              <a:off x="4000500" y="182880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3">
              <a:extLst>
                <a:ext uri="{FF2B5EF4-FFF2-40B4-BE49-F238E27FC236}">
                  <a16:creationId xmlns:a16="http://schemas.microsoft.com/office/drawing/2014/main" id="{FC5762DC-9379-5ECD-C53E-7C86992271C6}"/>
                </a:ext>
              </a:extLst>
            </p:cNvPr>
            <p:cNvSpPr/>
            <p:nvPr/>
          </p:nvSpPr>
          <p:spPr>
            <a:xfrm>
              <a:off x="4000500" y="182880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25">
            <a:extLst>
              <a:ext uri="{FF2B5EF4-FFF2-40B4-BE49-F238E27FC236}">
                <a16:creationId xmlns:a16="http://schemas.microsoft.com/office/drawing/2014/main" id="{7E1892EB-B063-2C70-3A39-DA9A38F3CE20}"/>
              </a:ext>
            </a:extLst>
          </p:cNvPr>
          <p:cNvSpPr txBox="1"/>
          <p:nvPr/>
        </p:nvSpPr>
        <p:spPr>
          <a:xfrm>
            <a:off x="6998739" y="1637486"/>
            <a:ext cx="2903038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800" b="1" dirty="0">
                <a:solidFill>
                  <a:schemeClr val="bg1"/>
                </a:solidFill>
                <a:latin typeface="Roboto"/>
              </a:rPr>
              <a:t>Memory Allocation Strategy</a:t>
            </a:r>
          </a:p>
        </p:txBody>
      </p:sp>
      <p:sp>
        <p:nvSpPr>
          <p:cNvPr id="30" name="TextBox 26">
            <a:extLst>
              <a:ext uri="{FF2B5EF4-FFF2-40B4-BE49-F238E27FC236}">
                <a16:creationId xmlns:a16="http://schemas.microsoft.com/office/drawing/2014/main" id="{2166DFE1-1201-6BD5-F49F-06DBB4A97C17}"/>
              </a:ext>
            </a:extLst>
          </p:cNvPr>
          <p:cNvSpPr txBox="1"/>
          <p:nvPr/>
        </p:nvSpPr>
        <p:spPr>
          <a:xfrm>
            <a:off x="5490955" y="2408059"/>
            <a:ext cx="1449115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500" b="1">
                <a:solidFill>
                  <a:schemeClr val="bg1"/>
                </a:solidFill>
                <a:latin typeface="Roboto"/>
              </a:rPr>
              <a:t>Recursive Check</a:t>
            </a:r>
          </a:p>
        </p:txBody>
      </p:sp>
      <p:sp>
        <p:nvSpPr>
          <p:cNvPr id="31" name="TextBox 27">
            <a:extLst>
              <a:ext uri="{FF2B5EF4-FFF2-40B4-BE49-F238E27FC236}">
                <a16:creationId xmlns:a16="http://schemas.microsoft.com/office/drawing/2014/main" id="{49E7A997-35FB-A954-886D-1F6CF52114C4}"/>
              </a:ext>
            </a:extLst>
          </p:cNvPr>
          <p:cNvSpPr txBox="1"/>
          <p:nvPr/>
        </p:nvSpPr>
        <p:spPr>
          <a:xfrm>
            <a:off x="9808048" y="2408059"/>
            <a:ext cx="1131720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500" b="1">
                <a:solidFill>
                  <a:schemeClr val="bg1"/>
                </a:solidFill>
                <a:latin typeface="Roboto"/>
              </a:rPr>
              <a:t>Non-Aliasing</a:t>
            </a:r>
          </a:p>
        </p:txBody>
      </p:sp>
      <p:sp>
        <p:nvSpPr>
          <p:cNvPr id="32" name="TextBox 28">
            <a:extLst>
              <a:ext uri="{FF2B5EF4-FFF2-40B4-BE49-F238E27FC236}">
                <a16:creationId xmlns:a16="http://schemas.microsoft.com/office/drawing/2014/main" id="{8189647B-2118-00A1-0B97-90532B2514F4}"/>
              </a:ext>
            </a:extLst>
          </p:cNvPr>
          <p:cNvSpPr txBox="1"/>
          <p:nvPr/>
        </p:nvSpPr>
        <p:spPr>
          <a:xfrm>
            <a:off x="4864346" y="2762627"/>
            <a:ext cx="2098331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200" b="0" dirty="0">
                <a:solidFill>
                  <a:schemeClr val="bg1"/>
                </a:solidFill>
                <a:latin typeface="Roboto"/>
              </a:rPr>
              <a:t>Verifies complex arguments to
maintain address integrity.</a:t>
            </a:r>
          </a:p>
        </p:txBody>
      </p:sp>
      <p:sp>
        <p:nvSpPr>
          <p:cNvPr id="33" name="TextBox 29">
            <a:extLst>
              <a:ext uri="{FF2B5EF4-FFF2-40B4-BE49-F238E27FC236}">
                <a16:creationId xmlns:a16="http://schemas.microsoft.com/office/drawing/2014/main" id="{4AB6832E-D6BF-C927-4FC7-84450EC23263}"/>
              </a:ext>
            </a:extLst>
          </p:cNvPr>
          <p:cNvSpPr txBox="1"/>
          <p:nvPr/>
        </p:nvSpPr>
        <p:spPr>
          <a:xfrm>
            <a:off x="9808048" y="2742386"/>
            <a:ext cx="2109552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0" dirty="0">
                <a:solidFill>
                  <a:schemeClr val="bg1"/>
                </a:solidFill>
                <a:latin typeface="Roboto"/>
              </a:rPr>
              <a:t>Ensures unique memory
addresses to prevent conflicts.</a:t>
            </a:r>
          </a:p>
        </p:txBody>
      </p:sp>
      <p:sp>
        <p:nvSpPr>
          <p:cNvPr id="34" name="TextBox 30">
            <a:extLst>
              <a:ext uri="{FF2B5EF4-FFF2-40B4-BE49-F238E27FC236}">
                <a16:creationId xmlns:a16="http://schemas.microsoft.com/office/drawing/2014/main" id="{2CD4A347-5603-A836-750F-CE1DE163C776}"/>
              </a:ext>
            </a:extLst>
          </p:cNvPr>
          <p:cNvSpPr txBox="1"/>
          <p:nvPr/>
        </p:nvSpPr>
        <p:spPr>
          <a:xfrm>
            <a:off x="5267036" y="4351159"/>
            <a:ext cx="1713610" cy="46166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500" b="1">
                <a:solidFill>
                  <a:schemeClr val="bg1"/>
                </a:solidFill>
                <a:latin typeface="Roboto"/>
              </a:rPr>
              <a:t>Function Parameter
Limit</a:t>
            </a:r>
          </a:p>
        </p:txBody>
      </p:sp>
      <p:sp>
        <p:nvSpPr>
          <p:cNvPr id="35" name="TextBox 31">
            <a:extLst>
              <a:ext uri="{FF2B5EF4-FFF2-40B4-BE49-F238E27FC236}">
                <a16:creationId xmlns:a16="http://schemas.microsoft.com/office/drawing/2014/main" id="{6E5442F6-C2F6-1674-EC40-80A63D791052}"/>
              </a:ext>
            </a:extLst>
          </p:cNvPr>
          <p:cNvSpPr txBox="1"/>
          <p:nvPr/>
        </p:nvSpPr>
        <p:spPr>
          <a:xfrm>
            <a:off x="9808048" y="4579759"/>
            <a:ext cx="1627048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500" b="1">
                <a:solidFill>
                  <a:schemeClr val="bg1"/>
                </a:solidFill>
                <a:latin typeface="Roboto"/>
              </a:rPr>
              <a:t>Reference Counter</a:t>
            </a:r>
          </a:p>
        </p:txBody>
      </p:sp>
      <p:sp>
        <p:nvSpPr>
          <p:cNvPr id="36" name="TextBox 32">
            <a:extLst>
              <a:ext uri="{FF2B5EF4-FFF2-40B4-BE49-F238E27FC236}">
                <a16:creationId xmlns:a16="http://schemas.microsoft.com/office/drawing/2014/main" id="{C2B28AD3-7AAD-8A0A-AB48-5B78F1BDD729}"/>
              </a:ext>
            </a:extLst>
          </p:cNvPr>
          <p:cNvSpPr txBox="1"/>
          <p:nvPr/>
        </p:nvSpPr>
        <p:spPr>
          <a:xfrm>
            <a:off x="4864346" y="4861229"/>
            <a:ext cx="2032609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200" b="0" dirty="0">
                <a:solidFill>
                  <a:schemeClr val="bg1"/>
                </a:solidFill>
                <a:latin typeface="Roboto"/>
              </a:rPr>
              <a:t>Restricts function parameters
to avoid address overlap.</a:t>
            </a: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0F139836-2BFE-0575-DF2C-A38D39ABCBE6}"/>
              </a:ext>
            </a:extLst>
          </p:cNvPr>
          <p:cNvSpPr txBox="1"/>
          <p:nvPr/>
        </p:nvSpPr>
        <p:spPr>
          <a:xfrm>
            <a:off x="9808048" y="4914086"/>
            <a:ext cx="2149627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0" dirty="0">
                <a:solidFill>
                  <a:schemeClr val="bg1"/>
                </a:solidFill>
                <a:latin typeface="Roboto"/>
              </a:rPr>
              <a:t>Tracks memory allocations and
acts as an address.</a:t>
            </a:r>
          </a:p>
        </p:txBody>
      </p:sp>
      <p:sp>
        <p:nvSpPr>
          <p:cNvPr id="38" name="Rounded Rectangle 34">
            <a:extLst>
              <a:ext uri="{FF2B5EF4-FFF2-40B4-BE49-F238E27FC236}">
                <a16:creationId xmlns:a16="http://schemas.microsoft.com/office/drawing/2014/main" id="{2204F132-B6DE-A772-E2C8-41DB202AA8EF}"/>
              </a:ext>
            </a:extLst>
          </p:cNvPr>
          <p:cNvSpPr/>
          <p:nvPr/>
        </p:nvSpPr>
        <p:spPr>
          <a:xfrm>
            <a:off x="7512180" y="3081952"/>
            <a:ext cx="437006" cy="441083"/>
          </a:xfrm>
          <a:custGeom>
            <a:avLst/>
            <a:gdLst/>
            <a:ahLst/>
            <a:cxnLst/>
            <a:rect l="0" t="0" r="0" b="0"/>
            <a:pathLst>
              <a:path w="437006" h="441083">
                <a:moveTo>
                  <a:pt x="437006" y="441083"/>
                </a:moveTo>
                <a:lnTo>
                  <a:pt x="367303" y="371379"/>
                </a:lnTo>
                <a:moveTo>
                  <a:pt x="212712" y="308000"/>
                </a:moveTo>
                <a:cubicBezTo>
                  <a:pt x="212712" y="258141"/>
                  <a:pt x="253131" y="217722"/>
                  <a:pt x="302990" y="217722"/>
                </a:cubicBezTo>
                <a:cubicBezTo>
                  <a:pt x="352849" y="217722"/>
                  <a:pt x="393268" y="258141"/>
                  <a:pt x="393268" y="308000"/>
                </a:cubicBezTo>
                <a:cubicBezTo>
                  <a:pt x="393268" y="357859"/>
                  <a:pt x="352849" y="398278"/>
                  <a:pt x="302990" y="398278"/>
                </a:cubicBezTo>
                <a:cubicBezTo>
                  <a:pt x="253131" y="398278"/>
                  <a:pt x="212712" y="357859"/>
                  <a:pt x="212712" y="308000"/>
                </a:cubicBezTo>
                <a:moveTo>
                  <a:pt x="5905" y="413804"/>
                </a:moveTo>
                <a:lnTo>
                  <a:pt x="16097" y="413804"/>
                </a:lnTo>
                <a:moveTo>
                  <a:pt x="68827" y="413804"/>
                </a:moveTo>
                <a:lnTo>
                  <a:pt x="58635" y="413804"/>
                </a:lnTo>
                <a:moveTo>
                  <a:pt x="129997" y="413804"/>
                </a:moveTo>
                <a:lnTo>
                  <a:pt x="140208" y="413804"/>
                </a:lnTo>
                <a:moveTo>
                  <a:pt x="293141" y="332231"/>
                </a:moveTo>
                <a:lnTo>
                  <a:pt x="282949" y="342423"/>
                </a:lnTo>
                <a:moveTo>
                  <a:pt x="303333" y="265957"/>
                </a:moveTo>
                <a:lnTo>
                  <a:pt x="303333" y="281254"/>
                </a:lnTo>
                <a:moveTo>
                  <a:pt x="201968" y="181813"/>
                </a:moveTo>
                <a:lnTo>
                  <a:pt x="212159" y="192004"/>
                </a:lnTo>
                <a:moveTo>
                  <a:pt x="201377" y="413804"/>
                </a:moveTo>
                <a:lnTo>
                  <a:pt x="191185" y="413804"/>
                </a:lnTo>
                <a:moveTo>
                  <a:pt x="98714" y="114082"/>
                </a:moveTo>
                <a:lnTo>
                  <a:pt x="114393" y="98402"/>
                </a:lnTo>
                <a:cubicBezTo>
                  <a:pt x="123738" y="89116"/>
                  <a:pt x="138835" y="89140"/>
                  <a:pt x="148150" y="98456"/>
                </a:cubicBezTo>
                <a:lnTo>
                  <a:pt x="163345" y="113651"/>
                </a:lnTo>
                <a:cubicBezTo>
                  <a:pt x="176990" y="127296"/>
                  <a:pt x="177014" y="149412"/>
                  <a:pt x="163399" y="163087"/>
                </a:cubicBezTo>
                <a:lnTo>
                  <a:pt x="163399" y="163087"/>
                </a:lnTo>
                <a:cubicBezTo>
                  <a:pt x="149732" y="176753"/>
                  <a:pt x="127575" y="176753"/>
                  <a:pt x="113908" y="163087"/>
                </a:cubicBezTo>
                <a:lnTo>
                  <a:pt x="98714" y="147892"/>
                </a:lnTo>
                <a:cubicBezTo>
                  <a:pt x="89377" y="138556"/>
                  <a:pt x="89377" y="123418"/>
                  <a:pt x="98714" y="114082"/>
                </a:cubicBezTo>
                <a:close/>
                <a:moveTo>
                  <a:pt x="52992" y="63990"/>
                </a:moveTo>
                <a:lnTo>
                  <a:pt x="64294" y="52688"/>
                </a:lnTo>
                <a:cubicBezTo>
                  <a:pt x="64294" y="52688"/>
                  <a:pt x="83395" y="33587"/>
                  <a:pt x="102496" y="52688"/>
                </a:cubicBezTo>
                <a:lnTo>
                  <a:pt x="112208" y="62400"/>
                </a:lnTo>
                <a:cubicBezTo>
                  <a:pt x="112208" y="62400"/>
                  <a:pt x="131309" y="81501"/>
                  <a:pt x="112208" y="100602"/>
                </a:cubicBezTo>
                <a:lnTo>
                  <a:pt x="100906" y="111904"/>
                </a:lnTo>
                <a:cubicBezTo>
                  <a:pt x="100906" y="111904"/>
                  <a:pt x="81805" y="131005"/>
                  <a:pt x="62704" y="111904"/>
                </a:cubicBezTo>
                <a:lnTo>
                  <a:pt x="52992" y="102192"/>
                </a:lnTo>
                <a:cubicBezTo>
                  <a:pt x="52992" y="102192"/>
                  <a:pt x="33891" y="83091"/>
                  <a:pt x="52992" y="63990"/>
                </a:cubicBezTo>
                <a:moveTo>
                  <a:pt x="46977" y="71170"/>
                </a:moveTo>
                <a:cubicBezTo>
                  <a:pt x="29298" y="91897"/>
                  <a:pt x="0" y="63988"/>
                  <a:pt x="1904" y="49510"/>
                </a:cubicBezTo>
                <a:moveTo>
                  <a:pt x="49510" y="1904"/>
                </a:moveTo>
                <a:cubicBezTo>
                  <a:pt x="63969" y="0"/>
                  <a:pt x="91878" y="29317"/>
                  <a:pt x="71151" y="46977"/>
                </a:cubicBezTo>
                <a:moveTo>
                  <a:pt x="128873" y="25488"/>
                </a:moveTo>
                <a:lnTo>
                  <a:pt x="111404" y="61588"/>
                </a:lnTo>
                <a:moveTo>
                  <a:pt x="148209" y="98393"/>
                </a:moveTo>
                <a:lnTo>
                  <a:pt x="170497" y="63207"/>
                </a:lnTo>
                <a:moveTo>
                  <a:pt x="25812" y="128568"/>
                </a:moveTo>
                <a:lnTo>
                  <a:pt x="61893" y="111080"/>
                </a:lnTo>
                <a:moveTo>
                  <a:pt x="98717" y="147904"/>
                </a:moveTo>
                <a:lnTo>
                  <a:pt x="63512" y="170192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39" name="Rounded Rectangle 35">
            <a:extLst>
              <a:ext uri="{FF2B5EF4-FFF2-40B4-BE49-F238E27FC236}">
                <a16:creationId xmlns:a16="http://schemas.microsoft.com/office/drawing/2014/main" id="{CA8B5DC9-203A-A45C-EC58-830821417FAC}"/>
              </a:ext>
            </a:extLst>
          </p:cNvPr>
          <p:cNvSpPr/>
          <p:nvPr/>
        </p:nvSpPr>
        <p:spPr>
          <a:xfrm>
            <a:off x="8674573" y="3084334"/>
            <a:ext cx="400050" cy="438150"/>
          </a:xfrm>
          <a:custGeom>
            <a:avLst/>
            <a:gdLst/>
            <a:ahLst/>
            <a:cxnLst/>
            <a:rect l="0" t="0" r="0" b="0"/>
            <a:pathLst>
              <a:path w="400050" h="438150">
                <a:moveTo>
                  <a:pt x="323850" y="19050"/>
                </a:moveTo>
                <a:lnTo>
                  <a:pt x="381000" y="19050"/>
                </a:lnTo>
                <a:cubicBezTo>
                  <a:pt x="391521" y="19050"/>
                  <a:pt x="400050" y="27578"/>
                  <a:pt x="400050" y="38100"/>
                </a:cubicBezTo>
                <a:lnTo>
                  <a:pt x="400050" y="400050"/>
                </a:lnTo>
                <a:cubicBezTo>
                  <a:pt x="400050" y="410571"/>
                  <a:pt x="391521" y="419100"/>
                  <a:pt x="381000" y="419100"/>
                </a:cubicBezTo>
                <a:lnTo>
                  <a:pt x="247650" y="419100"/>
                </a:lnTo>
                <a:moveTo>
                  <a:pt x="190500" y="438150"/>
                </a:moveTo>
                <a:lnTo>
                  <a:pt x="190500" y="342900"/>
                </a:lnTo>
                <a:lnTo>
                  <a:pt x="114300" y="342900"/>
                </a:lnTo>
                <a:lnTo>
                  <a:pt x="114300" y="228600"/>
                </a:lnTo>
                <a:lnTo>
                  <a:pt x="171450" y="228600"/>
                </a:lnTo>
                <a:lnTo>
                  <a:pt x="171450" y="133350"/>
                </a:lnTo>
                <a:lnTo>
                  <a:pt x="228600" y="133350"/>
                </a:lnTo>
                <a:lnTo>
                  <a:pt x="228600" y="0"/>
                </a:lnTo>
                <a:moveTo>
                  <a:pt x="285159" y="57150"/>
                </a:moveTo>
                <a:lnTo>
                  <a:pt x="228600" y="0"/>
                </a:lnTo>
                <a:lnTo>
                  <a:pt x="171450" y="57150"/>
                </a:lnTo>
                <a:moveTo>
                  <a:pt x="57150" y="19050"/>
                </a:moveTo>
                <a:lnTo>
                  <a:pt x="57150" y="114300"/>
                </a:lnTo>
                <a:moveTo>
                  <a:pt x="0" y="171450"/>
                </a:moveTo>
                <a:lnTo>
                  <a:pt x="114300" y="171450"/>
                </a:lnTo>
                <a:lnTo>
                  <a:pt x="114300" y="95250"/>
                </a:lnTo>
                <a:moveTo>
                  <a:pt x="247650" y="361950"/>
                </a:moveTo>
                <a:lnTo>
                  <a:pt x="247650" y="285750"/>
                </a:lnTo>
                <a:lnTo>
                  <a:pt x="152400" y="285750"/>
                </a:lnTo>
                <a:moveTo>
                  <a:pt x="57150" y="228600"/>
                </a:moveTo>
                <a:lnTo>
                  <a:pt x="57150" y="381000"/>
                </a:lnTo>
                <a:lnTo>
                  <a:pt x="133350" y="381000"/>
                </a:lnTo>
                <a:lnTo>
                  <a:pt x="133350" y="419100"/>
                </a:lnTo>
                <a:lnTo>
                  <a:pt x="19050" y="419100"/>
                </a:lnTo>
                <a:cubicBezTo>
                  <a:pt x="8528" y="419100"/>
                  <a:pt x="0" y="410571"/>
                  <a:pt x="0" y="400050"/>
                </a:cubicBezTo>
                <a:lnTo>
                  <a:pt x="0" y="38100"/>
                </a:lnTo>
                <a:cubicBezTo>
                  <a:pt x="0" y="27578"/>
                  <a:pt x="8528" y="19050"/>
                  <a:pt x="19050" y="19050"/>
                </a:cubicBezTo>
                <a:lnTo>
                  <a:pt x="133350" y="19050"/>
                </a:lnTo>
                <a:moveTo>
                  <a:pt x="342900" y="247650"/>
                </a:moveTo>
                <a:lnTo>
                  <a:pt x="304800" y="247650"/>
                </a:lnTo>
                <a:lnTo>
                  <a:pt x="304800" y="419100"/>
                </a:lnTo>
                <a:moveTo>
                  <a:pt x="361950" y="361950"/>
                </a:moveTo>
                <a:lnTo>
                  <a:pt x="400050" y="361950"/>
                </a:lnTo>
                <a:moveTo>
                  <a:pt x="400050" y="304800"/>
                </a:moveTo>
                <a:lnTo>
                  <a:pt x="361950" y="304800"/>
                </a:lnTo>
                <a:moveTo>
                  <a:pt x="400050" y="190500"/>
                </a:moveTo>
                <a:lnTo>
                  <a:pt x="228600" y="190500"/>
                </a:lnTo>
                <a:lnTo>
                  <a:pt x="228600" y="228600"/>
                </a:lnTo>
                <a:moveTo>
                  <a:pt x="342900" y="133350"/>
                </a:moveTo>
                <a:lnTo>
                  <a:pt x="342900" y="95250"/>
                </a:lnTo>
                <a:lnTo>
                  <a:pt x="285750" y="95250"/>
                </a:lnTo>
                <a:lnTo>
                  <a:pt x="285750" y="190500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40" name="Rounded Rectangle 36">
            <a:extLst>
              <a:ext uri="{FF2B5EF4-FFF2-40B4-BE49-F238E27FC236}">
                <a16:creationId xmlns:a16="http://schemas.microsoft.com/office/drawing/2014/main" id="{DEFD983F-3AFE-8019-5838-87F0690E0126}"/>
              </a:ext>
            </a:extLst>
          </p:cNvPr>
          <p:cNvSpPr/>
          <p:nvPr/>
        </p:nvSpPr>
        <p:spPr>
          <a:xfrm>
            <a:off x="7502998" y="4217809"/>
            <a:ext cx="447680" cy="423614"/>
          </a:xfrm>
          <a:custGeom>
            <a:avLst/>
            <a:gdLst/>
            <a:ahLst/>
            <a:cxnLst/>
            <a:rect l="0" t="0" r="0" b="0"/>
            <a:pathLst>
              <a:path w="447680" h="423614">
                <a:moveTo>
                  <a:pt x="0" y="0"/>
                </a:moveTo>
                <a:moveTo>
                  <a:pt x="228904" y="357187"/>
                </a:moveTo>
                <a:lnTo>
                  <a:pt x="121024" y="280987"/>
                </a:lnTo>
                <a:lnTo>
                  <a:pt x="228904" y="204787"/>
                </a:lnTo>
                <a:lnTo>
                  <a:pt x="335546" y="280987"/>
                </a:lnTo>
                <a:close/>
                <a:moveTo>
                  <a:pt x="228904" y="204787"/>
                </a:moveTo>
                <a:lnTo>
                  <a:pt x="228904" y="33585"/>
                </a:lnTo>
                <a:moveTo>
                  <a:pt x="335546" y="280987"/>
                </a:moveTo>
                <a:lnTo>
                  <a:pt x="428167" y="280987"/>
                </a:lnTo>
                <a:cubicBezTo>
                  <a:pt x="433343" y="280982"/>
                  <a:pt x="438307" y="283036"/>
                  <a:pt x="441967" y="286695"/>
                </a:cubicBezTo>
                <a:cubicBezTo>
                  <a:pt x="445626" y="290354"/>
                  <a:pt x="447680" y="295319"/>
                  <a:pt x="447675" y="300494"/>
                </a:cubicBezTo>
                <a:lnTo>
                  <a:pt x="447675" y="423614"/>
                </a:lnTo>
                <a:moveTo>
                  <a:pt x="9525" y="423614"/>
                </a:moveTo>
                <a:lnTo>
                  <a:pt x="9525" y="300494"/>
                </a:lnTo>
                <a:cubicBezTo>
                  <a:pt x="9519" y="295319"/>
                  <a:pt x="11573" y="290354"/>
                  <a:pt x="15232" y="286695"/>
                </a:cubicBezTo>
                <a:cubicBezTo>
                  <a:pt x="18892" y="283036"/>
                  <a:pt x="23857" y="280982"/>
                  <a:pt x="29032" y="280987"/>
                </a:cubicBezTo>
                <a:lnTo>
                  <a:pt x="121024" y="280987"/>
                </a:lnTo>
                <a:moveTo>
                  <a:pt x="333679" y="186270"/>
                </a:moveTo>
                <a:lnTo>
                  <a:pt x="428929" y="91020"/>
                </a:lnTo>
                <a:moveTo>
                  <a:pt x="428929" y="186270"/>
                </a:moveTo>
                <a:lnTo>
                  <a:pt x="333679" y="91020"/>
                </a:lnTo>
                <a:moveTo>
                  <a:pt x="142341" y="91020"/>
                </a:moveTo>
                <a:lnTo>
                  <a:pt x="66141" y="186270"/>
                </a:lnTo>
                <a:lnTo>
                  <a:pt x="28879" y="148170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41" name="Rounded Rectangle 37">
            <a:extLst>
              <a:ext uri="{FF2B5EF4-FFF2-40B4-BE49-F238E27FC236}">
                <a16:creationId xmlns:a16="http://schemas.microsoft.com/office/drawing/2014/main" id="{7466B843-DA3B-FEE4-74B2-53D22F129867}"/>
              </a:ext>
            </a:extLst>
          </p:cNvPr>
          <p:cNvSpPr/>
          <p:nvPr/>
        </p:nvSpPr>
        <p:spPr>
          <a:xfrm>
            <a:off x="8655523" y="4269646"/>
            <a:ext cx="438150" cy="352956"/>
          </a:xfrm>
          <a:custGeom>
            <a:avLst/>
            <a:gdLst/>
            <a:ahLst/>
            <a:cxnLst/>
            <a:rect l="0" t="0" r="0" b="0"/>
            <a:pathLst>
              <a:path w="438150" h="352956">
                <a:moveTo>
                  <a:pt x="0" y="270050"/>
                </a:moveTo>
                <a:lnTo>
                  <a:pt x="428625" y="270050"/>
                </a:lnTo>
                <a:moveTo>
                  <a:pt x="357187" y="187125"/>
                </a:moveTo>
                <a:lnTo>
                  <a:pt x="438150" y="270050"/>
                </a:lnTo>
                <a:lnTo>
                  <a:pt x="357187" y="352956"/>
                </a:lnTo>
                <a:moveTo>
                  <a:pt x="184194" y="21162"/>
                </a:moveTo>
                <a:cubicBezTo>
                  <a:pt x="187448" y="9261"/>
                  <a:pt x="198112" y="896"/>
                  <a:pt x="210445" y="569"/>
                </a:cubicBezTo>
                <a:lnTo>
                  <a:pt x="210445" y="569"/>
                </a:lnTo>
                <a:cubicBezTo>
                  <a:pt x="226397" y="1259"/>
                  <a:pt x="238780" y="14733"/>
                  <a:pt x="238125" y="30687"/>
                </a:cubicBezTo>
                <a:lnTo>
                  <a:pt x="238125" y="30687"/>
                </a:lnTo>
                <a:cubicBezTo>
                  <a:pt x="238174" y="37833"/>
                  <a:pt x="235544" y="44739"/>
                  <a:pt x="230752" y="50042"/>
                </a:cubicBezTo>
                <a:lnTo>
                  <a:pt x="180975" y="104201"/>
                </a:lnTo>
                <a:lnTo>
                  <a:pt x="238125" y="104201"/>
                </a:lnTo>
                <a:moveTo>
                  <a:pt x="371475" y="21295"/>
                </a:moveTo>
                <a:cubicBezTo>
                  <a:pt x="371034" y="10319"/>
                  <a:pt x="379550" y="1053"/>
                  <a:pt x="390525" y="569"/>
                </a:cubicBezTo>
                <a:lnTo>
                  <a:pt x="404945" y="569"/>
                </a:lnTo>
                <a:cubicBezTo>
                  <a:pt x="418626" y="1227"/>
                  <a:pt x="429206" y="12812"/>
                  <a:pt x="428625" y="26496"/>
                </a:cubicBezTo>
                <a:cubicBezTo>
                  <a:pt x="429184" y="40201"/>
                  <a:pt x="418553" y="51777"/>
                  <a:pt x="404850" y="52385"/>
                </a:cubicBezTo>
                <a:cubicBezTo>
                  <a:pt x="418553" y="52993"/>
                  <a:pt x="429184" y="64569"/>
                  <a:pt x="428625" y="78274"/>
                </a:cubicBezTo>
                <a:cubicBezTo>
                  <a:pt x="429174" y="91936"/>
                  <a:pt x="418603" y="103485"/>
                  <a:pt x="404945" y="104144"/>
                </a:cubicBezTo>
                <a:lnTo>
                  <a:pt x="390525" y="104144"/>
                </a:lnTo>
                <a:cubicBezTo>
                  <a:pt x="379550" y="103659"/>
                  <a:pt x="371034" y="94393"/>
                  <a:pt x="371475" y="83417"/>
                </a:cubicBezTo>
                <a:moveTo>
                  <a:pt x="9525" y="21295"/>
                </a:moveTo>
                <a:lnTo>
                  <a:pt x="32384" y="2721"/>
                </a:lnTo>
                <a:cubicBezTo>
                  <a:pt x="35199" y="384"/>
                  <a:pt x="39154" y="0"/>
                  <a:pt x="42367" y="1750"/>
                </a:cubicBezTo>
                <a:cubicBezTo>
                  <a:pt x="45674" y="3659"/>
                  <a:pt x="47686" y="7210"/>
                  <a:pt x="47625" y="11027"/>
                </a:cubicBezTo>
                <a:lnTo>
                  <a:pt x="47625" y="104201"/>
                </a:lnTo>
                <a:moveTo>
                  <a:pt x="66675" y="104201"/>
                </a:moveTo>
                <a:lnTo>
                  <a:pt x="28575" y="104201"/>
                </a:lnTo>
                <a:moveTo>
                  <a:pt x="112071" y="52385"/>
                </a:moveTo>
                <a:cubicBezTo>
                  <a:pt x="112071" y="46661"/>
                  <a:pt x="116335" y="42022"/>
                  <a:pt x="121596" y="42022"/>
                </a:cubicBezTo>
                <a:cubicBezTo>
                  <a:pt x="126856" y="42022"/>
                  <a:pt x="131121" y="46661"/>
                  <a:pt x="131121" y="52385"/>
                </a:cubicBezTo>
                <a:cubicBezTo>
                  <a:pt x="131121" y="58108"/>
                  <a:pt x="126856" y="62748"/>
                  <a:pt x="121596" y="62748"/>
                </a:cubicBezTo>
                <a:cubicBezTo>
                  <a:pt x="116335" y="62748"/>
                  <a:pt x="112071" y="58108"/>
                  <a:pt x="112071" y="52385"/>
                </a:cubicBezTo>
                <a:moveTo>
                  <a:pt x="302571" y="52385"/>
                </a:moveTo>
                <a:cubicBezTo>
                  <a:pt x="302571" y="46661"/>
                  <a:pt x="306835" y="42022"/>
                  <a:pt x="312096" y="42022"/>
                </a:cubicBezTo>
                <a:cubicBezTo>
                  <a:pt x="317356" y="42022"/>
                  <a:pt x="321621" y="46661"/>
                  <a:pt x="321621" y="52385"/>
                </a:cubicBezTo>
                <a:cubicBezTo>
                  <a:pt x="321621" y="58108"/>
                  <a:pt x="317356" y="62748"/>
                  <a:pt x="312096" y="62748"/>
                </a:cubicBezTo>
                <a:cubicBezTo>
                  <a:pt x="306835" y="62748"/>
                  <a:pt x="302571" y="58108"/>
                  <a:pt x="302571" y="52385"/>
                </a:cubicBez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6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9340B-BBBA-6597-64B5-ECBF3F171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1CFBB4-CA21-B85C-A0EC-784B9C99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75"/>
            <a:ext cx="12069233" cy="859055"/>
          </a:xfrm>
        </p:spPr>
        <p:txBody>
          <a:bodyPr>
            <a:noAutofit/>
          </a:bodyPr>
          <a:lstStyle/>
          <a:p>
            <a:r>
              <a:rPr lang="en-US" sz="3600" dirty="0"/>
              <a:t>Formalization – Contracts, state variables and functions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F89323-26D3-8D11-9A6C-779BB8A9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F3155F1-3348-B814-D7C5-B6DABCF9D525}"/>
              </a:ext>
            </a:extLst>
          </p:cNvPr>
          <p:cNvSpPr txBox="1">
            <a:spLocks/>
          </p:cNvSpPr>
          <p:nvPr/>
        </p:nvSpPr>
        <p:spPr>
          <a:xfrm>
            <a:off x="0" y="1348944"/>
            <a:ext cx="4580043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We need to define the default values in the SMT for translating the constructor function.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The default of value variables is 0 or false.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Mapping is converted to array like we saw, and we give the default value to the Val.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Arrays without fix size we initialize them to zero size.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For storage array we define const array with default value of T and length N.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For storage structs we define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StorStruct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 and default value for each member Si.</a:t>
            </a: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44" name="תמונה 43">
            <a:extLst>
              <a:ext uri="{FF2B5EF4-FFF2-40B4-BE49-F238E27FC236}">
                <a16:creationId xmlns:a16="http://schemas.microsoft.com/office/drawing/2014/main" id="{2773B54E-63EA-DA20-EF89-A20627FED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813" y="2076792"/>
            <a:ext cx="5820587" cy="723842"/>
          </a:xfrm>
          <a:prstGeom prst="rect">
            <a:avLst/>
          </a:prstGeom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8877571C-F2B9-CF8B-1395-5AA99BFFC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812" y="3200494"/>
            <a:ext cx="5820587" cy="345400"/>
          </a:xfrm>
          <a:prstGeom prst="rect">
            <a:avLst/>
          </a:prstGeom>
        </p:spPr>
      </p:pic>
      <p:pic>
        <p:nvPicPr>
          <p:cNvPr id="48" name="תמונה 47">
            <a:extLst>
              <a:ext uri="{FF2B5EF4-FFF2-40B4-BE49-F238E27FC236}">
                <a16:creationId xmlns:a16="http://schemas.microsoft.com/office/drawing/2014/main" id="{B92F5346-22C7-3A1C-DC55-09ED8FCD6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812" y="3945754"/>
            <a:ext cx="5820587" cy="745641"/>
          </a:xfrm>
          <a:prstGeom prst="rect">
            <a:avLst/>
          </a:prstGeom>
        </p:spPr>
      </p:pic>
      <p:pic>
        <p:nvPicPr>
          <p:cNvPr id="50" name="תמונה 49">
            <a:extLst>
              <a:ext uri="{FF2B5EF4-FFF2-40B4-BE49-F238E27FC236}">
                <a16:creationId xmlns:a16="http://schemas.microsoft.com/office/drawing/2014/main" id="{021CEE6E-9557-8BCB-8743-2D9A0B796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812" y="5116446"/>
            <a:ext cx="5820587" cy="276264"/>
          </a:xfrm>
          <a:prstGeom prst="rect">
            <a:avLst/>
          </a:prstGeom>
        </p:spPr>
      </p:pic>
      <p:pic>
        <p:nvPicPr>
          <p:cNvPr id="52" name="תמונה 51">
            <a:extLst>
              <a:ext uri="{FF2B5EF4-FFF2-40B4-BE49-F238E27FC236}">
                <a16:creationId xmlns:a16="http://schemas.microsoft.com/office/drawing/2014/main" id="{64388216-0215-F39F-AC6C-F3D799AF5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4812" y="5870741"/>
            <a:ext cx="5820587" cy="350265"/>
          </a:xfrm>
          <a:prstGeom prst="rect">
            <a:avLst/>
          </a:prstGeom>
        </p:spPr>
      </p:pic>
      <p:sp>
        <p:nvSpPr>
          <p:cNvPr id="53" name="TextBox 25">
            <a:extLst>
              <a:ext uri="{FF2B5EF4-FFF2-40B4-BE49-F238E27FC236}">
                <a16:creationId xmlns:a16="http://schemas.microsoft.com/office/drawing/2014/main" id="{3675B2E2-7992-3428-D932-6B4F359EE561}"/>
              </a:ext>
            </a:extLst>
          </p:cNvPr>
          <p:cNvSpPr txBox="1"/>
          <p:nvPr/>
        </p:nvSpPr>
        <p:spPr>
          <a:xfrm>
            <a:off x="7319842" y="1399933"/>
            <a:ext cx="2159245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Roboto"/>
              </a:rPr>
              <a:t>Default value in SMT</a:t>
            </a:r>
            <a:endParaRPr sz="1800" b="1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3508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54A8D-C102-5054-1A35-618B1A864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1FDB11-87B2-6823-CFE9-D37358B0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75"/>
            <a:ext cx="12069233" cy="859055"/>
          </a:xfrm>
        </p:spPr>
        <p:txBody>
          <a:bodyPr>
            <a:noAutofit/>
          </a:bodyPr>
          <a:lstStyle/>
          <a:p>
            <a:r>
              <a:rPr lang="en-US" sz="3600" dirty="0"/>
              <a:t>Formalization – Contracts, state variables and functions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E4E9E1-9F62-FB96-4C0F-0907F5C9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0F88704-A63B-7F0E-B091-F6E68326B2C4}"/>
              </a:ext>
            </a:extLst>
          </p:cNvPr>
          <p:cNvSpPr txBox="1">
            <a:spLocks/>
          </p:cNvSpPr>
          <p:nvPr/>
        </p:nvSpPr>
        <p:spPr>
          <a:xfrm>
            <a:off x="0" y="1354405"/>
            <a:ext cx="4580043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 memory arrays and structs we define fresh symbol ref to the new allocation address.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We initialize every member in struct to is default value.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 array we initialize the length to N and assign each index to it’s default value.</a:t>
            </a: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A9469FDB-225F-84A1-220C-85B03D7A50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51"/>
          <a:stretch/>
        </p:blipFill>
        <p:spPr>
          <a:xfrm>
            <a:off x="5000697" y="1407875"/>
            <a:ext cx="7068536" cy="117542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87F015B-EAAA-4415-29D8-97D35BF10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97" y="3054876"/>
            <a:ext cx="7068536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9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4DC4C-065F-7868-17B0-877AC54B8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A6BD-8D12-4E63-F09D-15240C441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7242" y="2807208"/>
            <a:ext cx="6123858" cy="1243584"/>
          </a:xfrm>
        </p:spPr>
        <p:txBody>
          <a:bodyPr/>
          <a:lstStyle/>
          <a:p>
            <a:r>
              <a:rPr lang="en-US" dirty="0"/>
              <a:t>Formalization -</a:t>
            </a:r>
            <a:br>
              <a:rPr lang="en-US" dirty="0"/>
            </a:br>
            <a:r>
              <a:rPr lang="en-US" sz="5400" dirty="0"/>
              <a:t>Assignments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728290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B0242-F570-BF92-37CF-CC1B29C7B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9D3FDB-9A40-4E50-BDB7-DD5825A6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Formalization – Assignments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63CE6B-8586-6214-B0E2-7D8456CE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0A59540-B8CE-4FE3-43DE-F988C5CFDE6C}"/>
              </a:ext>
            </a:extLst>
          </p:cNvPr>
          <p:cNvSpPr txBox="1">
            <a:spLocks/>
          </p:cNvSpPr>
          <p:nvPr/>
        </p:nvSpPr>
        <p:spPr>
          <a:xfrm>
            <a:off x="325967" y="1330914"/>
            <a:ext cx="4730168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LHS – Left Hand Side – the variable in the left side of the equal sign.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RHS - Right Hand Side – the variable in the right side side of the equal sign.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For example: in x =5, X is LHS and 5 is RHS.</a:t>
            </a:r>
          </a:p>
          <a:p>
            <a:r>
              <a:rPr lang="en-US" sz="2000" b="1" dirty="0">
                <a:solidFill>
                  <a:schemeClr val="bg1"/>
                </a:solidFill>
                <a:latin typeface="Abadi" panose="020B0604020104020204" pitchFamily="34" charset="0"/>
              </a:rPr>
              <a:t>Deep copy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 - creates a new instance of an object and all the data it references, so there is no shared memory between the original and the copy.</a:t>
            </a:r>
          </a:p>
          <a:p>
            <a:r>
              <a:rPr lang="en-US" sz="2000" b="1" dirty="0">
                <a:solidFill>
                  <a:schemeClr val="bg1"/>
                </a:solidFill>
                <a:latin typeface="Abadi" panose="020B0604020104020204" pitchFamily="34" charset="0"/>
              </a:rPr>
              <a:t>Pointer assignment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, just copy the address.</a:t>
            </a: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274E771-5662-C28A-1D87-2C0542E8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09" y="2023632"/>
            <a:ext cx="6753070" cy="14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4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E4A0A-1FD5-9527-20B4-CFA4142DF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10DC04-3443-8C04-A73A-F032AF19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Formalization – Assignments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771C9-E25C-FBAF-220E-9F4B3984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7D37309-D004-41DB-875A-69B9018FA3C0}"/>
              </a:ext>
            </a:extLst>
          </p:cNvPr>
          <p:cNvSpPr txBox="1">
            <a:spLocks/>
          </p:cNvSpPr>
          <p:nvPr/>
        </p:nvSpPr>
        <p:spPr>
          <a:xfrm>
            <a:off x="521086" y="1161075"/>
            <a:ext cx="4730168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We define the function A(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lhs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rhs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) for assignments, and Am, Aa, As for mapping, arrays and structs respectively.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LHS and RHS in this case are SMT expressions.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For value types we do regular assignment.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 mappings we can declare storage pointer to mapping or assigning two storage pointers.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 structs if LHS is storage we will do deep copy. I d LHS is memory we do or deep copy to new address or pointer assignment depend on RHS. If LHS is storage pointer we will do pointer assignment.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 arrays very similar to structs.</a:t>
            </a: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7C8CC41-A239-6B80-538E-B9CB95029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373" y="1155388"/>
            <a:ext cx="5653118" cy="36512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04B82B3-56B8-A966-8F83-F31BE3FBD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373" y="1600047"/>
            <a:ext cx="5653118" cy="82879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F1D5B36-317C-425C-E0F2-B8FA649E3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373" y="2508373"/>
            <a:ext cx="5653118" cy="182905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551AF35-13A7-1106-C06B-1AAE231C3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373" y="4407656"/>
            <a:ext cx="5653117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4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AA619-74A7-394C-DD65-CA29D99D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4FF3D-590F-6E8C-A7A1-A10B8C702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7242" y="2807208"/>
            <a:ext cx="6123858" cy="1243584"/>
          </a:xfrm>
        </p:spPr>
        <p:txBody>
          <a:bodyPr/>
          <a:lstStyle/>
          <a:p>
            <a:r>
              <a:rPr lang="en-US" dirty="0"/>
              <a:t>Formalization -</a:t>
            </a:r>
            <a:br>
              <a:rPr lang="en-US" dirty="0"/>
            </a:br>
            <a:r>
              <a:rPr lang="en-US" sz="5400" dirty="0"/>
              <a:t>Expressions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076117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3C8E0-5469-1BF2-B975-D196443A9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37A3B1-61C6-C3EC-61A7-3DF34305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Formalization – Expressions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E1A1EB-06BF-6118-0E19-EB33C54B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F90901D-8277-45B2-5B27-A23213BFE5B8}"/>
              </a:ext>
            </a:extLst>
          </p:cNvPr>
          <p:cNvSpPr txBox="1">
            <a:spLocks/>
          </p:cNvSpPr>
          <p:nvPr/>
        </p:nvSpPr>
        <p:spPr>
          <a:xfrm>
            <a:off x="469629" y="1492675"/>
            <a:ext cx="4730168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We have four types of expressions in Solidity.</a:t>
            </a: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AD39009E-AFBF-0D72-C074-007619D0AA66}"/>
              </a:ext>
            </a:extLst>
          </p:cNvPr>
          <p:cNvGrpSpPr/>
          <p:nvPr/>
        </p:nvGrpSpPr>
        <p:grpSpPr>
          <a:xfrm>
            <a:off x="4437003" y="4080956"/>
            <a:ext cx="1240821" cy="1243385"/>
            <a:chOff x="1273782" y="2739646"/>
            <a:chExt cx="1240821" cy="1243385"/>
          </a:xfrm>
        </p:grpSpPr>
        <p:sp>
          <p:nvSpPr>
            <p:cNvPr id="11" name="Rounded Rectangle 1">
              <a:extLst>
                <a:ext uri="{FF2B5EF4-FFF2-40B4-BE49-F238E27FC236}">
                  <a16:creationId xmlns:a16="http://schemas.microsoft.com/office/drawing/2014/main" id="{A7268B1B-11A7-2869-1AD2-1B79DB08D6C5}"/>
                </a:ext>
              </a:extLst>
            </p:cNvPr>
            <p:cNvSpPr/>
            <p:nvPr/>
          </p:nvSpPr>
          <p:spPr>
            <a:xfrm>
              <a:off x="1273782" y="2739646"/>
              <a:ext cx="1240821" cy="1243383"/>
            </a:xfrm>
            <a:custGeom>
              <a:avLst/>
              <a:gdLst/>
              <a:ahLst/>
              <a:cxnLst/>
              <a:rect l="0" t="0" r="0" b="0"/>
              <a:pathLst>
                <a:path w="1240821" h="1243383">
                  <a:moveTo>
                    <a:pt x="207992" y="109808"/>
                  </a:moveTo>
                  <a:cubicBezTo>
                    <a:pt x="204277" y="73480"/>
                    <a:pt x="202216" y="37153"/>
                    <a:pt x="202216" y="0"/>
                  </a:cubicBezTo>
                  <a:lnTo>
                    <a:pt x="896414" y="3562"/>
                  </a:lnTo>
                  <a:cubicBezTo>
                    <a:pt x="896622" y="192384"/>
                    <a:pt x="1051636" y="346462"/>
                    <a:pt x="1240821" y="346462"/>
                  </a:cubicBezTo>
                  <a:lnTo>
                    <a:pt x="1240821" y="1041111"/>
                  </a:lnTo>
                  <a:cubicBezTo>
                    <a:pt x="1203674" y="1041111"/>
                    <a:pt x="1169136" y="1039044"/>
                    <a:pt x="1133236" y="1035329"/>
                  </a:cubicBezTo>
                  <a:lnTo>
                    <a:pt x="1041206" y="1243383"/>
                  </a:lnTo>
                  <a:cubicBezTo>
                    <a:pt x="956186" y="1229763"/>
                    <a:pt x="874477" y="1207474"/>
                    <a:pt x="796068" y="1177747"/>
                  </a:cubicBezTo>
                  <a:lnTo>
                    <a:pt x="820417" y="951528"/>
                  </a:lnTo>
                  <a:cubicBezTo>
                    <a:pt x="753150" y="921393"/>
                    <a:pt x="689594" y="884653"/>
                    <a:pt x="630580" y="841721"/>
                  </a:cubicBezTo>
                  <a:lnTo>
                    <a:pt x="446938" y="975883"/>
                  </a:lnTo>
                  <a:cubicBezTo>
                    <a:pt x="381320" y="922219"/>
                    <a:pt x="321067" y="861948"/>
                    <a:pt x="267419" y="796311"/>
                  </a:cubicBezTo>
                  <a:lnTo>
                    <a:pt x="401541" y="612610"/>
                  </a:lnTo>
                  <a:cubicBezTo>
                    <a:pt x="358621" y="553578"/>
                    <a:pt x="321894" y="490006"/>
                    <a:pt x="291768" y="422718"/>
                  </a:cubicBezTo>
                  <a:lnTo>
                    <a:pt x="65617" y="447073"/>
                  </a:lnTo>
                  <a:cubicBezTo>
                    <a:pt x="35904" y="368640"/>
                    <a:pt x="13618" y="286903"/>
                    <a:pt x="0" y="201864"/>
                  </a:cubicBez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2">
              <a:extLst>
                <a:ext uri="{FF2B5EF4-FFF2-40B4-BE49-F238E27FC236}">
                  <a16:creationId xmlns:a16="http://schemas.microsoft.com/office/drawing/2014/main" id="{E7E76E6D-A8DA-F948-C874-4D1EFE25363F}"/>
                </a:ext>
              </a:extLst>
            </p:cNvPr>
            <p:cNvSpPr/>
            <p:nvPr/>
          </p:nvSpPr>
          <p:spPr>
            <a:xfrm>
              <a:off x="1273782" y="2739646"/>
              <a:ext cx="1240816" cy="1243385"/>
            </a:xfrm>
            <a:custGeom>
              <a:avLst/>
              <a:gdLst/>
              <a:ahLst/>
              <a:cxnLst/>
              <a:rect l="0" t="0" r="0" b="0"/>
              <a:pathLst>
                <a:path w="1240816" h="1243385">
                  <a:moveTo>
                    <a:pt x="896414" y="3562"/>
                  </a:moveTo>
                  <a:cubicBezTo>
                    <a:pt x="896622" y="192384"/>
                    <a:pt x="1051639" y="346462"/>
                    <a:pt x="1240816" y="346462"/>
                  </a:cubicBezTo>
                  <a:lnTo>
                    <a:pt x="1240816" y="1041108"/>
                  </a:lnTo>
                  <a:cubicBezTo>
                    <a:pt x="1203675" y="1041108"/>
                    <a:pt x="1169136" y="1039045"/>
                    <a:pt x="1133233" y="1035329"/>
                  </a:cubicBezTo>
                  <a:lnTo>
                    <a:pt x="1041202" y="1243385"/>
                  </a:lnTo>
                  <a:cubicBezTo>
                    <a:pt x="956189" y="1229763"/>
                    <a:pt x="874477" y="1207470"/>
                    <a:pt x="796068" y="1177749"/>
                  </a:cubicBezTo>
                  <a:lnTo>
                    <a:pt x="820417" y="951528"/>
                  </a:lnTo>
                  <a:cubicBezTo>
                    <a:pt x="753150" y="921393"/>
                    <a:pt x="689594" y="884653"/>
                    <a:pt x="630580" y="841721"/>
                  </a:cubicBezTo>
                  <a:lnTo>
                    <a:pt x="446938" y="975884"/>
                  </a:lnTo>
                  <a:cubicBezTo>
                    <a:pt x="381320" y="922219"/>
                    <a:pt x="321067" y="861948"/>
                    <a:pt x="267419" y="796311"/>
                  </a:cubicBezTo>
                  <a:lnTo>
                    <a:pt x="401541" y="612610"/>
                  </a:lnTo>
                  <a:cubicBezTo>
                    <a:pt x="358621" y="553578"/>
                    <a:pt x="321894" y="490006"/>
                    <a:pt x="291768" y="422718"/>
                  </a:cubicBezTo>
                  <a:lnTo>
                    <a:pt x="65617" y="447073"/>
                  </a:lnTo>
                  <a:cubicBezTo>
                    <a:pt x="35904" y="368640"/>
                    <a:pt x="13618" y="286903"/>
                    <a:pt x="0" y="201864"/>
                  </a:cubicBezTo>
                  <a:lnTo>
                    <a:pt x="207992" y="109808"/>
                  </a:lnTo>
                  <a:cubicBezTo>
                    <a:pt x="204277" y="73480"/>
                    <a:pt x="202216" y="37153"/>
                    <a:pt x="202216" y="0"/>
                  </a:cubicBez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881C6417-3F21-5172-F4D0-109D3450B07A}"/>
              </a:ext>
            </a:extLst>
          </p:cNvPr>
          <p:cNvGrpSpPr/>
          <p:nvPr/>
        </p:nvGrpSpPr>
        <p:grpSpPr>
          <a:xfrm>
            <a:off x="5677821" y="4084510"/>
            <a:ext cx="1245612" cy="1238251"/>
            <a:chOff x="2514600" y="2743200"/>
            <a:chExt cx="1245612" cy="1238251"/>
          </a:xfrm>
        </p:grpSpPr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41DDD946-0A62-ED63-E5BB-C5619467A90C}"/>
                </a:ext>
              </a:extLst>
            </p:cNvPr>
            <p:cNvSpPr/>
            <p:nvPr/>
          </p:nvSpPr>
          <p:spPr>
            <a:xfrm>
              <a:off x="2514600" y="2743200"/>
              <a:ext cx="1245612" cy="1238250"/>
            </a:xfrm>
            <a:custGeom>
              <a:avLst/>
              <a:gdLst/>
              <a:ahLst/>
              <a:cxnLst/>
              <a:rect l="0" t="0" r="0" b="0"/>
              <a:pathLst>
                <a:path w="1245612" h="1238250">
                  <a:moveTo>
                    <a:pt x="1043387" y="411"/>
                  </a:moveTo>
                  <a:cubicBezTo>
                    <a:pt x="1043387" y="37564"/>
                    <a:pt x="1041330" y="68759"/>
                    <a:pt x="1037615" y="104673"/>
                  </a:cubicBezTo>
                  <a:lnTo>
                    <a:pt x="1245612" y="196730"/>
                  </a:lnTo>
                  <a:cubicBezTo>
                    <a:pt x="1231992" y="281768"/>
                    <a:pt x="1209703" y="363505"/>
                    <a:pt x="1179995" y="441939"/>
                  </a:cubicBezTo>
                  <a:lnTo>
                    <a:pt x="953843" y="417583"/>
                  </a:lnTo>
                  <a:cubicBezTo>
                    <a:pt x="923714" y="484872"/>
                    <a:pt x="886986" y="548444"/>
                    <a:pt x="844067" y="607476"/>
                  </a:cubicBezTo>
                  <a:lnTo>
                    <a:pt x="978188" y="791177"/>
                  </a:lnTo>
                  <a:cubicBezTo>
                    <a:pt x="924540" y="856814"/>
                    <a:pt x="864287" y="917085"/>
                    <a:pt x="798670" y="970749"/>
                  </a:cubicBezTo>
                  <a:lnTo>
                    <a:pt x="615024" y="836586"/>
                  </a:lnTo>
                  <a:cubicBezTo>
                    <a:pt x="556011" y="879518"/>
                    <a:pt x="492458" y="916259"/>
                    <a:pt x="425191" y="946394"/>
                  </a:cubicBezTo>
                  <a:lnTo>
                    <a:pt x="449540" y="1172613"/>
                  </a:lnTo>
                  <a:cubicBezTo>
                    <a:pt x="371130" y="1202340"/>
                    <a:pt x="289419" y="1224629"/>
                    <a:pt x="204405" y="1238250"/>
                  </a:cubicBezTo>
                  <a:lnTo>
                    <a:pt x="112374" y="1030195"/>
                  </a:lnTo>
                  <a:cubicBezTo>
                    <a:pt x="76059" y="1033910"/>
                    <a:pt x="37141" y="1035977"/>
                    <a:pt x="0" y="1035977"/>
                  </a:cubicBezTo>
                  <a:lnTo>
                    <a:pt x="0" y="342526"/>
                  </a:lnTo>
                  <a:cubicBezTo>
                    <a:pt x="193222" y="342526"/>
                    <a:pt x="349762" y="188997"/>
                    <a:pt x="349762" y="0"/>
                  </a:cubicBezTo>
                  <a:close/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FBB49BA7-CEAC-44AD-0C05-6CEBE4F7ED07}"/>
                </a:ext>
              </a:extLst>
            </p:cNvPr>
            <p:cNvSpPr/>
            <p:nvPr/>
          </p:nvSpPr>
          <p:spPr>
            <a:xfrm>
              <a:off x="2514600" y="2743200"/>
              <a:ext cx="1245609" cy="1238251"/>
            </a:xfrm>
            <a:custGeom>
              <a:avLst/>
              <a:gdLst/>
              <a:ahLst/>
              <a:cxnLst/>
              <a:rect l="0" t="0" r="0" b="0"/>
              <a:pathLst>
                <a:path w="1245609" h="1238251">
                  <a:moveTo>
                    <a:pt x="1043392" y="411"/>
                  </a:moveTo>
                  <a:cubicBezTo>
                    <a:pt x="1043392" y="37564"/>
                    <a:pt x="1041330" y="68759"/>
                    <a:pt x="1037616" y="104673"/>
                  </a:cubicBezTo>
                  <a:lnTo>
                    <a:pt x="1245609" y="196730"/>
                  </a:lnTo>
                  <a:cubicBezTo>
                    <a:pt x="1231990" y="281768"/>
                    <a:pt x="1209703" y="363505"/>
                    <a:pt x="1179990" y="441939"/>
                  </a:cubicBezTo>
                  <a:lnTo>
                    <a:pt x="953840" y="417583"/>
                  </a:lnTo>
                  <a:cubicBezTo>
                    <a:pt x="923714" y="484872"/>
                    <a:pt x="886986" y="548444"/>
                    <a:pt x="844067" y="607476"/>
                  </a:cubicBezTo>
                  <a:lnTo>
                    <a:pt x="978189" y="791177"/>
                  </a:lnTo>
                  <a:cubicBezTo>
                    <a:pt x="924540" y="856814"/>
                    <a:pt x="864287" y="917085"/>
                    <a:pt x="798670" y="970749"/>
                  </a:cubicBezTo>
                  <a:lnTo>
                    <a:pt x="615024" y="836586"/>
                  </a:lnTo>
                  <a:cubicBezTo>
                    <a:pt x="556011" y="879518"/>
                    <a:pt x="492458" y="916259"/>
                    <a:pt x="425191" y="946394"/>
                  </a:cubicBezTo>
                  <a:lnTo>
                    <a:pt x="449540" y="1172614"/>
                  </a:lnTo>
                  <a:cubicBezTo>
                    <a:pt x="371130" y="1202336"/>
                    <a:pt x="289419" y="1224629"/>
                    <a:pt x="204405" y="1238251"/>
                  </a:cubicBezTo>
                  <a:lnTo>
                    <a:pt x="112374" y="1030194"/>
                  </a:lnTo>
                  <a:cubicBezTo>
                    <a:pt x="76059" y="1033910"/>
                    <a:pt x="37141" y="1035974"/>
                    <a:pt x="0" y="1035974"/>
                  </a:cubicBezTo>
                  <a:lnTo>
                    <a:pt x="0" y="342526"/>
                  </a:lnTo>
                  <a:cubicBezTo>
                    <a:pt x="193222" y="342526"/>
                    <a:pt x="349762" y="188997"/>
                    <a:pt x="349762" y="0"/>
                  </a:cubicBez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9">
            <a:extLst>
              <a:ext uri="{FF2B5EF4-FFF2-40B4-BE49-F238E27FC236}">
                <a16:creationId xmlns:a16="http://schemas.microsoft.com/office/drawing/2014/main" id="{A172A3E1-C57D-CEC2-5121-3E9AE417813D}"/>
              </a:ext>
            </a:extLst>
          </p:cNvPr>
          <p:cNvGrpSpPr/>
          <p:nvPr/>
        </p:nvGrpSpPr>
        <p:grpSpPr>
          <a:xfrm>
            <a:off x="5677821" y="2837553"/>
            <a:ext cx="1246435" cy="1246949"/>
            <a:chOff x="2514600" y="1496243"/>
            <a:chExt cx="1246435" cy="1246949"/>
          </a:xfrm>
        </p:grpSpPr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4894E0C2-E6C9-7DCB-ADB9-243D6C903DCF}"/>
                </a:ext>
              </a:extLst>
            </p:cNvPr>
            <p:cNvSpPr/>
            <p:nvPr/>
          </p:nvSpPr>
          <p:spPr>
            <a:xfrm>
              <a:off x="2514600" y="1496243"/>
              <a:ext cx="1246431" cy="1246946"/>
            </a:xfrm>
            <a:custGeom>
              <a:avLst/>
              <a:gdLst/>
              <a:ahLst/>
              <a:cxnLst/>
              <a:rect l="0" t="0" r="0" b="0"/>
              <a:pathLst>
                <a:path w="1246431" h="1246946">
                  <a:moveTo>
                    <a:pt x="349529" y="1246555"/>
                  </a:moveTo>
                  <a:cubicBezTo>
                    <a:pt x="349317" y="1053855"/>
                    <a:pt x="192963" y="897795"/>
                    <a:pt x="0" y="897795"/>
                  </a:cubicBezTo>
                  <a:lnTo>
                    <a:pt x="0" y="202277"/>
                  </a:lnTo>
                  <a:cubicBezTo>
                    <a:pt x="37141" y="202277"/>
                    <a:pt x="77297" y="204341"/>
                    <a:pt x="113201" y="208056"/>
                  </a:cubicBezTo>
                  <a:lnTo>
                    <a:pt x="205230" y="0"/>
                  </a:lnTo>
                  <a:cubicBezTo>
                    <a:pt x="290242" y="13622"/>
                    <a:pt x="371954" y="35914"/>
                    <a:pt x="450364" y="65636"/>
                  </a:cubicBezTo>
                  <a:lnTo>
                    <a:pt x="426017" y="291857"/>
                  </a:lnTo>
                  <a:cubicBezTo>
                    <a:pt x="493285" y="321992"/>
                    <a:pt x="556837" y="358732"/>
                    <a:pt x="615851" y="401664"/>
                  </a:cubicBezTo>
                  <a:lnTo>
                    <a:pt x="799496" y="267501"/>
                  </a:lnTo>
                  <a:cubicBezTo>
                    <a:pt x="865113" y="321166"/>
                    <a:pt x="925364" y="381437"/>
                    <a:pt x="979017" y="447073"/>
                  </a:cubicBezTo>
                  <a:lnTo>
                    <a:pt x="844891" y="630775"/>
                  </a:lnTo>
                  <a:cubicBezTo>
                    <a:pt x="887810" y="689807"/>
                    <a:pt x="924540" y="753379"/>
                    <a:pt x="954671" y="820667"/>
                  </a:cubicBezTo>
                  <a:lnTo>
                    <a:pt x="1180813" y="796311"/>
                  </a:lnTo>
                  <a:cubicBezTo>
                    <a:pt x="1210531" y="874745"/>
                    <a:pt x="1232820" y="956481"/>
                    <a:pt x="1246431" y="1041520"/>
                  </a:cubicBezTo>
                  <a:lnTo>
                    <a:pt x="1038443" y="1133579"/>
                  </a:lnTo>
                  <a:cubicBezTo>
                    <a:pt x="1042158" y="1169908"/>
                    <a:pt x="1044215" y="1209798"/>
                    <a:pt x="1044215" y="1246946"/>
                  </a:cubicBez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18" name="Rounded Rectangle 8">
              <a:extLst>
                <a:ext uri="{FF2B5EF4-FFF2-40B4-BE49-F238E27FC236}">
                  <a16:creationId xmlns:a16="http://schemas.microsoft.com/office/drawing/2014/main" id="{DA10E5D1-51DF-F116-2908-C46BAB6B2090}"/>
                </a:ext>
              </a:extLst>
            </p:cNvPr>
            <p:cNvSpPr/>
            <p:nvPr/>
          </p:nvSpPr>
          <p:spPr>
            <a:xfrm>
              <a:off x="2514600" y="1496243"/>
              <a:ext cx="1246435" cy="1246949"/>
            </a:xfrm>
            <a:custGeom>
              <a:avLst/>
              <a:gdLst/>
              <a:ahLst/>
              <a:cxnLst/>
              <a:rect l="0" t="0" r="0" b="0"/>
              <a:pathLst>
                <a:path w="1246435" h="1246949">
                  <a:moveTo>
                    <a:pt x="349529" y="1246557"/>
                  </a:moveTo>
                  <a:cubicBezTo>
                    <a:pt x="349317" y="1053851"/>
                    <a:pt x="192964" y="897795"/>
                    <a:pt x="0" y="897795"/>
                  </a:cubicBezTo>
                  <a:lnTo>
                    <a:pt x="0" y="202277"/>
                  </a:lnTo>
                  <a:cubicBezTo>
                    <a:pt x="37141" y="202277"/>
                    <a:pt x="77298" y="204341"/>
                    <a:pt x="113201" y="208056"/>
                  </a:cubicBezTo>
                  <a:lnTo>
                    <a:pt x="205230" y="0"/>
                  </a:lnTo>
                  <a:cubicBezTo>
                    <a:pt x="290242" y="13622"/>
                    <a:pt x="371955" y="35914"/>
                    <a:pt x="450364" y="65636"/>
                  </a:cubicBezTo>
                  <a:lnTo>
                    <a:pt x="426018" y="291857"/>
                  </a:lnTo>
                  <a:cubicBezTo>
                    <a:pt x="493285" y="321992"/>
                    <a:pt x="556838" y="358732"/>
                    <a:pt x="615852" y="401664"/>
                  </a:cubicBezTo>
                  <a:lnTo>
                    <a:pt x="799497" y="267501"/>
                  </a:lnTo>
                  <a:cubicBezTo>
                    <a:pt x="865113" y="321166"/>
                    <a:pt x="925365" y="381437"/>
                    <a:pt x="979013" y="447073"/>
                  </a:cubicBezTo>
                  <a:lnTo>
                    <a:pt x="844891" y="630775"/>
                  </a:lnTo>
                  <a:cubicBezTo>
                    <a:pt x="887810" y="689807"/>
                    <a:pt x="924541" y="753379"/>
                    <a:pt x="954666" y="820667"/>
                  </a:cubicBezTo>
                  <a:lnTo>
                    <a:pt x="1180817" y="796311"/>
                  </a:lnTo>
                  <a:cubicBezTo>
                    <a:pt x="1210530" y="874745"/>
                    <a:pt x="1232816" y="956482"/>
                    <a:pt x="1246435" y="1041521"/>
                  </a:cubicBezTo>
                  <a:lnTo>
                    <a:pt x="1038441" y="1133577"/>
                  </a:lnTo>
                  <a:cubicBezTo>
                    <a:pt x="1042155" y="1169905"/>
                    <a:pt x="1044219" y="1209796"/>
                    <a:pt x="1044219" y="1246949"/>
                  </a:cubicBez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4D7D34FA-4007-0C0B-55C7-65A2A3989946}"/>
              </a:ext>
            </a:extLst>
          </p:cNvPr>
          <p:cNvGrpSpPr/>
          <p:nvPr/>
        </p:nvGrpSpPr>
        <p:grpSpPr>
          <a:xfrm>
            <a:off x="4437416" y="2836734"/>
            <a:ext cx="1240788" cy="1247775"/>
            <a:chOff x="1274195" y="1495424"/>
            <a:chExt cx="1240788" cy="1247775"/>
          </a:xfrm>
        </p:grpSpPr>
        <p:sp>
          <p:nvSpPr>
            <p:cNvPr id="20" name="Rounded Rectangle 10">
              <a:extLst>
                <a:ext uri="{FF2B5EF4-FFF2-40B4-BE49-F238E27FC236}">
                  <a16:creationId xmlns:a16="http://schemas.microsoft.com/office/drawing/2014/main" id="{615D1124-6091-118B-6BD9-EF4E29428703}"/>
                </a:ext>
              </a:extLst>
            </p:cNvPr>
            <p:cNvSpPr/>
            <p:nvPr/>
          </p:nvSpPr>
          <p:spPr>
            <a:xfrm>
              <a:off x="1274195" y="1495424"/>
              <a:ext cx="1240402" cy="1247775"/>
            </a:xfrm>
            <a:custGeom>
              <a:avLst/>
              <a:gdLst/>
              <a:ahLst/>
              <a:cxnLst/>
              <a:rect l="0" t="0" r="0" b="0"/>
              <a:pathLst>
                <a:path w="1240402" h="1247775">
                  <a:moveTo>
                    <a:pt x="202213" y="1247775"/>
                  </a:moveTo>
                  <a:cubicBezTo>
                    <a:pt x="202213" y="1210617"/>
                    <a:pt x="204277" y="1169489"/>
                    <a:pt x="207992" y="1133579"/>
                  </a:cubicBezTo>
                  <a:lnTo>
                    <a:pt x="0" y="1041520"/>
                  </a:lnTo>
                  <a:cubicBezTo>
                    <a:pt x="13618" y="956481"/>
                    <a:pt x="35902" y="874745"/>
                    <a:pt x="65615" y="796311"/>
                  </a:cubicBezTo>
                  <a:lnTo>
                    <a:pt x="291768" y="820667"/>
                  </a:lnTo>
                  <a:cubicBezTo>
                    <a:pt x="321894" y="753379"/>
                    <a:pt x="358621" y="689806"/>
                    <a:pt x="401541" y="630775"/>
                  </a:cubicBezTo>
                  <a:lnTo>
                    <a:pt x="267419" y="447073"/>
                  </a:lnTo>
                  <a:cubicBezTo>
                    <a:pt x="321067" y="381437"/>
                    <a:pt x="381321" y="321166"/>
                    <a:pt x="446938" y="267501"/>
                  </a:cubicBezTo>
                  <a:lnTo>
                    <a:pt x="630580" y="401664"/>
                  </a:lnTo>
                  <a:cubicBezTo>
                    <a:pt x="689594" y="358732"/>
                    <a:pt x="753150" y="321992"/>
                    <a:pt x="820417" y="291857"/>
                  </a:cubicBezTo>
                  <a:lnTo>
                    <a:pt x="796068" y="65636"/>
                  </a:lnTo>
                  <a:cubicBezTo>
                    <a:pt x="874477" y="35914"/>
                    <a:pt x="956186" y="13622"/>
                    <a:pt x="1041206" y="0"/>
                  </a:cubicBezTo>
                  <a:lnTo>
                    <a:pt x="1133227" y="208056"/>
                  </a:lnTo>
                  <a:cubicBezTo>
                    <a:pt x="1169546" y="204341"/>
                    <a:pt x="1203264" y="202277"/>
                    <a:pt x="1240402" y="202277"/>
                  </a:cubicBezTo>
                  <a:lnTo>
                    <a:pt x="1240402" y="898620"/>
                  </a:lnTo>
                  <a:cubicBezTo>
                    <a:pt x="1051521" y="898832"/>
                    <a:pt x="895481" y="1055017"/>
                    <a:pt x="895481" y="1247775"/>
                  </a:cubicBezTo>
                  <a:close/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  <p:sp>
          <p:nvSpPr>
            <p:cNvPr id="21" name="Rounded Rectangle 11">
              <a:extLst>
                <a:ext uri="{FF2B5EF4-FFF2-40B4-BE49-F238E27FC236}">
                  <a16:creationId xmlns:a16="http://schemas.microsoft.com/office/drawing/2014/main" id="{F111AD92-F8E6-A77F-7E99-400DCB560564}"/>
                </a:ext>
              </a:extLst>
            </p:cNvPr>
            <p:cNvSpPr/>
            <p:nvPr/>
          </p:nvSpPr>
          <p:spPr>
            <a:xfrm>
              <a:off x="1274195" y="1495425"/>
              <a:ext cx="1240788" cy="1247774"/>
            </a:xfrm>
            <a:custGeom>
              <a:avLst/>
              <a:gdLst/>
              <a:ahLst/>
              <a:cxnLst/>
              <a:rect l="0" t="0" r="0" b="0"/>
              <a:pathLst>
                <a:path w="1240788" h="1247774">
                  <a:moveTo>
                    <a:pt x="1240404" y="898620"/>
                  </a:moveTo>
                  <a:cubicBezTo>
                    <a:pt x="1051525" y="898832"/>
                    <a:pt x="895481" y="1055018"/>
                    <a:pt x="895481" y="1247774"/>
                  </a:cubicBezTo>
                  <a:cubicBezTo>
                    <a:pt x="664031" y="1247774"/>
                    <a:pt x="433384" y="1247774"/>
                    <a:pt x="202213" y="1247774"/>
                  </a:cubicBezTo>
                  <a:cubicBezTo>
                    <a:pt x="202213" y="1210621"/>
                    <a:pt x="204277" y="1169492"/>
                    <a:pt x="207992" y="1133577"/>
                  </a:cubicBezTo>
                  <a:lnTo>
                    <a:pt x="0" y="1041521"/>
                  </a:lnTo>
                  <a:cubicBezTo>
                    <a:pt x="13618" y="956482"/>
                    <a:pt x="35902" y="874745"/>
                    <a:pt x="65615" y="796311"/>
                  </a:cubicBezTo>
                  <a:lnTo>
                    <a:pt x="291768" y="820667"/>
                  </a:lnTo>
                  <a:cubicBezTo>
                    <a:pt x="321894" y="753379"/>
                    <a:pt x="358621" y="689806"/>
                    <a:pt x="401541" y="630775"/>
                  </a:cubicBezTo>
                  <a:lnTo>
                    <a:pt x="267419" y="447073"/>
                  </a:lnTo>
                  <a:cubicBezTo>
                    <a:pt x="321067" y="381437"/>
                    <a:pt x="381321" y="321166"/>
                    <a:pt x="446938" y="267501"/>
                  </a:cubicBezTo>
                  <a:lnTo>
                    <a:pt x="630580" y="401664"/>
                  </a:lnTo>
                  <a:cubicBezTo>
                    <a:pt x="689594" y="358732"/>
                    <a:pt x="753150" y="321992"/>
                    <a:pt x="820417" y="291857"/>
                  </a:cubicBezTo>
                  <a:lnTo>
                    <a:pt x="796068" y="65636"/>
                  </a:lnTo>
                  <a:cubicBezTo>
                    <a:pt x="874477" y="35914"/>
                    <a:pt x="956189" y="13622"/>
                    <a:pt x="1041203" y="0"/>
                  </a:cubicBezTo>
                  <a:lnTo>
                    <a:pt x="1133231" y="208056"/>
                  </a:lnTo>
                  <a:cubicBezTo>
                    <a:pt x="1169547" y="204341"/>
                    <a:pt x="1203262" y="202277"/>
                    <a:pt x="1240404" y="202277"/>
                  </a:cubicBezTo>
                  <a:close/>
                  <a:moveTo>
                    <a:pt x="1240788" y="898619"/>
                  </a:moveTo>
                  <a:lnTo>
                    <a:pt x="1240404" y="898620"/>
                  </a:ln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 sz="240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14">
            <a:extLst>
              <a:ext uri="{FF2B5EF4-FFF2-40B4-BE49-F238E27FC236}">
                <a16:creationId xmlns:a16="http://schemas.microsoft.com/office/drawing/2014/main" id="{DA7F7C57-C7FF-E18D-7927-BAAF70F597A2}"/>
              </a:ext>
            </a:extLst>
          </p:cNvPr>
          <p:cNvSpPr txBox="1"/>
          <p:nvPr/>
        </p:nvSpPr>
        <p:spPr>
          <a:xfrm>
            <a:off x="3326605" y="2960560"/>
            <a:ext cx="1300036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b="0" dirty="0">
                <a:solidFill>
                  <a:schemeClr val="bg1"/>
                </a:solidFill>
                <a:latin typeface="Roboto"/>
              </a:rPr>
              <a:t>Field Access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D770F7FC-A0EF-C89B-F415-479BF2B0F878}"/>
              </a:ext>
            </a:extLst>
          </p:cNvPr>
          <p:cNvSpPr txBox="1"/>
          <p:nvPr/>
        </p:nvSpPr>
        <p:spPr>
          <a:xfrm>
            <a:off x="6839871" y="2960560"/>
            <a:ext cx="2545569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b="0" dirty="0">
                <a:solidFill>
                  <a:schemeClr val="bg1"/>
                </a:solidFill>
                <a:latin typeface="Roboto"/>
              </a:rPr>
              <a:t>Arrays</a:t>
            </a:r>
            <a:r>
              <a:rPr lang="en-US" b="0" dirty="0">
                <a:solidFill>
                  <a:schemeClr val="bg1"/>
                </a:solidFill>
                <a:latin typeface="Roboto"/>
              </a:rPr>
              <a:t> indices accessing</a:t>
            </a:r>
            <a:endParaRPr b="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5C92D51D-CC91-E05F-1F1C-29D635CC6E8D}"/>
              </a:ext>
            </a:extLst>
          </p:cNvPr>
          <p:cNvSpPr txBox="1"/>
          <p:nvPr/>
        </p:nvSpPr>
        <p:spPr>
          <a:xfrm>
            <a:off x="3368646" y="4903660"/>
            <a:ext cx="1247137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b="0">
                <a:solidFill>
                  <a:schemeClr val="bg1"/>
                </a:solidFill>
                <a:latin typeface="Roboto"/>
              </a:rPr>
              <a:t>Conditional
Expressions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5A7071EB-C712-2884-C274-98577A21512E}"/>
              </a:ext>
            </a:extLst>
          </p:cNvPr>
          <p:cNvSpPr txBox="1"/>
          <p:nvPr/>
        </p:nvSpPr>
        <p:spPr>
          <a:xfrm>
            <a:off x="6839871" y="4903660"/>
            <a:ext cx="1546898" cy="5539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b="0">
                <a:solidFill>
                  <a:schemeClr val="bg1"/>
                </a:solidFill>
                <a:latin typeface="Roboto"/>
              </a:rPr>
              <a:t>Allocating New
Arrays/Structs</a:t>
            </a:r>
          </a:p>
        </p:txBody>
      </p:sp>
      <p:sp>
        <p:nvSpPr>
          <p:cNvPr id="27" name="Rounded Rectangle 18">
            <a:extLst>
              <a:ext uri="{FF2B5EF4-FFF2-40B4-BE49-F238E27FC236}">
                <a16:creationId xmlns:a16="http://schemas.microsoft.com/office/drawing/2014/main" id="{146313D4-7295-191E-909B-9F37538F00F3}"/>
              </a:ext>
            </a:extLst>
          </p:cNvPr>
          <p:cNvSpPr/>
          <p:nvPr/>
        </p:nvSpPr>
        <p:spPr>
          <a:xfrm>
            <a:off x="4999164" y="3405853"/>
            <a:ext cx="328612" cy="328612"/>
          </a:xfrm>
          <a:custGeom>
            <a:avLst/>
            <a:gdLst/>
            <a:ahLst/>
            <a:cxnLst/>
            <a:rect l="0" t="0" r="0" b="0"/>
            <a:pathLst>
              <a:path w="328612" h="328612">
                <a:moveTo>
                  <a:pt x="14287" y="0"/>
                </a:moveTo>
                <a:lnTo>
                  <a:pt x="285749" y="0"/>
                </a:lnTo>
                <a:cubicBezTo>
                  <a:pt x="293640" y="0"/>
                  <a:pt x="300037" y="6396"/>
                  <a:pt x="300037" y="14287"/>
                </a:cubicBezTo>
                <a:lnTo>
                  <a:pt x="300037" y="100012"/>
                </a:lnTo>
                <a:cubicBezTo>
                  <a:pt x="300037" y="115794"/>
                  <a:pt x="287244" y="128587"/>
                  <a:pt x="271462" y="128587"/>
                </a:cubicBezTo>
                <a:lnTo>
                  <a:pt x="203453" y="128587"/>
                </a:lnTo>
                <a:cubicBezTo>
                  <a:pt x="196642" y="128576"/>
                  <a:pt x="190058" y="126140"/>
                  <a:pt x="184880" y="121715"/>
                </a:cubicBezTo>
                <a:lnTo>
                  <a:pt x="170792" y="109642"/>
                </a:lnTo>
                <a:cubicBezTo>
                  <a:pt x="154752" y="95922"/>
                  <a:pt x="131111" y="95922"/>
                  <a:pt x="115071" y="109642"/>
                </a:cubicBezTo>
                <a:lnTo>
                  <a:pt x="100984" y="121715"/>
                </a:lnTo>
                <a:cubicBezTo>
                  <a:pt x="95806" y="126140"/>
                  <a:pt x="89221" y="128576"/>
                  <a:pt x="82410" y="128587"/>
                </a:cubicBezTo>
                <a:lnTo>
                  <a:pt x="28575" y="128587"/>
                </a:lnTo>
                <a:cubicBezTo>
                  <a:pt x="12793" y="128587"/>
                  <a:pt x="0" y="115794"/>
                  <a:pt x="0" y="100012"/>
                </a:cubicBezTo>
                <a:lnTo>
                  <a:pt x="0" y="14287"/>
                </a:lnTo>
                <a:cubicBezTo>
                  <a:pt x="0" y="6396"/>
                  <a:pt x="6396" y="0"/>
                  <a:pt x="14287" y="0"/>
                </a:cubicBezTo>
                <a:close/>
                <a:moveTo>
                  <a:pt x="185737" y="196453"/>
                </a:moveTo>
                <a:lnTo>
                  <a:pt x="228599" y="178593"/>
                </a:lnTo>
                <a:lnTo>
                  <a:pt x="271462" y="196453"/>
                </a:lnTo>
                <a:lnTo>
                  <a:pt x="228599" y="214312"/>
                </a:lnTo>
                <a:close/>
                <a:moveTo>
                  <a:pt x="185737" y="196453"/>
                </a:moveTo>
                <a:lnTo>
                  <a:pt x="185737" y="246459"/>
                </a:lnTo>
                <a:lnTo>
                  <a:pt x="228599" y="264318"/>
                </a:lnTo>
                <a:lnTo>
                  <a:pt x="271462" y="246459"/>
                </a:lnTo>
                <a:lnTo>
                  <a:pt x="271462" y="196453"/>
                </a:lnTo>
                <a:moveTo>
                  <a:pt x="228599" y="214312"/>
                </a:moveTo>
                <a:lnTo>
                  <a:pt x="228599" y="264318"/>
                </a:lnTo>
                <a:moveTo>
                  <a:pt x="285749" y="157162"/>
                </a:moveTo>
                <a:lnTo>
                  <a:pt x="314324" y="157162"/>
                </a:lnTo>
                <a:cubicBezTo>
                  <a:pt x="322215" y="157162"/>
                  <a:pt x="328612" y="163559"/>
                  <a:pt x="328612" y="171450"/>
                </a:cubicBezTo>
                <a:lnTo>
                  <a:pt x="328612" y="285750"/>
                </a:lnTo>
                <a:cubicBezTo>
                  <a:pt x="328612" y="293640"/>
                  <a:pt x="322215" y="300037"/>
                  <a:pt x="314324" y="300037"/>
                </a:cubicBezTo>
                <a:lnTo>
                  <a:pt x="142874" y="300037"/>
                </a:lnTo>
                <a:cubicBezTo>
                  <a:pt x="134984" y="300037"/>
                  <a:pt x="128587" y="293640"/>
                  <a:pt x="128587" y="285750"/>
                </a:cubicBezTo>
                <a:lnTo>
                  <a:pt x="128587" y="171450"/>
                </a:lnTo>
                <a:cubicBezTo>
                  <a:pt x="128587" y="163559"/>
                  <a:pt x="134984" y="157162"/>
                  <a:pt x="142874" y="157162"/>
                </a:cubicBezTo>
                <a:lnTo>
                  <a:pt x="171449" y="157162"/>
                </a:lnTo>
                <a:moveTo>
                  <a:pt x="228599" y="300037"/>
                </a:moveTo>
                <a:lnTo>
                  <a:pt x="228599" y="328612"/>
                </a:lnTo>
                <a:moveTo>
                  <a:pt x="257174" y="328612"/>
                </a:moveTo>
                <a:lnTo>
                  <a:pt x="200024" y="328612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2400">
              <a:solidFill>
                <a:schemeClr val="bg1"/>
              </a:solidFill>
            </a:endParaRPr>
          </a:p>
        </p:txBody>
      </p:sp>
      <p:sp>
        <p:nvSpPr>
          <p:cNvPr id="28" name="Rounded Rectangle 19">
            <a:extLst>
              <a:ext uri="{FF2B5EF4-FFF2-40B4-BE49-F238E27FC236}">
                <a16:creationId xmlns:a16="http://schemas.microsoft.com/office/drawing/2014/main" id="{F94B704D-5C27-9263-51F0-2243D0CC058C}"/>
              </a:ext>
            </a:extLst>
          </p:cNvPr>
          <p:cNvSpPr/>
          <p:nvPr/>
        </p:nvSpPr>
        <p:spPr>
          <a:xfrm>
            <a:off x="6028164" y="3405868"/>
            <a:ext cx="328598" cy="328612"/>
          </a:xfrm>
          <a:custGeom>
            <a:avLst/>
            <a:gdLst/>
            <a:ahLst/>
            <a:cxnLst/>
            <a:rect l="0" t="0" r="0" b="0"/>
            <a:pathLst>
              <a:path w="328598" h="328612">
                <a:moveTo>
                  <a:pt x="135731" y="0"/>
                </a:moveTo>
                <a:cubicBezTo>
                  <a:pt x="210693" y="0"/>
                  <a:pt x="271462" y="25586"/>
                  <a:pt x="271462" y="57150"/>
                </a:cubicBezTo>
                <a:cubicBezTo>
                  <a:pt x="271462" y="88713"/>
                  <a:pt x="210693" y="114300"/>
                  <a:pt x="135731" y="114300"/>
                </a:cubicBezTo>
                <a:cubicBezTo>
                  <a:pt x="60768" y="114300"/>
                  <a:pt x="0" y="88713"/>
                  <a:pt x="0" y="57150"/>
                </a:cubicBezTo>
                <a:cubicBezTo>
                  <a:pt x="0" y="25586"/>
                  <a:pt x="60768" y="0"/>
                  <a:pt x="135731" y="0"/>
                </a:cubicBezTo>
                <a:close/>
                <a:moveTo>
                  <a:pt x="157162" y="170721"/>
                </a:moveTo>
                <a:cubicBezTo>
                  <a:pt x="150175" y="171192"/>
                  <a:pt x="143017" y="171450"/>
                  <a:pt x="135731" y="171450"/>
                </a:cubicBezTo>
                <a:cubicBezTo>
                  <a:pt x="60779" y="171450"/>
                  <a:pt x="0" y="145875"/>
                  <a:pt x="0" y="114300"/>
                </a:cubicBezTo>
                <a:moveTo>
                  <a:pt x="0" y="178579"/>
                </a:moveTo>
                <a:cubicBezTo>
                  <a:pt x="0" y="210154"/>
                  <a:pt x="60779" y="235729"/>
                  <a:pt x="135731" y="235729"/>
                </a:cubicBezTo>
                <a:moveTo>
                  <a:pt x="135731" y="300023"/>
                </a:moveTo>
                <a:cubicBezTo>
                  <a:pt x="60779" y="300023"/>
                  <a:pt x="0" y="274448"/>
                  <a:pt x="0" y="242873"/>
                </a:cubicBezTo>
                <a:lnTo>
                  <a:pt x="0" y="57135"/>
                </a:lnTo>
                <a:moveTo>
                  <a:pt x="271462" y="57150"/>
                </a:moveTo>
                <a:lnTo>
                  <a:pt x="271462" y="135731"/>
                </a:lnTo>
                <a:moveTo>
                  <a:pt x="171435" y="236158"/>
                </a:moveTo>
                <a:cubicBezTo>
                  <a:pt x="171435" y="200420"/>
                  <a:pt x="200406" y="171450"/>
                  <a:pt x="236143" y="171450"/>
                </a:cubicBezTo>
                <a:cubicBezTo>
                  <a:pt x="271881" y="171450"/>
                  <a:pt x="300851" y="200420"/>
                  <a:pt x="300851" y="236158"/>
                </a:cubicBezTo>
                <a:cubicBezTo>
                  <a:pt x="300851" y="271895"/>
                  <a:pt x="271881" y="300866"/>
                  <a:pt x="236143" y="300866"/>
                </a:cubicBezTo>
                <a:cubicBezTo>
                  <a:pt x="200406" y="300866"/>
                  <a:pt x="171435" y="271895"/>
                  <a:pt x="171435" y="236158"/>
                </a:cubicBezTo>
                <a:close/>
                <a:moveTo>
                  <a:pt x="328598" y="328612"/>
                </a:moveTo>
                <a:lnTo>
                  <a:pt x="282192" y="282206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2400">
              <a:solidFill>
                <a:schemeClr val="bg1"/>
              </a:solidFill>
            </a:endParaRPr>
          </a:p>
        </p:txBody>
      </p:sp>
      <p:sp>
        <p:nvSpPr>
          <p:cNvPr id="29" name="Rounded Rectangle 20">
            <a:extLst>
              <a:ext uri="{FF2B5EF4-FFF2-40B4-BE49-F238E27FC236}">
                <a16:creationId xmlns:a16="http://schemas.microsoft.com/office/drawing/2014/main" id="{005AA9E8-E2DA-9AFF-5FC4-F2DA56EA6D42}"/>
              </a:ext>
            </a:extLst>
          </p:cNvPr>
          <p:cNvSpPr/>
          <p:nvPr/>
        </p:nvSpPr>
        <p:spPr>
          <a:xfrm>
            <a:off x="4992021" y="4427410"/>
            <a:ext cx="328612" cy="328613"/>
          </a:xfrm>
          <a:custGeom>
            <a:avLst/>
            <a:gdLst/>
            <a:ahLst/>
            <a:cxnLst/>
            <a:rect l="0" t="0" r="0" b="0"/>
            <a:pathLst>
              <a:path w="328612" h="328613">
                <a:moveTo>
                  <a:pt x="328612" y="234316"/>
                </a:moveTo>
                <a:lnTo>
                  <a:pt x="121443" y="234316"/>
                </a:lnTo>
                <a:lnTo>
                  <a:pt x="121443" y="105728"/>
                </a:lnTo>
                <a:lnTo>
                  <a:pt x="328612" y="105728"/>
                </a:lnTo>
                <a:moveTo>
                  <a:pt x="185737" y="62864"/>
                </a:moveTo>
                <a:lnTo>
                  <a:pt x="185737" y="14286"/>
                </a:lnTo>
                <a:lnTo>
                  <a:pt x="328612" y="14286"/>
                </a:lnTo>
                <a:moveTo>
                  <a:pt x="328612" y="328613"/>
                </a:moveTo>
                <a:lnTo>
                  <a:pt x="185737" y="328613"/>
                </a:lnTo>
                <a:lnTo>
                  <a:pt x="185737" y="277178"/>
                </a:lnTo>
                <a:moveTo>
                  <a:pt x="0" y="0"/>
                </a:moveTo>
                <a:moveTo>
                  <a:pt x="71437" y="200023"/>
                </a:moveTo>
                <a:lnTo>
                  <a:pt x="14287" y="142874"/>
                </a:lnTo>
                <a:moveTo>
                  <a:pt x="14287" y="200023"/>
                </a:moveTo>
                <a:lnTo>
                  <a:pt x="71437" y="142874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2400">
              <a:solidFill>
                <a:schemeClr val="bg1"/>
              </a:solidFill>
            </a:endParaRPr>
          </a:p>
        </p:txBody>
      </p:sp>
      <p:sp>
        <p:nvSpPr>
          <p:cNvPr id="30" name="Rounded Rectangle 21">
            <a:extLst>
              <a:ext uri="{FF2B5EF4-FFF2-40B4-BE49-F238E27FC236}">
                <a16:creationId xmlns:a16="http://schemas.microsoft.com/office/drawing/2014/main" id="{5B8FA735-5F78-34D5-09A6-87D4ED1F2F89}"/>
              </a:ext>
            </a:extLst>
          </p:cNvPr>
          <p:cNvSpPr/>
          <p:nvPr/>
        </p:nvSpPr>
        <p:spPr>
          <a:xfrm>
            <a:off x="6031436" y="4438125"/>
            <a:ext cx="321468" cy="321468"/>
          </a:xfrm>
          <a:custGeom>
            <a:avLst/>
            <a:gdLst/>
            <a:ahLst/>
            <a:cxnLst/>
            <a:rect l="0" t="0" r="0" b="0"/>
            <a:pathLst>
              <a:path w="321468" h="321468">
                <a:moveTo>
                  <a:pt x="78581" y="321468"/>
                </a:moveTo>
                <a:lnTo>
                  <a:pt x="0" y="321468"/>
                </a:lnTo>
                <a:lnTo>
                  <a:pt x="0" y="128587"/>
                </a:lnTo>
                <a:lnTo>
                  <a:pt x="78581" y="128587"/>
                </a:lnTo>
                <a:close/>
                <a:moveTo>
                  <a:pt x="0" y="192881"/>
                </a:moveTo>
                <a:lnTo>
                  <a:pt x="78581" y="192881"/>
                </a:lnTo>
                <a:moveTo>
                  <a:pt x="200025" y="321468"/>
                </a:moveTo>
                <a:lnTo>
                  <a:pt x="121443" y="321468"/>
                </a:lnTo>
                <a:lnTo>
                  <a:pt x="121443" y="128587"/>
                </a:lnTo>
                <a:lnTo>
                  <a:pt x="200025" y="128587"/>
                </a:lnTo>
                <a:close/>
                <a:moveTo>
                  <a:pt x="200025" y="192881"/>
                </a:moveTo>
                <a:lnTo>
                  <a:pt x="121443" y="192881"/>
                </a:lnTo>
                <a:moveTo>
                  <a:pt x="321468" y="321468"/>
                </a:moveTo>
                <a:lnTo>
                  <a:pt x="242887" y="321468"/>
                </a:lnTo>
                <a:lnTo>
                  <a:pt x="242887" y="128587"/>
                </a:lnTo>
                <a:lnTo>
                  <a:pt x="321468" y="128587"/>
                </a:lnTo>
                <a:close/>
                <a:moveTo>
                  <a:pt x="321468" y="192881"/>
                </a:moveTo>
                <a:lnTo>
                  <a:pt x="242887" y="192881"/>
                </a:lnTo>
                <a:moveTo>
                  <a:pt x="78581" y="257174"/>
                </a:moveTo>
                <a:lnTo>
                  <a:pt x="0" y="257174"/>
                </a:lnTo>
                <a:moveTo>
                  <a:pt x="200025" y="257174"/>
                </a:moveTo>
                <a:lnTo>
                  <a:pt x="121443" y="257174"/>
                </a:lnTo>
                <a:moveTo>
                  <a:pt x="321468" y="257174"/>
                </a:moveTo>
                <a:lnTo>
                  <a:pt x="242887" y="257174"/>
                </a:lnTo>
                <a:moveTo>
                  <a:pt x="40005" y="94297"/>
                </a:moveTo>
                <a:lnTo>
                  <a:pt x="40005" y="57150"/>
                </a:lnTo>
                <a:cubicBezTo>
                  <a:pt x="40005" y="25717"/>
                  <a:pt x="65723" y="0"/>
                  <a:pt x="97155" y="0"/>
                </a:cubicBezTo>
                <a:lnTo>
                  <a:pt x="225742" y="0"/>
                </a:lnTo>
                <a:cubicBezTo>
                  <a:pt x="257175" y="0"/>
                  <a:pt x="282892" y="25717"/>
                  <a:pt x="282892" y="57150"/>
                </a:cubicBezTo>
                <a:lnTo>
                  <a:pt x="282892" y="94297"/>
                </a:lnTo>
                <a:moveTo>
                  <a:pt x="40005" y="94297"/>
                </a:moveTo>
                <a:lnTo>
                  <a:pt x="7143" y="61435"/>
                </a:lnTo>
                <a:moveTo>
                  <a:pt x="71437" y="61435"/>
                </a:moveTo>
                <a:lnTo>
                  <a:pt x="40005" y="94297"/>
                </a:lnTo>
                <a:moveTo>
                  <a:pt x="282892" y="94297"/>
                </a:moveTo>
                <a:lnTo>
                  <a:pt x="250031" y="61435"/>
                </a:lnTo>
                <a:moveTo>
                  <a:pt x="314325" y="61435"/>
                </a:moveTo>
                <a:lnTo>
                  <a:pt x="282892" y="94297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0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6E16E-80B8-6422-918D-9AF8A61C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9CC2D5-CCC6-4698-20C6-62AFBFDA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Formalization – Expressions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911907-F894-9845-6908-D2368C8C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5FC1816-EB20-4C2C-EBA9-79CB32C24756}"/>
              </a:ext>
            </a:extLst>
          </p:cNvPr>
          <p:cNvSpPr txBox="1">
            <a:spLocks/>
          </p:cNvSpPr>
          <p:nvPr/>
        </p:nvSpPr>
        <p:spPr>
          <a:xfrm>
            <a:off x="469629" y="1492675"/>
            <a:ext cx="4730168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We define the function Epsilon(.) to translate Solidity expression to SMT expression.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Each identifier translate to the identifier itself.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Access member is defined corresponded to the expression type.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If its Storage Object – direct accessing.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If its storage pointer we need to unpack the pointer.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If its memory object, we need first access the object via the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arrHeap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68A0A01-2342-FA21-43BF-4C1D4D92B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112" y="1930970"/>
            <a:ext cx="6475268" cy="182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04" y="397934"/>
            <a:ext cx="3807629" cy="859055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B8961E92-9ADF-BA7B-F625-478F5313A726}"/>
              </a:ext>
            </a:extLst>
          </p:cNvPr>
          <p:cNvGrpSpPr/>
          <p:nvPr/>
        </p:nvGrpSpPr>
        <p:grpSpPr>
          <a:xfrm>
            <a:off x="8673016" y="4805016"/>
            <a:ext cx="121488" cy="406519"/>
            <a:chOff x="3191414" y="4606477"/>
            <a:chExt cx="121488" cy="406519"/>
          </a:xfrm>
        </p:grpSpPr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7207D6C3-03A0-1FCF-FFC7-5468E7670B01}"/>
                </a:ext>
              </a:extLst>
            </p:cNvPr>
            <p:cNvSpPr/>
            <p:nvPr/>
          </p:nvSpPr>
          <p:spPr>
            <a:xfrm>
              <a:off x="3252158" y="4606477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56130F2E-BA66-5A17-C22E-DF44E67251BC}"/>
                </a:ext>
              </a:extLst>
            </p:cNvPr>
            <p:cNvSpPr/>
            <p:nvPr/>
          </p:nvSpPr>
          <p:spPr>
            <a:xfrm>
              <a:off x="3191414" y="4952252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215CDE7F-B7D5-30D8-B043-BE77C317EFD9}"/>
              </a:ext>
            </a:extLst>
          </p:cNvPr>
          <p:cNvGrpSpPr/>
          <p:nvPr/>
        </p:nvGrpSpPr>
        <p:grpSpPr>
          <a:xfrm>
            <a:off x="8897302" y="4856788"/>
            <a:ext cx="121488" cy="406519"/>
            <a:chOff x="3415700" y="4658249"/>
            <a:chExt cx="121488" cy="406519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79473F75-DE22-56F5-12A8-764896ED2F8B}"/>
                </a:ext>
              </a:extLst>
            </p:cNvPr>
            <p:cNvSpPr/>
            <p:nvPr/>
          </p:nvSpPr>
          <p:spPr>
            <a:xfrm>
              <a:off x="3476445" y="4658249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E3335F25-8836-4962-0547-E07F1FB50F1F}"/>
                </a:ext>
              </a:extLst>
            </p:cNvPr>
            <p:cNvSpPr/>
            <p:nvPr/>
          </p:nvSpPr>
          <p:spPr>
            <a:xfrm>
              <a:off x="3415700" y="5004024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6BA11B96-A9CA-ADF5-4A52-7414F2D0C469}"/>
              </a:ext>
            </a:extLst>
          </p:cNvPr>
          <p:cNvGrpSpPr/>
          <p:nvPr/>
        </p:nvGrpSpPr>
        <p:grpSpPr>
          <a:xfrm>
            <a:off x="9570163" y="4805108"/>
            <a:ext cx="121488" cy="406520"/>
            <a:chOff x="4088561" y="4606569"/>
            <a:chExt cx="121488" cy="406520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D4590066-8EDB-0A81-7AEB-489DD95E23E6}"/>
                </a:ext>
              </a:extLst>
            </p:cNvPr>
            <p:cNvSpPr/>
            <p:nvPr/>
          </p:nvSpPr>
          <p:spPr>
            <a:xfrm>
              <a:off x="4149305" y="4606569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B67F9CA5-A7EF-984A-99D4-F9DBAA38C7D0}"/>
                </a:ext>
              </a:extLst>
            </p:cNvPr>
            <p:cNvSpPr/>
            <p:nvPr/>
          </p:nvSpPr>
          <p:spPr>
            <a:xfrm>
              <a:off x="4088561" y="4952345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C3F7DC9B-2E0C-492C-A896-2BE9590A6077}"/>
              </a:ext>
            </a:extLst>
          </p:cNvPr>
          <p:cNvGrpSpPr/>
          <p:nvPr/>
        </p:nvGrpSpPr>
        <p:grpSpPr>
          <a:xfrm>
            <a:off x="9345876" y="4856788"/>
            <a:ext cx="121488" cy="406519"/>
            <a:chOff x="3864274" y="4658249"/>
            <a:chExt cx="121488" cy="406519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E48D3A6D-0F2D-5A15-30FA-B8A92781E0CA}"/>
                </a:ext>
              </a:extLst>
            </p:cNvPr>
            <p:cNvSpPr/>
            <p:nvPr/>
          </p:nvSpPr>
          <p:spPr>
            <a:xfrm>
              <a:off x="3925018" y="4658249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C0A65C48-9696-E494-D672-E9199EF8AB33}"/>
                </a:ext>
              </a:extLst>
            </p:cNvPr>
            <p:cNvSpPr/>
            <p:nvPr/>
          </p:nvSpPr>
          <p:spPr>
            <a:xfrm>
              <a:off x="3864274" y="5004024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9" name="Group 15">
            <a:extLst>
              <a:ext uri="{FF2B5EF4-FFF2-40B4-BE49-F238E27FC236}">
                <a16:creationId xmlns:a16="http://schemas.microsoft.com/office/drawing/2014/main" id="{04EF897E-969E-43DF-8554-35DF9AE0179F}"/>
              </a:ext>
            </a:extLst>
          </p:cNvPr>
          <p:cNvGrpSpPr/>
          <p:nvPr/>
        </p:nvGrpSpPr>
        <p:grpSpPr>
          <a:xfrm>
            <a:off x="9121589" y="4908561"/>
            <a:ext cx="121488" cy="406520"/>
            <a:chOff x="3639987" y="4710022"/>
            <a:chExt cx="121488" cy="406520"/>
          </a:xfrm>
        </p:grpSpPr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5F8F2D76-4827-77BA-D079-73C7630DBC7F}"/>
                </a:ext>
              </a:extLst>
            </p:cNvPr>
            <p:cNvSpPr/>
            <p:nvPr/>
          </p:nvSpPr>
          <p:spPr>
            <a:xfrm>
              <a:off x="3700732" y="4710022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id="{00B94F26-0220-0069-2589-BC84541D627E}"/>
                </a:ext>
              </a:extLst>
            </p:cNvPr>
            <p:cNvSpPr/>
            <p:nvPr/>
          </p:nvSpPr>
          <p:spPr>
            <a:xfrm>
              <a:off x="3639987" y="5055798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id="{CDE3F0F1-5604-7BA8-1356-C591A3A88D93}"/>
              </a:ext>
            </a:extLst>
          </p:cNvPr>
          <p:cNvGrpSpPr/>
          <p:nvPr/>
        </p:nvGrpSpPr>
        <p:grpSpPr>
          <a:xfrm>
            <a:off x="7724469" y="4179629"/>
            <a:ext cx="2915728" cy="728932"/>
            <a:chOff x="2242867" y="3981090"/>
            <a:chExt cx="2915728" cy="728932"/>
          </a:xfrm>
        </p:grpSpPr>
        <p:sp>
          <p:nvSpPr>
            <p:cNvPr id="23" name="Rounded Rectangle 16">
              <a:extLst>
                <a:ext uri="{FF2B5EF4-FFF2-40B4-BE49-F238E27FC236}">
                  <a16:creationId xmlns:a16="http://schemas.microsoft.com/office/drawing/2014/main" id="{F13487B7-E3A7-F7F4-DCD1-94C792A876F6}"/>
                </a:ext>
              </a:extLst>
            </p:cNvPr>
            <p:cNvSpPr/>
            <p:nvPr/>
          </p:nvSpPr>
          <p:spPr>
            <a:xfrm>
              <a:off x="2242867" y="3981090"/>
              <a:ext cx="2915728" cy="728932"/>
            </a:xfrm>
            <a:custGeom>
              <a:avLst/>
              <a:gdLst/>
              <a:ahLst/>
              <a:cxnLst/>
              <a:rect l="0" t="0" r="0" b="0"/>
              <a:pathLst>
                <a:path w="2915728" h="728932">
                  <a:moveTo>
                    <a:pt x="0" y="392501"/>
                  </a:moveTo>
                  <a:lnTo>
                    <a:pt x="0" y="280358"/>
                  </a:lnTo>
                  <a:lnTo>
                    <a:pt x="1214886" y="0"/>
                  </a:lnTo>
                  <a:lnTo>
                    <a:pt x="1457864" y="56071"/>
                  </a:lnTo>
                  <a:lnTo>
                    <a:pt x="1700841" y="0"/>
                  </a:lnTo>
                  <a:lnTo>
                    <a:pt x="2915728" y="280358"/>
                  </a:lnTo>
                  <a:lnTo>
                    <a:pt x="2915728" y="392501"/>
                  </a:lnTo>
                  <a:lnTo>
                    <a:pt x="1457864" y="728932"/>
                  </a:lnTo>
                  <a:close/>
                </a:path>
              </a:pathLst>
            </a:custGeom>
            <a:solidFill>
              <a:srgbClr val="E0CB15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4" name="Rounded Rectangle 17">
              <a:extLst>
                <a:ext uri="{FF2B5EF4-FFF2-40B4-BE49-F238E27FC236}">
                  <a16:creationId xmlns:a16="http://schemas.microsoft.com/office/drawing/2014/main" id="{1D2B6190-E478-ABA4-C76A-4A552E57D16A}"/>
                </a:ext>
              </a:extLst>
            </p:cNvPr>
            <p:cNvSpPr/>
            <p:nvPr/>
          </p:nvSpPr>
          <p:spPr>
            <a:xfrm>
              <a:off x="2242867" y="3981090"/>
              <a:ext cx="2915728" cy="728932"/>
            </a:xfrm>
            <a:custGeom>
              <a:avLst/>
              <a:gdLst/>
              <a:ahLst/>
              <a:cxnLst/>
              <a:rect l="0" t="0" r="0" b="0"/>
              <a:pathLst>
                <a:path w="2915728" h="728932">
                  <a:moveTo>
                    <a:pt x="2915728" y="280358"/>
                  </a:moveTo>
                  <a:lnTo>
                    <a:pt x="2915728" y="392501"/>
                  </a:lnTo>
                  <a:lnTo>
                    <a:pt x="1457864" y="728932"/>
                  </a:lnTo>
                  <a:lnTo>
                    <a:pt x="0" y="392501"/>
                  </a:lnTo>
                  <a:lnTo>
                    <a:pt x="0" y="280358"/>
                  </a:lnTo>
                  <a:moveTo>
                    <a:pt x="0" y="280358"/>
                  </a:moveTo>
                  <a:lnTo>
                    <a:pt x="1457596" y="616788"/>
                  </a:lnTo>
                  <a:lnTo>
                    <a:pt x="2915728" y="280358"/>
                  </a:lnTo>
                  <a:moveTo>
                    <a:pt x="0" y="280358"/>
                  </a:moveTo>
                  <a:lnTo>
                    <a:pt x="1214886" y="0"/>
                  </a:lnTo>
                  <a:lnTo>
                    <a:pt x="1457864" y="56071"/>
                  </a:lnTo>
                  <a:lnTo>
                    <a:pt x="1700841" y="0"/>
                  </a:lnTo>
                  <a:lnTo>
                    <a:pt x="2915728" y="280358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C1003015-599A-F578-29C1-3A64619EA6E7}"/>
              </a:ext>
            </a:extLst>
          </p:cNvPr>
          <p:cNvGrpSpPr/>
          <p:nvPr/>
        </p:nvGrpSpPr>
        <p:grpSpPr>
          <a:xfrm>
            <a:off x="8448729" y="4080382"/>
            <a:ext cx="121488" cy="406520"/>
            <a:chOff x="2967127" y="3881843"/>
            <a:chExt cx="121488" cy="406520"/>
          </a:xfrm>
        </p:grpSpPr>
        <p:sp>
          <p:nvSpPr>
            <p:cNvPr id="26" name="Rounded Rectangle 19">
              <a:extLst>
                <a:ext uri="{FF2B5EF4-FFF2-40B4-BE49-F238E27FC236}">
                  <a16:creationId xmlns:a16="http://schemas.microsoft.com/office/drawing/2014/main" id="{1B014A28-4D79-CCAB-B1B3-9316EC37B7B0}"/>
                </a:ext>
              </a:extLst>
            </p:cNvPr>
            <p:cNvSpPr/>
            <p:nvPr/>
          </p:nvSpPr>
          <p:spPr>
            <a:xfrm>
              <a:off x="3027871" y="3881843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27" name="Rounded Rectangle 20">
              <a:extLst>
                <a:ext uri="{FF2B5EF4-FFF2-40B4-BE49-F238E27FC236}">
                  <a16:creationId xmlns:a16="http://schemas.microsoft.com/office/drawing/2014/main" id="{88B6D243-2045-D8EE-6C49-54AC857256A7}"/>
                </a:ext>
              </a:extLst>
            </p:cNvPr>
            <p:cNvSpPr/>
            <p:nvPr/>
          </p:nvSpPr>
          <p:spPr>
            <a:xfrm>
              <a:off x="2967127" y="4227619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28" name="Group 24">
            <a:extLst>
              <a:ext uri="{FF2B5EF4-FFF2-40B4-BE49-F238E27FC236}">
                <a16:creationId xmlns:a16="http://schemas.microsoft.com/office/drawing/2014/main" id="{99209BAD-8D8A-E13D-CF72-D0B36278D965}"/>
              </a:ext>
            </a:extLst>
          </p:cNvPr>
          <p:cNvGrpSpPr/>
          <p:nvPr/>
        </p:nvGrpSpPr>
        <p:grpSpPr>
          <a:xfrm>
            <a:off x="8673016" y="4132155"/>
            <a:ext cx="121488" cy="406520"/>
            <a:chOff x="3191414" y="3933616"/>
            <a:chExt cx="121488" cy="406520"/>
          </a:xfrm>
        </p:grpSpPr>
        <p:sp>
          <p:nvSpPr>
            <p:cNvPr id="29" name="Rounded Rectangle 22">
              <a:extLst>
                <a:ext uri="{FF2B5EF4-FFF2-40B4-BE49-F238E27FC236}">
                  <a16:creationId xmlns:a16="http://schemas.microsoft.com/office/drawing/2014/main" id="{8C5168FE-8256-6F0C-8D57-0B455D842B5E}"/>
                </a:ext>
              </a:extLst>
            </p:cNvPr>
            <p:cNvSpPr/>
            <p:nvPr/>
          </p:nvSpPr>
          <p:spPr>
            <a:xfrm>
              <a:off x="3252158" y="3933616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0" name="Rounded Rectangle 23">
              <a:extLst>
                <a:ext uri="{FF2B5EF4-FFF2-40B4-BE49-F238E27FC236}">
                  <a16:creationId xmlns:a16="http://schemas.microsoft.com/office/drawing/2014/main" id="{857A3F07-E870-6DF4-602B-8B8D705E11F9}"/>
                </a:ext>
              </a:extLst>
            </p:cNvPr>
            <p:cNvSpPr/>
            <p:nvPr/>
          </p:nvSpPr>
          <p:spPr>
            <a:xfrm>
              <a:off x="3191414" y="4279392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31" name="Group 27">
            <a:extLst>
              <a:ext uri="{FF2B5EF4-FFF2-40B4-BE49-F238E27FC236}">
                <a16:creationId xmlns:a16="http://schemas.microsoft.com/office/drawing/2014/main" id="{444A29AB-0708-41F5-027A-6214D2716AEA}"/>
              </a:ext>
            </a:extLst>
          </p:cNvPr>
          <p:cNvGrpSpPr/>
          <p:nvPr/>
        </p:nvGrpSpPr>
        <p:grpSpPr>
          <a:xfrm>
            <a:off x="8897302" y="4183928"/>
            <a:ext cx="121488" cy="406519"/>
            <a:chOff x="3415700" y="3985389"/>
            <a:chExt cx="121488" cy="406519"/>
          </a:xfrm>
        </p:grpSpPr>
        <p:sp>
          <p:nvSpPr>
            <p:cNvPr id="32" name="Rounded Rectangle 25">
              <a:extLst>
                <a:ext uri="{FF2B5EF4-FFF2-40B4-BE49-F238E27FC236}">
                  <a16:creationId xmlns:a16="http://schemas.microsoft.com/office/drawing/2014/main" id="{3BC036E9-60D0-A375-EC97-4AC11FCBF31B}"/>
                </a:ext>
              </a:extLst>
            </p:cNvPr>
            <p:cNvSpPr/>
            <p:nvPr/>
          </p:nvSpPr>
          <p:spPr>
            <a:xfrm>
              <a:off x="3476445" y="3985389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3" name="Rounded Rectangle 26">
              <a:extLst>
                <a:ext uri="{FF2B5EF4-FFF2-40B4-BE49-F238E27FC236}">
                  <a16:creationId xmlns:a16="http://schemas.microsoft.com/office/drawing/2014/main" id="{DBD71C5B-E9E8-BA72-B4E1-3279FD939E06}"/>
                </a:ext>
              </a:extLst>
            </p:cNvPr>
            <p:cNvSpPr/>
            <p:nvPr/>
          </p:nvSpPr>
          <p:spPr>
            <a:xfrm>
              <a:off x="3415700" y="4331164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34" name="Group 30">
            <a:extLst>
              <a:ext uri="{FF2B5EF4-FFF2-40B4-BE49-F238E27FC236}">
                <a16:creationId xmlns:a16="http://schemas.microsoft.com/office/drawing/2014/main" id="{019A0509-991F-D182-21DD-EDE6AB7EE691}"/>
              </a:ext>
            </a:extLst>
          </p:cNvPr>
          <p:cNvGrpSpPr/>
          <p:nvPr/>
        </p:nvGrpSpPr>
        <p:grpSpPr>
          <a:xfrm>
            <a:off x="9794450" y="4080476"/>
            <a:ext cx="121488" cy="406519"/>
            <a:chOff x="4312848" y="3881937"/>
            <a:chExt cx="121488" cy="406519"/>
          </a:xfrm>
        </p:grpSpPr>
        <p:sp>
          <p:nvSpPr>
            <p:cNvPr id="35" name="Rounded Rectangle 28">
              <a:extLst>
                <a:ext uri="{FF2B5EF4-FFF2-40B4-BE49-F238E27FC236}">
                  <a16:creationId xmlns:a16="http://schemas.microsoft.com/office/drawing/2014/main" id="{9B668951-CCAE-9751-D2BB-0E7860FBB6D2}"/>
                </a:ext>
              </a:extLst>
            </p:cNvPr>
            <p:cNvSpPr/>
            <p:nvPr/>
          </p:nvSpPr>
          <p:spPr>
            <a:xfrm>
              <a:off x="4373592" y="3881937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6" name="Rounded Rectangle 29">
              <a:extLst>
                <a:ext uri="{FF2B5EF4-FFF2-40B4-BE49-F238E27FC236}">
                  <a16:creationId xmlns:a16="http://schemas.microsoft.com/office/drawing/2014/main" id="{913C769B-A76D-5F94-606E-750AEB6843A5}"/>
                </a:ext>
              </a:extLst>
            </p:cNvPr>
            <p:cNvSpPr/>
            <p:nvPr/>
          </p:nvSpPr>
          <p:spPr>
            <a:xfrm>
              <a:off x="4312848" y="4227712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37" name="Group 33">
            <a:extLst>
              <a:ext uri="{FF2B5EF4-FFF2-40B4-BE49-F238E27FC236}">
                <a16:creationId xmlns:a16="http://schemas.microsoft.com/office/drawing/2014/main" id="{8BA343A0-4CFE-12CD-CDBC-FEBB039271F1}"/>
              </a:ext>
            </a:extLst>
          </p:cNvPr>
          <p:cNvGrpSpPr/>
          <p:nvPr/>
        </p:nvGrpSpPr>
        <p:grpSpPr>
          <a:xfrm>
            <a:off x="9570163" y="4132248"/>
            <a:ext cx="121488" cy="406519"/>
            <a:chOff x="4088561" y="3933709"/>
            <a:chExt cx="121488" cy="406519"/>
          </a:xfrm>
        </p:grpSpPr>
        <p:sp>
          <p:nvSpPr>
            <p:cNvPr id="38" name="Rounded Rectangle 31">
              <a:extLst>
                <a:ext uri="{FF2B5EF4-FFF2-40B4-BE49-F238E27FC236}">
                  <a16:creationId xmlns:a16="http://schemas.microsoft.com/office/drawing/2014/main" id="{AE19DB0F-1F8C-BE2B-A862-AB27F0599640}"/>
                </a:ext>
              </a:extLst>
            </p:cNvPr>
            <p:cNvSpPr/>
            <p:nvPr/>
          </p:nvSpPr>
          <p:spPr>
            <a:xfrm>
              <a:off x="4149305" y="3933709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9" name="Rounded Rectangle 32">
              <a:extLst>
                <a:ext uri="{FF2B5EF4-FFF2-40B4-BE49-F238E27FC236}">
                  <a16:creationId xmlns:a16="http://schemas.microsoft.com/office/drawing/2014/main" id="{9A0B45D3-7816-3FF1-C135-4F8DB134DF1D}"/>
                </a:ext>
              </a:extLst>
            </p:cNvPr>
            <p:cNvSpPr/>
            <p:nvPr/>
          </p:nvSpPr>
          <p:spPr>
            <a:xfrm>
              <a:off x="4088561" y="4279484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40" name="Group 36">
            <a:extLst>
              <a:ext uri="{FF2B5EF4-FFF2-40B4-BE49-F238E27FC236}">
                <a16:creationId xmlns:a16="http://schemas.microsoft.com/office/drawing/2014/main" id="{B710FB4B-7519-4C73-577E-5D6E9E443980}"/>
              </a:ext>
            </a:extLst>
          </p:cNvPr>
          <p:cNvGrpSpPr/>
          <p:nvPr/>
        </p:nvGrpSpPr>
        <p:grpSpPr>
          <a:xfrm>
            <a:off x="9345876" y="4183928"/>
            <a:ext cx="121488" cy="406519"/>
            <a:chOff x="3864274" y="3985389"/>
            <a:chExt cx="121488" cy="406519"/>
          </a:xfrm>
        </p:grpSpPr>
        <p:sp>
          <p:nvSpPr>
            <p:cNvPr id="41" name="Rounded Rectangle 34">
              <a:extLst>
                <a:ext uri="{FF2B5EF4-FFF2-40B4-BE49-F238E27FC236}">
                  <a16:creationId xmlns:a16="http://schemas.microsoft.com/office/drawing/2014/main" id="{A7B1230F-F5FC-0EB2-5F78-C37F2E73E4EC}"/>
                </a:ext>
              </a:extLst>
            </p:cNvPr>
            <p:cNvSpPr/>
            <p:nvPr/>
          </p:nvSpPr>
          <p:spPr>
            <a:xfrm>
              <a:off x="3925018" y="3985389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42" name="Rounded Rectangle 35">
              <a:extLst>
                <a:ext uri="{FF2B5EF4-FFF2-40B4-BE49-F238E27FC236}">
                  <a16:creationId xmlns:a16="http://schemas.microsoft.com/office/drawing/2014/main" id="{ABCDD18F-47AB-5D79-476C-8D99DED9B147}"/>
                </a:ext>
              </a:extLst>
            </p:cNvPr>
            <p:cNvSpPr/>
            <p:nvPr/>
          </p:nvSpPr>
          <p:spPr>
            <a:xfrm>
              <a:off x="3864274" y="4331164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43" name="Group 39">
            <a:extLst>
              <a:ext uri="{FF2B5EF4-FFF2-40B4-BE49-F238E27FC236}">
                <a16:creationId xmlns:a16="http://schemas.microsoft.com/office/drawing/2014/main" id="{83EC4BA4-FF9F-1DB6-852B-696421FFF2EB}"/>
              </a:ext>
            </a:extLst>
          </p:cNvPr>
          <p:cNvGrpSpPr/>
          <p:nvPr/>
        </p:nvGrpSpPr>
        <p:grpSpPr>
          <a:xfrm>
            <a:off x="9121589" y="4235701"/>
            <a:ext cx="121488" cy="406519"/>
            <a:chOff x="3639987" y="4037162"/>
            <a:chExt cx="121488" cy="406519"/>
          </a:xfrm>
        </p:grpSpPr>
        <p:sp>
          <p:nvSpPr>
            <p:cNvPr id="44" name="Rounded Rectangle 37">
              <a:extLst>
                <a:ext uri="{FF2B5EF4-FFF2-40B4-BE49-F238E27FC236}">
                  <a16:creationId xmlns:a16="http://schemas.microsoft.com/office/drawing/2014/main" id="{0BE6302A-2490-A77B-547D-F59E8A5AC937}"/>
                </a:ext>
              </a:extLst>
            </p:cNvPr>
            <p:cNvSpPr/>
            <p:nvPr/>
          </p:nvSpPr>
          <p:spPr>
            <a:xfrm>
              <a:off x="3700732" y="4037162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45" name="Rounded Rectangle 38">
              <a:extLst>
                <a:ext uri="{FF2B5EF4-FFF2-40B4-BE49-F238E27FC236}">
                  <a16:creationId xmlns:a16="http://schemas.microsoft.com/office/drawing/2014/main" id="{15BE1CE1-28C9-E1E1-76B5-15D8C1FDDA7E}"/>
                </a:ext>
              </a:extLst>
            </p:cNvPr>
            <p:cNvSpPr/>
            <p:nvPr/>
          </p:nvSpPr>
          <p:spPr>
            <a:xfrm>
              <a:off x="3639987" y="4382937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46" name="Group 42">
            <a:extLst>
              <a:ext uri="{FF2B5EF4-FFF2-40B4-BE49-F238E27FC236}">
                <a16:creationId xmlns:a16="http://schemas.microsoft.com/office/drawing/2014/main" id="{546506F4-4C3E-0EF0-5579-184668B3A05C}"/>
              </a:ext>
            </a:extLst>
          </p:cNvPr>
          <p:cNvGrpSpPr/>
          <p:nvPr/>
        </p:nvGrpSpPr>
        <p:grpSpPr>
          <a:xfrm>
            <a:off x="7724469" y="3506769"/>
            <a:ext cx="2915728" cy="728932"/>
            <a:chOff x="2242867" y="3308230"/>
            <a:chExt cx="2915728" cy="728932"/>
          </a:xfrm>
        </p:grpSpPr>
        <p:sp>
          <p:nvSpPr>
            <p:cNvPr id="47" name="Rounded Rectangle 40">
              <a:extLst>
                <a:ext uri="{FF2B5EF4-FFF2-40B4-BE49-F238E27FC236}">
                  <a16:creationId xmlns:a16="http://schemas.microsoft.com/office/drawing/2014/main" id="{E4AA54A1-3F91-CA10-A7FD-824932E2B008}"/>
                </a:ext>
              </a:extLst>
            </p:cNvPr>
            <p:cNvSpPr/>
            <p:nvPr/>
          </p:nvSpPr>
          <p:spPr>
            <a:xfrm>
              <a:off x="2242867" y="3308230"/>
              <a:ext cx="2915728" cy="728932"/>
            </a:xfrm>
            <a:custGeom>
              <a:avLst/>
              <a:gdLst/>
              <a:ahLst/>
              <a:cxnLst/>
              <a:rect l="0" t="0" r="0" b="0"/>
              <a:pathLst>
                <a:path w="2915728" h="728932">
                  <a:moveTo>
                    <a:pt x="0" y="392501"/>
                  </a:moveTo>
                  <a:lnTo>
                    <a:pt x="0" y="280358"/>
                  </a:lnTo>
                  <a:lnTo>
                    <a:pt x="1214886" y="0"/>
                  </a:lnTo>
                  <a:lnTo>
                    <a:pt x="1457864" y="56071"/>
                  </a:lnTo>
                  <a:lnTo>
                    <a:pt x="1700841" y="0"/>
                  </a:lnTo>
                  <a:lnTo>
                    <a:pt x="2915728" y="280358"/>
                  </a:lnTo>
                  <a:lnTo>
                    <a:pt x="2915728" y="392501"/>
                  </a:lnTo>
                  <a:lnTo>
                    <a:pt x="1457864" y="728932"/>
                  </a:lnTo>
                  <a:close/>
                </a:path>
              </a:pathLst>
            </a:custGeom>
            <a:solidFill>
              <a:srgbClr val="92BD39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48" name="Rounded Rectangle 41">
              <a:extLst>
                <a:ext uri="{FF2B5EF4-FFF2-40B4-BE49-F238E27FC236}">
                  <a16:creationId xmlns:a16="http://schemas.microsoft.com/office/drawing/2014/main" id="{7CDFBBB7-17D1-A40A-DB68-B9B1E0DFC962}"/>
                </a:ext>
              </a:extLst>
            </p:cNvPr>
            <p:cNvSpPr/>
            <p:nvPr/>
          </p:nvSpPr>
          <p:spPr>
            <a:xfrm>
              <a:off x="2242867" y="3308230"/>
              <a:ext cx="2915728" cy="728932"/>
            </a:xfrm>
            <a:custGeom>
              <a:avLst/>
              <a:gdLst/>
              <a:ahLst/>
              <a:cxnLst/>
              <a:rect l="0" t="0" r="0" b="0"/>
              <a:pathLst>
                <a:path w="2915728" h="728932">
                  <a:moveTo>
                    <a:pt x="2915728" y="280358"/>
                  </a:moveTo>
                  <a:lnTo>
                    <a:pt x="2915728" y="392501"/>
                  </a:lnTo>
                  <a:lnTo>
                    <a:pt x="1457864" y="728932"/>
                  </a:lnTo>
                  <a:lnTo>
                    <a:pt x="0" y="392501"/>
                  </a:lnTo>
                  <a:lnTo>
                    <a:pt x="0" y="280358"/>
                  </a:lnTo>
                  <a:moveTo>
                    <a:pt x="0" y="280358"/>
                  </a:moveTo>
                  <a:lnTo>
                    <a:pt x="1457596" y="616788"/>
                  </a:lnTo>
                  <a:lnTo>
                    <a:pt x="2915728" y="280358"/>
                  </a:lnTo>
                  <a:moveTo>
                    <a:pt x="0" y="280358"/>
                  </a:moveTo>
                  <a:lnTo>
                    <a:pt x="1214886" y="0"/>
                  </a:lnTo>
                  <a:lnTo>
                    <a:pt x="1457864" y="56071"/>
                  </a:lnTo>
                  <a:lnTo>
                    <a:pt x="1700841" y="0"/>
                  </a:lnTo>
                  <a:lnTo>
                    <a:pt x="2915728" y="280358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49" name="Group 45">
            <a:extLst>
              <a:ext uri="{FF2B5EF4-FFF2-40B4-BE49-F238E27FC236}">
                <a16:creationId xmlns:a16="http://schemas.microsoft.com/office/drawing/2014/main" id="{83158357-0399-62D0-D230-2EC8159AAC41}"/>
              </a:ext>
            </a:extLst>
          </p:cNvPr>
          <p:cNvGrpSpPr/>
          <p:nvPr/>
        </p:nvGrpSpPr>
        <p:grpSpPr>
          <a:xfrm>
            <a:off x="8224442" y="3355749"/>
            <a:ext cx="121488" cy="406519"/>
            <a:chOff x="2742840" y="3157210"/>
            <a:chExt cx="121488" cy="406519"/>
          </a:xfrm>
        </p:grpSpPr>
        <p:sp>
          <p:nvSpPr>
            <p:cNvPr id="50" name="Rounded Rectangle 43">
              <a:extLst>
                <a:ext uri="{FF2B5EF4-FFF2-40B4-BE49-F238E27FC236}">
                  <a16:creationId xmlns:a16="http://schemas.microsoft.com/office/drawing/2014/main" id="{7DE9B035-2679-E905-C293-DF4CB7F01EC0}"/>
                </a:ext>
              </a:extLst>
            </p:cNvPr>
            <p:cNvSpPr/>
            <p:nvPr/>
          </p:nvSpPr>
          <p:spPr>
            <a:xfrm>
              <a:off x="2803584" y="3157210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51" name="Rounded Rectangle 44">
              <a:extLst>
                <a:ext uri="{FF2B5EF4-FFF2-40B4-BE49-F238E27FC236}">
                  <a16:creationId xmlns:a16="http://schemas.microsoft.com/office/drawing/2014/main" id="{F7508716-C008-3DEB-F44F-DFE3E4C5ECEF}"/>
                </a:ext>
              </a:extLst>
            </p:cNvPr>
            <p:cNvSpPr/>
            <p:nvPr/>
          </p:nvSpPr>
          <p:spPr>
            <a:xfrm>
              <a:off x="2742840" y="3502985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52" name="Group 48">
            <a:extLst>
              <a:ext uri="{FF2B5EF4-FFF2-40B4-BE49-F238E27FC236}">
                <a16:creationId xmlns:a16="http://schemas.microsoft.com/office/drawing/2014/main" id="{1A44E04F-01EB-779A-D5B7-BF3EE796F4A8}"/>
              </a:ext>
            </a:extLst>
          </p:cNvPr>
          <p:cNvGrpSpPr/>
          <p:nvPr/>
        </p:nvGrpSpPr>
        <p:grpSpPr>
          <a:xfrm>
            <a:off x="8448729" y="3407522"/>
            <a:ext cx="121488" cy="406519"/>
            <a:chOff x="2967127" y="3208983"/>
            <a:chExt cx="121488" cy="406519"/>
          </a:xfrm>
        </p:grpSpPr>
        <p:sp>
          <p:nvSpPr>
            <p:cNvPr id="53" name="Rounded Rectangle 46">
              <a:extLst>
                <a:ext uri="{FF2B5EF4-FFF2-40B4-BE49-F238E27FC236}">
                  <a16:creationId xmlns:a16="http://schemas.microsoft.com/office/drawing/2014/main" id="{260F18BE-1CB2-064D-144E-A7E0EDC77DA2}"/>
                </a:ext>
              </a:extLst>
            </p:cNvPr>
            <p:cNvSpPr/>
            <p:nvPr/>
          </p:nvSpPr>
          <p:spPr>
            <a:xfrm>
              <a:off x="3027871" y="3208983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54" name="Rounded Rectangle 47">
              <a:extLst>
                <a:ext uri="{FF2B5EF4-FFF2-40B4-BE49-F238E27FC236}">
                  <a16:creationId xmlns:a16="http://schemas.microsoft.com/office/drawing/2014/main" id="{E2B4B84A-D052-7175-7CBC-475CB51172A4}"/>
                </a:ext>
              </a:extLst>
            </p:cNvPr>
            <p:cNvSpPr/>
            <p:nvPr/>
          </p:nvSpPr>
          <p:spPr>
            <a:xfrm>
              <a:off x="2967127" y="3554758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55" name="Group 51">
            <a:extLst>
              <a:ext uri="{FF2B5EF4-FFF2-40B4-BE49-F238E27FC236}">
                <a16:creationId xmlns:a16="http://schemas.microsoft.com/office/drawing/2014/main" id="{4C0AC8DE-29E5-1570-FF8B-574FBBB7F890}"/>
              </a:ext>
            </a:extLst>
          </p:cNvPr>
          <p:cNvGrpSpPr/>
          <p:nvPr/>
        </p:nvGrpSpPr>
        <p:grpSpPr>
          <a:xfrm>
            <a:off x="8673016" y="3459295"/>
            <a:ext cx="121488" cy="406520"/>
            <a:chOff x="3191414" y="3260756"/>
            <a:chExt cx="121488" cy="406520"/>
          </a:xfrm>
        </p:grpSpPr>
        <p:sp>
          <p:nvSpPr>
            <p:cNvPr id="56" name="Rounded Rectangle 49">
              <a:extLst>
                <a:ext uri="{FF2B5EF4-FFF2-40B4-BE49-F238E27FC236}">
                  <a16:creationId xmlns:a16="http://schemas.microsoft.com/office/drawing/2014/main" id="{382BA6EC-B36E-A759-A785-598DB8C979D3}"/>
                </a:ext>
              </a:extLst>
            </p:cNvPr>
            <p:cNvSpPr/>
            <p:nvPr/>
          </p:nvSpPr>
          <p:spPr>
            <a:xfrm>
              <a:off x="3252158" y="3260756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57" name="Rounded Rectangle 50">
              <a:extLst>
                <a:ext uri="{FF2B5EF4-FFF2-40B4-BE49-F238E27FC236}">
                  <a16:creationId xmlns:a16="http://schemas.microsoft.com/office/drawing/2014/main" id="{86757AF0-74E5-3B53-74E0-C29483A911AA}"/>
                </a:ext>
              </a:extLst>
            </p:cNvPr>
            <p:cNvSpPr/>
            <p:nvPr/>
          </p:nvSpPr>
          <p:spPr>
            <a:xfrm>
              <a:off x="3191414" y="3606532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58" name="Group 54">
            <a:extLst>
              <a:ext uri="{FF2B5EF4-FFF2-40B4-BE49-F238E27FC236}">
                <a16:creationId xmlns:a16="http://schemas.microsoft.com/office/drawing/2014/main" id="{CFFB8484-D8ED-5273-704F-AF262A2029EC}"/>
              </a:ext>
            </a:extLst>
          </p:cNvPr>
          <p:cNvGrpSpPr/>
          <p:nvPr/>
        </p:nvGrpSpPr>
        <p:grpSpPr>
          <a:xfrm>
            <a:off x="8897302" y="3511067"/>
            <a:ext cx="121488" cy="406520"/>
            <a:chOff x="3415700" y="3312528"/>
            <a:chExt cx="121488" cy="406520"/>
          </a:xfrm>
        </p:grpSpPr>
        <p:sp>
          <p:nvSpPr>
            <p:cNvPr id="59" name="Rounded Rectangle 52">
              <a:extLst>
                <a:ext uri="{FF2B5EF4-FFF2-40B4-BE49-F238E27FC236}">
                  <a16:creationId xmlns:a16="http://schemas.microsoft.com/office/drawing/2014/main" id="{0BA27D7F-AEBB-AEB8-6450-48C351203350}"/>
                </a:ext>
              </a:extLst>
            </p:cNvPr>
            <p:cNvSpPr/>
            <p:nvPr/>
          </p:nvSpPr>
          <p:spPr>
            <a:xfrm>
              <a:off x="3476445" y="3312528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60" name="Rounded Rectangle 53">
              <a:extLst>
                <a:ext uri="{FF2B5EF4-FFF2-40B4-BE49-F238E27FC236}">
                  <a16:creationId xmlns:a16="http://schemas.microsoft.com/office/drawing/2014/main" id="{9F7F7C7D-123E-F3A5-68D9-C71CC0E27D8B}"/>
                </a:ext>
              </a:extLst>
            </p:cNvPr>
            <p:cNvSpPr/>
            <p:nvPr/>
          </p:nvSpPr>
          <p:spPr>
            <a:xfrm>
              <a:off x="3415700" y="3658304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61" name="Group 57">
            <a:extLst>
              <a:ext uri="{FF2B5EF4-FFF2-40B4-BE49-F238E27FC236}">
                <a16:creationId xmlns:a16="http://schemas.microsoft.com/office/drawing/2014/main" id="{4FFE5322-1689-9C8A-C269-9CFC0C9D4A64}"/>
              </a:ext>
            </a:extLst>
          </p:cNvPr>
          <p:cNvGrpSpPr/>
          <p:nvPr/>
        </p:nvGrpSpPr>
        <p:grpSpPr>
          <a:xfrm>
            <a:off x="10018736" y="3355936"/>
            <a:ext cx="121488" cy="406519"/>
            <a:chOff x="4537134" y="3157397"/>
            <a:chExt cx="121488" cy="406519"/>
          </a:xfrm>
        </p:grpSpPr>
        <p:sp>
          <p:nvSpPr>
            <p:cNvPr id="62" name="Rounded Rectangle 55">
              <a:extLst>
                <a:ext uri="{FF2B5EF4-FFF2-40B4-BE49-F238E27FC236}">
                  <a16:creationId xmlns:a16="http://schemas.microsoft.com/office/drawing/2014/main" id="{06FC4FF8-B8A7-060A-583C-685139C26B48}"/>
                </a:ext>
              </a:extLst>
            </p:cNvPr>
            <p:cNvSpPr/>
            <p:nvPr/>
          </p:nvSpPr>
          <p:spPr>
            <a:xfrm>
              <a:off x="4597879" y="3157397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63" name="Rounded Rectangle 56">
              <a:extLst>
                <a:ext uri="{FF2B5EF4-FFF2-40B4-BE49-F238E27FC236}">
                  <a16:creationId xmlns:a16="http://schemas.microsoft.com/office/drawing/2014/main" id="{939DE46E-95DD-B233-4734-9DF3B96824BC}"/>
                </a:ext>
              </a:extLst>
            </p:cNvPr>
            <p:cNvSpPr/>
            <p:nvPr/>
          </p:nvSpPr>
          <p:spPr>
            <a:xfrm>
              <a:off x="4537134" y="3503172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64" name="Group 60">
            <a:extLst>
              <a:ext uri="{FF2B5EF4-FFF2-40B4-BE49-F238E27FC236}">
                <a16:creationId xmlns:a16="http://schemas.microsoft.com/office/drawing/2014/main" id="{BD2DDC9A-033D-7B98-3AB0-089EEE52F0E8}"/>
              </a:ext>
            </a:extLst>
          </p:cNvPr>
          <p:cNvGrpSpPr/>
          <p:nvPr/>
        </p:nvGrpSpPr>
        <p:grpSpPr>
          <a:xfrm>
            <a:off x="9794450" y="3407615"/>
            <a:ext cx="121488" cy="406520"/>
            <a:chOff x="4312848" y="3209076"/>
            <a:chExt cx="121488" cy="406520"/>
          </a:xfrm>
        </p:grpSpPr>
        <p:sp>
          <p:nvSpPr>
            <p:cNvPr id="65" name="Rounded Rectangle 58">
              <a:extLst>
                <a:ext uri="{FF2B5EF4-FFF2-40B4-BE49-F238E27FC236}">
                  <a16:creationId xmlns:a16="http://schemas.microsoft.com/office/drawing/2014/main" id="{A96CE8B9-9235-2089-C5DF-3212C4CADFD4}"/>
                </a:ext>
              </a:extLst>
            </p:cNvPr>
            <p:cNvSpPr/>
            <p:nvPr/>
          </p:nvSpPr>
          <p:spPr>
            <a:xfrm>
              <a:off x="4373592" y="3209076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66" name="Rounded Rectangle 59">
              <a:extLst>
                <a:ext uri="{FF2B5EF4-FFF2-40B4-BE49-F238E27FC236}">
                  <a16:creationId xmlns:a16="http://schemas.microsoft.com/office/drawing/2014/main" id="{DE99F90E-1C5B-79DE-64AB-7C08490E334A}"/>
                </a:ext>
              </a:extLst>
            </p:cNvPr>
            <p:cNvSpPr/>
            <p:nvPr/>
          </p:nvSpPr>
          <p:spPr>
            <a:xfrm>
              <a:off x="4312848" y="3554852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67" name="Group 63">
            <a:extLst>
              <a:ext uri="{FF2B5EF4-FFF2-40B4-BE49-F238E27FC236}">
                <a16:creationId xmlns:a16="http://schemas.microsoft.com/office/drawing/2014/main" id="{E6DC923C-33C9-F042-504B-94D3BC6E9E5E}"/>
              </a:ext>
            </a:extLst>
          </p:cNvPr>
          <p:cNvGrpSpPr/>
          <p:nvPr/>
        </p:nvGrpSpPr>
        <p:grpSpPr>
          <a:xfrm>
            <a:off x="9570163" y="3459387"/>
            <a:ext cx="121488" cy="406520"/>
            <a:chOff x="4088561" y="3260848"/>
            <a:chExt cx="121488" cy="406520"/>
          </a:xfrm>
        </p:grpSpPr>
        <p:sp>
          <p:nvSpPr>
            <p:cNvPr id="68" name="Rounded Rectangle 61">
              <a:extLst>
                <a:ext uri="{FF2B5EF4-FFF2-40B4-BE49-F238E27FC236}">
                  <a16:creationId xmlns:a16="http://schemas.microsoft.com/office/drawing/2014/main" id="{4D352637-9EC7-1CED-80FC-B24B3C287FB4}"/>
                </a:ext>
              </a:extLst>
            </p:cNvPr>
            <p:cNvSpPr/>
            <p:nvPr/>
          </p:nvSpPr>
          <p:spPr>
            <a:xfrm>
              <a:off x="4149305" y="3260848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69" name="Rounded Rectangle 62">
              <a:extLst>
                <a:ext uri="{FF2B5EF4-FFF2-40B4-BE49-F238E27FC236}">
                  <a16:creationId xmlns:a16="http://schemas.microsoft.com/office/drawing/2014/main" id="{DCAAA19B-21F7-066E-26DA-B179CBB44271}"/>
                </a:ext>
              </a:extLst>
            </p:cNvPr>
            <p:cNvSpPr/>
            <p:nvPr/>
          </p:nvSpPr>
          <p:spPr>
            <a:xfrm>
              <a:off x="4088561" y="3606624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70" name="Group 66">
            <a:extLst>
              <a:ext uri="{FF2B5EF4-FFF2-40B4-BE49-F238E27FC236}">
                <a16:creationId xmlns:a16="http://schemas.microsoft.com/office/drawing/2014/main" id="{16037425-8D23-B246-3FC6-9B91E38A8123}"/>
              </a:ext>
            </a:extLst>
          </p:cNvPr>
          <p:cNvGrpSpPr/>
          <p:nvPr/>
        </p:nvGrpSpPr>
        <p:grpSpPr>
          <a:xfrm>
            <a:off x="9345876" y="3511067"/>
            <a:ext cx="121488" cy="406520"/>
            <a:chOff x="3864274" y="3312528"/>
            <a:chExt cx="121488" cy="406520"/>
          </a:xfrm>
        </p:grpSpPr>
        <p:sp>
          <p:nvSpPr>
            <p:cNvPr id="71" name="Rounded Rectangle 64">
              <a:extLst>
                <a:ext uri="{FF2B5EF4-FFF2-40B4-BE49-F238E27FC236}">
                  <a16:creationId xmlns:a16="http://schemas.microsoft.com/office/drawing/2014/main" id="{B097CD13-AB8A-C05A-CFF5-BF31C690F674}"/>
                </a:ext>
              </a:extLst>
            </p:cNvPr>
            <p:cNvSpPr/>
            <p:nvPr/>
          </p:nvSpPr>
          <p:spPr>
            <a:xfrm>
              <a:off x="3925018" y="3312528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72" name="Rounded Rectangle 65">
              <a:extLst>
                <a:ext uri="{FF2B5EF4-FFF2-40B4-BE49-F238E27FC236}">
                  <a16:creationId xmlns:a16="http://schemas.microsoft.com/office/drawing/2014/main" id="{23A4375B-FD07-5C1A-5951-3FB71DC15DDF}"/>
                </a:ext>
              </a:extLst>
            </p:cNvPr>
            <p:cNvSpPr/>
            <p:nvPr/>
          </p:nvSpPr>
          <p:spPr>
            <a:xfrm>
              <a:off x="3864274" y="3658304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73" name="Group 69">
            <a:extLst>
              <a:ext uri="{FF2B5EF4-FFF2-40B4-BE49-F238E27FC236}">
                <a16:creationId xmlns:a16="http://schemas.microsoft.com/office/drawing/2014/main" id="{CD3180EC-896F-87BF-B84C-A6393910D729}"/>
              </a:ext>
            </a:extLst>
          </p:cNvPr>
          <p:cNvGrpSpPr/>
          <p:nvPr/>
        </p:nvGrpSpPr>
        <p:grpSpPr>
          <a:xfrm>
            <a:off x="9121589" y="3562840"/>
            <a:ext cx="121488" cy="406520"/>
            <a:chOff x="3639987" y="3364301"/>
            <a:chExt cx="121488" cy="406520"/>
          </a:xfrm>
        </p:grpSpPr>
        <p:sp>
          <p:nvSpPr>
            <p:cNvPr id="74" name="Rounded Rectangle 67">
              <a:extLst>
                <a:ext uri="{FF2B5EF4-FFF2-40B4-BE49-F238E27FC236}">
                  <a16:creationId xmlns:a16="http://schemas.microsoft.com/office/drawing/2014/main" id="{3C1BA16A-FCAF-93DB-675D-E97DB33C3041}"/>
                </a:ext>
              </a:extLst>
            </p:cNvPr>
            <p:cNvSpPr/>
            <p:nvPr/>
          </p:nvSpPr>
          <p:spPr>
            <a:xfrm>
              <a:off x="3700732" y="3364301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75" name="Rounded Rectangle 68">
              <a:extLst>
                <a:ext uri="{FF2B5EF4-FFF2-40B4-BE49-F238E27FC236}">
                  <a16:creationId xmlns:a16="http://schemas.microsoft.com/office/drawing/2014/main" id="{D545D5A3-0D20-EB8E-1D80-42AFC649EA44}"/>
                </a:ext>
              </a:extLst>
            </p:cNvPr>
            <p:cNvSpPr/>
            <p:nvPr/>
          </p:nvSpPr>
          <p:spPr>
            <a:xfrm>
              <a:off x="3639987" y="3710077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76" name="Group 72">
            <a:extLst>
              <a:ext uri="{FF2B5EF4-FFF2-40B4-BE49-F238E27FC236}">
                <a16:creationId xmlns:a16="http://schemas.microsoft.com/office/drawing/2014/main" id="{E19654B9-2E3A-D4BC-4CE0-3ADF99E06BA1}"/>
              </a:ext>
            </a:extLst>
          </p:cNvPr>
          <p:cNvGrpSpPr/>
          <p:nvPr/>
        </p:nvGrpSpPr>
        <p:grpSpPr>
          <a:xfrm>
            <a:off x="7724469" y="2833908"/>
            <a:ext cx="2915728" cy="728932"/>
            <a:chOff x="2242867" y="2635369"/>
            <a:chExt cx="2915728" cy="728932"/>
          </a:xfrm>
        </p:grpSpPr>
        <p:sp>
          <p:nvSpPr>
            <p:cNvPr id="77" name="Rounded Rectangle 70">
              <a:extLst>
                <a:ext uri="{FF2B5EF4-FFF2-40B4-BE49-F238E27FC236}">
                  <a16:creationId xmlns:a16="http://schemas.microsoft.com/office/drawing/2014/main" id="{52A92E75-F114-FDC1-365A-0F2A9884A16F}"/>
                </a:ext>
              </a:extLst>
            </p:cNvPr>
            <p:cNvSpPr/>
            <p:nvPr/>
          </p:nvSpPr>
          <p:spPr>
            <a:xfrm>
              <a:off x="2242867" y="2635369"/>
              <a:ext cx="2915728" cy="728932"/>
            </a:xfrm>
            <a:custGeom>
              <a:avLst/>
              <a:gdLst/>
              <a:ahLst/>
              <a:cxnLst/>
              <a:rect l="0" t="0" r="0" b="0"/>
              <a:pathLst>
                <a:path w="2915728" h="728932">
                  <a:moveTo>
                    <a:pt x="0" y="392501"/>
                  </a:moveTo>
                  <a:lnTo>
                    <a:pt x="0" y="280358"/>
                  </a:lnTo>
                  <a:lnTo>
                    <a:pt x="1214886" y="0"/>
                  </a:lnTo>
                  <a:lnTo>
                    <a:pt x="1457864" y="56071"/>
                  </a:lnTo>
                  <a:lnTo>
                    <a:pt x="1700841" y="0"/>
                  </a:lnTo>
                  <a:lnTo>
                    <a:pt x="2915728" y="280358"/>
                  </a:lnTo>
                  <a:lnTo>
                    <a:pt x="2915728" y="392501"/>
                  </a:lnTo>
                  <a:lnTo>
                    <a:pt x="1457864" y="728932"/>
                  </a:lnTo>
                  <a:close/>
                </a:path>
              </a:pathLst>
            </a:custGeom>
            <a:solidFill>
              <a:srgbClr val="3CC583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78" name="Rounded Rectangle 71">
              <a:extLst>
                <a:ext uri="{FF2B5EF4-FFF2-40B4-BE49-F238E27FC236}">
                  <a16:creationId xmlns:a16="http://schemas.microsoft.com/office/drawing/2014/main" id="{408660A3-ACC3-4B1B-FD2B-4448E04544AB}"/>
                </a:ext>
              </a:extLst>
            </p:cNvPr>
            <p:cNvSpPr/>
            <p:nvPr/>
          </p:nvSpPr>
          <p:spPr>
            <a:xfrm>
              <a:off x="2242867" y="2635369"/>
              <a:ext cx="2915728" cy="728932"/>
            </a:xfrm>
            <a:custGeom>
              <a:avLst/>
              <a:gdLst/>
              <a:ahLst/>
              <a:cxnLst/>
              <a:rect l="0" t="0" r="0" b="0"/>
              <a:pathLst>
                <a:path w="2915728" h="728932">
                  <a:moveTo>
                    <a:pt x="2915728" y="280358"/>
                  </a:moveTo>
                  <a:lnTo>
                    <a:pt x="2915728" y="392501"/>
                  </a:lnTo>
                  <a:lnTo>
                    <a:pt x="1457864" y="728932"/>
                  </a:lnTo>
                  <a:lnTo>
                    <a:pt x="0" y="392501"/>
                  </a:lnTo>
                  <a:lnTo>
                    <a:pt x="0" y="280358"/>
                  </a:lnTo>
                  <a:moveTo>
                    <a:pt x="0" y="280358"/>
                  </a:moveTo>
                  <a:lnTo>
                    <a:pt x="1457596" y="616788"/>
                  </a:lnTo>
                  <a:lnTo>
                    <a:pt x="2915728" y="280358"/>
                  </a:lnTo>
                  <a:moveTo>
                    <a:pt x="0" y="280358"/>
                  </a:moveTo>
                  <a:lnTo>
                    <a:pt x="1214886" y="0"/>
                  </a:lnTo>
                  <a:lnTo>
                    <a:pt x="1457864" y="56071"/>
                  </a:lnTo>
                  <a:lnTo>
                    <a:pt x="1700841" y="0"/>
                  </a:lnTo>
                  <a:lnTo>
                    <a:pt x="2915728" y="280358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79" name="Group 75">
            <a:extLst>
              <a:ext uri="{FF2B5EF4-FFF2-40B4-BE49-F238E27FC236}">
                <a16:creationId xmlns:a16="http://schemas.microsoft.com/office/drawing/2014/main" id="{6CA4D28C-BF2D-588F-8068-8164650E5873}"/>
              </a:ext>
            </a:extLst>
          </p:cNvPr>
          <p:cNvGrpSpPr/>
          <p:nvPr/>
        </p:nvGrpSpPr>
        <p:grpSpPr>
          <a:xfrm>
            <a:off x="8000155" y="2631116"/>
            <a:ext cx="121488" cy="406519"/>
            <a:chOff x="2518553" y="2432577"/>
            <a:chExt cx="121488" cy="406519"/>
          </a:xfrm>
        </p:grpSpPr>
        <p:sp>
          <p:nvSpPr>
            <p:cNvPr id="80" name="Rounded Rectangle 73">
              <a:extLst>
                <a:ext uri="{FF2B5EF4-FFF2-40B4-BE49-F238E27FC236}">
                  <a16:creationId xmlns:a16="http://schemas.microsoft.com/office/drawing/2014/main" id="{6AA74BA0-BDA2-5764-D8AC-882C42A1603D}"/>
                </a:ext>
              </a:extLst>
            </p:cNvPr>
            <p:cNvSpPr/>
            <p:nvPr/>
          </p:nvSpPr>
          <p:spPr>
            <a:xfrm>
              <a:off x="2579298" y="2432577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81" name="Rounded Rectangle 74">
              <a:extLst>
                <a:ext uri="{FF2B5EF4-FFF2-40B4-BE49-F238E27FC236}">
                  <a16:creationId xmlns:a16="http://schemas.microsoft.com/office/drawing/2014/main" id="{53EDD4C1-EDDB-1DB0-8FFC-811B216A6ABE}"/>
                </a:ext>
              </a:extLst>
            </p:cNvPr>
            <p:cNvSpPr/>
            <p:nvPr/>
          </p:nvSpPr>
          <p:spPr>
            <a:xfrm>
              <a:off x="2518553" y="2778352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82" name="Group 78">
            <a:extLst>
              <a:ext uri="{FF2B5EF4-FFF2-40B4-BE49-F238E27FC236}">
                <a16:creationId xmlns:a16="http://schemas.microsoft.com/office/drawing/2014/main" id="{982978F7-8B4E-6E27-21E8-9BA1692F79F6}"/>
              </a:ext>
            </a:extLst>
          </p:cNvPr>
          <p:cNvGrpSpPr/>
          <p:nvPr/>
        </p:nvGrpSpPr>
        <p:grpSpPr>
          <a:xfrm>
            <a:off x="8224442" y="2682888"/>
            <a:ext cx="121488" cy="406520"/>
            <a:chOff x="2742840" y="2484349"/>
            <a:chExt cx="121488" cy="406520"/>
          </a:xfrm>
        </p:grpSpPr>
        <p:sp>
          <p:nvSpPr>
            <p:cNvPr id="83" name="Rounded Rectangle 76">
              <a:extLst>
                <a:ext uri="{FF2B5EF4-FFF2-40B4-BE49-F238E27FC236}">
                  <a16:creationId xmlns:a16="http://schemas.microsoft.com/office/drawing/2014/main" id="{8EF031A3-C0AD-AE7E-7996-A7A787A9E601}"/>
                </a:ext>
              </a:extLst>
            </p:cNvPr>
            <p:cNvSpPr/>
            <p:nvPr/>
          </p:nvSpPr>
          <p:spPr>
            <a:xfrm>
              <a:off x="2803584" y="2484349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84" name="Rounded Rectangle 77">
              <a:extLst>
                <a:ext uri="{FF2B5EF4-FFF2-40B4-BE49-F238E27FC236}">
                  <a16:creationId xmlns:a16="http://schemas.microsoft.com/office/drawing/2014/main" id="{828A5604-D2E3-CC82-7209-2C929B924A85}"/>
                </a:ext>
              </a:extLst>
            </p:cNvPr>
            <p:cNvSpPr/>
            <p:nvPr/>
          </p:nvSpPr>
          <p:spPr>
            <a:xfrm>
              <a:off x="2742840" y="2830125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85" name="Group 81">
            <a:extLst>
              <a:ext uri="{FF2B5EF4-FFF2-40B4-BE49-F238E27FC236}">
                <a16:creationId xmlns:a16="http://schemas.microsoft.com/office/drawing/2014/main" id="{231042F7-34F1-95C0-C476-D4BD62960DDB}"/>
              </a:ext>
            </a:extLst>
          </p:cNvPr>
          <p:cNvGrpSpPr/>
          <p:nvPr/>
        </p:nvGrpSpPr>
        <p:grpSpPr>
          <a:xfrm>
            <a:off x="8448729" y="2734661"/>
            <a:ext cx="121488" cy="406520"/>
            <a:chOff x="2967127" y="2536122"/>
            <a:chExt cx="121488" cy="406520"/>
          </a:xfrm>
        </p:grpSpPr>
        <p:sp>
          <p:nvSpPr>
            <p:cNvPr id="86" name="Rounded Rectangle 79">
              <a:extLst>
                <a:ext uri="{FF2B5EF4-FFF2-40B4-BE49-F238E27FC236}">
                  <a16:creationId xmlns:a16="http://schemas.microsoft.com/office/drawing/2014/main" id="{B48AA90F-734C-BBF3-5EC8-C8CBC8C26E41}"/>
                </a:ext>
              </a:extLst>
            </p:cNvPr>
            <p:cNvSpPr/>
            <p:nvPr/>
          </p:nvSpPr>
          <p:spPr>
            <a:xfrm>
              <a:off x="3027871" y="2536122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87" name="Rounded Rectangle 80">
              <a:extLst>
                <a:ext uri="{FF2B5EF4-FFF2-40B4-BE49-F238E27FC236}">
                  <a16:creationId xmlns:a16="http://schemas.microsoft.com/office/drawing/2014/main" id="{4CE11D96-8986-1967-4E74-B3CFD857AC5F}"/>
                </a:ext>
              </a:extLst>
            </p:cNvPr>
            <p:cNvSpPr/>
            <p:nvPr/>
          </p:nvSpPr>
          <p:spPr>
            <a:xfrm>
              <a:off x="2967127" y="2881898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88" name="Group 84">
            <a:extLst>
              <a:ext uri="{FF2B5EF4-FFF2-40B4-BE49-F238E27FC236}">
                <a16:creationId xmlns:a16="http://schemas.microsoft.com/office/drawing/2014/main" id="{DC4AD2D5-BA76-8964-32BA-06A1052A2D70}"/>
              </a:ext>
            </a:extLst>
          </p:cNvPr>
          <p:cNvGrpSpPr/>
          <p:nvPr/>
        </p:nvGrpSpPr>
        <p:grpSpPr>
          <a:xfrm>
            <a:off x="8673016" y="2786435"/>
            <a:ext cx="121488" cy="406519"/>
            <a:chOff x="3191414" y="2587896"/>
            <a:chExt cx="121488" cy="406519"/>
          </a:xfrm>
        </p:grpSpPr>
        <p:sp>
          <p:nvSpPr>
            <p:cNvPr id="89" name="Rounded Rectangle 82">
              <a:extLst>
                <a:ext uri="{FF2B5EF4-FFF2-40B4-BE49-F238E27FC236}">
                  <a16:creationId xmlns:a16="http://schemas.microsoft.com/office/drawing/2014/main" id="{36AE2F4E-F4DA-AA8B-EF55-3711770912D1}"/>
                </a:ext>
              </a:extLst>
            </p:cNvPr>
            <p:cNvSpPr/>
            <p:nvPr/>
          </p:nvSpPr>
          <p:spPr>
            <a:xfrm>
              <a:off x="3252158" y="2587896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0" name="Rounded Rectangle 83">
              <a:extLst>
                <a:ext uri="{FF2B5EF4-FFF2-40B4-BE49-F238E27FC236}">
                  <a16:creationId xmlns:a16="http://schemas.microsoft.com/office/drawing/2014/main" id="{3CF19094-8B02-0668-4030-B582880D64DE}"/>
                </a:ext>
              </a:extLst>
            </p:cNvPr>
            <p:cNvSpPr/>
            <p:nvPr/>
          </p:nvSpPr>
          <p:spPr>
            <a:xfrm>
              <a:off x="3191414" y="2933671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91" name="Group 87">
            <a:extLst>
              <a:ext uri="{FF2B5EF4-FFF2-40B4-BE49-F238E27FC236}">
                <a16:creationId xmlns:a16="http://schemas.microsoft.com/office/drawing/2014/main" id="{1AECF6A7-66CA-4F28-CD58-1243A6993BAF}"/>
              </a:ext>
            </a:extLst>
          </p:cNvPr>
          <p:cNvGrpSpPr/>
          <p:nvPr/>
        </p:nvGrpSpPr>
        <p:grpSpPr>
          <a:xfrm>
            <a:off x="8897302" y="2838207"/>
            <a:ext cx="121488" cy="406519"/>
            <a:chOff x="3415700" y="2639668"/>
            <a:chExt cx="121488" cy="406519"/>
          </a:xfrm>
        </p:grpSpPr>
        <p:sp>
          <p:nvSpPr>
            <p:cNvPr id="92" name="Rounded Rectangle 85">
              <a:extLst>
                <a:ext uri="{FF2B5EF4-FFF2-40B4-BE49-F238E27FC236}">
                  <a16:creationId xmlns:a16="http://schemas.microsoft.com/office/drawing/2014/main" id="{6DE83CD6-1DD9-CA12-6FAA-2029841C8142}"/>
                </a:ext>
              </a:extLst>
            </p:cNvPr>
            <p:cNvSpPr/>
            <p:nvPr/>
          </p:nvSpPr>
          <p:spPr>
            <a:xfrm>
              <a:off x="3476445" y="2639668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3" name="Rounded Rectangle 86">
              <a:extLst>
                <a:ext uri="{FF2B5EF4-FFF2-40B4-BE49-F238E27FC236}">
                  <a16:creationId xmlns:a16="http://schemas.microsoft.com/office/drawing/2014/main" id="{56FB4B12-34DE-935B-2DDB-0913216EE73C}"/>
                </a:ext>
              </a:extLst>
            </p:cNvPr>
            <p:cNvSpPr/>
            <p:nvPr/>
          </p:nvSpPr>
          <p:spPr>
            <a:xfrm>
              <a:off x="3415700" y="2985443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94" name="Group 90">
            <a:extLst>
              <a:ext uri="{FF2B5EF4-FFF2-40B4-BE49-F238E27FC236}">
                <a16:creationId xmlns:a16="http://schemas.microsoft.com/office/drawing/2014/main" id="{8568A898-9ED1-78D6-1D40-5368D6415E64}"/>
              </a:ext>
            </a:extLst>
          </p:cNvPr>
          <p:cNvGrpSpPr/>
          <p:nvPr/>
        </p:nvGrpSpPr>
        <p:grpSpPr>
          <a:xfrm>
            <a:off x="10243023" y="2631303"/>
            <a:ext cx="121488" cy="406519"/>
            <a:chOff x="4761421" y="2432764"/>
            <a:chExt cx="121488" cy="406519"/>
          </a:xfrm>
        </p:grpSpPr>
        <p:sp>
          <p:nvSpPr>
            <p:cNvPr id="95" name="Rounded Rectangle 88">
              <a:extLst>
                <a:ext uri="{FF2B5EF4-FFF2-40B4-BE49-F238E27FC236}">
                  <a16:creationId xmlns:a16="http://schemas.microsoft.com/office/drawing/2014/main" id="{A2A32EF7-4A21-26A5-F841-9CB72ECE4333}"/>
                </a:ext>
              </a:extLst>
            </p:cNvPr>
            <p:cNvSpPr/>
            <p:nvPr/>
          </p:nvSpPr>
          <p:spPr>
            <a:xfrm>
              <a:off x="4822166" y="2432764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6" name="Rounded Rectangle 89">
              <a:extLst>
                <a:ext uri="{FF2B5EF4-FFF2-40B4-BE49-F238E27FC236}">
                  <a16:creationId xmlns:a16="http://schemas.microsoft.com/office/drawing/2014/main" id="{D4241A51-7973-70C1-B0AB-5EB0A310AD6E}"/>
                </a:ext>
              </a:extLst>
            </p:cNvPr>
            <p:cNvSpPr/>
            <p:nvPr/>
          </p:nvSpPr>
          <p:spPr>
            <a:xfrm>
              <a:off x="4761421" y="2778539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97" name="Group 93">
            <a:extLst>
              <a:ext uri="{FF2B5EF4-FFF2-40B4-BE49-F238E27FC236}">
                <a16:creationId xmlns:a16="http://schemas.microsoft.com/office/drawing/2014/main" id="{F34AD725-214A-E67A-B763-F05BE34D48D1}"/>
              </a:ext>
            </a:extLst>
          </p:cNvPr>
          <p:cNvGrpSpPr/>
          <p:nvPr/>
        </p:nvGrpSpPr>
        <p:grpSpPr>
          <a:xfrm>
            <a:off x="10018736" y="2683075"/>
            <a:ext cx="121488" cy="406520"/>
            <a:chOff x="4537134" y="2484536"/>
            <a:chExt cx="121488" cy="406520"/>
          </a:xfrm>
        </p:grpSpPr>
        <p:sp>
          <p:nvSpPr>
            <p:cNvPr id="98" name="Rounded Rectangle 91">
              <a:extLst>
                <a:ext uri="{FF2B5EF4-FFF2-40B4-BE49-F238E27FC236}">
                  <a16:creationId xmlns:a16="http://schemas.microsoft.com/office/drawing/2014/main" id="{31AF84CF-53E3-3522-7CBF-D5081067A331}"/>
                </a:ext>
              </a:extLst>
            </p:cNvPr>
            <p:cNvSpPr/>
            <p:nvPr/>
          </p:nvSpPr>
          <p:spPr>
            <a:xfrm>
              <a:off x="4597879" y="2484536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9" name="Rounded Rectangle 92">
              <a:extLst>
                <a:ext uri="{FF2B5EF4-FFF2-40B4-BE49-F238E27FC236}">
                  <a16:creationId xmlns:a16="http://schemas.microsoft.com/office/drawing/2014/main" id="{9A55C8B5-5334-BDB7-A085-6E93D5E1D9A8}"/>
                </a:ext>
              </a:extLst>
            </p:cNvPr>
            <p:cNvSpPr/>
            <p:nvPr/>
          </p:nvSpPr>
          <p:spPr>
            <a:xfrm>
              <a:off x="4537134" y="2830312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00" name="Group 96">
            <a:extLst>
              <a:ext uri="{FF2B5EF4-FFF2-40B4-BE49-F238E27FC236}">
                <a16:creationId xmlns:a16="http://schemas.microsoft.com/office/drawing/2014/main" id="{88FD8E6F-5F15-1521-2496-839262F92C21}"/>
              </a:ext>
            </a:extLst>
          </p:cNvPr>
          <p:cNvGrpSpPr/>
          <p:nvPr/>
        </p:nvGrpSpPr>
        <p:grpSpPr>
          <a:xfrm>
            <a:off x="9794450" y="2734755"/>
            <a:ext cx="121488" cy="406519"/>
            <a:chOff x="4312848" y="2536216"/>
            <a:chExt cx="121488" cy="406519"/>
          </a:xfrm>
        </p:grpSpPr>
        <p:sp>
          <p:nvSpPr>
            <p:cNvPr id="101" name="Rounded Rectangle 94">
              <a:extLst>
                <a:ext uri="{FF2B5EF4-FFF2-40B4-BE49-F238E27FC236}">
                  <a16:creationId xmlns:a16="http://schemas.microsoft.com/office/drawing/2014/main" id="{DCE69318-DD41-1DE2-F630-134A12F574CC}"/>
                </a:ext>
              </a:extLst>
            </p:cNvPr>
            <p:cNvSpPr/>
            <p:nvPr/>
          </p:nvSpPr>
          <p:spPr>
            <a:xfrm>
              <a:off x="4373592" y="2536216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2" name="Rounded Rectangle 95">
              <a:extLst>
                <a:ext uri="{FF2B5EF4-FFF2-40B4-BE49-F238E27FC236}">
                  <a16:creationId xmlns:a16="http://schemas.microsoft.com/office/drawing/2014/main" id="{6CC68A1A-E70F-64FB-1F35-32BF3BF30073}"/>
                </a:ext>
              </a:extLst>
            </p:cNvPr>
            <p:cNvSpPr/>
            <p:nvPr/>
          </p:nvSpPr>
          <p:spPr>
            <a:xfrm>
              <a:off x="4312848" y="2881991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03" name="Group 99">
            <a:extLst>
              <a:ext uri="{FF2B5EF4-FFF2-40B4-BE49-F238E27FC236}">
                <a16:creationId xmlns:a16="http://schemas.microsoft.com/office/drawing/2014/main" id="{1BA68CA6-6C65-8234-B7C0-6D8696C1C7E3}"/>
              </a:ext>
            </a:extLst>
          </p:cNvPr>
          <p:cNvGrpSpPr/>
          <p:nvPr/>
        </p:nvGrpSpPr>
        <p:grpSpPr>
          <a:xfrm>
            <a:off x="9570163" y="2786527"/>
            <a:ext cx="121488" cy="406520"/>
            <a:chOff x="4088561" y="2587988"/>
            <a:chExt cx="121488" cy="406520"/>
          </a:xfrm>
        </p:grpSpPr>
        <p:sp>
          <p:nvSpPr>
            <p:cNvPr id="104" name="Rounded Rectangle 97">
              <a:extLst>
                <a:ext uri="{FF2B5EF4-FFF2-40B4-BE49-F238E27FC236}">
                  <a16:creationId xmlns:a16="http://schemas.microsoft.com/office/drawing/2014/main" id="{D977B4CA-82E5-9540-7C38-FFF670AC17BE}"/>
                </a:ext>
              </a:extLst>
            </p:cNvPr>
            <p:cNvSpPr/>
            <p:nvPr/>
          </p:nvSpPr>
          <p:spPr>
            <a:xfrm>
              <a:off x="4149305" y="2587988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5" name="Rounded Rectangle 98">
              <a:extLst>
                <a:ext uri="{FF2B5EF4-FFF2-40B4-BE49-F238E27FC236}">
                  <a16:creationId xmlns:a16="http://schemas.microsoft.com/office/drawing/2014/main" id="{9E911060-7D41-A13D-8429-E49A45B69F52}"/>
                </a:ext>
              </a:extLst>
            </p:cNvPr>
            <p:cNvSpPr/>
            <p:nvPr/>
          </p:nvSpPr>
          <p:spPr>
            <a:xfrm>
              <a:off x="4088561" y="2933764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06" name="Group 102">
            <a:extLst>
              <a:ext uri="{FF2B5EF4-FFF2-40B4-BE49-F238E27FC236}">
                <a16:creationId xmlns:a16="http://schemas.microsoft.com/office/drawing/2014/main" id="{FCEFE95C-8183-7117-EF1A-63846F596F48}"/>
              </a:ext>
            </a:extLst>
          </p:cNvPr>
          <p:cNvGrpSpPr/>
          <p:nvPr/>
        </p:nvGrpSpPr>
        <p:grpSpPr>
          <a:xfrm>
            <a:off x="9345876" y="2838207"/>
            <a:ext cx="121488" cy="406519"/>
            <a:chOff x="3864274" y="2639668"/>
            <a:chExt cx="121488" cy="406519"/>
          </a:xfrm>
        </p:grpSpPr>
        <p:sp>
          <p:nvSpPr>
            <p:cNvPr id="107" name="Rounded Rectangle 100">
              <a:extLst>
                <a:ext uri="{FF2B5EF4-FFF2-40B4-BE49-F238E27FC236}">
                  <a16:creationId xmlns:a16="http://schemas.microsoft.com/office/drawing/2014/main" id="{B92D7FAD-358E-FDCA-A11C-83C91A8293B7}"/>
                </a:ext>
              </a:extLst>
            </p:cNvPr>
            <p:cNvSpPr/>
            <p:nvPr/>
          </p:nvSpPr>
          <p:spPr>
            <a:xfrm>
              <a:off x="3925018" y="2639668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08" name="Rounded Rectangle 101">
              <a:extLst>
                <a:ext uri="{FF2B5EF4-FFF2-40B4-BE49-F238E27FC236}">
                  <a16:creationId xmlns:a16="http://schemas.microsoft.com/office/drawing/2014/main" id="{0DA5E320-32C2-5A04-9705-D11D93470980}"/>
                </a:ext>
              </a:extLst>
            </p:cNvPr>
            <p:cNvSpPr/>
            <p:nvPr/>
          </p:nvSpPr>
          <p:spPr>
            <a:xfrm>
              <a:off x="3864274" y="2985443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09" name="Group 105">
            <a:extLst>
              <a:ext uri="{FF2B5EF4-FFF2-40B4-BE49-F238E27FC236}">
                <a16:creationId xmlns:a16="http://schemas.microsoft.com/office/drawing/2014/main" id="{F9E062E8-E7F2-D292-E443-B7995A6ECFCB}"/>
              </a:ext>
            </a:extLst>
          </p:cNvPr>
          <p:cNvGrpSpPr/>
          <p:nvPr/>
        </p:nvGrpSpPr>
        <p:grpSpPr>
          <a:xfrm>
            <a:off x="9121589" y="2889980"/>
            <a:ext cx="121488" cy="406519"/>
            <a:chOff x="3639987" y="2691441"/>
            <a:chExt cx="121488" cy="406519"/>
          </a:xfrm>
        </p:grpSpPr>
        <p:sp>
          <p:nvSpPr>
            <p:cNvPr id="110" name="Rounded Rectangle 103">
              <a:extLst>
                <a:ext uri="{FF2B5EF4-FFF2-40B4-BE49-F238E27FC236}">
                  <a16:creationId xmlns:a16="http://schemas.microsoft.com/office/drawing/2014/main" id="{4A5324FE-C8AE-6F5D-9373-A612BE46EC09}"/>
                </a:ext>
              </a:extLst>
            </p:cNvPr>
            <p:cNvSpPr/>
            <p:nvPr/>
          </p:nvSpPr>
          <p:spPr>
            <a:xfrm>
              <a:off x="3700732" y="2691441"/>
              <a:ext cx="9345" cy="401847"/>
            </a:xfrm>
            <a:custGeom>
              <a:avLst/>
              <a:gdLst/>
              <a:ahLst/>
              <a:cxnLst/>
              <a:rect l="0" t="0" r="0" b="0"/>
              <a:pathLst>
                <a:path w="9345" h="401847">
                  <a:moveTo>
                    <a:pt x="0" y="0"/>
                  </a:moveTo>
                  <a:lnTo>
                    <a:pt x="0" y="40184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11" name="Rounded Rectangle 104">
              <a:extLst>
                <a:ext uri="{FF2B5EF4-FFF2-40B4-BE49-F238E27FC236}">
                  <a16:creationId xmlns:a16="http://schemas.microsoft.com/office/drawing/2014/main" id="{0EF593CF-EE73-F7C1-EE6C-E329FE2DF274}"/>
                </a:ext>
              </a:extLst>
            </p:cNvPr>
            <p:cNvSpPr/>
            <p:nvPr/>
          </p:nvSpPr>
          <p:spPr>
            <a:xfrm>
              <a:off x="3639987" y="3037216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12" name="Group 108">
            <a:extLst>
              <a:ext uri="{FF2B5EF4-FFF2-40B4-BE49-F238E27FC236}">
                <a16:creationId xmlns:a16="http://schemas.microsoft.com/office/drawing/2014/main" id="{B93E61BE-FB3F-DA1B-8521-1E245D31CFAF}"/>
              </a:ext>
            </a:extLst>
          </p:cNvPr>
          <p:cNvGrpSpPr/>
          <p:nvPr/>
        </p:nvGrpSpPr>
        <p:grpSpPr>
          <a:xfrm>
            <a:off x="7724469" y="2104976"/>
            <a:ext cx="2915728" cy="785003"/>
            <a:chOff x="2242867" y="1906437"/>
            <a:chExt cx="2915728" cy="785003"/>
          </a:xfrm>
        </p:grpSpPr>
        <p:sp>
          <p:nvSpPr>
            <p:cNvPr id="113" name="Rounded Rectangle 106">
              <a:extLst>
                <a:ext uri="{FF2B5EF4-FFF2-40B4-BE49-F238E27FC236}">
                  <a16:creationId xmlns:a16="http://schemas.microsoft.com/office/drawing/2014/main" id="{B4213858-0ACF-2204-1453-EF835B8B82D9}"/>
                </a:ext>
              </a:extLst>
            </p:cNvPr>
            <p:cNvSpPr/>
            <p:nvPr/>
          </p:nvSpPr>
          <p:spPr>
            <a:xfrm>
              <a:off x="2242867" y="1906437"/>
              <a:ext cx="2915728" cy="785003"/>
            </a:xfrm>
            <a:custGeom>
              <a:avLst/>
              <a:gdLst/>
              <a:ahLst/>
              <a:cxnLst/>
              <a:rect l="0" t="0" r="0" b="0"/>
              <a:pathLst>
                <a:path w="2915728" h="785003">
                  <a:moveTo>
                    <a:pt x="0" y="448573"/>
                  </a:moveTo>
                  <a:lnTo>
                    <a:pt x="0" y="336430"/>
                  </a:lnTo>
                  <a:lnTo>
                    <a:pt x="1457864" y="0"/>
                  </a:lnTo>
                  <a:lnTo>
                    <a:pt x="2915728" y="336430"/>
                  </a:lnTo>
                  <a:lnTo>
                    <a:pt x="2915728" y="448573"/>
                  </a:lnTo>
                  <a:lnTo>
                    <a:pt x="1457864" y="785003"/>
                  </a:lnTo>
                  <a:close/>
                </a:path>
              </a:pathLst>
            </a:custGeom>
            <a:solidFill>
              <a:srgbClr val="1EABDA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14" name="Rounded Rectangle 107">
              <a:extLst>
                <a:ext uri="{FF2B5EF4-FFF2-40B4-BE49-F238E27FC236}">
                  <a16:creationId xmlns:a16="http://schemas.microsoft.com/office/drawing/2014/main" id="{B8C46875-FE23-AB4B-04AF-B7A200D0A30E}"/>
                </a:ext>
              </a:extLst>
            </p:cNvPr>
            <p:cNvSpPr/>
            <p:nvPr/>
          </p:nvSpPr>
          <p:spPr>
            <a:xfrm>
              <a:off x="2242867" y="1906437"/>
              <a:ext cx="2915728" cy="785003"/>
            </a:xfrm>
            <a:custGeom>
              <a:avLst/>
              <a:gdLst/>
              <a:ahLst/>
              <a:cxnLst/>
              <a:rect l="0" t="0" r="0" b="0"/>
              <a:pathLst>
                <a:path w="2915728" h="785003">
                  <a:moveTo>
                    <a:pt x="2915728" y="336430"/>
                  </a:moveTo>
                  <a:lnTo>
                    <a:pt x="2915728" y="448573"/>
                  </a:lnTo>
                  <a:lnTo>
                    <a:pt x="1457864" y="785003"/>
                  </a:lnTo>
                  <a:lnTo>
                    <a:pt x="0" y="448573"/>
                  </a:lnTo>
                  <a:lnTo>
                    <a:pt x="0" y="336430"/>
                  </a:lnTo>
                  <a:moveTo>
                    <a:pt x="0" y="336430"/>
                  </a:moveTo>
                  <a:lnTo>
                    <a:pt x="1457864" y="0"/>
                  </a:lnTo>
                  <a:lnTo>
                    <a:pt x="2915728" y="336430"/>
                  </a:lnTo>
                  <a:moveTo>
                    <a:pt x="0" y="336430"/>
                  </a:moveTo>
                  <a:lnTo>
                    <a:pt x="1457864" y="672860"/>
                  </a:lnTo>
                  <a:lnTo>
                    <a:pt x="2915728" y="33643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15" name="Group 111">
            <a:extLst>
              <a:ext uri="{FF2B5EF4-FFF2-40B4-BE49-F238E27FC236}">
                <a16:creationId xmlns:a16="http://schemas.microsoft.com/office/drawing/2014/main" id="{C37C3B50-795B-F0F7-41B6-E170413579B5}"/>
              </a:ext>
            </a:extLst>
          </p:cNvPr>
          <p:cNvGrpSpPr/>
          <p:nvPr/>
        </p:nvGrpSpPr>
        <p:grpSpPr>
          <a:xfrm>
            <a:off x="7775868" y="1880689"/>
            <a:ext cx="121488" cy="432687"/>
            <a:chOff x="2294266" y="1682150"/>
            <a:chExt cx="121488" cy="432687"/>
          </a:xfrm>
        </p:grpSpPr>
        <p:sp>
          <p:nvSpPr>
            <p:cNvPr id="116" name="Rounded Rectangle 109">
              <a:extLst>
                <a:ext uri="{FF2B5EF4-FFF2-40B4-BE49-F238E27FC236}">
                  <a16:creationId xmlns:a16="http://schemas.microsoft.com/office/drawing/2014/main" id="{1C1B60BE-ED1A-188E-04AE-28A98ABD2EDA}"/>
                </a:ext>
              </a:extLst>
            </p:cNvPr>
            <p:cNvSpPr/>
            <p:nvPr/>
          </p:nvSpPr>
          <p:spPr>
            <a:xfrm>
              <a:off x="2355011" y="1682150"/>
              <a:ext cx="9345" cy="427733"/>
            </a:xfrm>
            <a:custGeom>
              <a:avLst/>
              <a:gdLst/>
              <a:ahLst/>
              <a:cxnLst/>
              <a:rect l="0" t="0" r="0" b="0"/>
              <a:pathLst>
                <a:path w="9345" h="427733">
                  <a:moveTo>
                    <a:pt x="0" y="427733"/>
                  </a:move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17" name="Rounded Rectangle 110">
              <a:extLst>
                <a:ext uri="{FF2B5EF4-FFF2-40B4-BE49-F238E27FC236}">
                  <a16:creationId xmlns:a16="http://schemas.microsoft.com/office/drawing/2014/main" id="{DA2B8BDC-02A2-28B8-47CE-BE2E4FC10795}"/>
                </a:ext>
              </a:extLst>
            </p:cNvPr>
            <p:cNvSpPr/>
            <p:nvPr/>
          </p:nvSpPr>
          <p:spPr>
            <a:xfrm>
              <a:off x="2294266" y="2054093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18" name="Group 114">
            <a:extLst>
              <a:ext uri="{FF2B5EF4-FFF2-40B4-BE49-F238E27FC236}">
                <a16:creationId xmlns:a16="http://schemas.microsoft.com/office/drawing/2014/main" id="{2BF9C501-FCCC-0091-4CDB-B8B8BBD6C131}"/>
              </a:ext>
            </a:extLst>
          </p:cNvPr>
          <p:cNvGrpSpPr/>
          <p:nvPr/>
        </p:nvGrpSpPr>
        <p:grpSpPr>
          <a:xfrm>
            <a:off x="9794450" y="1992833"/>
            <a:ext cx="121488" cy="475674"/>
            <a:chOff x="4312848" y="1794294"/>
            <a:chExt cx="121488" cy="475674"/>
          </a:xfrm>
        </p:grpSpPr>
        <p:sp>
          <p:nvSpPr>
            <p:cNvPr id="119" name="Rounded Rectangle 112">
              <a:extLst>
                <a:ext uri="{FF2B5EF4-FFF2-40B4-BE49-F238E27FC236}">
                  <a16:creationId xmlns:a16="http://schemas.microsoft.com/office/drawing/2014/main" id="{51006415-E106-9660-92D8-0F6711D11542}"/>
                </a:ext>
              </a:extLst>
            </p:cNvPr>
            <p:cNvSpPr/>
            <p:nvPr/>
          </p:nvSpPr>
          <p:spPr>
            <a:xfrm>
              <a:off x="4373592" y="1794294"/>
              <a:ext cx="9345" cy="470908"/>
            </a:xfrm>
            <a:custGeom>
              <a:avLst/>
              <a:gdLst/>
              <a:ahLst/>
              <a:cxnLst/>
              <a:rect l="0" t="0" r="0" b="0"/>
              <a:pathLst>
                <a:path w="9345" h="470908">
                  <a:moveTo>
                    <a:pt x="0" y="470908"/>
                  </a:move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0" name="Rounded Rectangle 113">
              <a:extLst>
                <a:ext uri="{FF2B5EF4-FFF2-40B4-BE49-F238E27FC236}">
                  <a16:creationId xmlns:a16="http://schemas.microsoft.com/office/drawing/2014/main" id="{1C86929D-3189-25EB-A964-00258BC07F1F}"/>
                </a:ext>
              </a:extLst>
            </p:cNvPr>
            <p:cNvSpPr/>
            <p:nvPr/>
          </p:nvSpPr>
          <p:spPr>
            <a:xfrm>
              <a:off x="4312848" y="2209224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21" name="Group 117">
            <a:extLst>
              <a:ext uri="{FF2B5EF4-FFF2-40B4-BE49-F238E27FC236}">
                <a16:creationId xmlns:a16="http://schemas.microsoft.com/office/drawing/2014/main" id="{CFEA23F2-1DA0-9CD2-9E40-99894AA381A4}"/>
              </a:ext>
            </a:extLst>
          </p:cNvPr>
          <p:cNvGrpSpPr/>
          <p:nvPr/>
        </p:nvGrpSpPr>
        <p:grpSpPr>
          <a:xfrm>
            <a:off x="9345876" y="1992833"/>
            <a:ext cx="121488" cy="579407"/>
            <a:chOff x="3864274" y="1794294"/>
            <a:chExt cx="121488" cy="579407"/>
          </a:xfrm>
        </p:grpSpPr>
        <p:sp>
          <p:nvSpPr>
            <p:cNvPr id="122" name="Rounded Rectangle 115">
              <a:extLst>
                <a:ext uri="{FF2B5EF4-FFF2-40B4-BE49-F238E27FC236}">
                  <a16:creationId xmlns:a16="http://schemas.microsoft.com/office/drawing/2014/main" id="{CC5D7EA5-552B-773B-12C9-4799CAB84324}"/>
                </a:ext>
              </a:extLst>
            </p:cNvPr>
            <p:cNvSpPr/>
            <p:nvPr/>
          </p:nvSpPr>
          <p:spPr>
            <a:xfrm>
              <a:off x="3925018" y="1794294"/>
              <a:ext cx="9345" cy="574361"/>
            </a:xfrm>
            <a:custGeom>
              <a:avLst/>
              <a:gdLst/>
              <a:ahLst/>
              <a:cxnLst/>
              <a:rect l="0" t="0" r="0" b="0"/>
              <a:pathLst>
                <a:path w="9345" h="574361">
                  <a:moveTo>
                    <a:pt x="0" y="574361"/>
                  </a:move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3" name="Rounded Rectangle 116">
              <a:extLst>
                <a:ext uri="{FF2B5EF4-FFF2-40B4-BE49-F238E27FC236}">
                  <a16:creationId xmlns:a16="http://schemas.microsoft.com/office/drawing/2014/main" id="{E2C3D98A-81AC-C475-2A81-8DA44B6C7EE0}"/>
                </a:ext>
              </a:extLst>
            </p:cNvPr>
            <p:cNvSpPr/>
            <p:nvPr/>
          </p:nvSpPr>
          <p:spPr>
            <a:xfrm>
              <a:off x="3864274" y="2312957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24" name="Group 120">
            <a:extLst>
              <a:ext uri="{FF2B5EF4-FFF2-40B4-BE49-F238E27FC236}">
                <a16:creationId xmlns:a16="http://schemas.microsoft.com/office/drawing/2014/main" id="{40D26839-95F2-2915-4DA3-47C49869E439}"/>
              </a:ext>
            </a:extLst>
          </p:cNvPr>
          <p:cNvGrpSpPr/>
          <p:nvPr/>
        </p:nvGrpSpPr>
        <p:grpSpPr>
          <a:xfrm>
            <a:off x="8448729" y="1992833"/>
            <a:ext cx="121488" cy="475674"/>
            <a:chOff x="2967127" y="1794294"/>
            <a:chExt cx="121488" cy="475674"/>
          </a:xfrm>
        </p:grpSpPr>
        <p:sp>
          <p:nvSpPr>
            <p:cNvPr id="125" name="Rounded Rectangle 118">
              <a:extLst>
                <a:ext uri="{FF2B5EF4-FFF2-40B4-BE49-F238E27FC236}">
                  <a16:creationId xmlns:a16="http://schemas.microsoft.com/office/drawing/2014/main" id="{44A6F7A9-9150-160F-86CC-BCE957DAAA17}"/>
                </a:ext>
              </a:extLst>
            </p:cNvPr>
            <p:cNvSpPr/>
            <p:nvPr/>
          </p:nvSpPr>
          <p:spPr>
            <a:xfrm>
              <a:off x="3027871" y="1794294"/>
              <a:ext cx="9345" cy="470815"/>
            </a:xfrm>
            <a:custGeom>
              <a:avLst/>
              <a:gdLst/>
              <a:ahLst/>
              <a:cxnLst/>
              <a:rect l="0" t="0" r="0" b="0"/>
              <a:pathLst>
                <a:path w="9345" h="470815">
                  <a:moveTo>
                    <a:pt x="0" y="0"/>
                  </a:moveTo>
                  <a:lnTo>
                    <a:pt x="0" y="470815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6" name="Rounded Rectangle 119">
              <a:extLst>
                <a:ext uri="{FF2B5EF4-FFF2-40B4-BE49-F238E27FC236}">
                  <a16:creationId xmlns:a16="http://schemas.microsoft.com/office/drawing/2014/main" id="{DCEF7276-4420-99CB-6835-47A6B4C8B538}"/>
                </a:ext>
              </a:extLst>
            </p:cNvPr>
            <p:cNvSpPr/>
            <p:nvPr/>
          </p:nvSpPr>
          <p:spPr>
            <a:xfrm>
              <a:off x="2967127" y="2209224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27" name="Group 123">
            <a:extLst>
              <a:ext uri="{FF2B5EF4-FFF2-40B4-BE49-F238E27FC236}">
                <a16:creationId xmlns:a16="http://schemas.microsoft.com/office/drawing/2014/main" id="{B84CED5A-F442-2649-A421-91465CF48F6E}"/>
              </a:ext>
            </a:extLst>
          </p:cNvPr>
          <p:cNvGrpSpPr/>
          <p:nvPr/>
        </p:nvGrpSpPr>
        <p:grpSpPr>
          <a:xfrm>
            <a:off x="9570163" y="1880689"/>
            <a:ext cx="121488" cy="639217"/>
            <a:chOff x="4088561" y="1682150"/>
            <a:chExt cx="121488" cy="639217"/>
          </a:xfrm>
        </p:grpSpPr>
        <p:sp>
          <p:nvSpPr>
            <p:cNvPr id="128" name="Rounded Rectangle 121">
              <a:extLst>
                <a:ext uri="{FF2B5EF4-FFF2-40B4-BE49-F238E27FC236}">
                  <a16:creationId xmlns:a16="http://schemas.microsoft.com/office/drawing/2014/main" id="{C6E05D7A-67FA-4AF6-16E2-61D7DFF2E48D}"/>
                </a:ext>
              </a:extLst>
            </p:cNvPr>
            <p:cNvSpPr/>
            <p:nvPr/>
          </p:nvSpPr>
          <p:spPr>
            <a:xfrm>
              <a:off x="4149305" y="1682150"/>
              <a:ext cx="9345" cy="634825"/>
            </a:xfrm>
            <a:custGeom>
              <a:avLst/>
              <a:gdLst/>
              <a:ahLst/>
              <a:cxnLst/>
              <a:rect l="0" t="0" r="0" b="0"/>
              <a:pathLst>
                <a:path w="9345" h="634825">
                  <a:moveTo>
                    <a:pt x="0" y="0"/>
                  </a:moveTo>
                  <a:lnTo>
                    <a:pt x="0" y="634825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29" name="Rounded Rectangle 122">
              <a:extLst>
                <a:ext uri="{FF2B5EF4-FFF2-40B4-BE49-F238E27FC236}">
                  <a16:creationId xmlns:a16="http://schemas.microsoft.com/office/drawing/2014/main" id="{4970398D-19EE-F75C-6D80-361DF9F1D6F9}"/>
                </a:ext>
              </a:extLst>
            </p:cNvPr>
            <p:cNvSpPr/>
            <p:nvPr/>
          </p:nvSpPr>
          <p:spPr>
            <a:xfrm>
              <a:off x="4088561" y="2260623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30" name="Group 126">
            <a:extLst>
              <a:ext uri="{FF2B5EF4-FFF2-40B4-BE49-F238E27FC236}">
                <a16:creationId xmlns:a16="http://schemas.microsoft.com/office/drawing/2014/main" id="{03B69619-40D9-8135-8C7F-6F56516A9A5E}"/>
              </a:ext>
            </a:extLst>
          </p:cNvPr>
          <p:cNvGrpSpPr/>
          <p:nvPr/>
        </p:nvGrpSpPr>
        <p:grpSpPr>
          <a:xfrm>
            <a:off x="8000155" y="1992833"/>
            <a:ext cx="121488" cy="371942"/>
            <a:chOff x="2518553" y="1794294"/>
            <a:chExt cx="121488" cy="371942"/>
          </a:xfrm>
        </p:grpSpPr>
        <p:sp>
          <p:nvSpPr>
            <p:cNvPr id="131" name="Rounded Rectangle 124">
              <a:extLst>
                <a:ext uri="{FF2B5EF4-FFF2-40B4-BE49-F238E27FC236}">
                  <a16:creationId xmlns:a16="http://schemas.microsoft.com/office/drawing/2014/main" id="{AB859BDC-EBC0-39CE-AF23-219211029B4D}"/>
                </a:ext>
              </a:extLst>
            </p:cNvPr>
            <p:cNvSpPr/>
            <p:nvPr/>
          </p:nvSpPr>
          <p:spPr>
            <a:xfrm>
              <a:off x="2579298" y="1794294"/>
              <a:ext cx="9345" cy="367363"/>
            </a:xfrm>
            <a:custGeom>
              <a:avLst/>
              <a:gdLst/>
              <a:ahLst/>
              <a:cxnLst/>
              <a:rect l="0" t="0" r="0" b="0"/>
              <a:pathLst>
                <a:path w="9345" h="367363">
                  <a:moveTo>
                    <a:pt x="0" y="0"/>
                  </a:moveTo>
                  <a:lnTo>
                    <a:pt x="0" y="367363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32" name="Rounded Rectangle 125">
              <a:extLst>
                <a:ext uri="{FF2B5EF4-FFF2-40B4-BE49-F238E27FC236}">
                  <a16:creationId xmlns:a16="http://schemas.microsoft.com/office/drawing/2014/main" id="{7A1A1701-88DB-DB0D-D105-3A157428CB5D}"/>
                </a:ext>
              </a:extLst>
            </p:cNvPr>
            <p:cNvSpPr/>
            <p:nvPr/>
          </p:nvSpPr>
          <p:spPr>
            <a:xfrm>
              <a:off x="2518553" y="2105492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33" name="Group 129">
            <a:extLst>
              <a:ext uri="{FF2B5EF4-FFF2-40B4-BE49-F238E27FC236}">
                <a16:creationId xmlns:a16="http://schemas.microsoft.com/office/drawing/2014/main" id="{B405E5F4-ED5E-BB8A-52A3-BA1686FA0E83}"/>
              </a:ext>
            </a:extLst>
          </p:cNvPr>
          <p:cNvGrpSpPr/>
          <p:nvPr/>
        </p:nvGrpSpPr>
        <p:grpSpPr>
          <a:xfrm>
            <a:off x="10467310" y="1880689"/>
            <a:ext cx="121488" cy="432687"/>
            <a:chOff x="4985708" y="1682150"/>
            <a:chExt cx="121488" cy="432687"/>
          </a:xfrm>
        </p:grpSpPr>
        <p:sp>
          <p:nvSpPr>
            <p:cNvPr id="134" name="Rounded Rectangle 127">
              <a:extLst>
                <a:ext uri="{FF2B5EF4-FFF2-40B4-BE49-F238E27FC236}">
                  <a16:creationId xmlns:a16="http://schemas.microsoft.com/office/drawing/2014/main" id="{10A960BB-90A0-BCEC-56E7-10F1D44A4F84}"/>
                </a:ext>
              </a:extLst>
            </p:cNvPr>
            <p:cNvSpPr/>
            <p:nvPr/>
          </p:nvSpPr>
          <p:spPr>
            <a:xfrm>
              <a:off x="5046452" y="1682150"/>
              <a:ext cx="9345" cy="427920"/>
            </a:xfrm>
            <a:custGeom>
              <a:avLst/>
              <a:gdLst/>
              <a:ahLst/>
              <a:cxnLst/>
              <a:rect l="0" t="0" r="0" b="0"/>
              <a:pathLst>
                <a:path w="9345" h="427920">
                  <a:moveTo>
                    <a:pt x="0" y="0"/>
                  </a:moveTo>
                  <a:lnTo>
                    <a:pt x="0" y="42792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35" name="Rounded Rectangle 128">
              <a:extLst>
                <a:ext uri="{FF2B5EF4-FFF2-40B4-BE49-F238E27FC236}">
                  <a16:creationId xmlns:a16="http://schemas.microsoft.com/office/drawing/2014/main" id="{3F2ECA37-9216-4AA0-EC30-53529819C103}"/>
                </a:ext>
              </a:extLst>
            </p:cNvPr>
            <p:cNvSpPr/>
            <p:nvPr/>
          </p:nvSpPr>
          <p:spPr>
            <a:xfrm>
              <a:off x="4985708" y="2054093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36" name="Group 132">
            <a:extLst>
              <a:ext uri="{FF2B5EF4-FFF2-40B4-BE49-F238E27FC236}">
                <a16:creationId xmlns:a16="http://schemas.microsoft.com/office/drawing/2014/main" id="{F9F145D1-7C42-8A45-C5B7-3B8C9AB00193}"/>
              </a:ext>
            </a:extLst>
          </p:cNvPr>
          <p:cNvGrpSpPr/>
          <p:nvPr/>
        </p:nvGrpSpPr>
        <p:grpSpPr>
          <a:xfrm>
            <a:off x="10018736" y="1880689"/>
            <a:ext cx="121488" cy="536419"/>
            <a:chOff x="4537134" y="1682150"/>
            <a:chExt cx="121488" cy="536419"/>
          </a:xfrm>
        </p:grpSpPr>
        <p:sp>
          <p:nvSpPr>
            <p:cNvPr id="137" name="Rounded Rectangle 130">
              <a:extLst>
                <a:ext uri="{FF2B5EF4-FFF2-40B4-BE49-F238E27FC236}">
                  <a16:creationId xmlns:a16="http://schemas.microsoft.com/office/drawing/2014/main" id="{A089FC0D-FBED-620C-2DB7-32DC41C93A10}"/>
                </a:ext>
              </a:extLst>
            </p:cNvPr>
            <p:cNvSpPr/>
            <p:nvPr/>
          </p:nvSpPr>
          <p:spPr>
            <a:xfrm>
              <a:off x="4597879" y="1682150"/>
              <a:ext cx="9345" cy="531372"/>
            </a:xfrm>
            <a:custGeom>
              <a:avLst/>
              <a:gdLst/>
              <a:ahLst/>
              <a:cxnLst/>
              <a:rect l="0" t="0" r="0" b="0"/>
              <a:pathLst>
                <a:path w="9345" h="531372">
                  <a:moveTo>
                    <a:pt x="0" y="0"/>
                  </a:moveTo>
                  <a:lnTo>
                    <a:pt x="0" y="531372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38" name="Rounded Rectangle 131">
              <a:extLst>
                <a:ext uri="{FF2B5EF4-FFF2-40B4-BE49-F238E27FC236}">
                  <a16:creationId xmlns:a16="http://schemas.microsoft.com/office/drawing/2014/main" id="{B978311A-D23B-92ED-4B88-3245EBD26F8C}"/>
                </a:ext>
              </a:extLst>
            </p:cNvPr>
            <p:cNvSpPr/>
            <p:nvPr/>
          </p:nvSpPr>
          <p:spPr>
            <a:xfrm>
              <a:off x="4537134" y="2157825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39" name="Group 135">
            <a:extLst>
              <a:ext uri="{FF2B5EF4-FFF2-40B4-BE49-F238E27FC236}">
                <a16:creationId xmlns:a16="http://schemas.microsoft.com/office/drawing/2014/main" id="{A9DE37B6-2A74-D7D2-AD4A-48DB3501BAFE}"/>
              </a:ext>
            </a:extLst>
          </p:cNvPr>
          <p:cNvGrpSpPr/>
          <p:nvPr/>
        </p:nvGrpSpPr>
        <p:grpSpPr>
          <a:xfrm>
            <a:off x="8224442" y="1880689"/>
            <a:ext cx="121488" cy="535485"/>
            <a:chOff x="2742840" y="1682150"/>
            <a:chExt cx="121488" cy="535485"/>
          </a:xfrm>
        </p:grpSpPr>
        <p:sp>
          <p:nvSpPr>
            <p:cNvPr id="140" name="Rounded Rectangle 133">
              <a:extLst>
                <a:ext uri="{FF2B5EF4-FFF2-40B4-BE49-F238E27FC236}">
                  <a16:creationId xmlns:a16="http://schemas.microsoft.com/office/drawing/2014/main" id="{DE32F4EA-574D-A906-78B1-94CB16709EC4}"/>
                </a:ext>
              </a:extLst>
            </p:cNvPr>
            <p:cNvSpPr/>
            <p:nvPr/>
          </p:nvSpPr>
          <p:spPr>
            <a:xfrm>
              <a:off x="2803584" y="1682150"/>
              <a:ext cx="9345" cy="531185"/>
            </a:xfrm>
            <a:custGeom>
              <a:avLst/>
              <a:gdLst/>
              <a:ahLst/>
              <a:cxnLst/>
              <a:rect l="0" t="0" r="0" b="0"/>
              <a:pathLst>
                <a:path w="9345" h="531185">
                  <a:moveTo>
                    <a:pt x="0" y="0"/>
                  </a:moveTo>
                  <a:lnTo>
                    <a:pt x="0" y="531185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41" name="Rounded Rectangle 134">
              <a:extLst>
                <a:ext uri="{FF2B5EF4-FFF2-40B4-BE49-F238E27FC236}">
                  <a16:creationId xmlns:a16="http://schemas.microsoft.com/office/drawing/2014/main" id="{EBB7D6EB-A301-4F29-7598-FB782C2837C1}"/>
                </a:ext>
              </a:extLst>
            </p:cNvPr>
            <p:cNvSpPr/>
            <p:nvPr/>
          </p:nvSpPr>
          <p:spPr>
            <a:xfrm>
              <a:off x="2742840" y="2156891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42" name="Group 138">
            <a:extLst>
              <a:ext uri="{FF2B5EF4-FFF2-40B4-BE49-F238E27FC236}">
                <a16:creationId xmlns:a16="http://schemas.microsoft.com/office/drawing/2014/main" id="{7BB98AF4-B2A7-CD5E-B42D-99B4C81F0580}"/>
              </a:ext>
            </a:extLst>
          </p:cNvPr>
          <p:cNvGrpSpPr/>
          <p:nvPr/>
        </p:nvGrpSpPr>
        <p:grpSpPr>
          <a:xfrm>
            <a:off x="8897302" y="1992833"/>
            <a:ext cx="121488" cy="579407"/>
            <a:chOff x="3415700" y="1794294"/>
            <a:chExt cx="121488" cy="579407"/>
          </a:xfrm>
        </p:grpSpPr>
        <p:sp>
          <p:nvSpPr>
            <p:cNvPr id="143" name="Rounded Rectangle 136">
              <a:extLst>
                <a:ext uri="{FF2B5EF4-FFF2-40B4-BE49-F238E27FC236}">
                  <a16:creationId xmlns:a16="http://schemas.microsoft.com/office/drawing/2014/main" id="{C03C2F17-9229-8184-06FB-353B524DAD52}"/>
                </a:ext>
              </a:extLst>
            </p:cNvPr>
            <p:cNvSpPr/>
            <p:nvPr/>
          </p:nvSpPr>
          <p:spPr>
            <a:xfrm>
              <a:off x="3476445" y="1794294"/>
              <a:ext cx="9345" cy="574361"/>
            </a:xfrm>
            <a:custGeom>
              <a:avLst/>
              <a:gdLst/>
              <a:ahLst/>
              <a:cxnLst/>
              <a:rect l="0" t="0" r="0" b="0"/>
              <a:pathLst>
                <a:path w="9345" h="574361">
                  <a:moveTo>
                    <a:pt x="0" y="574361"/>
                  </a:move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44" name="Rounded Rectangle 137">
              <a:extLst>
                <a:ext uri="{FF2B5EF4-FFF2-40B4-BE49-F238E27FC236}">
                  <a16:creationId xmlns:a16="http://schemas.microsoft.com/office/drawing/2014/main" id="{B7497952-B778-0B8F-F33F-23E80FC1B868}"/>
                </a:ext>
              </a:extLst>
            </p:cNvPr>
            <p:cNvSpPr/>
            <p:nvPr/>
          </p:nvSpPr>
          <p:spPr>
            <a:xfrm>
              <a:off x="3415700" y="2312957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45" name="Group 141">
            <a:extLst>
              <a:ext uri="{FF2B5EF4-FFF2-40B4-BE49-F238E27FC236}">
                <a16:creationId xmlns:a16="http://schemas.microsoft.com/office/drawing/2014/main" id="{D3E276E2-2DDD-92AA-08A3-30306E298EAA}"/>
              </a:ext>
            </a:extLst>
          </p:cNvPr>
          <p:cNvGrpSpPr/>
          <p:nvPr/>
        </p:nvGrpSpPr>
        <p:grpSpPr>
          <a:xfrm>
            <a:off x="8673016" y="1880689"/>
            <a:ext cx="121488" cy="639217"/>
            <a:chOff x="3191414" y="1682150"/>
            <a:chExt cx="121488" cy="639217"/>
          </a:xfrm>
        </p:grpSpPr>
        <p:sp>
          <p:nvSpPr>
            <p:cNvPr id="146" name="Rounded Rectangle 139">
              <a:extLst>
                <a:ext uri="{FF2B5EF4-FFF2-40B4-BE49-F238E27FC236}">
                  <a16:creationId xmlns:a16="http://schemas.microsoft.com/office/drawing/2014/main" id="{F9182069-D1AA-05F6-05C2-63C795053BE7}"/>
                </a:ext>
              </a:extLst>
            </p:cNvPr>
            <p:cNvSpPr/>
            <p:nvPr/>
          </p:nvSpPr>
          <p:spPr>
            <a:xfrm>
              <a:off x="3252158" y="1682150"/>
              <a:ext cx="9345" cy="634731"/>
            </a:xfrm>
            <a:custGeom>
              <a:avLst/>
              <a:gdLst/>
              <a:ahLst/>
              <a:cxnLst/>
              <a:rect l="0" t="0" r="0" b="0"/>
              <a:pathLst>
                <a:path w="9345" h="634731">
                  <a:moveTo>
                    <a:pt x="0" y="0"/>
                  </a:moveTo>
                  <a:lnTo>
                    <a:pt x="0" y="634731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47" name="Rounded Rectangle 140">
              <a:extLst>
                <a:ext uri="{FF2B5EF4-FFF2-40B4-BE49-F238E27FC236}">
                  <a16:creationId xmlns:a16="http://schemas.microsoft.com/office/drawing/2014/main" id="{9373E13E-3AFB-29DD-5593-99A03301C519}"/>
                </a:ext>
              </a:extLst>
            </p:cNvPr>
            <p:cNvSpPr/>
            <p:nvPr/>
          </p:nvSpPr>
          <p:spPr>
            <a:xfrm>
              <a:off x="3191414" y="2260623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48" name="Group 144">
            <a:extLst>
              <a:ext uri="{FF2B5EF4-FFF2-40B4-BE49-F238E27FC236}">
                <a16:creationId xmlns:a16="http://schemas.microsoft.com/office/drawing/2014/main" id="{8DFF008C-0A5A-F9BD-38D1-6887E8FF0B99}"/>
              </a:ext>
            </a:extLst>
          </p:cNvPr>
          <p:cNvGrpSpPr/>
          <p:nvPr/>
        </p:nvGrpSpPr>
        <p:grpSpPr>
          <a:xfrm>
            <a:off x="10243023" y="1992833"/>
            <a:ext cx="121488" cy="371942"/>
            <a:chOff x="4761421" y="1794294"/>
            <a:chExt cx="121488" cy="371942"/>
          </a:xfrm>
        </p:grpSpPr>
        <p:sp>
          <p:nvSpPr>
            <p:cNvPr id="149" name="Rounded Rectangle 142">
              <a:extLst>
                <a:ext uri="{FF2B5EF4-FFF2-40B4-BE49-F238E27FC236}">
                  <a16:creationId xmlns:a16="http://schemas.microsoft.com/office/drawing/2014/main" id="{B46B1E73-0E83-9960-A397-3B96469CB67E}"/>
                </a:ext>
              </a:extLst>
            </p:cNvPr>
            <p:cNvSpPr/>
            <p:nvPr/>
          </p:nvSpPr>
          <p:spPr>
            <a:xfrm>
              <a:off x="4822166" y="1794294"/>
              <a:ext cx="9345" cy="367456"/>
            </a:xfrm>
            <a:custGeom>
              <a:avLst/>
              <a:gdLst/>
              <a:ahLst/>
              <a:cxnLst/>
              <a:rect l="0" t="0" r="0" b="0"/>
              <a:pathLst>
                <a:path w="9345" h="367456">
                  <a:moveTo>
                    <a:pt x="0" y="367456"/>
                  </a:move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50" name="Rounded Rectangle 143">
              <a:extLst>
                <a:ext uri="{FF2B5EF4-FFF2-40B4-BE49-F238E27FC236}">
                  <a16:creationId xmlns:a16="http://schemas.microsoft.com/office/drawing/2014/main" id="{D244DFE8-E1E6-35BF-2C00-764D29DD54B0}"/>
                </a:ext>
              </a:extLst>
            </p:cNvPr>
            <p:cNvSpPr/>
            <p:nvPr/>
          </p:nvSpPr>
          <p:spPr>
            <a:xfrm>
              <a:off x="4761421" y="2105492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51" name="Group 147">
            <a:extLst>
              <a:ext uri="{FF2B5EF4-FFF2-40B4-BE49-F238E27FC236}">
                <a16:creationId xmlns:a16="http://schemas.microsoft.com/office/drawing/2014/main" id="{7D559372-1FEA-6EE3-57D8-F53867C72B8E}"/>
              </a:ext>
            </a:extLst>
          </p:cNvPr>
          <p:cNvGrpSpPr/>
          <p:nvPr/>
        </p:nvGrpSpPr>
        <p:grpSpPr>
          <a:xfrm>
            <a:off x="9121589" y="1880689"/>
            <a:ext cx="121488" cy="742950"/>
            <a:chOff x="3639987" y="1682150"/>
            <a:chExt cx="121488" cy="742950"/>
          </a:xfrm>
        </p:grpSpPr>
        <p:sp>
          <p:nvSpPr>
            <p:cNvPr id="152" name="Rounded Rectangle 145">
              <a:extLst>
                <a:ext uri="{FF2B5EF4-FFF2-40B4-BE49-F238E27FC236}">
                  <a16:creationId xmlns:a16="http://schemas.microsoft.com/office/drawing/2014/main" id="{1E54E38F-B1B4-0F0A-1940-086ED2118D6E}"/>
                </a:ext>
              </a:extLst>
            </p:cNvPr>
            <p:cNvSpPr/>
            <p:nvPr/>
          </p:nvSpPr>
          <p:spPr>
            <a:xfrm>
              <a:off x="3700732" y="1682150"/>
              <a:ext cx="9345" cy="738277"/>
            </a:xfrm>
            <a:custGeom>
              <a:avLst/>
              <a:gdLst/>
              <a:ahLst/>
              <a:cxnLst/>
              <a:rect l="0" t="0" r="0" b="0"/>
              <a:pathLst>
                <a:path w="9345" h="738277">
                  <a:moveTo>
                    <a:pt x="0" y="0"/>
                  </a:moveTo>
                  <a:lnTo>
                    <a:pt x="0" y="738277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153" name="Rounded Rectangle 146">
              <a:extLst>
                <a:ext uri="{FF2B5EF4-FFF2-40B4-BE49-F238E27FC236}">
                  <a16:creationId xmlns:a16="http://schemas.microsoft.com/office/drawing/2014/main" id="{78E74055-D516-4D60-ACA7-5B396064AC9F}"/>
                </a:ext>
              </a:extLst>
            </p:cNvPr>
            <p:cNvSpPr/>
            <p:nvPr/>
          </p:nvSpPr>
          <p:spPr>
            <a:xfrm>
              <a:off x="3639987" y="2364356"/>
              <a:ext cx="121488" cy="60744"/>
            </a:xfrm>
            <a:custGeom>
              <a:avLst/>
              <a:gdLst/>
              <a:ahLst/>
              <a:cxnLst/>
              <a:rect l="0" t="0" r="0" b="0"/>
              <a:pathLst>
                <a:path w="121488" h="60744">
                  <a:moveTo>
                    <a:pt x="121488" y="0"/>
                  </a:moveTo>
                  <a:lnTo>
                    <a:pt x="60744" y="60744"/>
                  </a:lnTo>
                  <a:lnTo>
                    <a:pt x="0" y="0"/>
                  </a:lnTo>
                </a:path>
              </a:pathLst>
            </a:custGeom>
            <a:noFill/>
            <a:ln w="14017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sz="200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sp>
        <p:nvSpPr>
          <p:cNvPr id="154" name="TextBox 148">
            <a:extLst>
              <a:ext uri="{FF2B5EF4-FFF2-40B4-BE49-F238E27FC236}">
                <a16:creationId xmlns:a16="http://schemas.microsoft.com/office/drawing/2014/main" id="{6127B16C-3360-6A4E-BC38-E532EBF11ACC}"/>
              </a:ext>
            </a:extLst>
          </p:cNvPr>
          <p:cNvSpPr txBox="1"/>
          <p:nvPr/>
        </p:nvSpPr>
        <p:spPr>
          <a:xfrm>
            <a:off x="5880588" y="4422606"/>
            <a:ext cx="1796967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600" b="0">
                <a:solidFill>
                  <a:schemeClr val="bg1"/>
                </a:solidFill>
                <a:latin typeface="Abadi" panose="020B0604020104020204" pitchFamily="34" charset="0"/>
              </a:rPr>
              <a:t>Property Verification</a:t>
            </a:r>
          </a:p>
        </p:txBody>
      </p:sp>
      <p:sp>
        <p:nvSpPr>
          <p:cNvPr id="155" name="TextBox 149">
            <a:extLst>
              <a:ext uri="{FF2B5EF4-FFF2-40B4-BE49-F238E27FC236}">
                <a16:creationId xmlns:a16="http://schemas.microsoft.com/office/drawing/2014/main" id="{82D7FACB-DA88-4F4E-74F4-FB39FD253607}"/>
              </a:ext>
            </a:extLst>
          </p:cNvPr>
          <p:cNvSpPr txBox="1"/>
          <p:nvPr/>
        </p:nvSpPr>
        <p:spPr>
          <a:xfrm>
            <a:off x="8269438" y="5487969"/>
            <a:ext cx="2042227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600" b="0">
                <a:solidFill>
                  <a:schemeClr val="bg1"/>
                </a:solidFill>
                <a:latin typeface="Abadi" panose="020B0604020104020204" pitchFamily="34" charset="0"/>
              </a:rPr>
              <a:t>Verified Smart Contract</a:t>
            </a:r>
          </a:p>
        </p:txBody>
      </p:sp>
      <p:sp>
        <p:nvSpPr>
          <p:cNvPr id="156" name="TextBox 150">
            <a:extLst>
              <a:ext uri="{FF2B5EF4-FFF2-40B4-BE49-F238E27FC236}">
                <a16:creationId xmlns:a16="http://schemas.microsoft.com/office/drawing/2014/main" id="{A4D1838F-74D7-4037-746A-D8569AE8D039}"/>
              </a:ext>
            </a:extLst>
          </p:cNvPr>
          <p:cNvSpPr txBox="1"/>
          <p:nvPr/>
        </p:nvSpPr>
        <p:spPr>
          <a:xfrm>
            <a:off x="5951468" y="3076886"/>
            <a:ext cx="175047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600" b="0" dirty="0">
                <a:solidFill>
                  <a:schemeClr val="bg1"/>
                </a:solidFill>
                <a:latin typeface="Abadi" panose="020B0604020104020204" pitchFamily="34" charset="0"/>
              </a:rPr>
              <a:t>SMT Solver Analysis</a:t>
            </a:r>
          </a:p>
        </p:txBody>
      </p:sp>
      <p:sp>
        <p:nvSpPr>
          <p:cNvPr id="157" name="TextBox 151">
            <a:extLst>
              <a:ext uri="{FF2B5EF4-FFF2-40B4-BE49-F238E27FC236}">
                <a16:creationId xmlns:a16="http://schemas.microsoft.com/office/drawing/2014/main" id="{D82AAD18-D2D8-0216-24B1-3A5EE620E5BF}"/>
              </a:ext>
            </a:extLst>
          </p:cNvPr>
          <p:cNvSpPr txBox="1"/>
          <p:nvPr/>
        </p:nvSpPr>
        <p:spPr>
          <a:xfrm>
            <a:off x="6429066" y="2404025"/>
            <a:ext cx="1189428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600" b="0">
                <a:solidFill>
                  <a:schemeClr val="bg1"/>
                </a:solidFill>
                <a:latin typeface="Abadi" panose="020B0604020104020204" pitchFamily="34" charset="0"/>
              </a:rPr>
              <a:t>Formalization</a:t>
            </a:r>
          </a:p>
        </p:txBody>
      </p:sp>
      <p:sp>
        <p:nvSpPr>
          <p:cNvPr id="158" name="TextBox 152">
            <a:extLst>
              <a:ext uri="{FF2B5EF4-FFF2-40B4-BE49-F238E27FC236}">
                <a16:creationId xmlns:a16="http://schemas.microsoft.com/office/drawing/2014/main" id="{84BF4B47-B903-CC86-7299-92A0D3134E80}"/>
              </a:ext>
            </a:extLst>
          </p:cNvPr>
          <p:cNvSpPr txBox="1"/>
          <p:nvPr/>
        </p:nvSpPr>
        <p:spPr>
          <a:xfrm>
            <a:off x="8388883" y="1562950"/>
            <a:ext cx="181940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600" b="0" dirty="0">
                <a:solidFill>
                  <a:schemeClr val="bg1"/>
                </a:solidFill>
                <a:latin typeface="Abadi" panose="020B0604020104020204" pitchFamily="34" charset="0"/>
              </a:rPr>
              <a:t>Smart Contract Code</a:t>
            </a:r>
          </a:p>
        </p:txBody>
      </p:sp>
      <p:sp>
        <p:nvSpPr>
          <p:cNvPr id="159" name="TextBox 154">
            <a:extLst>
              <a:ext uri="{FF2B5EF4-FFF2-40B4-BE49-F238E27FC236}">
                <a16:creationId xmlns:a16="http://schemas.microsoft.com/office/drawing/2014/main" id="{A1C1DB58-D47F-EAB1-A37B-8D6669CCDB07}"/>
              </a:ext>
            </a:extLst>
          </p:cNvPr>
          <p:cNvSpPr txBox="1"/>
          <p:nvPr/>
        </p:nvSpPr>
        <p:spPr>
          <a:xfrm>
            <a:off x="6395719" y="3749746"/>
            <a:ext cx="1250343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600" b="0" dirty="0">
                <a:solidFill>
                  <a:schemeClr val="bg1"/>
                </a:solidFill>
                <a:latin typeface="Abadi" panose="020B0604020104020204" pitchFamily="34" charset="0"/>
              </a:rPr>
              <a:t>Bug Detection</a:t>
            </a:r>
          </a:p>
        </p:txBody>
      </p:sp>
      <p:sp>
        <p:nvSpPr>
          <p:cNvPr id="162" name="Text Placeholder 9">
            <a:extLst>
              <a:ext uri="{FF2B5EF4-FFF2-40B4-BE49-F238E27FC236}">
                <a16:creationId xmlns:a16="http://schemas.microsoft.com/office/drawing/2014/main" id="{708A0DE7-017E-7339-7E42-9510211365E9}"/>
              </a:ext>
            </a:extLst>
          </p:cNvPr>
          <p:cNvSpPr txBox="1">
            <a:spLocks/>
          </p:cNvSpPr>
          <p:nvPr/>
        </p:nvSpPr>
        <p:spPr>
          <a:xfrm>
            <a:off x="500139" y="1256989"/>
            <a:ext cx="4703233" cy="3872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Formalization of language: take the behavior of the language and turn it into clear rules that a machine can understand and verify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Bugs in smart contracts can lead to serious financial damage.</a:t>
            </a:r>
            <a:endParaRPr lang="he-IL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Goal: Ensure smart contracts are correct and error-free.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Use automated tools to verify contracts.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These tools work with SMT (Satisfiability Modulo Theories) languages.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Therefore, we want to formalize Solidity into SMT-compatible form.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This enables precise verification and helps prevent critical bugs.</a:t>
            </a:r>
          </a:p>
        </p:txBody>
      </p:sp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5B57B-98FE-115B-B2A4-32BC92BAC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D9C47A-50C9-5D16-F309-88B05CB9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Formalization – Expressions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FD1B19-C738-5669-FA90-E22608CE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6F08E79-4F07-8F4E-5FBC-6F3F6C47C931}"/>
              </a:ext>
            </a:extLst>
          </p:cNvPr>
          <p:cNvSpPr txBox="1">
            <a:spLocks/>
          </p:cNvSpPr>
          <p:nvPr/>
        </p:nvSpPr>
        <p:spPr>
          <a:xfrm>
            <a:off x="469629" y="1492675"/>
            <a:ext cx="4730168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 the same way for array indexing access.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If the expression type is array, we need to access the array and from there to arr.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 mapping accessing to the right index.</a:t>
            </a: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3A5F40D-F430-C384-1D7F-B1B5EB099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699" y="1728608"/>
            <a:ext cx="6550521" cy="129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2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D37CC-DD0C-0760-A86D-76F004AF8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FC7D11-21A4-1611-A17C-0225CF15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Formalization – Expressions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64C142-34EF-35EA-FBB6-8240984E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C19CDF6-D6B9-6469-EF27-C8EFB1AF76A7}"/>
              </a:ext>
            </a:extLst>
          </p:cNvPr>
          <p:cNvSpPr txBox="1">
            <a:spLocks/>
          </p:cNvSpPr>
          <p:nvPr/>
        </p:nvSpPr>
        <p:spPr>
          <a:xfrm>
            <a:off x="469629" y="1492675"/>
            <a:ext cx="4730168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 conditional expressions the true expression and the false expression may refer to different memory locations.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we define two temporary variables at the same memory location.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If either original expression is in memory, both temporaries will also be in memory. Otherwise, will be storage pointers.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 then make assignments using A(., .) and finally use the new variables in the conditional.</a:t>
            </a: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54C4975-DE81-A8C1-6B33-AA4AADD06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797" y="1492675"/>
            <a:ext cx="6925642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5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0F7D6-424F-FB7E-4D5C-58BB428B4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85279D-F628-4413-3F0E-FED43A62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Formalization – Expressions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6921A5-BA91-53A4-845E-CDD89850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E1C4ABC-43E9-B4FE-9237-8CB75E831ADC}"/>
              </a:ext>
            </a:extLst>
          </p:cNvPr>
          <p:cNvSpPr txBox="1">
            <a:spLocks/>
          </p:cNvSpPr>
          <p:nvPr/>
        </p:nvSpPr>
        <p:spPr>
          <a:xfrm>
            <a:off x="469629" y="1492675"/>
            <a:ext cx="4730168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 new array allocation in memory, we create new array in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arrHeap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Increment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refcnt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Define the length of the array.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Set each index to its default value.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 structs is same, just we apply the epsilon function to each member recursively.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F259BAE-7507-5754-C309-F7B9BA637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797" y="1894254"/>
            <a:ext cx="6883652" cy="122731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CE55FDA7-B039-2245-E731-B4C09F98D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797" y="3974730"/>
            <a:ext cx="6306430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3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4DFBB-DC3E-C411-E9F9-A2DFB3111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9A29-7CA1-8864-CC84-87106515C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7242" y="2807208"/>
            <a:ext cx="6123858" cy="1243584"/>
          </a:xfrm>
        </p:spPr>
        <p:txBody>
          <a:bodyPr/>
          <a:lstStyle/>
          <a:p>
            <a:r>
              <a:rPr lang="en-US" dirty="0"/>
              <a:t>Formalization -</a:t>
            </a:r>
            <a:br>
              <a:rPr lang="en-US" dirty="0"/>
            </a:br>
            <a:r>
              <a:rPr lang="en-US" sz="5400" dirty="0"/>
              <a:t>Statements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046256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57461-D3B7-1E24-CABA-248E02B92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11DB8E-C9F2-52C6-0893-3D8F1852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Formalization – Statements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CBC29A-2F97-48A4-B567-6BC3253A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8B1CBE9-0497-FA0F-6CB8-A0789AFA4364}"/>
              </a:ext>
            </a:extLst>
          </p:cNvPr>
          <p:cNvSpPr txBox="1">
            <a:spLocks/>
          </p:cNvSpPr>
          <p:nvPr/>
        </p:nvSpPr>
        <p:spPr>
          <a:xfrm>
            <a:off x="469629" y="1492675"/>
            <a:ext cx="4730168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we define the S[.] function that Translates Solidity statements to a list of statements in the SMT program.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Uninitialized variable – declare with SMT type and assign default value with epsilon function.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initialized variable – declare with SMT type and assign expression value with epsilon function.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Delete – assign default value.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2F0D543-B71D-9EC1-7226-AC18E10787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7133"/>
          <a:stretch/>
        </p:blipFill>
        <p:spPr>
          <a:xfrm>
            <a:off x="5411438" y="2668503"/>
            <a:ext cx="6514133" cy="85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4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9C163-4E7F-DD73-BADB-414BDAA8F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E7111-60AF-46A9-DF80-8B711DD8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Formalization – Statements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312A65-407F-FFCD-DC9A-04CBB22C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20F387B-8CFE-4F32-D7DE-81F049C59376}"/>
              </a:ext>
            </a:extLst>
          </p:cNvPr>
          <p:cNvSpPr txBox="1">
            <a:spLocks/>
          </p:cNvSpPr>
          <p:nvPr/>
        </p:nvSpPr>
        <p:spPr>
          <a:xfrm>
            <a:off x="469629" y="1492675"/>
            <a:ext cx="4730168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Declaration and assignment of multiple variables – define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TMPi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 of type Ri. Assign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TMPi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 = Ri with A(.) function. Assign Li =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TMPi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 with A(.) function.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Push – increment array length, and Add the new variable to the end of the array.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Pop – assign to the popped variable default value, and decrement array length.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29268767-20A3-4D54-7578-37BC1B1748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781"/>
          <a:stretch/>
        </p:blipFill>
        <p:spPr>
          <a:xfrm>
            <a:off x="5398738" y="2185393"/>
            <a:ext cx="6514133" cy="17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3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C716A-4A9B-3E18-3158-4BA68AAF5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18C94F-F4BA-1BEC-B151-74942883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Formalization – Statements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64CB55-9998-6602-760A-EF9B4E9E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C3EC76E-FFBF-DB08-7B7A-F8FA3A33E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06" y="2241276"/>
            <a:ext cx="6182588" cy="392484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0583090-1E3D-A2B5-4FAA-27CAB490D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026" y="2288425"/>
            <a:ext cx="3753374" cy="3467584"/>
          </a:xfrm>
          <a:prstGeom prst="rect">
            <a:avLst/>
          </a:prstGeom>
        </p:spPr>
      </p:pic>
      <p:sp>
        <p:nvSpPr>
          <p:cNvPr id="10" name="TextBox 25">
            <a:extLst>
              <a:ext uri="{FF2B5EF4-FFF2-40B4-BE49-F238E27FC236}">
                <a16:creationId xmlns:a16="http://schemas.microsoft.com/office/drawing/2014/main" id="{FFDEBE94-55D6-37F8-109C-5B8D260A3C52}"/>
              </a:ext>
            </a:extLst>
          </p:cNvPr>
          <p:cNvSpPr txBox="1"/>
          <p:nvPr/>
        </p:nvSpPr>
        <p:spPr>
          <a:xfrm>
            <a:off x="1186811" y="1751786"/>
            <a:ext cx="3579506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/>
              </a:rPr>
              <a:t>Assignments of values vs pointers</a:t>
            </a:r>
            <a:endParaRPr sz="1800" b="1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50FCD0D1-85B6-7715-F237-30F839E7D8E2}"/>
              </a:ext>
            </a:extLst>
          </p:cNvPr>
          <p:cNvSpPr txBox="1"/>
          <p:nvPr/>
        </p:nvSpPr>
        <p:spPr>
          <a:xfrm>
            <a:off x="7932006" y="1751786"/>
            <a:ext cx="3467296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/>
              </a:rPr>
              <a:t>Access by pointer vs index in pop</a:t>
            </a:r>
            <a:endParaRPr sz="1800" b="1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7761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8C9BE-38BE-2346-E713-5A3286845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1982-7EC9-E6EB-5A96-A1F82F314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7242" y="2807208"/>
            <a:ext cx="6123858" cy="1243584"/>
          </a:xfrm>
        </p:spPr>
        <p:txBody>
          <a:bodyPr/>
          <a:lstStyle/>
          <a:p>
            <a:r>
              <a:rPr lang="en-US" dirty="0"/>
              <a:t>Evaluation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751611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1AE83-B6DC-7537-181F-CA22E63F3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3A79D1-7215-368A-5594-2BD39113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Evaluation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F47904-D175-5EA3-27F1-08BC50D5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7331803-AFFC-9378-BFA9-B69494408B4B}"/>
              </a:ext>
            </a:extLst>
          </p:cNvPr>
          <p:cNvSpPr txBox="1">
            <a:spLocks/>
          </p:cNvSpPr>
          <p:nvPr/>
        </p:nvSpPr>
        <p:spPr>
          <a:xfrm>
            <a:off x="484376" y="1657077"/>
            <a:ext cx="6362971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Researchers evaluated their formalization using the SOLC-VERIFY tool.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Used representative contracts with heavy use of Solidity's memory features.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 Compared their tool's verification against existing tools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Results showed their formalization achieved the best balance of accuracy and computational cost.</a:t>
            </a:r>
            <a:endParaRPr lang="he-IL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71720D9-27E0-F5C9-84DC-409E820C2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026" y="1378375"/>
            <a:ext cx="4115374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9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CA096-5997-30E2-1979-571257FFD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F26D-7FBC-66D1-C928-851DBD599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7242" y="2807208"/>
            <a:ext cx="6123858" cy="1243584"/>
          </a:xfrm>
        </p:spPr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6385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B75D1-0832-E3AC-FE7C-32BCD8E4B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62DAEC-EA2D-1F63-AE88-3F290CD1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04" y="397934"/>
            <a:ext cx="5822696" cy="859055"/>
          </a:xfrm>
        </p:spPr>
        <p:txBody>
          <a:bodyPr>
            <a:normAutofit fontScale="90000"/>
          </a:bodyPr>
          <a:lstStyle/>
          <a:p>
            <a:r>
              <a:rPr lang="en-US" dirty="0"/>
              <a:t>Motivation – cont.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5F8904-2530-8E4E-8D37-4D47A083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62636" y="4283968"/>
            <a:ext cx="406400" cy="365125"/>
          </a:xfrm>
        </p:spPr>
        <p:txBody>
          <a:bodyPr/>
          <a:lstStyle/>
          <a:p>
            <a:fld id="{C263D6C4-4840-40CC-AC84-17E24B3B7B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2" name="Text Placeholder 9">
            <a:extLst>
              <a:ext uri="{FF2B5EF4-FFF2-40B4-BE49-F238E27FC236}">
                <a16:creationId xmlns:a16="http://schemas.microsoft.com/office/drawing/2014/main" id="{6C036A2F-45D0-7FD4-822E-C7CA668A3D9B}"/>
              </a:ext>
            </a:extLst>
          </p:cNvPr>
          <p:cNvSpPr txBox="1">
            <a:spLocks/>
          </p:cNvSpPr>
          <p:nvPr/>
        </p:nvSpPr>
        <p:spPr>
          <a:xfrm>
            <a:off x="87460" y="1606353"/>
            <a:ext cx="4102104" cy="3872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Previous formalizations focused on low-level EVM byte code, not Solidity.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Solidity's memory model was not fully formalized.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This formalization includes the Solidity memory model.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Most parts are kept quantifier-free for simplicity.</a:t>
            </a: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594908AA-DAB8-D81E-7587-6A2EC89A82E1}"/>
              </a:ext>
            </a:extLst>
          </p:cNvPr>
          <p:cNvGrpSpPr/>
          <p:nvPr/>
        </p:nvGrpSpPr>
        <p:grpSpPr>
          <a:xfrm>
            <a:off x="8338447" y="1973221"/>
            <a:ext cx="3783724" cy="3026979"/>
            <a:chOff x="4162096" y="945931"/>
            <a:chExt cx="3783724" cy="3026979"/>
          </a:xfrm>
        </p:grpSpPr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E967B0BE-EB89-BC29-6BE1-96AFC12CBE1A}"/>
                </a:ext>
              </a:extLst>
            </p:cNvPr>
            <p:cNvSpPr/>
            <p:nvPr/>
          </p:nvSpPr>
          <p:spPr>
            <a:xfrm>
              <a:off x="4162096" y="945931"/>
              <a:ext cx="3783724" cy="3026979"/>
            </a:xfrm>
            <a:custGeom>
              <a:avLst/>
              <a:gdLst/>
              <a:ahLst/>
              <a:cxnLst/>
              <a:rect l="0" t="0" r="0" b="0"/>
              <a:pathLst>
                <a:path w="3783724" h="3026979">
                  <a:moveTo>
                    <a:pt x="3783724" y="3026979"/>
                  </a:moveTo>
                  <a:lnTo>
                    <a:pt x="0" y="3026979"/>
                  </a:lnTo>
                  <a:lnTo>
                    <a:pt x="0" y="2126555"/>
                  </a:lnTo>
                  <a:cubicBezTo>
                    <a:pt x="317475" y="2102402"/>
                    <a:pt x="567558" y="1837147"/>
                    <a:pt x="567558" y="1513489"/>
                  </a:cubicBezTo>
                  <a:cubicBezTo>
                    <a:pt x="567558" y="1189831"/>
                    <a:pt x="317475" y="924576"/>
                    <a:pt x="0" y="900423"/>
                  </a:cubicBezTo>
                  <a:lnTo>
                    <a:pt x="0" y="0"/>
                  </a:lnTo>
                  <a:lnTo>
                    <a:pt x="3783724" y="0"/>
                  </a:lnTo>
                  <a:close/>
                </a:path>
              </a:pathLst>
            </a:custGeom>
            <a:solidFill>
              <a:srgbClr val="FFECEB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24466884-CFFF-0F59-D2B5-2D4C497ECCC9}"/>
                </a:ext>
              </a:extLst>
            </p:cNvPr>
            <p:cNvSpPr/>
            <p:nvPr/>
          </p:nvSpPr>
          <p:spPr>
            <a:xfrm>
              <a:off x="4162096" y="945931"/>
              <a:ext cx="3783724" cy="3026979"/>
            </a:xfrm>
            <a:custGeom>
              <a:avLst/>
              <a:gdLst/>
              <a:ahLst/>
              <a:cxnLst/>
              <a:rect l="0" t="0" r="0" b="0"/>
              <a:pathLst>
                <a:path w="3783724" h="3026979">
                  <a:moveTo>
                    <a:pt x="3783724" y="3026979"/>
                  </a:moveTo>
                  <a:lnTo>
                    <a:pt x="0" y="3026979"/>
                  </a:lnTo>
                  <a:lnTo>
                    <a:pt x="0" y="2126553"/>
                  </a:lnTo>
                  <a:cubicBezTo>
                    <a:pt x="317475" y="2102401"/>
                    <a:pt x="567558" y="1837150"/>
                    <a:pt x="567558" y="1513489"/>
                  </a:cubicBezTo>
                  <a:cubicBezTo>
                    <a:pt x="567558" y="1189828"/>
                    <a:pt x="317475" y="924577"/>
                    <a:pt x="0" y="900426"/>
                  </a:cubicBezTo>
                  <a:lnTo>
                    <a:pt x="0" y="0"/>
                  </a:lnTo>
                  <a:lnTo>
                    <a:pt x="3783724" y="0"/>
                  </a:lnTo>
                  <a:close/>
                </a:path>
              </a:pathLst>
            </a:custGeom>
            <a:noFill/>
            <a:ln w="11823">
              <a:solidFill>
                <a:srgbClr val="E55753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DE9FD3CF-BA5F-9909-E96F-E26CDCAB0CB0}"/>
              </a:ext>
            </a:extLst>
          </p:cNvPr>
          <p:cNvGrpSpPr/>
          <p:nvPr/>
        </p:nvGrpSpPr>
        <p:grpSpPr>
          <a:xfrm>
            <a:off x="7770888" y="2966448"/>
            <a:ext cx="1040524" cy="1040524"/>
            <a:chOff x="3594537" y="1939158"/>
            <a:chExt cx="1040524" cy="1040524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90A350AA-0F7C-6CBF-BF65-5CF9F4FAD8ED}"/>
                </a:ext>
              </a:extLst>
            </p:cNvPr>
            <p:cNvSpPr/>
            <p:nvPr/>
          </p:nvSpPr>
          <p:spPr>
            <a:xfrm>
              <a:off x="3594537" y="1939158"/>
              <a:ext cx="1040524" cy="1040524"/>
            </a:xfrm>
            <a:custGeom>
              <a:avLst/>
              <a:gdLst/>
              <a:ahLst/>
              <a:cxnLst/>
              <a:rect l="0" t="0" r="0" b="0"/>
              <a:pathLst>
                <a:path w="1040524" h="1040524">
                  <a:moveTo>
                    <a:pt x="0" y="520262"/>
                  </a:moveTo>
                  <a:cubicBezTo>
                    <a:pt x="0" y="232929"/>
                    <a:pt x="232929" y="0"/>
                    <a:pt x="520262" y="0"/>
                  </a:cubicBezTo>
                  <a:cubicBezTo>
                    <a:pt x="807596" y="0"/>
                    <a:pt x="1040524" y="232929"/>
                    <a:pt x="1040524" y="520262"/>
                  </a:cubicBezTo>
                  <a:cubicBezTo>
                    <a:pt x="1040524" y="807596"/>
                    <a:pt x="807596" y="1040524"/>
                    <a:pt x="520262" y="1040524"/>
                  </a:cubicBezTo>
                  <a:cubicBezTo>
                    <a:pt x="232929" y="1040524"/>
                    <a:pt x="0" y="807596"/>
                    <a:pt x="0" y="520262"/>
                  </a:cubicBezTo>
                  <a:close/>
                  <a:moveTo>
                    <a:pt x="735224" y="590252"/>
                  </a:moveTo>
                  <a:cubicBezTo>
                    <a:pt x="737059" y="594991"/>
                    <a:pt x="737976" y="600343"/>
                    <a:pt x="737976" y="606305"/>
                  </a:cubicBezTo>
                  <a:cubicBezTo>
                    <a:pt x="737976" y="613797"/>
                    <a:pt x="736065" y="620524"/>
                    <a:pt x="732242" y="626486"/>
                  </a:cubicBezTo>
                  <a:cubicBezTo>
                    <a:pt x="728573" y="632450"/>
                    <a:pt x="722840" y="637112"/>
                    <a:pt x="715042" y="640476"/>
                  </a:cubicBezTo>
                  <a:cubicBezTo>
                    <a:pt x="707397" y="643840"/>
                    <a:pt x="697613" y="645522"/>
                    <a:pt x="685688" y="645522"/>
                  </a:cubicBezTo>
                  <a:cubicBezTo>
                    <a:pt x="675902" y="645522"/>
                    <a:pt x="666882" y="644528"/>
                    <a:pt x="658625" y="642540"/>
                  </a:cubicBezTo>
                  <a:cubicBezTo>
                    <a:pt x="650523" y="640552"/>
                    <a:pt x="643490" y="637342"/>
                    <a:pt x="637526" y="632908"/>
                  </a:cubicBezTo>
                  <a:cubicBezTo>
                    <a:pt x="631717" y="628475"/>
                    <a:pt x="627206" y="622664"/>
                    <a:pt x="623996" y="615478"/>
                  </a:cubicBezTo>
                  <a:cubicBezTo>
                    <a:pt x="620785" y="608292"/>
                    <a:pt x="619180" y="599501"/>
                    <a:pt x="619180" y="589105"/>
                  </a:cubicBezTo>
                  <a:lnTo>
                    <a:pt x="550149" y="589105"/>
                  </a:lnTo>
                  <a:cubicBezTo>
                    <a:pt x="550149" y="607911"/>
                    <a:pt x="554048" y="624193"/>
                    <a:pt x="561845" y="637954"/>
                  </a:cubicBezTo>
                  <a:cubicBezTo>
                    <a:pt x="569643" y="651714"/>
                    <a:pt x="580040" y="663028"/>
                    <a:pt x="593035" y="671895"/>
                  </a:cubicBezTo>
                  <a:cubicBezTo>
                    <a:pt x="606184" y="680763"/>
                    <a:pt x="620785" y="687414"/>
                    <a:pt x="636839" y="691848"/>
                  </a:cubicBezTo>
                  <a:cubicBezTo>
                    <a:pt x="652892" y="696128"/>
                    <a:pt x="669175" y="698269"/>
                    <a:pt x="685688" y="698269"/>
                  </a:cubicBezTo>
                  <a:cubicBezTo>
                    <a:pt x="704034" y="698269"/>
                    <a:pt x="720623" y="696205"/>
                    <a:pt x="735453" y="692077"/>
                  </a:cubicBezTo>
                  <a:cubicBezTo>
                    <a:pt x="750284" y="687949"/>
                    <a:pt x="763050" y="681909"/>
                    <a:pt x="773752" y="673960"/>
                  </a:cubicBezTo>
                  <a:cubicBezTo>
                    <a:pt x="784455" y="666009"/>
                    <a:pt x="792635" y="656301"/>
                    <a:pt x="798294" y="644834"/>
                  </a:cubicBezTo>
                  <a:cubicBezTo>
                    <a:pt x="803946" y="633367"/>
                    <a:pt x="806776" y="620371"/>
                    <a:pt x="806776" y="605846"/>
                  </a:cubicBezTo>
                  <a:cubicBezTo>
                    <a:pt x="806776" y="592086"/>
                    <a:pt x="804403" y="579779"/>
                    <a:pt x="799666" y="568923"/>
                  </a:cubicBezTo>
                  <a:cubicBezTo>
                    <a:pt x="794928" y="558068"/>
                    <a:pt x="787895" y="548360"/>
                    <a:pt x="778569" y="539797"/>
                  </a:cubicBezTo>
                  <a:cubicBezTo>
                    <a:pt x="769242" y="531236"/>
                    <a:pt x="757622" y="523515"/>
                    <a:pt x="743709" y="516635"/>
                  </a:cubicBezTo>
                  <a:cubicBezTo>
                    <a:pt x="729949" y="509755"/>
                    <a:pt x="713972" y="503563"/>
                    <a:pt x="695778" y="498058"/>
                  </a:cubicBezTo>
                  <a:cubicBezTo>
                    <a:pt x="684923" y="494695"/>
                    <a:pt x="675367" y="491255"/>
                    <a:pt x="667111" y="487738"/>
                  </a:cubicBezTo>
                  <a:cubicBezTo>
                    <a:pt x="658855" y="484222"/>
                    <a:pt x="651898" y="480476"/>
                    <a:pt x="646241" y="476500"/>
                  </a:cubicBezTo>
                  <a:cubicBezTo>
                    <a:pt x="640585" y="472525"/>
                    <a:pt x="636304" y="468245"/>
                    <a:pt x="633399" y="463658"/>
                  </a:cubicBezTo>
                  <a:cubicBezTo>
                    <a:pt x="630646" y="459071"/>
                    <a:pt x="629271" y="453949"/>
                    <a:pt x="629271" y="448292"/>
                  </a:cubicBezTo>
                  <a:cubicBezTo>
                    <a:pt x="629271" y="440801"/>
                    <a:pt x="631258" y="434073"/>
                    <a:pt x="635233" y="428111"/>
                  </a:cubicBezTo>
                  <a:cubicBezTo>
                    <a:pt x="639208" y="421995"/>
                    <a:pt x="645171" y="417179"/>
                    <a:pt x="653122" y="413662"/>
                  </a:cubicBezTo>
                  <a:cubicBezTo>
                    <a:pt x="661072" y="409993"/>
                    <a:pt x="671010" y="408158"/>
                    <a:pt x="682935" y="408158"/>
                  </a:cubicBezTo>
                  <a:cubicBezTo>
                    <a:pt x="695320" y="408158"/>
                    <a:pt x="705563" y="410299"/>
                    <a:pt x="713667" y="414580"/>
                  </a:cubicBezTo>
                  <a:cubicBezTo>
                    <a:pt x="721922" y="418861"/>
                    <a:pt x="728038" y="424747"/>
                    <a:pt x="732013" y="432239"/>
                  </a:cubicBezTo>
                  <a:cubicBezTo>
                    <a:pt x="736141" y="439578"/>
                    <a:pt x="738206" y="448139"/>
                    <a:pt x="738206" y="457925"/>
                  </a:cubicBezTo>
                  <a:lnTo>
                    <a:pt x="806548" y="457925"/>
                  </a:lnTo>
                  <a:cubicBezTo>
                    <a:pt x="806548" y="438048"/>
                    <a:pt x="801424" y="420389"/>
                    <a:pt x="791184" y="404948"/>
                  </a:cubicBezTo>
                  <a:cubicBezTo>
                    <a:pt x="781091" y="389506"/>
                    <a:pt x="766872" y="377351"/>
                    <a:pt x="748526" y="368483"/>
                  </a:cubicBezTo>
                  <a:cubicBezTo>
                    <a:pt x="730179" y="359616"/>
                    <a:pt x="708697" y="355182"/>
                    <a:pt x="684082" y="355182"/>
                  </a:cubicBezTo>
                  <a:cubicBezTo>
                    <a:pt x="666041" y="355182"/>
                    <a:pt x="649452" y="357398"/>
                    <a:pt x="634316" y="361832"/>
                  </a:cubicBezTo>
                  <a:cubicBezTo>
                    <a:pt x="619333" y="366266"/>
                    <a:pt x="606337" y="372611"/>
                    <a:pt x="595328" y="380868"/>
                  </a:cubicBezTo>
                  <a:cubicBezTo>
                    <a:pt x="584321" y="388970"/>
                    <a:pt x="575759" y="398756"/>
                    <a:pt x="569643" y="410222"/>
                  </a:cubicBezTo>
                  <a:cubicBezTo>
                    <a:pt x="563528" y="421536"/>
                    <a:pt x="560470" y="434150"/>
                    <a:pt x="560470" y="448063"/>
                  </a:cubicBezTo>
                  <a:cubicBezTo>
                    <a:pt x="560470" y="462434"/>
                    <a:pt x="563375" y="475048"/>
                    <a:pt x="569184" y="485904"/>
                  </a:cubicBezTo>
                  <a:cubicBezTo>
                    <a:pt x="575147" y="496759"/>
                    <a:pt x="583250" y="506315"/>
                    <a:pt x="593494" y="514570"/>
                  </a:cubicBezTo>
                  <a:cubicBezTo>
                    <a:pt x="603891" y="522674"/>
                    <a:pt x="615816" y="529783"/>
                    <a:pt x="629271" y="535899"/>
                  </a:cubicBezTo>
                  <a:cubicBezTo>
                    <a:pt x="642878" y="542014"/>
                    <a:pt x="657250" y="547519"/>
                    <a:pt x="672385" y="552411"/>
                  </a:cubicBezTo>
                  <a:cubicBezTo>
                    <a:pt x="685993" y="556692"/>
                    <a:pt x="697077" y="560820"/>
                    <a:pt x="705640" y="564795"/>
                  </a:cubicBezTo>
                  <a:cubicBezTo>
                    <a:pt x="714201" y="568770"/>
                    <a:pt x="720853" y="572822"/>
                    <a:pt x="725592" y="576950"/>
                  </a:cubicBezTo>
                  <a:cubicBezTo>
                    <a:pt x="730332" y="580925"/>
                    <a:pt x="733542" y="585359"/>
                    <a:pt x="735224" y="590252"/>
                  </a:cubicBezTo>
                  <a:close/>
                  <a:moveTo>
                    <a:pt x="532949" y="359769"/>
                  </a:moveTo>
                  <a:lnTo>
                    <a:pt x="456351" y="359769"/>
                  </a:lnTo>
                  <a:lnTo>
                    <a:pt x="380674" y="613936"/>
                  </a:lnTo>
                  <a:lnTo>
                    <a:pt x="305218" y="359769"/>
                  </a:lnTo>
                  <a:lnTo>
                    <a:pt x="229079" y="359769"/>
                  </a:lnTo>
                  <a:lnTo>
                    <a:pt x="344664" y="693682"/>
                  </a:lnTo>
                  <a:lnTo>
                    <a:pt x="366221" y="693682"/>
                  </a:lnTo>
                  <a:lnTo>
                    <a:pt x="416676" y="693682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1436DE22-376E-BF67-3032-23A6C1C9EAAE}"/>
                </a:ext>
              </a:extLst>
            </p:cNvPr>
            <p:cNvSpPr/>
            <p:nvPr/>
          </p:nvSpPr>
          <p:spPr>
            <a:xfrm>
              <a:off x="3594537" y="1939158"/>
              <a:ext cx="1040524" cy="1040524"/>
            </a:xfrm>
            <a:custGeom>
              <a:avLst/>
              <a:gdLst/>
              <a:ahLst/>
              <a:cxnLst/>
              <a:rect l="0" t="0" r="0" b="0"/>
              <a:pathLst>
                <a:path w="1040524" h="1040524">
                  <a:moveTo>
                    <a:pt x="0" y="520262"/>
                  </a:moveTo>
                  <a:cubicBezTo>
                    <a:pt x="0" y="232929"/>
                    <a:pt x="232929" y="0"/>
                    <a:pt x="520262" y="0"/>
                  </a:cubicBezTo>
                  <a:cubicBezTo>
                    <a:pt x="807594" y="0"/>
                    <a:pt x="1040524" y="232929"/>
                    <a:pt x="1040524" y="520262"/>
                  </a:cubicBezTo>
                  <a:cubicBezTo>
                    <a:pt x="1040524" y="807594"/>
                    <a:pt x="807594" y="1040524"/>
                    <a:pt x="520262" y="1040524"/>
                  </a:cubicBezTo>
                  <a:cubicBezTo>
                    <a:pt x="232929" y="1040524"/>
                    <a:pt x="0" y="807594"/>
                    <a:pt x="0" y="520262"/>
                  </a:cubicBezTo>
                  <a:close/>
                  <a:moveTo>
                    <a:pt x="735224" y="590252"/>
                  </a:moveTo>
                  <a:cubicBezTo>
                    <a:pt x="737059" y="594991"/>
                    <a:pt x="737976" y="600343"/>
                    <a:pt x="737976" y="606305"/>
                  </a:cubicBezTo>
                  <a:cubicBezTo>
                    <a:pt x="737976" y="613797"/>
                    <a:pt x="736065" y="620524"/>
                    <a:pt x="732242" y="626486"/>
                  </a:cubicBezTo>
                  <a:cubicBezTo>
                    <a:pt x="728573" y="632450"/>
                    <a:pt x="722840" y="637112"/>
                    <a:pt x="715042" y="640476"/>
                  </a:cubicBezTo>
                  <a:cubicBezTo>
                    <a:pt x="707397" y="643840"/>
                    <a:pt x="697613" y="645522"/>
                    <a:pt x="685688" y="645522"/>
                  </a:cubicBezTo>
                  <a:cubicBezTo>
                    <a:pt x="675902" y="645522"/>
                    <a:pt x="666882" y="644528"/>
                    <a:pt x="658625" y="642540"/>
                  </a:cubicBezTo>
                  <a:cubicBezTo>
                    <a:pt x="650523" y="640552"/>
                    <a:pt x="643490" y="637342"/>
                    <a:pt x="637526" y="632908"/>
                  </a:cubicBezTo>
                  <a:cubicBezTo>
                    <a:pt x="631717" y="628475"/>
                    <a:pt x="627206" y="622664"/>
                    <a:pt x="623996" y="615478"/>
                  </a:cubicBezTo>
                  <a:cubicBezTo>
                    <a:pt x="620785" y="608293"/>
                    <a:pt x="619180" y="599501"/>
                    <a:pt x="619180" y="589105"/>
                  </a:cubicBezTo>
                  <a:lnTo>
                    <a:pt x="550149" y="589105"/>
                  </a:lnTo>
                  <a:cubicBezTo>
                    <a:pt x="550149" y="607911"/>
                    <a:pt x="554048" y="624193"/>
                    <a:pt x="561845" y="637954"/>
                  </a:cubicBezTo>
                  <a:cubicBezTo>
                    <a:pt x="569643" y="651714"/>
                    <a:pt x="580040" y="663028"/>
                    <a:pt x="593035" y="671895"/>
                  </a:cubicBezTo>
                  <a:cubicBezTo>
                    <a:pt x="606184" y="680763"/>
                    <a:pt x="620785" y="687414"/>
                    <a:pt x="636839" y="691848"/>
                  </a:cubicBezTo>
                  <a:cubicBezTo>
                    <a:pt x="652892" y="696128"/>
                    <a:pt x="669175" y="698269"/>
                    <a:pt x="685688" y="698269"/>
                  </a:cubicBezTo>
                  <a:cubicBezTo>
                    <a:pt x="704034" y="698269"/>
                    <a:pt x="720623" y="696205"/>
                    <a:pt x="735453" y="692077"/>
                  </a:cubicBezTo>
                  <a:cubicBezTo>
                    <a:pt x="750284" y="687949"/>
                    <a:pt x="763050" y="681909"/>
                    <a:pt x="773752" y="673960"/>
                  </a:cubicBezTo>
                  <a:cubicBezTo>
                    <a:pt x="784455" y="666009"/>
                    <a:pt x="792635" y="656301"/>
                    <a:pt x="798291" y="644834"/>
                  </a:cubicBezTo>
                  <a:cubicBezTo>
                    <a:pt x="803949" y="633367"/>
                    <a:pt x="806777" y="620371"/>
                    <a:pt x="806777" y="605846"/>
                  </a:cubicBezTo>
                  <a:cubicBezTo>
                    <a:pt x="806777" y="592086"/>
                    <a:pt x="804407" y="579779"/>
                    <a:pt x="799668" y="568923"/>
                  </a:cubicBezTo>
                  <a:cubicBezTo>
                    <a:pt x="794928" y="558068"/>
                    <a:pt x="787895" y="548360"/>
                    <a:pt x="778569" y="539797"/>
                  </a:cubicBezTo>
                  <a:cubicBezTo>
                    <a:pt x="769242" y="531236"/>
                    <a:pt x="757622" y="523515"/>
                    <a:pt x="743709" y="516635"/>
                  </a:cubicBezTo>
                  <a:cubicBezTo>
                    <a:pt x="729949" y="509755"/>
                    <a:pt x="713972" y="503563"/>
                    <a:pt x="695778" y="498058"/>
                  </a:cubicBezTo>
                  <a:cubicBezTo>
                    <a:pt x="684923" y="494695"/>
                    <a:pt x="675367" y="491255"/>
                    <a:pt x="667111" y="487738"/>
                  </a:cubicBezTo>
                  <a:cubicBezTo>
                    <a:pt x="658855" y="484222"/>
                    <a:pt x="651898" y="480476"/>
                    <a:pt x="646241" y="476500"/>
                  </a:cubicBezTo>
                  <a:cubicBezTo>
                    <a:pt x="640585" y="472525"/>
                    <a:pt x="636304" y="468245"/>
                    <a:pt x="633399" y="463658"/>
                  </a:cubicBezTo>
                  <a:cubicBezTo>
                    <a:pt x="630646" y="459071"/>
                    <a:pt x="629271" y="453949"/>
                    <a:pt x="629271" y="448292"/>
                  </a:cubicBezTo>
                  <a:cubicBezTo>
                    <a:pt x="629271" y="440801"/>
                    <a:pt x="631258" y="434073"/>
                    <a:pt x="635233" y="428111"/>
                  </a:cubicBezTo>
                  <a:cubicBezTo>
                    <a:pt x="639208" y="421995"/>
                    <a:pt x="645171" y="417179"/>
                    <a:pt x="653122" y="413662"/>
                  </a:cubicBezTo>
                  <a:cubicBezTo>
                    <a:pt x="661072" y="409993"/>
                    <a:pt x="671010" y="408158"/>
                    <a:pt x="682935" y="408158"/>
                  </a:cubicBezTo>
                  <a:cubicBezTo>
                    <a:pt x="695320" y="408158"/>
                    <a:pt x="705563" y="410299"/>
                    <a:pt x="713667" y="414580"/>
                  </a:cubicBezTo>
                  <a:cubicBezTo>
                    <a:pt x="721922" y="418861"/>
                    <a:pt x="728038" y="424747"/>
                    <a:pt x="732013" y="432239"/>
                  </a:cubicBezTo>
                  <a:cubicBezTo>
                    <a:pt x="736141" y="439578"/>
                    <a:pt x="738206" y="448139"/>
                    <a:pt x="738206" y="457925"/>
                  </a:cubicBezTo>
                  <a:lnTo>
                    <a:pt x="806548" y="457925"/>
                  </a:lnTo>
                  <a:cubicBezTo>
                    <a:pt x="806548" y="438048"/>
                    <a:pt x="801425" y="420389"/>
                    <a:pt x="791182" y="404948"/>
                  </a:cubicBezTo>
                  <a:cubicBezTo>
                    <a:pt x="781091" y="389506"/>
                    <a:pt x="766872" y="377351"/>
                    <a:pt x="748526" y="368483"/>
                  </a:cubicBezTo>
                  <a:cubicBezTo>
                    <a:pt x="730179" y="359616"/>
                    <a:pt x="708697" y="355182"/>
                    <a:pt x="684082" y="355182"/>
                  </a:cubicBezTo>
                  <a:cubicBezTo>
                    <a:pt x="666041" y="355182"/>
                    <a:pt x="649452" y="357398"/>
                    <a:pt x="634316" y="361832"/>
                  </a:cubicBezTo>
                  <a:cubicBezTo>
                    <a:pt x="619333" y="366266"/>
                    <a:pt x="606337" y="372611"/>
                    <a:pt x="595328" y="380868"/>
                  </a:cubicBezTo>
                  <a:cubicBezTo>
                    <a:pt x="584321" y="388970"/>
                    <a:pt x="575759" y="398756"/>
                    <a:pt x="569643" y="410222"/>
                  </a:cubicBezTo>
                  <a:cubicBezTo>
                    <a:pt x="563528" y="421536"/>
                    <a:pt x="560470" y="434150"/>
                    <a:pt x="560470" y="448063"/>
                  </a:cubicBezTo>
                  <a:cubicBezTo>
                    <a:pt x="560470" y="462434"/>
                    <a:pt x="563375" y="475048"/>
                    <a:pt x="569184" y="485904"/>
                  </a:cubicBezTo>
                  <a:cubicBezTo>
                    <a:pt x="575147" y="496758"/>
                    <a:pt x="583250" y="506315"/>
                    <a:pt x="593494" y="514570"/>
                  </a:cubicBezTo>
                  <a:cubicBezTo>
                    <a:pt x="603891" y="522674"/>
                    <a:pt x="615816" y="529783"/>
                    <a:pt x="629271" y="535899"/>
                  </a:cubicBezTo>
                  <a:cubicBezTo>
                    <a:pt x="642878" y="542014"/>
                    <a:pt x="657250" y="547519"/>
                    <a:pt x="672385" y="552411"/>
                  </a:cubicBezTo>
                  <a:cubicBezTo>
                    <a:pt x="685993" y="556692"/>
                    <a:pt x="697077" y="560820"/>
                    <a:pt x="705640" y="564795"/>
                  </a:cubicBezTo>
                  <a:cubicBezTo>
                    <a:pt x="714201" y="568770"/>
                    <a:pt x="720853" y="572822"/>
                    <a:pt x="725592" y="576950"/>
                  </a:cubicBezTo>
                  <a:cubicBezTo>
                    <a:pt x="730332" y="580925"/>
                    <a:pt x="733542" y="585359"/>
                    <a:pt x="735224" y="590252"/>
                  </a:cubicBezTo>
                  <a:close/>
                  <a:moveTo>
                    <a:pt x="532949" y="359769"/>
                  </a:moveTo>
                  <a:lnTo>
                    <a:pt x="456351" y="359769"/>
                  </a:lnTo>
                  <a:lnTo>
                    <a:pt x="380674" y="613936"/>
                  </a:lnTo>
                  <a:lnTo>
                    <a:pt x="305218" y="359769"/>
                  </a:lnTo>
                  <a:lnTo>
                    <a:pt x="229079" y="359769"/>
                  </a:lnTo>
                  <a:lnTo>
                    <a:pt x="344664" y="693682"/>
                  </a:lnTo>
                  <a:lnTo>
                    <a:pt x="416676" y="693682"/>
                  </a:lnTo>
                  <a:close/>
                </a:path>
              </a:pathLst>
            </a:custGeom>
            <a:noFill/>
            <a:ln w="11823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CF65E5DE-29A3-4015-0FC2-0724AA531DC3}"/>
              </a:ext>
            </a:extLst>
          </p:cNvPr>
          <p:cNvGrpSpPr/>
          <p:nvPr/>
        </p:nvGrpSpPr>
        <p:grpSpPr>
          <a:xfrm>
            <a:off x="4460130" y="1973221"/>
            <a:ext cx="3783724" cy="3026979"/>
            <a:chOff x="283779" y="945931"/>
            <a:chExt cx="3783724" cy="3026979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684346E3-16FD-6CFB-5CCB-CE3B7346F5D2}"/>
                </a:ext>
              </a:extLst>
            </p:cNvPr>
            <p:cNvSpPr/>
            <p:nvPr/>
          </p:nvSpPr>
          <p:spPr>
            <a:xfrm>
              <a:off x="283779" y="945931"/>
              <a:ext cx="3783724" cy="3026979"/>
            </a:xfrm>
            <a:custGeom>
              <a:avLst/>
              <a:gdLst/>
              <a:ahLst/>
              <a:cxnLst/>
              <a:rect l="0" t="0" r="0" b="0"/>
              <a:pathLst>
                <a:path w="3783724" h="3026979">
                  <a:moveTo>
                    <a:pt x="3783724" y="900423"/>
                  </a:moveTo>
                  <a:cubicBezTo>
                    <a:pt x="3466246" y="924576"/>
                    <a:pt x="3216165" y="1189831"/>
                    <a:pt x="3216165" y="1513489"/>
                  </a:cubicBezTo>
                  <a:cubicBezTo>
                    <a:pt x="3216165" y="1837147"/>
                    <a:pt x="3466246" y="2102402"/>
                    <a:pt x="3783724" y="2126555"/>
                  </a:cubicBezTo>
                  <a:lnTo>
                    <a:pt x="3783724" y="3026979"/>
                  </a:lnTo>
                  <a:lnTo>
                    <a:pt x="0" y="3026979"/>
                  </a:lnTo>
                  <a:lnTo>
                    <a:pt x="0" y="0"/>
                  </a:lnTo>
                  <a:lnTo>
                    <a:pt x="3783724" y="0"/>
                  </a:lnTo>
                  <a:close/>
                </a:path>
              </a:pathLst>
            </a:custGeom>
            <a:solidFill>
              <a:srgbClr val="E3FFF2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BA6E834A-4428-F0E1-E2B0-D06ED79C4E01}"/>
                </a:ext>
              </a:extLst>
            </p:cNvPr>
            <p:cNvSpPr/>
            <p:nvPr/>
          </p:nvSpPr>
          <p:spPr>
            <a:xfrm>
              <a:off x="283779" y="945931"/>
              <a:ext cx="3783724" cy="3026979"/>
            </a:xfrm>
            <a:custGeom>
              <a:avLst/>
              <a:gdLst/>
              <a:ahLst/>
              <a:cxnLst/>
              <a:rect l="0" t="0" r="0" b="0"/>
              <a:pathLst>
                <a:path w="3783724" h="3026979">
                  <a:moveTo>
                    <a:pt x="3783724" y="900426"/>
                  </a:moveTo>
                  <a:cubicBezTo>
                    <a:pt x="3466248" y="924577"/>
                    <a:pt x="3216165" y="1189828"/>
                    <a:pt x="3216165" y="1513489"/>
                  </a:cubicBezTo>
                  <a:cubicBezTo>
                    <a:pt x="3216165" y="1837150"/>
                    <a:pt x="3466248" y="2102401"/>
                    <a:pt x="3783724" y="2126553"/>
                  </a:cubicBezTo>
                  <a:lnTo>
                    <a:pt x="3783724" y="3026979"/>
                  </a:lnTo>
                  <a:lnTo>
                    <a:pt x="0" y="3026979"/>
                  </a:lnTo>
                  <a:lnTo>
                    <a:pt x="0" y="0"/>
                  </a:lnTo>
                  <a:lnTo>
                    <a:pt x="3783724" y="0"/>
                  </a:lnTo>
                  <a:close/>
                </a:path>
              </a:pathLst>
            </a:custGeom>
            <a:noFill/>
            <a:ln w="11823">
              <a:solidFill>
                <a:srgbClr val="3CC583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extBox 11">
            <a:extLst>
              <a:ext uri="{FF2B5EF4-FFF2-40B4-BE49-F238E27FC236}">
                <a16:creationId xmlns:a16="http://schemas.microsoft.com/office/drawing/2014/main" id="{14E35988-0FFB-DA7D-7845-0D7AF1E1F0F5}"/>
              </a:ext>
            </a:extLst>
          </p:cNvPr>
          <p:cNvSpPr txBox="1"/>
          <p:nvPr/>
        </p:nvSpPr>
        <p:spPr>
          <a:xfrm>
            <a:off x="6367757" y="3076807"/>
            <a:ext cx="107599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dirty="0">
                <a:solidFill>
                  <a:srgbClr val="3CC583"/>
                </a:solidFill>
                <a:latin typeface="Roboto"/>
              </a:rPr>
              <a:t>Solidity
Formalization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E27CA361-9EB0-1E20-B43A-DD21EE69D004}"/>
              </a:ext>
            </a:extLst>
          </p:cNvPr>
          <p:cNvSpPr txBox="1"/>
          <p:nvPr/>
        </p:nvSpPr>
        <p:spPr>
          <a:xfrm>
            <a:off x="9118367" y="3076807"/>
            <a:ext cx="122971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1200" b="1">
                <a:solidFill>
                  <a:srgbClr val="E55753"/>
                </a:solidFill>
                <a:latin typeface="Roboto"/>
              </a:rPr>
              <a:t>Low-Level EVM
Formalization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223D0573-3AA2-8B59-2B09-6B39895EBB2B}"/>
              </a:ext>
            </a:extLst>
          </p:cNvPr>
          <p:cNvSpPr txBox="1"/>
          <p:nvPr/>
        </p:nvSpPr>
        <p:spPr>
          <a:xfrm>
            <a:off x="6367757" y="3542678"/>
            <a:ext cx="120606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00" b="0" dirty="0">
                <a:solidFill>
                  <a:srgbClr val="3CC583"/>
                </a:solidFill>
                <a:latin typeface="Roboto"/>
              </a:rPr>
              <a:t>Provides accurate
and efficient results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F5983CCC-D4AE-0D0B-225F-5247941BE579}"/>
              </a:ext>
            </a:extLst>
          </p:cNvPr>
          <p:cNvSpPr txBox="1"/>
          <p:nvPr/>
        </p:nvSpPr>
        <p:spPr>
          <a:xfrm>
            <a:off x="9254345" y="3542678"/>
            <a:ext cx="1135117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1000" b="0" dirty="0">
                <a:solidFill>
                  <a:srgbClr val="E55753"/>
                </a:solidFill>
                <a:latin typeface="Roboto"/>
              </a:rPr>
              <a:t>Less accurate and
efficient</a:t>
            </a:r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id="{05CBE744-31E9-FC3E-B0F6-129396C13C16}"/>
              </a:ext>
            </a:extLst>
          </p:cNvPr>
          <p:cNvSpPr/>
          <p:nvPr/>
        </p:nvSpPr>
        <p:spPr>
          <a:xfrm>
            <a:off x="4681856" y="2761496"/>
            <a:ext cx="1448409" cy="1450427"/>
          </a:xfrm>
          <a:custGeom>
            <a:avLst/>
            <a:gdLst/>
            <a:ahLst/>
            <a:cxnLst/>
            <a:rect l="0" t="0" r="0" b="0"/>
            <a:pathLst>
              <a:path w="1448409" h="1450427">
                <a:moveTo>
                  <a:pt x="542838" y="1063541"/>
                </a:moveTo>
                <a:lnTo>
                  <a:pt x="128961" y="1063541"/>
                </a:lnTo>
                <a:cubicBezTo>
                  <a:pt x="57762" y="1063541"/>
                  <a:pt x="34" y="1005841"/>
                  <a:pt x="0" y="934642"/>
                </a:cubicBezTo>
                <a:lnTo>
                  <a:pt x="0" y="128898"/>
                </a:lnTo>
                <a:cubicBezTo>
                  <a:pt x="34" y="57699"/>
                  <a:pt x="57762" y="0"/>
                  <a:pt x="128961" y="0"/>
                </a:cubicBezTo>
                <a:lnTo>
                  <a:pt x="1095829" y="0"/>
                </a:lnTo>
                <a:cubicBezTo>
                  <a:pt x="1167018" y="0"/>
                  <a:pt x="1224728" y="57709"/>
                  <a:pt x="1224728" y="128898"/>
                </a:cubicBezTo>
                <a:lnTo>
                  <a:pt x="1224728" y="547883"/>
                </a:lnTo>
                <a:moveTo>
                  <a:pt x="0" y="251743"/>
                </a:moveTo>
                <a:lnTo>
                  <a:pt x="1224728" y="251743"/>
                </a:lnTo>
                <a:moveTo>
                  <a:pt x="594612" y="786699"/>
                </a:moveTo>
                <a:lnTo>
                  <a:pt x="0" y="786699"/>
                </a:lnTo>
                <a:moveTo>
                  <a:pt x="1224728" y="519631"/>
                </a:moveTo>
                <a:lnTo>
                  <a:pt x="0" y="519631"/>
                </a:lnTo>
                <a:moveTo>
                  <a:pt x="500271" y="1063541"/>
                </a:moveTo>
                <a:lnTo>
                  <a:pt x="500271" y="251743"/>
                </a:lnTo>
                <a:moveTo>
                  <a:pt x="858905" y="547883"/>
                </a:moveTo>
                <a:lnTo>
                  <a:pt x="858905" y="251743"/>
                </a:lnTo>
                <a:moveTo>
                  <a:pt x="1061649" y="1450427"/>
                </a:moveTo>
                <a:cubicBezTo>
                  <a:pt x="848048" y="1450427"/>
                  <a:pt x="674890" y="1277269"/>
                  <a:pt x="674890" y="1063667"/>
                </a:cubicBezTo>
                <a:cubicBezTo>
                  <a:pt x="674890" y="850066"/>
                  <a:pt x="848048" y="676908"/>
                  <a:pt x="1061649" y="676908"/>
                </a:cubicBezTo>
                <a:cubicBezTo>
                  <a:pt x="1275251" y="676908"/>
                  <a:pt x="1448409" y="850066"/>
                  <a:pt x="1448409" y="1063667"/>
                </a:cubicBezTo>
                <a:cubicBezTo>
                  <a:pt x="1448409" y="1277269"/>
                  <a:pt x="1275251" y="1450427"/>
                  <a:pt x="1061649" y="1450427"/>
                </a:cubicBezTo>
                <a:close/>
                <a:moveTo>
                  <a:pt x="884508" y="1109892"/>
                </a:moveTo>
                <a:lnTo>
                  <a:pt x="977335" y="1206377"/>
                </a:lnTo>
                <a:cubicBezTo>
                  <a:pt x="986672" y="1216230"/>
                  <a:pt x="999929" y="1221389"/>
                  <a:pt x="1013470" y="1220440"/>
                </a:cubicBezTo>
                <a:cubicBezTo>
                  <a:pt x="1027045" y="1219345"/>
                  <a:pt x="1039442" y="1212305"/>
                  <a:pt x="1047334" y="1201206"/>
                </a:cubicBezTo>
                <a:lnTo>
                  <a:pt x="1227061" y="951543"/>
                </a:lnTo>
              </a:path>
            </a:pathLst>
          </a:custGeom>
          <a:noFill/>
          <a:ln w="11823">
            <a:solidFill>
              <a:srgbClr val="3CC58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16">
            <a:extLst>
              <a:ext uri="{FF2B5EF4-FFF2-40B4-BE49-F238E27FC236}">
                <a16:creationId xmlns:a16="http://schemas.microsoft.com/office/drawing/2014/main" id="{8FDE61D3-1A94-47C9-E0CE-E95AB05A3FC7}"/>
              </a:ext>
            </a:extLst>
          </p:cNvPr>
          <p:cNvSpPr/>
          <p:nvPr/>
        </p:nvSpPr>
        <p:spPr>
          <a:xfrm>
            <a:off x="10419495" y="2729965"/>
            <a:ext cx="1481975" cy="1402311"/>
          </a:xfrm>
          <a:custGeom>
            <a:avLst/>
            <a:gdLst/>
            <a:ahLst/>
            <a:cxnLst/>
            <a:rect l="0" t="0" r="0" b="0"/>
            <a:pathLst>
              <a:path w="1481975" h="1402311">
                <a:moveTo>
                  <a:pt x="0" y="0"/>
                </a:moveTo>
                <a:moveTo>
                  <a:pt x="757753" y="1182413"/>
                </a:moveTo>
                <a:lnTo>
                  <a:pt x="400633" y="930165"/>
                </a:lnTo>
                <a:lnTo>
                  <a:pt x="757753" y="677917"/>
                </a:lnTo>
                <a:lnTo>
                  <a:pt x="1110775" y="930165"/>
                </a:lnTo>
                <a:close/>
                <a:moveTo>
                  <a:pt x="757753" y="677917"/>
                </a:moveTo>
                <a:lnTo>
                  <a:pt x="757753" y="111178"/>
                </a:lnTo>
                <a:moveTo>
                  <a:pt x="1110775" y="930165"/>
                </a:moveTo>
                <a:lnTo>
                  <a:pt x="1417383" y="930165"/>
                </a:lnTo>
                <a:cubicBezTo>
                  <a:pt x="1434514" y="930148"/>
                  <a:pt x="1450949" y="936946"/>
                  <a:pt x="1463063" y="949060"/>
                </a:cubicBezTo>
                <a:cubicBezTo>
                  <a:pt x="1475177" y="961174"/>
                  <a:pt x="1481975" y="977609"/>
                  <a:pt x="1481958" y="994741"/>
                </a:cubicBezTo>
                <a:lnTo>
                  <a:pt x="1481958" y="1402311"/>
                </a:lnTo>
                <a:moveTo>
                  <a:pt x="31531" y="1402311"/>
                </a:moveTo>
                <a:lnTo>
                  <a:pt x="31531" y="994741"/>
                </a:lnTo>
                <a:cubicBezTo>
                  <a:pt x="31514" y="977609"/>
                  <a:pt x="38312" y="961174"/>
                  <a:pt x="50426" y="949060"/>
                </a:cubicBezTo>
                <a:cubicBezTo>
                  <a:pt x="62540" y="936946"/>
                  <a:pt x="78974" y="930148"/>
                  <a:pt x="96106" y="930165"/>
                </a:cubicBezTo>
                <a:lnTo>
                  <a:pt x="400633" y="930165"/>
                </a:lnTo>
                <a:moveTo>
                  <a:pt x="1104595" y="616620"/>
                </a:moveTo>
                <a:lnTo>
                  <a:pt x="1419905" y="301310"/>
                </a:lnTo>
                <a:moveTo>
                  <a:pt x="1104595" y="301310"/>
                </a:moveTo>
                <a:lnTo>
                  <a:pt x="1419905" y="616620"/>
                </a:lnTo>
                <a:moveTo>
                  <a:pt x="471199" y="301310"/>
                </a:moveTo>
                <a:lnTo>
                  <a:pt x="218951" y="616620"/>
                </a:lnTo>
                <a:lnTo>
                  <a:pt x="95602" y="490496"/>
                </a:lnTo>
              </a:path>
            </a:pathLst>
          </a:custGeom>
          <a:noFill/>
          <a:ln w="11823">
            <a:solidFill>
              <a:srgbClr val="E5575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0508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9785C-3552-B881-F0B6-BA2BDDB5D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56A3DA-F122-3CBB-397E-4C09717F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1332633" cy="859055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283C16-B846-1FB7-EFA2-C34D2656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3378F5D-95BD-E051-58EE-848735C7C08B}"/>
              </a:ext>
            </a:extLst>
          </p:cNvPr>
          <p:cNvSpPr txBox="1">
            <a:spLocks/>
          </p:cNvSpPr>
          <p:nvPr/>
        </p:nvSpPr>
        <p:spPr>
          <a:xfrm>
            <a:off x="469628" y="1492675"/>
            <a:ext cx="8902972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459AD9A-0D7C-A693-C161-25C76D6588F0}"/>
              </a:ext>
            </a:extLst>
          </p:cNvPr>
          <p:cNvSpPr txBox="1">
            <a:spLocks/>
          </p:cNvSpPr>
          <p:nvPr/>
        </p:nvSpPr>
        <p:spPr>
          <a:xfrm>
            <a:off x="622028" y="1645075"/>
            <a:ext cx="8902972" cy="13854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Presented a high-level SMT-based formalization of Solidity's memory model.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The formalization covers both persistent storage and transient local memory.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Introduced a novel encoding of storage pointers as arrays, enabling precise modeling without quantifiers.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Serves as the foundation for the modular verification tool </a:t>
            </a:r>
            <a:r>
              <a:rPr lang="en-US" sz="2000" dirty="0" err="1">
                <a:solidFill>
                  <a:schemeClr val="bg1"/>
                </a:solidFill>
                <a:latin typeface="Abadi" panose="020B0604020104020204" pitchFamily="34" charset="0"/>
              </a:rPr>
              <a:t>solc</a:t>
            </a:r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-verify.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Results show improved soundness and precision over existing Solidity-level tools.</a:t>
            </a:r>
          </a:p>
        </p:txBody>
      </p:sp>
    </p:spTree>
    <p:extLst>
      <p:ext uri="{BB962C8B-B14F-4D97-AF65-F5344CB8AC3E}">
        <p14:creationId xmlns:p14="http://schemas.microsoft.com/office/powerpoint/2010/main" val="231831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77186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225CD-0245-D0B6-2A27-B878519F9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39CE7-C748-C88D-AD4A-DDCF9A5CD0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 - Ethereum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04206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8A05-783F-3DF8-FCD2-6CD04A63F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F794F1-A287-BEDF-C73B-5EDB515A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166"/>
            <a:ext cx="7126563" cy="859055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 - Ethereum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40ADC3-9DCA-D5E0-4FE9-352852A6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93645" y="4882060"/>
            <a:ext cx="406400" cy="365125"/>
          </a:xfrm>
        </p:spPr>
        <p:txBody>
          <a:bodyPr/>
          <a:lstStyle/>
          <a:p>
            <a:fld id="{C263D6C4-4840-40CC-AC84-17E24B3B7BDE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" name="Text Placeholder 9">
            <a:extLst>
              <a:ext uri="{FF2B5EF4-FFF2-40B4-BE49-F238E27FC236}">
                <a16:creationId xmlns:a16="http://schemas.microsoft.com/office/drawing/2014/main" id="{9BE16CDA-AE56-3B4C-E0B1-D7B9F6E13002}"/>
              </a:ext>
            </a:extLst>
          </p:cNvPr>
          <p:cNvSpPr txBox="1">
            <a:spLocks/>
          </p:cNvSpPr>
          <p:nvPr/>
        </p:nvSpPr>
        <p:spPr>
          <a:xfrm>
            <a:off x="325967" y="1562950"/>
            <a:ext cx="4703233" cy="3872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grpSp>
        <p:nvGrpSpPr>
          <p:cNvPr id="171" name="Group 3">
            <a:extLst>
              <a:ext uri="{FF2B5EF4-FFF2-40B4-BE49-F238E27FC236}">
                <a16:creationId xmlns:a16="http://schemas.microsoft.com/office/drawing/2014/main" id="{3389347B-F28F-DB43-42EB-02CB945D60D8}"/>
              </a:ext>
            </a:extLst>
          </p:cNvPr>
          <p:cNvGrpSpPr/>
          <p:nvPr/>
        </p:nvGrpSpPr>
        <p:grpSpPr>
          <a:xfrm>
            <a:off x="2645896" y="2917815"/>
            <a:ext cx="685800" cy="685800"/>
            <a:chOff x="2857500" y="1828800"/>
            <a:chExt cx="685800" cy="685800"/>
          </a:xfrm>
        </p:grpSpPr>
        <p:sp>
          <p:nvSpPr>
            <p:cNvPr id="172" name="Rounded Rectangle 1">
              <a:extLst>
                <a:ext uri="{FF2B5EF4-FFF2-40B4-BE49-F238E27FC236}">
                  <a16:creationId xmlns:a16="http://schemas.microsoft.com/office/drawing/2014/main" id="{8FD9C6FC-7239-867A-9354-EAE75CAC9B2D}"/>
                </a:ext>
              </a:extLst>
            </p:cNvPr>
            <p:cNvSpPr/>
            <p:nvPr/>
          </p:nvSpPr>
          <p:spPr>
            <a:xfrm>
              <a:off x="2857500" y="182880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7F64E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3" name="Rounded Rectangle 2">
              <a:extLst>
                <a:ext uri="{FF2B5EF4-FFF2-40B4-BE49-F238E27FC236}">
                  <a16:creationId xmlns:a16="http://schemas.microsoft.com/office/drawing/2014/main" id="{AA3AB80A-E074-3DC7-41D3-20F0CFBEB7EA}"/>
                </a:ext>
              </a:extLst>
            </p:cNvPr>
            <p:cNvSpPr/>
            <p:nvPr/>
          </p:nvSpPr>
          <p:spPr>
            <a:xfrm>
              <a:off x="2857500" y="182880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174" name="Group 6">
            <a:extLst>
              <a:ext uri="{FF2B5EF4-FFF2-40B4-BE49-F238E27FC236}">
                <a16:creationId xmlns:a16="http://schemas.microsoft.com/office/drawing/2014/main" id="{02FF07CD-F432-A761-5A07-80B730D6D9FB}"/>
              </a:ext>
            </a:extLst>
          </p:cNvPr>
          <p:cNvGrpSpPr/>
          <p:nvPr/>
        </p:nvGrpSpPr>
        <p:grpSpPr>
          <a:xfrm>
            <a:off x="2302996" y="2574915"/>
            <a:ext cx="1028700" cy="1028700"/>
            <a:chOff x="2514600" y="1485900"/>
            <a:chExt cx="1028700" cy="1028700"/>
          </a:xfrm>
        </p:grpSpPr>
        <p:sp>
          <p:nvSpPr>
            <p:cNvPr id="175" name="Rounded Rectangle 4">
              <a:extLst>
                <a:ext uri="{FF2B5EF4-FFF2-40B4-BE49-F238E27FC236}">
                  <a16:creationId xmlns:a16="http://schemas.microsoft.com/office/drawing/2014/main" id="{FD2A6094-D10A-23AE-0512-0C6AC4A2C992}"/>
                </a:ext>
              </a:extLst>
            </p:cNvPr>
            <p:cNvSpPr/>
            <p:nvPr/>
          </p:nvSpPr>
          <p:spPr>
            <a:xfrm>
              <a:off x="2514600" y="1485900"/>
              <a:ext cx="1028700" cy="1028700"/>
            </a:xfrm>
            <a:custGeom>
              <a:avLst/>
              <a:gdLst/>
              <a:ahLst/>
              <a:cxnLst/>
              <a:rect l="0" t="0" r="0" b="0"/>
              <a:pathLst>
                <a:path w="1028700" h="1028700">
                  <a:moveTo>
                    <a:pt x="0" y="0"/>
                  </a:moveTo>
                  <a:lnTo>
                    <a:pt x="1028700" y="0"/>
                  </a:lnTo>
                  <a:lnTo>
                    <a:pt x="1028700" y="171450"/>
                  </a:lnTo>
                  <a:lnTo>
                    <a:pt x="171450" y="171450"/>
                  </a:lnTo>
                  <a:lnTo>
                    <a:pt x="171450" y="1028700"/>
                  </a:lnTo>
                  <a:lnTo>
                    <a:pt x="0" y="1028700"/>
                  </a:lnTo>
                  <a:close/>
                </a:path>
              </a:pathLst>
            </a:custGeom>
            <a:solidFill>
              <a:srgbClr val="7F64E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6" name="Rounded Rectangle 5">
              <a:extLst>
                <a:ext uri="{FF2B5EF4-FFF2-40B4-BE49-F238E27FC236}">
                  <a16:creationId xmlns:a16="http://schemas.microsoft.com/office/drawing/2014/main" id="{4C63B8D2-CE2B-44C1-0B24-A64341CDF829}"/>
                </a:ext>
              </a:extLst>
            </p:cNvPr>
            <p:cNvSpPr/>
            <p:nvPr/>
          </p:nvSpPr>
          <p:spPr>
            <a:xfrm>
              <a:off x="2514600" y="1485900"/>
              <a:ext cx="1028700" cy="1028700"/>
            </a:xfrm>
            <a:custGeom>
              <a:avLst/>
              <a:gdLst/>
              <a:ahLst/>
              <a:cxnLst/>
              <a:rect l="0" t="0" r="0" b="0"/>
              <a:pathLst>
                <a:path w="1028700" h="1028700">
                  <a:moveTo>
                    <a:pt x="0" y="0"/>
                  </a:moveTo>
                  <a:lnTo>
                    <a:pt x="1028700" y="0"/>
                  </a:lnTo>
                  <a:lnTo>
                    <a:pt x="1028700" y="171450"/>
                  </a:lnTo>
                  <a:lnTo>
                    <a:pt x="171450" y="171450"/>
                  </a:lnTo>
                  <a:lnTo>
                    <a:pt x="171450" y="1028700"/>
                  </a:lnTo>
                  <a:lnTo>
                    <a:pt x="0" y="10287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177" name="Group 9">
            <a:extLst>
              <a:ext uri="{FF2B5EF4-FFF2-40B4-BE49-F238E27FC236}">
                <a16:creationId xmlns:a16="http://schemas.microsoft.com/office/drawing/2014/main" id="{D3B11265-0937-9502-ADE1-F8C58F0884F3}"/>
              </a:ext>
            </a:extLst>
          </p:cNvPr>
          <p:cNvGrpSpPr/>
          <p:nvPr/>
        </p:nvGrpSpPr>
        <p:grpSpPr>
          <a:xfrm>
            <a:off x="2645896" y="4060815"/>
            <a:ext cx="685800" cy="685800"/>
            <a:chOff x="2857500" y="2971800"/>
            <a:chExt cx="685800" cy="685800"/>
          </a:xfrm>
        </p:grpSpPr>
        <p:sp>
          <p:nvSpPr>
            <p:cNvPr id="178" name="Rounded Rectangle 7">
              <a:extLst>
                <a:ext uri="{FF2B5EF4-FFF2-40B4-BE49-F238E27FC236}">
                  <a16:creationId xmlns:a16="http://schemas.microsoft.com/office/drawing/2014/main" id="{AB63C1D6-9D5A-A851-3B72-91348E56B035}"/>
                </a:ext>
              </a:extLst>
            </p:cNvPr>
            <p:cNvSpPr/>
            <p:nvPr/>
          </p:nvSpPr>
          <p:spPr>
            <a:xfrm>
              <a:off x="2857500" y="297180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79" name="Rounded Rectangle 8">
              <a:extLst>
                <a:ext uri="{FF2B5EF4-FFF2-40B4-BE49-F238E27FC236}">
                  <a16:creationId xmlns:a16="http://schemas.microsoft.com/office/drawing/2014/main" id="{FE4091B5-2826-191F-D3B5-FEAB0E1EB426}"/>
                </a:ext>
              </a:extLst>
            </p:cNvPr>
            <p:cNvSpPr/>
            <p:nvPr/>
          </p:nvSpPr>
          <p:spPr>
            <a:xfrm>
              <a:off x="2857500" y="297180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180" name="Group 12">
            <a:extLst>
              <a:ext uri="{FF2B5EF4-FFF2-40B4-BE49-F238E27FC236}">
                <a16:creationId xmlns:a16="http://schemas.microsoft.com/office/drawing/2014/main" id="{D39265D1-91AC-AB33-6471-703DEA127575}"/>
              </a:ext>
            </a:extLst>
          </p:cNvPr>
          <p:cNvGrpSpPr/>
          <p:nvPr/>
        </p:nvGrpSpPr>
        <p:grpSpPr>
          <a:xfrm>
            <a:off x="2302996" y="4060815"/>
            <a:ext cx="1028700" cy="1028700"/>
            <a:chOff x="2514600" y="2971800"/>
            <a:chExt cx="1028700" cy="1028700"/>
          </a:xfrm>
        </p:grpSpPr>
        <p:sp>
          <p:nvSpPr>
            <p:cNvPr id="181" name="Rounded Rectangle 10">
              <a:extLst>
                <a:ext uri="{FF2B5EF4-FFF2-40B4-BE49-F238E27FC236}">
                  <a16:creationId xmlns:a16="http://schemas.microsoft.com/office/drawing/2014/main" id="{2BBEA033-B779-D227-D348-AD2E2B4AFA29}"/>
                </a:ext>
              </a:extLst>
            </p:cNvPr>
            <p:cNvSpPr/>
            <p:nvPr/>
          </p:nvSpPr>
          <p:spPr>
            <a:xfrm>
              <a:off x="2514600" y="2971800"/>
              <a:ext cx="1028700" cy="1028700"/>
            </a:xfrm>
            <a:custGeom>
              <a:avLst/>
              <a:gdLst/>
              <a:ahLst/>
              <a:cxnLst/>
              <a:rect l="0" t="0" r="0" b="0"/>
              <a:pathLst>
                <a:path w="1028700" h="1028700">
                  <a:moveTo>
                    <a:pt x="171450" y="0"/>
                  </a:moveTo>
                  <a:lnTo>
                    <a:pt x="171450" y="857250"/>
                  </a:lnTo>
                  <a:lnTo>
                    <a:pt x="1028700" y="857250"/>
                  </a:lnTo>
                  <a:lnTo>
                    <a:pt x="1028700" y="1028700"/>
                  </a:lnTo>
                  <a:lnTo>
                    <a:pt x="0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A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2" name="Rounded Rectangle 11">
              <a:extLst>
                <a:ext uri="{FF2B5EF4-FFF2-40B4-BE49-F238E27FC236}">
                  <a16:creationId xmlns:a16="http://schemas.microsoft.com/office/drawing/2014/main" id="{671016A4-0A9F-8746-F82D-A7C3C4BD5932}"/>
                </a:ext>
              </a:extLst>
            </p:cNvPr>
            <p:cNvSpPr/>
            <p:nvPr/>
          </p:nvSpPr>
          <p:spPr>
            <a:xfrm>
              <a:off x="2514600" y="2971800"/>
              <a:ext cx="1028700" cy="1028700"/>
            </a:xfrm>
            <a:custGeom>
              <a:avLst/>
              <a:gdLst/>
              <a:ahLst/>
              <a:cxnLst/>
              <a:rect l="0" t="0" r="0" b="0"/>
              <a:pathLst>
                <a:path w="1028700" h="1028700">
                  <a:moveTo>
                    <a:pt x="171450" y="0"/>
                  </a:moveTo>
                  <a:lnTo>
                    <a:pt x="171450" y="857250"/>
                  </a:lnTo>
                  <a:lnTo>
                    <a:pt x="1028700" y="857250"/>
                  </a:lnTo>
                  <a:lnTo>
                    <a:pt x="1028700" y="1028700"/>
                  </a:lnTo>
                  <a:lnTo>
                    <a:pt x="0" y="10287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183" name="Group 15">
            <a:extLst>
              <a:ext uri="{FF2B5EF4-FFF2-40B4-BE49-F238E27FC236}">
                <a16:creationId xmlns:a16="http://schemas.microsoft.com/office/drawing/2014/main" id="{465013D5-76CA-D2A7-F627-7365630EB873}"/>
              </a:ext>
            </a:extLst>
          </p:cNvPr>
          <p:cNvGrpSpPr/>
          <p:nvPr/>
        </p:nvGrpSpPr>
        <p:grpSpPr>
          <a:xfrm>
            <a:off x="3788896" y="4060815"/>
            <a:ext cx="1028700" cy="1028700"/>
            <a:chOff x="4000500" y="2971800"/>
            <a:chExt cx="1028700" cy="1028700"/>
          </a:xfrm>
        </p:grpSpPr>
        <p:sp>
          <p:nvSpPr>
            <p:cNvPr id="184" name="Rounded Rectangle 13">
              <a:extLst>
                <a:ext uri="{FF2B5EF4-FFF2-40B4-BE49-F238E27FC236}">
                  <a16:creationId xmlns:a16="http://schemas.microsoft.com/office/drawing/2014/main" id="{267F6B68-1269-C468-7250-C232367C5958}"/>
                </a:ext>
              </a:extLst>
            </p:cNvPr>
            <p:cNvSpPr/>
            <p:nvPr/>
          </p:nvSpPr>
          <p:spPr>
            <a:xfrm>
              <a:off x="4000500" y="2971800"/>
              <a:ext cx="1028700" cy="1028700"/>
            </a:xfrm>
            <a:custGeom>
              <a:avLst/>
              <a:gdLst/>
              <a:ahLst/>
              <a:cxnLst/>
              <a:rect l="0" t="0" r="0" b="0"/>
              <a:pathLst>
                <a:path w="1028700" h="1028700">
                  <a:moveTo>
                    <a:pt x="1028700" y="0"/>
                  </a:moveTo>
                  <a:lnTo>
                    <a:pt x="1028700" y="1028700"/>
                  </a:lnTo>
                  <a:lnTo>
                    <a:pt x="0" y="1028700"/>
                  </a:lnTo>
                  <a:lnTo>
                    <a:pt x="0" y="85725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5" name="Rounded Rectangle 14">
              <a:extLst>
                <a:ext uri="{FF2B5EF4-FFF2-40B4-BE49-F238E27FC236}">
                  <a16:creationId xmlns:a16="http://schemas.microsoft.com/office/drawing/2014/main" id="{C46F3185-2EB0-5390-C497-32F0CA809709}"/>
                </a:ext>
              </a:extLst>
            </p:cNvPr>
            <p:cNvSpPr/>
            <p:nvPr/>
          </p:nvSpPr>
          <p:spPr>
            <a:xfrm>
              <a:off x="4000500" y="2971800"/>
              <a:ext cx="1028700" cy="1028700"/>
            </a:xfrm>
            <a:custGeom>
              <a:avLst/>
              <a:gdLst/>
              <a:ahLst/>
              <a:cxnLst/>
              <a:rect l="0" t="0" r="0" b="0"/>
              <a:pathLst>
                <a:path w="1028700" h="1028700">
                  <a:moveTo>
                    <a:pt x="1028700" y="0"/>
                  </a:moveTo>
                  <a:lnTo>
                    <a:pt x="1028700" y="1028700"/>
                  </a:lnTo>
                  <a:lnTo>
                    <a:pt x="0" y="1028700"/>
                  </a:lnTo>
                  <a:lnTo>
                    <a:pt x="0" y="85725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186" name="Group 18">
            <a:extLst>
              <a:ext uri="{FF2B5EF4-FFF2-40B4-BE49-F238E27FC236}">
                <a16:creationId xmlns:a16="http://schemas.microsoft.com/office/drawing/2014/main" id="{19A97004-9822-0200-D4E2-39C8D6D4235C}"/>
              </a:ext>
            </a:extLst>
          </p:cNvPr>
          <p:cNvGrpSpPr/>
          <p:nvPr/>
        </p:nvGrpSpPr>
        <p:grpSpPr>
          <a:xfrm>
            <a:off x="3788896" y="4060815"/>
            <a:ext cx="685800" cy="685800"/>
            <a:chOff x="4000500" y="2971800"/>
            <a:chExt cx="685800" cy="685800"/>
          </a:xfrm>
        </p:grpSpPr>
        <p:sp>
          <p:nvSpPr>
            <p:cNvPr id="187" name="Rounded Rectangle 16">
              <a:extLst>
                <a:ext uri="{FF2B5EF4-FFF2-40B4-BE49-F238E27FC236}">
                  <a16:creationId xmlns:a16="http://schemas.microsoft.com/office/drawing/2014/main" id="{01A57F3E-6AC8-B9EC-C1DE-41B0721CB423}"/>
                </a:ext>
              </a:extLst>
            </p:cNvPr>
            <p:cNvSpPr/>
            <p:nvPr/>
          </p:nvSpPr>
          <p:spPr>
            <a:xfrm>
              <a:off x="4000500" y="297180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8" name="Rounded Rectangle 17">
              <a:extLst>
                <a:ext uri="{FF2B5EF4-FFF2-40B4-BE49-F238E27FC236}">
                  <a16:creationId xmlns:a16="http://schemas.microsoft.com/office/drawing/2014/main" id="{68145602-C1E8-34FC-ED72-B11259C0FA42}"/>
                </a:ext>
              </a:extLst>
            </p:cNvPr>
            <p:cNvSpPr/>
            <p:nvPr/>
          </p:nvSpPr>
          <p:spPr>
            <a:xfrm>
              <a:off x="4000500" y="297180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189" name="Group 21">
            <a:extLst>
              <a:ext uri="{FF2B5EF4-FFF2-40B4-BE49-F238E27FC236}">
                <a16:creationId xmlns:a16="http://schemas.microsoft.com/office/drawing/2014/main" id="{25850D6D-6CE5-196E-FB1B-74B419127B2F}"/>
              </a:ext>
            </a:extLst>
          </p:cNvPr>
          <p:cNvGrpSpPr/>
          <p:nvPr/>
        </p:nvGrpSpPr>
        <p:grpSpPr>
          <a:xfrm>
            <a:off x="3788896" y="2574915"/>
            <a:ext cx="1028700" cy="1028700"/>
            <a:chOff x="4000500" y="1485900"/>
            <a:chExt cx="1028700" cy="1028700"/>
          </a:xfrm>
        </p:grpSpPr>
        <p:sp>
          <p:nvSpPr>
            <p:cNvPr id="190" name="Rounded Rectangle 19">
              <a:extLst>
                <a:ext uri="{FF2B5EF4-FFF2-40B4-BE49-F238E27FC236}">
                  <a16:creationId xmlns:a16="http://schemas.microsoft.com/office/drawing/2014/main" id="{AE2CACED-0BA2-BA46-C4E2-6848EE58C9C6}"/>
                </a:ext>
              </a:extLst>
            </p:cNvPr>
            <p:cNvSpPr/>
            <p:nvPr/>
          </p:nvSpPr>
          <p:spPr>
            <a:xfrm>
              <a:off x="4000500" y="1485900"/>
              <a:ext cx="1028700" cy="1028700"/>
            </a:xfrm>
            <a:custGeom>
              <a:avLst/>
              <a:gdLst/>
              <a:ahLst/>
              <a:cxnLst/>
              <a:rect l="0" t="0" r="0" b="0"/>
              <a:pathLst>
                <a:path w="1028700" h="1028700">
                  <a:moveTo>
                    <a:pt x="857250" y="1028700"/>
                  </a:moveTo>
                  <a:lnTo>
                    <a:pt x="857250" y="171450"/>
                  </a:lnTo>
                  <a:lnTo>
                    <a:pt x="0" y="171450"/>
                  </a:lnTo>
                  <a:lnTo>
                    <a:pt x="0" y="0"/>
                  </a:lnTo>
                  <a:lnTo>
                    <a:pt x="1028700" y="0"/>
                  </a:lnTo>
                  <a:lnTo>
                    <a:pt x="1028700" y="1028700"/>
                  </a:ln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1" name="Rounded Rectangle 20">
              <a:extLst>
                <a:ext uri="{FF2B5EF4-FFF2-40B4-BE49-F238E27FC236}">
                  <a16:creationId xmlns:a16="http://schemas.microsoft.com/office/drawing/2014/main" id="{89BD88CD-3097-0ACE-0342-8EB735A21172}"/>
                </a:ext>
              </a:extLst>
            </p:cNvPr>
            <p:cNvSpPr/>
            <p:nvPr/>
          </p:nvSpPr>
          <p:spPr>
            <a:xfrm>
              <a:off x="4000500" y="1485900"/>
              <a:ext cx="1028700" cy="1028700"/>
            </a:xfrm>
            <a:custGeom>
              <a:avLst/>
              <a:gdLst/>
              <a:ahLst/>
              <a:cxnLst/>
              <a:rect l="0" t="0" r="0" b="0"/>
              <a:pathLst>
                <a:path w="1028700" h="1028700">
                  <a:moveTo>
                    <a:pt x="857250" y="1028700"/>
                  </a:moveTo>
                  <a:lnTo>
                    <a:pt x="857250" y="171450"/>
                  </a:lnTo>
                  <a:lnTo>
                    <a:pt x="0" y="171450"/>
                  </a:lnTo>
                  <a:lnTo>
                    <a:pt x="0" y="0"/>
                  </a:lnTo>
                  <a:lnTo>
                    <a:pt x="1028700" y="0"/>
                  </a:lnTo>
                  <a:lnTo>
                    <a:pt x="1028700" y="10287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192" name="Group 24">
            <a:extLst>
              <a:ext uri="{FF2B5EF4-FFF2-40B4-BE49-F238E27FC236}">
                <a16:creationId xmlns:a16="http://schemas.microsoft.com/office/drawing/2014/main" id="{C106B028-83AA-CC6D-95FD-7961ECA2FC2D}"/>
              </a:ext>
            </a:extLst>
          </p:cNvPr>
          <p:cNvGrpSpPr/>
          <p:nvPr/>
        </p:nvGrpSpPr>
        <p:grpSpPr>
          <a:xfrm>
            <a:off x="3788896" y="2917815"/>
            <a:ext cx="685800" cy="685800"/>
            <a:chOff x="4000500" y="1828800"/>
            <a:chExt cx="685800" cy="685800"/>
          </a:xfrm>
        </p:grpSpPr>
        <p:sp>
          <p:nvSpPr>
            <p:cNvPr id="193" name="Rounded Rectangle 22">
              <a:extLst>
                <a:ext uri="{FF2B5EF4-FFF2-40B4-BE49-F238E27FC236}">
                  <a16:creationId xmlns:a16="http://schemas.microsoft.com/office/drawing/2014/main" id="{E9E766E7-45D5-DCD3-0826-CA59E92CAEC7}"/>
                </a:ext>
              </a:extLst>
            </p:cNvPr>
            <p:cNvSpPr/>
            <p:nvPr/>
          </p:nvSpPr>
          <p:spPr>
            <a:xfrm>
              <a:off x="4000500" y="182880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4" name="Rounded Rectangle 23">
              <a:extLst>
                <a:ext uri="{FF2B5EF4-FFF2-40B4-BE49-F238E27FC236}">
                  <a16:creationId xmlns:a16="http://schemas.microsoft.com/office/drawing/2014/main" id="{65F79CEA-41F4-315C-1C6B-BF61275188E1}"/>
                </a:ext>
              </a:extLst>
            </p:cNvPr>
            <p:cNvSpPr/>
            <p:nvPr/>
          </p:nvSpPr>
          <p:spPr>
            <a:xfrm>
              <a:off x="4000500" y="1828800"/>
              <a:ext cx="685800" cy="685800"/>
            </a:xfrm>
            <a:custGeom>
              <a:avLst/>
              <a:gdLst/>
              <a:ahLst/>
              <a:cxnLst/>
              <a:rect l="0" t="0" r="0" b="0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95" name="TextBox 26">
            <a:extLst>
              <a:ext uri="{FF2B5EF4-FFF2-40B4-BE49-F238E27FC236}">
                <a16:creationId xmlns:a16="http://schemas.microsoft.com/office/drawing/2014/main" id="{3F489C3C-98FB-3240-756E-22BA2D05272F}"/>
              </a:ext>
            </a:extLst>
          </p:cNvPr>
          <p:cNvSpPr txBox="1"/>
          <p:nvPr/>
        </p:nvSpPr>
        <p:spPr>
          <a:xfrm>
            <a:off x="493522" y="2365365"/>
            <a:ext cx="1737655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500" b="1">
                <a:solidFill>
                  <a:schemeClr val="bg1"/>
                </a:solidFill>
                <a:latin typeface="Roboto"/>
              </a:rPr>
              <a:t>Contract Interaction</a:t>
            </a:r>
          </a:p>
        </p:txBody>
      </p:sp>
      <p:sp>
        <p:nvSpPr>
          <p:cNvPr id="196" name="TextBox 27">
            <a:extLst>
              <a:ext uri="{FF2B5EF4-FFF2-40B4-BE49-F238E27FC236}">
                <a16:creationId xmlns:a16="http://schemas.microsoft.com/office/drawing/2014/main" id="{29B54C53-F621-E3A0-265C-D207753CD7D9}"/>
              </a:ext>
            </a:extLst>
          </p:cNvPr>
          <p:cNvSpPr txBox="1"/>
          <p:nvPr/>
        </p:nvSpPr>
        <p:spPr>
          <a:xfrm>
            <a:off x="5065246" y="2365365"/>
            <a:ext cx="820738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500" b="1">
                <a:solidFill>
                  <a:schemeClr val="bg1"/>
                </a:solidFill>
                <a:latin typeface="Roboto"/>
              </a:rPr>
              <a:t>Accounts</a:t>
            </a:r>
          </a:p>
        </p:txBody>
      </p:sp>
      <p:sp>
        <p:nvSpPr>
          <p:cNvPr id="197" name="TextBox 28">
            <a:extLst>
              <a:ext uri="{FF2B5EF4-FFF2-40B4-BE49-F238E27FC236}">
                <a16:creationId xmlns:a16="http://schemas.microsoft.com/office/drawing/2014/main" id="{8B550E6E-6A80-8631-01A8-3BC761530FB9}"/>
              </a:ext>
            </a:extLst>
          </p:cNvPr>
          <p:cNvSpPr txBox="1"/>
          <p:nvPr/>
        </p:nvSpPr>
        <p:spPr>
          <a:xfrm>
            <a:off x="417602" y="2713899"/>
            <a:ext cx="1793760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100" b="0" dirty="0">
                <a:solidFill>
                  <a:schemeClr val="bg1"/>
                </a:solidFill>
                <a:latin typeface="Roboto"/>
              </a:rPr>
              <a:t>The process of calling public
functions of contracts</a:t>
            </a:r>
          </a:p>
        </p:txBody>
      </p:sp>
      <p:sp>
        <p:nvSpPr>
          <p:cNvPr id="198" name="TextBox 30">
            <a:extLst>
              <a:ext uri="{FF2B5EF4-FFF2-40B4-BE49-F238E27FC236}">
                <a16:creationId xmlns:a16="http://schemas.microsoft.com/office/drawing/2014/main" id="{EF5E365B-A545-57DD-3E0D-AAE2327B7C7F}"/>
              </a:ext>
            </a:extLst>
          </p:cNvPr>
          <p:cNvSpPr txBox="1"/>
          <p:nvPr/>
        </p:nvSpPr>
        <p:spPr>
          <a:xfrm>
            <a:off x="252405" y="4537065"/>
            <a:ext cx="2043828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500" b="1" dirty="0">
                <a:solidFill>
                  <a:schemeClr val="bg1"/>
                </a:solidFill>
                <a:latin typeface="Roboto"/>
              </a:rPr>
              <a:t>Blockchain Deployment</a:t>
            </a:r>
          </a:p>
        </p:txBody>
      </p:sp>
      <p:sp>
        <p:nvSpPr>
          <p:cNvPr id="199" name="TextBox 31">
            <a:extLst>
              <a:ext uri="{FF2B5EF4-FFF2-40B4-BE49-F238E27FC236}">
                <a16:creationId xmlns:a16="http://schemas.microsoft.com/office/drawing/2014/main" id="{B196490D-A2D8-E3E8-4634-47B7BAA7D4F7}"/>
              </a:ext>
            </a:extLst>
          </p:cNvPr>
          <p:cNvSpPr txBox="1"/>
          <p:nvPr/>
        </p:nvSpPr>
        <p:spPr>
          <a:xfrm>
            <a:off x="5065246" y="4537065"/>
            <a:ext cx="1420261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500" b="1">
                <a:solidFill>
                  <a:schemeClr val="bg1"/>
                </a:solidFill>
                <a:latin typeface="Roboto"/>
              </a:rPr>
              <a:t>Smart Contracts</a:t>
            </a:r>
          </a:p>
        </p:txBody>
      </p:sp>
      <p:sp>
        <p:nvSpPr>
          <p:cNvPr id="200" name="TextBox 32">
            <a:extLst>
              <a:ext uri="{FF2B5EF4-FFF2-40B4-BE49-F238E27FC236}">
                <a16:creationId xmlns:a16="http://schemas.microsoft.com/office/drawing/2014/main" id="{B8BCCDF1-C1F3-DB37-5CE0-2B254247F849}"/>
              </a:ext>
            </a:extLst>
          </p:cNvPr>
          <p:cNvSpPr txBox="1"/>
          <p:nvPr/>
        </p:nvSpPr>
        <p:spPr>
          <a:xfrm>
            <a:off x="612828" y="4885599"/>
            <a:ext cx="1578957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100" b="0" dirty="0">
                <a:solidFill>
                  <a:schemeClr val="bg1"/>
                </a:solidFill>
                <a:latin typeface="Roboto"/>
              </a:rPr>
              <a:t>The process of deploying
contracts as bytecode</a:t>
            </a:r>
          </a:p>
        </p:txBody>
      </p:sp>
      <p:sp>
        <p:nvSpPr>
          <p:cNvPr id="201" name="Rounded Rectangle 34">
            <a:extLst>
              <a:ext uri="{FF2B5EF4-FFF2-40B4-BE49-F238E27FC236}">
                <a16:creationId xmlns:a16="http://schemas.microsoft.com/office/drawing/2014/main" id="{9031116A-5183-3EEF-919B-A26530BA174E}"/>
              </a:ext>
            </a:extLst>
          </p:cNvPr>
          <p:cNvSpPr/>
          <p:nvPr/>
        </p:nvSpPr>
        <p:spPr>
          <a:xfrm>
            <a:off x="2769721" y="3041640"/>
            <a:ext cx="438150" cy="439641"/>
          </a:xfrm>
          <a:custGeom>
            <a:avLst/>
            <a:gdLst/>
            <a:ahLst/>
            <a:cxnLst/>
            <a:rect l="0" t="0" r="0" b="0"/>
            <a:pathLst>
              <a:path w="438150" h="439641">
                <a:moveTo>
                  <a:pt x="306133" y="398906"/>
                </a:moveTo>
                <a:lnTo>
                  <a:pt x="381000" y="383857"/>
                </a:lnTo>
                <a:moveTo>
                  <a:pt x="314325" y="314325"/>
                </a:moveTo>
                <a:lnTo>
                  <a:pt x="279082" y="328803"/>
                </a:lnTo>
                <a:cubicBezTo>
                  <a:pt x="273464" y="331090"/>
                  <a:pt x="267174" y="331090"/>
                  <a:pt x="261556" y="328803"/>
                </a:cubicBezTo>
                <a:cubicBezTo>
                  <a:pt x="253322" y="325338"/>
                  <a:pt x="247861" y="317394"/>
                  <a:pt x="247574" y="308466"/>
                </a:cubicBezTo>
                <a:cubicBezTo>
                  <a:pt x="247287" y="299537"/>
                  <a:pt x="252228" y="291259"/>
                  <a:pt x="260222" y="287274"/>
                </a:cubicBezTo>
                <a:lnTo>
                  <a:pt x="295275" y="270129"/>
                </a:lnTo>
                <a:cubicBezTo>
                  <a:pt x="299626" y="267860"/>
                  <a:pt x="304464" y="266684"/>
                  <a:pt x="309372" y="266700"/>
                </a:cubicBezTo>
                <a:cubicBezTo>
                  <a:pt x="313076" y="266682"/>
                  <a:pt x="316753" y="267327"/>
                  <a:pt x="320230" y="268604"/>
                </a:cubicBezTo>
                <a:lnTo>
                  <a:pt x="384619" y="293179"/>
                </a:lnTo>
                <a:moveTo>
                  <a:pt x="292417" y="323278"/>
                </a:moveTo>
                <a:lnTo>
                  <a:pt x="328993" y="363664"/>
                </a:lnTo>
                <a:cubicBezTo>
                  <a:pt x="333311" y="369232"/>
                  <a:pt x="332471" y="377215"/>
                  <a:pt x="327088" y="381762"/>
                </a:cubicBezTo>
                <a:lnTo>
                  <a:pt x="260413" y="435102"/>
                </a:lnTo>
                <a:cubicBezTo>
                  <a:pt x="255088" y="439641"/>
                  <a:pt x="247100" y="439046"/>
                  <a:pt x="242506" y="433768"/>
                </a:cubicBezTo>
                <a:lnTo>
                  <a:pt x="198119" y="400050"/>
                </a:lnTo>
                <a:lnTo>
                  <a:pt x="171449" y="400050"/>
                </a:lnTo>
                <a:moveTo>
                  <a:pt x="171450" y="304800"/>
                </a:moveTo>
                <a:lnTo>
                  <a:pt x="225552" y="281749"/>
                </a:lnTo>
                <a:cubicBezTo>
                  <a:pt x="228809" y="280381"/>
                  <a:pt x="232305" y="279669"/>
                  <a:pt x="235838" y="279654"/>
                </a:cubicBezTo>
                <a:cubicBezTo>
                  <a:pt x="241817" y="279640"/>
                  <a:pt x="247637" y="281580"/>
                  <a:pt x="252412" y="285178"/>
                </a:cubicBezTo>
                <a:lnTo>
                  <a:pt x="257175" y="289179"/>
                </a:lnTo>
                <a:moveTo>
                  <a:pt x="114300" y="285750"/>
                </a:moveTo>
                <a:lnTo>
                  <a:pt x="152400" y="285750"/>
                </a:lnTo>
                <a:cubicBezTo>
                  <a:pt x="162921" y="285750"/>
                  <a:pt x="171450" y="294278"/>
                  <a:pt x="171450" y="304800"/>
                </a:cubicBezTo>
                <a:lnTo>
                  <a:pt x="171450" y="400050"/>
                </a:lnTo>
                <a:cubicBezTo>
                  <a:pt x="171450" y="410571"/>
                  <a:pt x="162921" y="419100"/>
                  <a:pt x="152400" y="419100"/>
                </a:cubicBezTo>
                <a:lnTo>
                  <a:pt x="114300" y="419100"/>
                </a:lnTo>
                <a:moveTo>
                  <a:pt x="438150" y="419100"/>
                </a:moveTo>
                <a:lnTo>
                  <a:pt x="400050" y="419100"/>
                </a:lnTo>
                <a:cubicBezTo>
                  <a:pt x="389528" y="419100"/>
                  <a:pt x="381000" y="410571"/>
                  <a:pt x="381000" y="400050"/>
                </a:cubicBezTo>
                <a:lnTo>
                  <a:pt x="381000" y="304800"/>
                </a:lnTo>
                <a:cubicBezTo>
                  <a:pt x="381000" y="294278"/>
                  <a:pt x="389528" y="285750"/>
                  <a:pt x="400050" y="285750"/>
                </a:cubicBezTo>
                <a:lnTo>
                  <a:pt x="438150" y="285750"/>
                </a:lnTo>
                <a:moveTo>
                  <a:pt x="66675" y="438150"/>
                </a:moveTo>
                <a:lnTo>
                  <a:pt x="9525" y="438150"/>
                </a:lnTo>
                <a:cubicBezTo>
                  <a:pt x="4264" y="438150"/>
                  <a:pt x="0" y="433885"/>
                  <a:pt x="0" y="428625"/>
                </a:cubicBezTo>
                <a:lnTo>
                  <a:pt x="0" y="57150"/>
                </a:lnTo>
                <a:cubicBezTo>
                  <a:pt x="0" y="25586"/>
                  <a:pt x="25586" y="0"/>
                  <a:pt x="57150" y="0"/>
                </a:cubicBezTo>
                <a:lnTo>
                  <a:pt x="314325" y="0"/>
                </a:lnTo>
                <a:moveTo>
                  <a:pt x="209550" y="76200"/>
                </a:moveTo>
                <a:lnTo>
                  <a:pt x="57150" y="76200"/>
                </a:lnTo>
                <a:moveTo>
                  <a:pt x="57150" y="133350"/>
                </a:moveTo>
                <a:lnTo>
                  <a:pt x="209550" y="133350"/>
                </a:lnTo>
                <a:moveTo>
                  <a:pt x="123825" y="190500"/>
                </a:moveTo>
                <a:lnTo>
                  <a:pt x="57150" y="190500"/>
                </a:lnTo>
                <a:moveTo>
                  <a:pt x="266700" y="238125"/>
                </a:moveTo>
                <a:lnTo>
                  <a:pt x="266700" y="47625"/>
                </a:lnTo>
                <a:cubicBezTo>
                  <a:pt x="266700" y="21322"/>
                  <a:pt x="288022" y="0"/>
                  <a:pt x="314325" y="0"/>
                </a:cubicBezTo>
                <a:cubicBezTo>
                  <a:pt x="340613" y="0"/>
                  <a:pt x="361950" y="21336"/>
                  <a:pt x="361950" y="57150"/>
                </a:cubicBezTo>
                <a:lnTo>
                  <a:pt x="266700" y="57150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202" name="Rounded Rectangle 35">
            <a:extLst>
              <a:ext uri="{FF2B5EF4-FFF2-40B4-BE49-F238E27FC236}">
                <a16:creationId xmlns:a16="http://schemas.microsoft.com/office/drawing/2014/main" id="{A479A51E-776D-B14A-15C5-739D219A8FC7}"/>
              </a:ext>
            </a:extLst>
          </p:cNvPr>
          <p:cNvSpPr/>
          <p:nvPr/>
        </p:nvSpPr>
        <p:spPr>
          <a:xfrm>
            <a:off x="3912721" y="3041640"/>
            <a:ext cx="438150" cy="438150"/>
          </a:xfrm>
          <a:custGeom>
            <a:avLst/>
            <a:gdLst/>
            <a:ahLst/>
            <a:cxnLst/>
            <a:rect l="0" t="0" r="0" b="0"/>
            <a:pathLst>
              <a:path w="438150" h="438150">
                <a:moveTo>
                  <a:pt x="44938" y="171450"/>
                </a:moveTo>
                <a:lnTo>
                  <a:pt x="240811" y="171450"/>
                </a:lnTo>
                <a:cubicBezTo>
                  <a:pt x="265630" y="171450"/>
                  <a:pt x="285750" y="191569"/>
                  <a:pt x="285750" y="216388"/>
                </a:cubicBezTo>
                <a:lnTo>
                  <a:pt x="285750" y="393192"/>
                </a:lnTo>
                <a:cubicBezTo>
                  <a:pt x="285750" y="418021"/>
                  <a:pt x="265621" y="438150"/>
                  <a:pt x="240792" y="438150"/>
                </a:cubicBezTo>
                <a:lnTo>
                  <a:pt x="44958" y="438150"/>
                </a:lnTo>
                <a:cubicBezTo>
                  <a:pt x="20128" y="438150"/>
                  <a:pt x="0" y="418021"/>
                  <a:pt x="0" y="393192"/>
                </a:cubicBezTo>
                <a:lnTo>
                  <a:pt x="0" y="216388"/>
                </a:lnTo>
                <a:cubicBezTo>
                  <a:pt x="0" y="191569"/>
                  <a:pt x="20119" y="171450"/>
                  <a:pt x="44938" y="171450"/>
                </a:cubicBezTo>
                <a:close/>
                <a:moveTo>
                  <a:pt x="47567" y="247650"/>
                </a:moveTo>
                <a:lnTo>
                  <a:pt x="104775" y="247650"/>
                </a:lnTo>
                <a:moveTo>
                  <a:pt x="238182" y="247650"/>
                </a:moveTo>
                <a:lnTo>
                  <a:pt x="180975" y="247650"/>
                </a:lnTo>
                <a:moveTo>
                  <a:pt x="238182" y="342900"/>
                </a:moveTo>
                <a:lnTo>
                  <a:pt x="180975" y="342900"/>
                </a:lnTo>
                <a:moveTo>
                  <a:pt x="238182" y="381000"/>
                </a:moveTo>
                <a:lnTo>
                  <a:pt x="180975" y="381000"/>
                </a:lnTo>
                <a:moveTo>
                  <a:pt x="76200" y="219075"/>
                </a:moveTo>
                <a:lnTo>
                  <a:pt x="76200" y="276225"/>
                </a:lnTo>
                <a:moveTo>
                  <a:pt x="56006" y="341718"/>
                </a:moveTo>
                <a:lnTo>
                  <a:pt x="96450" y="382181"/>
                </a:lnTo>
                <a:moveTo>
                  <a:pt x="56045" y="382181"/>
                </a:moveTo>
                <a:lnTo>
                  <a:pt x="96450" y="341776"/>
                </a:lnTo>
                <a:moveTo>
                  <a:pt x="285750" y="142875"/>
                </a:moveTo>
                <a:lnTo>
                  <a:pt x="285750" y="9525"/>
                </a:lnTo>
                <a:cubicBezTo>
                  <a:pt x="285750" y="4264"/>
                  <a:pt x="290014" y="0"/>
                  <a:pt x="295275" y="0"/>
                </a:cubicBezTo>
                <a:lnTo>
                  <a:pt x="428625" y="0"/>
                </a:lnTo>
                <a:cubicBezTo>
                  <a:pt x="433885" y="0"/>
                  <a:pt x="438150" y="4264"/>
                  <a:pt x="438150" y="9525"/>
                </a:cubicBezTo>
                <a:lnTo>
                  <a:pt x="438150" y="257175"/>
                </a:lnTo>
                <a:cubicBezTo>
                  <a:pt x="438150" y="262435"/>
                  <a:pt x="433885" y="266700"/>
                  <a:pt x="428625" y="266700"/>
                </a:cubicBezTo>
                <a:lnTo>
                  <a:pt x="323850" y="266700"/>
                </a:lnTo>
                <a:moveTo>
                  <a:pt x="285750" y="57150"/>
                </a:moveTo>
                <a:lnTo>
                  <a:pt x="323850" y="57150"/>
                </a:lnTo>
                <a:moveTo>
                  <a:pt x="190500" y="95250"/>
                </a:moveTo>
                <a:lnTo>
                  <a:pt x="152400" y="95250"/>
                </a:lnTo>
                <a:moveTo>
                  <a:pt x="342900" y="95250"/>
                </a:moveTo>
                <a:lnTo>
                  <a:pt x="285750" y="95250"/>
                </a:lnTo>
                <a:moveTo>
                  <a:pt x="400050" y="266700"/>
                </a:moveTo>
                <a:lnTo>
                  <a:pt x="400050" y="200025"/>
                </a:lnTo>
                <a:cubicBezTo>
                  <a:pt x="400050" y="194764"/>
                  <a:pt x="395785" y="190500"/>
                  <a:pt x="390525" y="190500"/>
                </a:cubicBezTo>
                <a:lnTo>
                  <a:pt x="352425" y="190500"/>
                </a:lnTo>
                <a:cubicBezTo>
                  <a:pt x="347164" y="190500"/>
                  <a:pt x="342900" y="194764"/>
                  <a:pt x="342900" y="200025"/>
                </a:cubicBezTo>
                <a:lnTo>
                  <a:pt x="342900" y="266700"/>
                </a:lnTo>
                <a:moveTo>
                  <a:pt x="152400" y="123825"/>
                </a:moveTo>
                <a:lnTo>
                  <a:pt x="152400" y="66675"/>
                </a:lnTo>
                <a:cubicBezTo>
                  <a:pt x="152400" y="61414"/>
                  <a:pt x="156664" y="57150"/>
                  <a:pt x="161925" y="57150"/>
                </a:cubicBezTo>
                <a:lnTo>
                  <a:pt x="285750" y="57150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203" name="Rounded Rectangle 36">
            <a:extLst>
              <a:ext uri="{FF2B5EF4-FFF2-40B4-BE49-F238E27FC236}">
                <a16:creationId xmlns:a16="http://schemas.microsoft.com/office/drawing/2014/main" id="{2625019A-6FC8-3CD0-0A95-F2CB0E158D0E}"/>
              </a:ext>
            </a:extLst>
          </p:cNvPr>
          <p:cNvSpPr/>
          <p:nvPr/>
        </p:nvSpPr>
        <p:spPr>
          <a:xfrm>
            <a:off x="2760196" y="4175115"/>
            <a:ext cx="441007" cy="441961"/>
          </a:xfrm>
          <a:custGeom>
            <a:avLst/>
            <a:gdLst/>
            <a:ahLst/>
            <a:cxnLst/>
            <a:rect l="0" t="0" r="0" b="0"/>
            <a:pathLst>
              <a:path w="441007" h="441961">
                <a:moveTo>
                  <a:pt x="341947" y="441961"/>
                </a:moveTo>
                <a:lnTo>
                  <a:pt x="113347" y="441961"/>
                </a:lnTo>
                <a:lnTo>
                  <a:pt x="113347" y="137161"/>
                </a:lnTo>
                <a:lnTo>
                  <a:pt x="341947" y="137161"/>
                </a:lnTo>
                <a:close/>
                <a:moveTo>
                  <a:pt x="441007" y="243838"/>
                </a:moveTo>
                <a:lnTo>
                  <a:pt x="380047" y="243838"/>
                </a:lnTo>
                <a:moveTo>
                  <a:pt x="380047" y="320038"/>
                </a:moveTo>
                <a:lnTo>
                  <a:pt x="441007" y="320038"/>
                </a:lnTo>
                <a:moveTo>
                  <a:pt x="380047" y="167638"/>
                </a:moveTo>
                <a:lnTo>
                  <a:pt x="421957" y="167638"/>
                </a:lnTo>
                <a:cubicBezTo>
                  <a:pt x="433387" y="167638"/>
                  <a:pt x="441007" y="175258"/>
                  <a:pt x="441007" y="186688"/>
                </a:cubicBezTo>
                <a:lnTo>
                  <a:pt x="441007" y="377188"/>
                </a:lnTo>
                <a:cubicBezTo>
                  <a:pt x="441007" y="388618"/>
                  <a:pt x="433387" y="396238"/>
                  <a:pt x="421957" y="396238"/>
                </a:cubicBezTo>
                <a:lnTo>
                  <a:pt x="380047" y="396238"/>
                </a:lnTo>
                <a:moveTo>
                  <a:pt x="341947" y="238123"/>
                </a:moveTo>
                <a:lnTo>
                  <a:pt x="122872" y="238123"/>
                </a:lnTo>
                <a:moveTo>
                  <a:pt x="122872" y="342898"/>
                </a:moveTo>
                <a:lnTo>
                  <a:pt x="341947" y="342898"/>
                </a:lnTo>
                <a:moveTo>
                  <a:pt x="14287" y="243838"/>
                </a:moveTo>
                <a:lnTo>
                  <a:pt x="75247" y="243838"/>
                </a:lnTo>
                <a:moveTo>
                  <a:pt x="75247" y="320038"/>
                </a:moveTo>
                <a:lnTo>
                  <a:pt x="14287" y="320038"/>
                </a:lnTo>
                <a:moveTo>
                  <a:pt x="75247" y="396238"/>
                </a:moveTo>
                <a:lnTo>
                  <a:pt x="33337" y="396238"/>
                </a:lnTo>
                <a:cubicBezTo>
                  <a:pt x="21907" y="396238"/>
                  <a:pt x="14287" y="388618"/>
                  <a:pt x="14287" y="377188"/>
                </a:cubicBezTo>
                <a:lnTo>
                  <a:pt x="14287" y="186688"/>
                </a:lnTo>
                <a:cubicBezTo>
                  <a:pt x="14287" y="175258"/>
                  <a:pt x="21907" y="167638"/>
                  <a:pt x="33337" y="167638"/>
                </a:cubicBezTo>
                <a:lnTo>
                  <a:pt x="75247" y="167638"/>
                </a:lnTo>
                <a:moveTo>
                  <a:pt x="0" y="0"/>
                </a:moveTo>
                <a:moveTo>
                  <a:pt x="275272" y="15238"/>
                </a:moveTo>
                <a:lnTo>
                  <a:pt x="227647" y="60958"/>
                </a:lnTo>
                <a:lnTo>
                  <a:pt x="199072" y="34288"/>
                </a:ln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204" name="Rounded Rectangle 37">
            <a:extLst>
              <a:ext uri="{FF2B5EF4-FFF2-40B4-BE49-F238E27FC236}">
                <a16:creationId xmlns:a16="http://schemas.microsoft.com/office/drawing/2014/main" id="{2B6DF08A-8362-D42D-4E70-AE9029D9977C}"/>
              </a:ext>
            </a:extLst>
          </p:cNvPr>
          <p:cNvSpPr/>
          <p:nvPr/>
        </p:nvSpPr>
        <p:spPr>
          <a:xfrm>
            <a:off x="3912720" y="4184639"/>
            <a:ext cx="440320" cy="438150"/>
          </a:xfrm>
          <a:custGeom>
            <a:avLst/>
            <a:gdLst/>
            <a:ahLst/>
            <a:cxnLst/>
            <a:rect l="0" t="0" r="0" b="0"/>
            <a:pathLst>
              <a:path w="440320" h="438150">
                <a:moveTo>
                  <a:pt x="209740" y="280035"/>
                </a:moveTo>
                <a:lnTo>
                  <a:pt x="149923" y="312420"/>
                </a:lnTo>
                <a:cubicBezTo>
                  <a:pt x="147706" y="313470"/>
                  <a:pt x="145319" y="314115"/>
                  <a:pt x="142875" y="314325"/>
                </a:cubicBezTo>
                <a:lnTo>
                  <a:pt x="142875" y="314325"/>
                </a:lnTo>
                <a:cubicBezTo>
                  <a:pt x="140430" y="314115"/>
                  <a:pt x="138043" y="313470"/>
                  <a:pt x="135826" y="312420"/>
                </a:cubicBezTo>
                <a:lnTo>
                  <a:pt x="11049" y="244792"/>
                </a:lnTo>
                <a:cubicBezTo>
                  <a:pt x="4359" y="241696"/>
                  <a:pt x="55" y="235018"/>
                  <a:pt x="0" y="227647"/>
                </a:cubicBezTo>
                <a:lnTo>
                  <a:pt x="0" y="86677"/>
                </a:lnTo>
                <a:cubicBezTo>
                  <a:pt x="55" y="79306"/>
                  <a:pt x="4359" y="72628"/>
                  <a:pt x="11049" y="69532"/>
                </a:cubicBezTo>
                <a:lnTo>
                  <a:pt x="135826" y="1714"/>
                </a:lnTo>
                <a:cubicBezTo>
                  <a:pt x="138044" y="696"/>
                  <a:pt x="140437" y="114"/>
                  <a:pt x="142875" y="0"/>
                </a:cubicBezTo>
                <a:cubicBezTo>
                  <a:pt x="145307" y="149"/>
                  <a:pt x="147694" y="729"/>
                  <a:pt x="149923" y="1714"/>
                </a:cubicBezTo>
                <a:lnTo>
                  <a:pt x="274701" y="68579"/>
                </a:lnTo>
                <a:cubicBezTo>
                  <a:pt x="281391" y="71675"/>
                  <a:pt x="285694" y="78353"/>
                  <a:pt x="285750" y="85725"/>
                </a:cubicBezTo>
                <a:lnTo>
                  <a:pt x="285750" y="104775"/>
                </a:lnTo>
                <a:moveTo>
                  <a:pt x="104203" y="247650"/>
                </a:moveTo>
                <a:lnTo>
                  <a:pt x="68961" y="228600"/>
                </a:lnTo>
                <a:moveTo>
                  <a:pt x="952" y="80962"/>
                </a:moveTo>
                <a:cubicBezTo>
                  <a:pt x="2579" y="86012"/>
                  <a:pt x="6238" y="90154"/>
                  <a:pt x="11049" y="92392"/>
                </a:cubicBezTo>
                <a:lnTo>
                  <a:pt x="135826" y="160020"/>
                </a:lnTo>
                <a:cubicBezTo>
                  <a:pt x="138043" y="161070"/>
                  <a:pt x="140430" y="161715"/>
                  <a:pt x="142875" y="161925"/>
                </a:cubicBezTo>
                <a:lnTo>
                  <a:pt x="142875" y="161925"/>
                </a:lnTo>
                <a:cubicBezTo>
                  <a:pt x="145319" y="161715"/>
                  <a:pt x="147706" y="161070"/>
                  <a:pt x="149923" y="160020"/>
                </a:cubicBezTo>
                <a:lnTo>
                  <a:pt x="274701" y="92392"/>
                </a:lnTo>
                <a:cubicBezTo>
                  <a:pt x="279511" y="90154"/>
                  <a:pt x="283170" y="86012"/>
                  <a:pt x="284797" y="80962"/>
                </a:cubicBezTo>
                <a:moveTo>
                  <a:pt x="214693" y="36957"/>
                </a:moveTo>
                <a:lnTo>
                  <a:pt x="61722" y="119824"/>
                </a:lnTo>
                <a:moveTo>
                  <a:pt x="142875" y="161925"/>
                </a:moveTo>
                <a:lnTo>
                  <a:pt x="142875" y="314325"/>
                </a:lnTo>
                <a:moveTo>
                  <a:pt x="400050" y="371475"/>
                </a:moveTo>
                <a:lnTo>
                  <a:pt x="400050" y="419100"/>
                </a:lnTo>
                <a:cubicBezTo>
                  <a:pt x="400050" y="429621"/>
                  <a:pt x="391521" y="438150"/>
                  <a:pt x="381000" y="438150"/>
                </a:cubicBezTo>
                <a:lnTo>
                  <a:pt x="266700" y="438150"/>
                </a:lnTo>
                <a:cubicBezTo>
                  <a:pt x="256178" y="438150"/>
                  <a:pt x="247650" y="429621"/>
                  <a:pt x="247650" y="419100"/>
                </a:cubicBezTo>
                <a:lnTo>
                  <a:pt x="247650" y="266700"/>
                </a:lnTo>
                <a:cubicBezTo>
                  <a:pt x="247650" y="256178"/>
                  <a:pt x="256178" y="247650"/>
                  <a:pt x="266700" y="247650"/>
                </a:cubicBezTo>
                <a:lnTo>
                  <a:pt x="352425" y="247650"/>
                </a:lnTo>
                <a:moveTo>
                  <a:pt x="341185" y="320040"/>
                </a:moveTo>
                <a:lnTo>
                  <a:pt x="405384" y="253555"/>
                </a:lnTo>
                <a:cubicBezTo>
                  <a:pt x="409930" y="248045"/>
                  <a:pt x="417178" y="245542"/>
                  <a:pt x="424156" y="247071"/>
                </a:cubicBezTo>
                <a:cubicBezTo>
                  <a:pt x="431134" y="248601"/>
                  <a:pt x="436670" y="253906"/>
                  <a:pt x="438495" y="260813"/>
                </a:cubicBezTo>
                <a:cubicBezTo>
                  <a:pt x="440320" y="267720"/>
                  <a:pt x="438127" y="275067"/>
                  <a:pt x="432816" y="279844"/>
                </a:cubicBezTo>
                <a:lnTo>
                  <a:pt x="368617" y="346329"/>
                </a:lnTo>
                <a:lnTo>
                  <a:pt x="333375" y="354711"/>
                </a:lnTo>
                <a:close/>
                <a:moveTo>
                  <a:pt x="257175" y="171450"/>
                </a:moveTo>
                <a:cubicBezTo>
                  <a:pt x="275237" y="153243"/>
                  <a:pt x="299822" y="143003"/>
                  <a:pt x="325469" y="143003"/>
                </a:cubicBezTo>
                <a:cubicBezTo>
                  <a:pt x="351115" y="143003"/>
                  <a:pt x="375700" y="153243"/>
                  <a:pt x="393763" y="171450"/>
                </a:cubicBezTo>
                <a:moveTo>
                  <a:pt x="295846" y="202882"/>
                </a:moveTo>
                <a:cubicBezTo>
                  <a:pt x="312428" y="186339"/>
                  <a:pt x="339272" y="186339"/>
                  <a:pt x="355854" y="202882"/>
                </a:cubicBez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grpSp>
        <p:nvGrpSpPr>
          <p:cNvPr id="205" name="Group 3">
            <a:extLst>
              <a:ext uri="{FF2B5EF4-FFF2-40B4-BE49-F238E27FC236}">
                <a16:creationId xmlns:a16="http://schemas.microsoft.com/office/drawing/2014/main" id="{AEBD76B4-B5F4-304A-730D-41ECEB22E2C2}"/>
              </a:ext>
            </a:extLst>
          </p:cNvPr>
          <p:cNvGrpSpPr/>
          <p:nvPr/>
        </p:nvGrpSpPr>
        <p:grpSpPr>
          <a:xfrm>
            <a:off x="7304661" y="2269086"/>
            <a:ext cx="1779372" cy="1334529"/>
            <a:chOff x="2335427" y="1000897"/>
            <a:chExt cx="1779372" cy="1334529"/>
          </a:xfrm>
        </p:grpSpPr>
        <p:sp>
          <p:nvSpPr>
            <p:cNvPr id="206" name="Rounded Rectangle 1">
              <a:extLst>
                <a:ext uri="{FF2B5EF4-FFF2-40B4-BE49-F238E27FC236}">
                  <a16:creationId xmlns:a16="http://schemas.microsoft.com/office/drawing/2014/main" id="{4A3B3FB7-8CDE-B78F-F6ED-69FCE63C3BB8}"/>
                </a:ext>
              </a:extLst>
            </p:cNvPr>
            <p:cNvSpPr/>
            <p:nvPr/>
          </p:nvSpPr>
          <p:spPr>
            <a:xfrm>
              <a:off x="2335427" y="1000897"/>
              <a:ext cx="1779372" cy="1334529"/>
            </a:xfrm>
            <a:custGeom>
              <a:avLst/>
              <a:gdLst/>
              <a:ahLst/>
              <a:cxnLst/>
              <a:rect l="0" t="0" r="0" b="0"/>
              <a:pathLst>
                <a:path w="1779372" h="1334529">
                  <a:moveTo>
                    <a:pt x="111210" y="111210"/>
                  </a:moveTo>
                  <a:lnTo>
                    <a:pt x="0" y="111210"/>
                  </a:lnTo>
                  <a:cubicBezTo>
                    <a:pt x="0" y="50005"/>
                    <a:pt x="50005" y="0"/>
                    <a:pt x="111210" y="0"/>
                  </a:cubicBezTo>
                  <a:close/>
                  <a:moveTo>
                    <a:pt x="1668162" y="0"/>
                  </a:moveTo>
                  <a:lnTo>
                    <a:pt x="1668162" y="111210"/>
                  </a:lnTo>
                  <a:lnTo>
                    <a:pt x="111210" y="111210"/>
                  </a:lnTo>
                  <a:lnTo>
                    <a:pt x="111210" y="0"/>
                  </a:lnTo>
                  <a:close/>
                  <a:moveTo>
                    <a:pt x="1779372" y="111210"/>
                  </a:moveTo>
                  <a:lnTo>
                    <a:pt x="1668162" y="111210"/>
                  </a:lnTo>
                  <a:lnTo>
                    <a:pt x="1668162" y="0"/>
                  </a:lnTo>
                  <a:cubicBezTo>
                    <a:pt x="1729474" y="0"/>
                    <a:pt x="1779372" y="49898"/>
                    <a:pt x="1779372" y="111210"/>
                  </a:cubicBezTo>
                  <a:close/>
                  <a:moveTo>
                    <a:pt x="1779372" y="1334529"/>
                  </a:moveTo>
                  <a:lnTo>
                    <a:pt x="0" y="1334529"/>
                  </a:lnTo>
                  <a:lnTo>
                    <a:pt x="0" y="111210"/>
                  </a:lnTo>
                  <a:lnTo>
                    <a:pt x="1779372" y="111210"/>
                  </a:lnTo>
                  <a:close/>
                </a:path>
              </a:pathLst>
            </a:custGeom>
            <a:solidFill>
              <a:srgbClr val="FFFBD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7" name="Rounded Rectangle 2">
              <a:extLst>
                <a:ext uri="{FF2B5EF4-FFF2-40B4-BE49-F238E27FC236}">
                  <a16:creationId xmlns:a16="http://schemas.microsoft.com/office/drawing/2014/main" id="{A7AEE187-67DE-25CC-3A15-EF3F8CA72AF2}"/>
                </a:ext>
              </a:extLst>
            </p:cNvPr>
            <p:cNvSpPr/>
            <p:nvPr/>
          </p:nvSpPr>
          <p:spPr>
            <a:xfrm>
              <a:off x="2335427" y="1000897"/>
              <a:ext cx="1779372" cy="1334529"/>
            </a:xfrm>
            <a:custGeom>
              <a:avLst/>
              <a:gdLst/>
              <a:ahLst/>
              <a:cxnLst/>
              <a:rect l="0" t="0" r="0" b="0"/>
              <a:pathLst>
                <a:path w="1779372" h="1334529">
                  <a:moveTo>
                    <a:pt x="0" y="111210"/>
                  </a:moveTo>
                  <a:cubicBezTo>
                    <a:pt x="0" y="49794"/>
                    <a:pt x="49794" y="0"/>
                    <a:pt x="111210" y="0"/>
                  </a:cubicBezTo>
                  <a:moveTo>
                    <a:pt x="1779372" y="1334529"/>
                  </a:moveTo>
                  <a:lnTo>
                    <a:pt x="1779372" y="111210"/>
                  </a:lnTo>
                  <a:moveTo>
                    <a:pt x="0" y="111210"/>
                  </a:moveTo>
                  <a:lnTo>
                    <a:pt x="0" y="1334529"/>
                  </a:lnTo>
                  <a:moveTo>
                    <a:pt x="111210" y="0"/>
                  </a:moveTo>
                  <a:lnTo>
                    <a:pt x="1668162" y="0"/>
                  </a:lnTo>
                  <a:moveTo>
                    <a:pt x="1668162" y="0"/>
                  </a:moveTo>
                  <a:cubicBezTo>
                    <a:pt x="1729489" y="0"/>
                    <a:pt x="1779372" y="49883"/>
                    <a:pt x="1779372" y="111210"/>
                  </a:cubicBezTo>
                </a:path>
              </a:pathLst>
            </a:custGeom>
            <a:noFill/>
            <a:ln w="13901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08" name="Group 6">
            <a:extLst>
              <a:ext uri="{FF2B5EF4-FFF2-40B4-BE49-F238E27FC236}">
                <a16:creationId xmlns:a16="http://schemas.microsoft.com/office/drawing/2014/main" id="{39F212CF-B0B0-D2F3-2565-4AA435E22FBD}"/>
              </a:ext>
            </a:extLst>
          </p:cNvPr>
          <p:cNvGrpSpPr/>
          <p:nvPr/>
        </p:nvGrpSpPr>
        <p:grpSpPr>
          <a:xfrm>
            <a:off x="7304661" y="3603616"/>
            <a:ext cx="1779372" cy="1668162"/>
            <a:chOff x="2335427" y="2335427"/>
            <a:chExt cx="1779372" cy="1668162"/>
          </a:xfrm>
        </p:grpSpPr>
        <p:sp>
          <p:nvSpPr>
            <p:cNvPr id="209" name="Rounded Rectangle 4">
              <a:extLst>
                <a:ext uri="{FF2B5EF4-FFF2-40B4-BE49-F238E27FC236}">
                  <a16:creationId xmlns:a16="http://schemas.microsoft.com/office/drawing/2014/main" id="{E4E48A4E-D4C2-DE76-76E5-D4C13DAD39C2}"/>
                </a:ext>
              </a:extLst>
            </p:cNvPr>
            <p:cNvSpPr/>
            <p:nvPr/>
          </p:nvSpPr>
          <p:spPr>
            <a:xfrm>
              <a:off x="2335427" y="2335427"/>
              <a:ext cx="1779372" cy="1668162"/>
            </a:xfrm>
            <a:custGeom>
              <a:avLst/>
              <a:gdLst/>
              <a:ahLst/>
              <a:cxnLst/>
              <a:rect l="0" t="0" r="0" b="0"/>
              <a:pathLst>
                <a:path w="1779372" h="1668162">
                  <a:moveTo>
                    <a:pt x="0" y="1556951"/>
                  </a:moveTo>
                  <a:lnTo>
                    <a:pt x="111210" y="1556951"/>
                  </a:lnTo>
                  <a:lnTo>
                    <a:pt x="111210" y="1668162"/>
                  </a:lnTo>
                  <a:cubicBezTo>
                    <a:pt x="49790" y="1668162"/>
                    <a:pt x="0" y="1618371"/>
                    <a:pt x="0" y="1556951"/>
                  </a:cubicBezTo>
                  <a:close/>
                  <a:moveTo>
                    <a:pt x="111210" y="1668162"/>
                  </a:moveTo>
                  <a:lnTo>
                    <a:pt x="111210" y="1556951"/>
                  </a:lnTo>
                  <a:lnTo>
                    <a:pt x="1668162" y="1556951"/>
                  </a:lnTo>
                  <a:lnTo>
                    <a:pt x="1668162" y="1668162"/>
                  </a:lnTo>
                  <a:close/>
                  <a:moveTo>
                    <a:pt x="1779372" y="1556951"/>
                  </a:moveTo>
                  <a:cubicBezTo>
                    <a:pt x="1779372" y="1618371"/>
                    <a:pt x="1729582" y="1668162"/>
                    <a:pt x="1668162" y="1668162"/>
                  </a:cubicBezTo>
                  <a:lnTo>
                    <a:pt x="1668162" y="1556951"/>
                  </a:lnTo>
                  <a:close/>
                  <a:moveTo>
                    <a:pt x="1779372" y="1556951"/>
                  </a:moveTo>
                  <a:lnTo>
                    <a:pt x="0" y="1556951"/>
                  </a:lnTo>
                  <a:lnTo>
                    <a:pt x="0" y="0"/>
                  </a:lnTo>
                  <a:lnTo>
                    <a:pt x="177937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0" name="Rounded Rectangle 5">
              <a:extLst>
                <a:ext uri="{FF2B5EF4-FFF2-40B4-BE49-F238E27FC236}">
                  <a16:creationId xmlns:a16="http://schemas.microsoft.com/office/drawing/2014/main" id="{29D02A61-6615-93D3-405B-084DBBCA6325}"/>
                </a:ext>
              </a:extLst>
            </p:cNvPr>
            <p:cNvSpPr/>
            <p:nvPr/>
          </p:nvSpPr>
          <p:spPr>
            <a:xfrm>
              <a:off x="2335427" y="2335427"/>
              <a:ext cx="1779372" cy="1668162"/>
            </a:xfrm>
            <a:custGeom>
              <a:avLst/>
              <a:gdLst/>
              <a:ahLst/>
              <a:cxnLst/>
              <a:rect l="0" t="0" r="0" b="0"/>
              <a:pathLst>
                <a:path w="1779372" h="1668162">
                  <a:moveTo>
                    <a:pt x="111210" y="1668162"/>
                  </a:moveTo>
                  <a:cubicBezTo>
                    <a:pt x="49790" y="1668162"/>
                    <a:pt x="0" y="1618371"/>
                    <a:pt x="0" y="1556951"/>
                  </a:cubicBezTo>
                  <a:moveTo>
                    <a:pt x="1668162" y="1668162"/>
                  </a:moveTo>
                  <a:lnTo>
                    <a:pt x="111210" y="1668162"/>
                  </a:lnTo>
                  <a:moveTo>
                    <a:pt x="1779372" y="1556951"/>
                  </a:moveTo>
                  <a:cubicBezTo>
                    <a:pt x="1779372" y="1618371"/>
                    <a:pt x="1729582" y="1668162"/>
                    <a:pt x="1668162" y="1668162"/>
                  </a:cubicBezTo>
                  <a:moveTo>
                    <a:pt x="1779372" y="1556951"/>
                  </a:moveTo>
                  <a:lnTo>
                    <a:pt x="1779372" y="0"/>
                  </a:lnTo>
                  <a:moveTo>
                    <a:pt x="0" y="1556951"/>
                  </a:moveTo>
                  <a:lnTo>
                    <a:pt x="0" y="0"/>
                  </a:lnTo>
                  <a:moveTo>
                    <a:pt x="1779372" y="0"/>
                  </a:moveTo>
                  <a:lnTo>
                    <a:pt x="0" y="0"/>
                  </a:lnTo>
                </a:path>
              </a:pathLst>
            </a:custGeom>
            <a:noFill/>
            <a:ln w="13901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11" name="Rounded Rectangle 7">
            <a:extLst>
              <a:ext uri="{FF2B5EF4-FFF2-40B4-BE49-F238E27FC236}">
                <a16:creationId xmlns:a16="http://schemas.microsoft.com/office/drawing/2014/main" id="{BCF90CEE-DDAD-7ABA-7557-09AFAF3D7DDE}"/>
              </a:ext>
            </a:extLst>
          </p:cNvPr>
          <p:cNvSpPr/>
          <p:nvPr/>
        </p:nvSpPr>
        <p:spPr>
          <a:xfrm>
            <a:off x="7415871" y="3714826"/>
            <a:ext cx="1556951" cy="778475"/>
          </a:xfrm>
          <a:custGeom>
            <a:avLst/>
            <a:gdLst/>
            <a:ahLst/>
            <a:cxnLst/>
            <a:rect l="0" t="0" r="0" b="0"/>
            <a:pathLst>
              <a:path w="1556951" h="778475">
                <a:moveTo>
                  <a:pt x="0" y="111210"/>
                </a:moveTo>
                <a:lnTo>
                  <a:pt x="0" y="55605"/>
                </a:lnTo>
                <a:cubicBezTo>
                  <a:pt x="0" y="24895"/>
                  <a:pt x="24895" y="0"/>
                  <a:pt x="55605" y="0"/>
                </a:cubicBezTo>
                <a:lnTo>
                  <a:pt x="111210" y="0"/>
                </a:lnTo>
                <a:moveTo>
                  <a:pt x="1556951" y="111210"/>
                </a:moveTo>
                <a:lnTo>
                  <a:pt x="1556951" y="667264"/>
                </a:lnTo>
                <a:moveTo>
                  <a:pt x="0" y="667264"/>
                </a:moveTo>
                <a:lnTo>
                  <a:pt x="0" y="111210"/>
                </a:lnTo>
                <a:moveTo>
                  <a:pt x="111210" y="0"/>
                </a:moveTo>
                <a:lnTo>
                  <a:pt x="1445740" y="0"/>
                </a:lnTo>
                <a:moveTo>
                  <a:pt x="111210" y="778475"/>
                </a:moveTo>
                <a:lnTo>
                  <a:pt x="55605" y="778475"/>
                </a:lnTo>
                <a:cubicBezTo>
                  <a:pt x="24895" y="778475"/>
                  <a:pt x="0" y="753580"/>
                  <a:pt x="0" y="722870"/>
                </a:cubicBezTo>
                <a:lnTo>
                  <a:pt x="0" y="667264"/>
                </a:lnTo>
                <a:moveTo>
                  <a:pt x="1445740" y="0"/>
                </a:moveTo>
                <a:lnTo>
                  <a:pt x="1501345" y="0"/>
                </a:lnTo>
                <a:cubicBezTo>
                  <a:pt x="1532055" y="0"/>
                  <a:pt x="1556951" y="24895"/>
                  <a:pt x="1556951" y="55605"/>
                </a:cubicBezTo>
                <a:lnTo>
                  <a:pt x="1556951" y="111210"/>
                </a:lnTo>
                <a:moveTo>
                  <a:pt x="1445740" y="778475"/>
                </a:moveTo>
                <a:lnTo>
                  <a:pt x="111210" y="778475"/>
                </a:lnTo>
                <a:moveTo>
                  <a:pt x="1556951" y="667264"/>
                </a:moveTo>
                <a:lnTo>
                  <a:pt x="1556951" y="722870"/>
                </a:lnTo>
                <a:cubicBezTo>
                  <a:pt x="1556951" y="753580"/>
                  <a:pt x="1532055" y="778475"/>
                  <a:pt x="1501345" y="778475"/>
                </a:cubicBezTo>
                <a:lnTo>
                  <a:pt x="1445740" y="778475"/>
                </a:lnTo>
              </a:path>
            </a:pathLst>
          </a:custGeom>
          <a:noFill/>
          <a:ln w="13901">
            <a:solidFill>
              <a:srgbClr val="969696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12" name="Rounded Rectangle 8">
            <a:extLst>
              <a:ext uri="{FF2B5EF4-FFF2-40B4-BE49-F238E27FC236}">
                <a16:creationId xmlns:a16="http://schemas.microsoft.com/office/drawing/2014/main" id="{96CA2AB0-2FCB-FE7C-7C06-251C643D91E2}"/>
              </a:ext>
            </a:extLst>
          </p:cNvPr>
          <p:cNvSpPr/>
          <p:nvPr/>
        </p:nvSpPr>
        <p:spPr>
          <a:xfrm>
            <a:off x="7415871" y="4604513"/>
            <a:ext cx="1556951" cy="556054"/>
          </a:xfrm>
          <a:custGeom>
            <a:avLst/>
            <a:gdLst/>
            <a:ahLst/>
            <a:cxnLst/>
            <a:rect l="0" t="0" r="0" b="0"/>
            <a:pathLst>
              <a:path w="1556951" h="556054">
                <a:moveTo>
                  <a:pt x="0" y="111210"/>
                </a:moveTo>
                <a:lnTo>
                  <a:pt x="0" y="55605"/>
                </a:lnTo>
                <a:cubicBezTo>
                  <a:pt x="0" y="24895"/>
                  <a:pt x="24895" y="0"/>
                  <a:pt x="55605" y="0"/>
                </a:cubicBezTo>
                <a:lnTo>
                  <a:pt x="111210" y="0"/>
                </a:lnTo>
                <a:moveTo>
                  <a:pt x="1556951" y="111210"/>
                </a:moveTo>
                <a:lnTo>
                  <a:pt x="1556951" y="444843"/>
                </a:lnTo>
                <a:moveTo>
                  <a:pt x="0" y="444843"/>
                </a:moveTo>
                <a:lnTo>
                  <a:pt x="0" y="111210"/>
                </a:lnTo>
                <a:moveTo>
                  <a:pt x="111210" y="0"/>
                </a:moveTo>
                <a:lnTo>
                  <a:pt x="1445740" y="0"/>
                </a:lnTo>
                <a:moveTo>
                  <a:pt x="111210" y="556054"/>
                </a:moveTo>
                <a:lnTo>
                  <a:pt x="55605" y="556054"/>
                </a:lnTo>
                <a:cubicBezTo>
                  <a:pt x="24895" y="556054"/>
                  <a:pt x="0" y="531158"/>
                  <a:pt x="0" y="500448"/>
                </a:cubicBezTo>
                <a:lnTo>
                  <a:pt x="0" y="444843"/>
                </a:lnTo>
                <a:moveTo>
                  <a:pt x="1445740" y="0"/>
                </a:moveTo>
                <a:lnTo>
                  <a:pt x="1501345" y="0"/>
                </a:lnTo>
                <a:cubicBezTo>
                  <a:pt x="1532055" y="0"/>
                  <a:pt x="1556951" y="24895"/>
                  <a:pt x="1556951" y="55605"/>
                </a:cubicBezTo>
                <a:lnTo>
                  <a:pt x="1556951" y="111210"/>
                </a:lnTo>
                <a:moveTo>
                  <a:pt x="1445740" y="556054"/>
                </a:moveTo>
                <a:lnTo>
                  <a:pt x="111210" y="556054"/>
                </a:lnTo>
                <a:moveTo>
                  <a:pt x="1556951" y="444843"/>
                </a:moveTo>
                <a:lnTo>
                  <a:pt x="1556951" y="500448"/>
                </a:lnTo>
                <a:cubicBezTo>
                  <a:pt x="1556951" y="531158"/>
                  <a:pt x="1532055" y="556054"/>
                  <a:pt x="1501345" y="556054"/>
                </a:cubicBezTo>
                <a:lnTo>
                  <a:pt x="1445740" y="556054"/>
                </a:lnTo>
              </a:path>
            </a:pathLst>
          </a:custGeom>
          <a:noFill/>
          <a:ln w="13901">
            <a:solidFill>
              <a:srgbClr val="969696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13" name="Group 11">
            <a:extLst>
              <a:ext uri="{FF2B5EF4-FFF2-40B4-BE49-F238E27FC236}">
                <a16:creationId xmlns:a16="http://schemas.microsoft.com/office/drawing/2014/main" id="{58BABADD-865B-9FC5-6B7A-4FF4CCFAF063}"/>
              </a:ext>
            </a:extLst>
          </p:cNvPr>
          <p:cNvGrpSpPr/>
          <p:nvPr/>
        </p:nvGrpSpPr>
        <p:grpSpPr>
          <a:xfrm>
            <a:off x="9306455" y="2269086"/>
            <a:ext cx="1779372" cy="1334529"/>
            <a:chOff x="4337221" y="1000897"/>
            <a:chExt cx="1779372" cy="1334529"/>
          </a:xfrm>
        </p:grpSpPr>
        <p:sp>
          <p:nvSpPr>
            <p:cNvPr id="214" name="Rounded Rectangle 9">
              <a:extLst>
                <a:ext uri="{FF2B5EF4-FFF2-40B4-BE49-F238E27FC236}">
                  <a16:creationId xmlns:a16="http://schemas.microsoft.com/office/drawing/2014/main" id="{F68ACB77-7E56-D223-91E7-8CFE48AF44A3}"/>
                </a:ext>
              </a:extLst>
            </p:cNvPr>
            <p:cNvSpPr/>
            <p:nvPr/>
          </p:nvSpPr>
          <p:spPr>
            <a:xfrm>
              <a:off x="4337221" y="1000897"/>
              <a:ext cx="1779372" cy="1334529"/>
            </a:xfrm>
            <a:custGeom>
              <a:avLst/>
              <a:gdLst/>
              <a:ahLst/>
              <a:cxnLst/>
              <a:rect l="0" t="0" r="0" b="0"/>
              <a:pathLst>
                <a:path w="1779372" h="1334529">
                  <a:moveTo>
                    <a:pt x="111210" y="111210"/>
                  </a:moveTo>
                  <a:lnTo>
                    <a:pt x="0" y="111210"/>
                  </a:lnTo>
                  <a:cubicBezTo>
                    <a:pt x="0" y="50005"/>
                    <a:pt x="50005" y="0"/>
                    <a:pt x="111210" y="0"/>
                  </a:cubicBezTo>
                  <a:close/>
                  <a:moveTo>
                    <a:pt x="1668162" y="0"/>
                  </a:moveTo>
                  <a:lnTo>
                    <a:pt x="1668162" y="111210"/>
                  </a:lnTo>
                  <a:lnTo>
                    <a:pt x="111210" y="111210"/>
                  </a:lnTo>
                  <a:lnTo>
                    <a:pt x="111210" y="0"/>
                  </a:lnTo>
                  <a:close/>
                  <a:moveTo>
                    <a:pt x="1779372" y="111210"/>
                  </a:moveTo>
                  <a:lnTo>
                    <a:pt x="1668162" y="111210"/>
                  </a:lnTo>
                  <a:lnTo>
                    <a:pt x="1668162" y="0"/>
                  </a:lnTo>
                  <a:cubicBezTo>
                    <a:pt x="1729474" y="0"/>
                    <a:pt x="1779372" y="49898"/>
                    <a:pt x="1779372" y="111210"/>
                  </a:cubicBezTo>
                  <a:close/>
                  <a:moveTo>
                    <a:pt x="1779372" y="1334529"/>
                  </a:moveTo>
                  <a:lnTo>
                    <a:pt x="0" y="1334529"/>
                  </a:lnTo>
                  <a:lnTo>
                    <a:pt x="0" y="111210"/>
                  </a:lnTo>
                  <a:lnTo>
                    <a:pt x="1779372" y="11121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5" name="Rounded Rectangle 10">
              <a:extLst>
                <a:ext uri="{FF2B5EF4-FFF2-40B4-BE49-F238E27FC236}">
                  <a16:creationId xmlns:a16="http://schemas.microsoft.com/office/drawing/2014/main" id="{6F294149-8A99-61D3-5192-3FFCAFCFA689}"/>
                </a:ext>
              </a:extLst>
            </p:cNvPr>
            <p:cNvSpPr/>
            <p:nvPr/>
          </p:nvSpPr>
          <p:spPr>
            <a:xfrm>
              <a:off x="4337221" y="1000897"/>
              <a:ext cx="1779372" cy="1334529"/>
            </a:xfrm>
            <a:custGeom>
              <a:avLst/>
              <a:gdLst/>
              <a:ahLst/>
              <a:cxnLst/>
              <a:rect l="0" t="0" r="0" b="0"/>
              <a:pathLst>
                <a:path w="1779372" h="1334529">
                  <a:moveTo>
                    <a:pt x="0" y="111210"/>
                  </a:moveTo>
                  <a:cubicBezTo>
                    <a:pt x="0" y="49794"/>
                    <a:pt x="49794" y="0"/>
                    <a:pt x="111210" y="0"/>
                  </a:cubicBezTo>
                  <a:moveTo>
                    <a:pt x="1779372" y="1334529"/>
                  </a:moveTo>
                  <a:lnTo>
                    <a:pt x="1779372" y="111210"/>
                  </a:lnTo>
                  <a:moveTo>
                    <a:pt x="0" y="111210"/>
                  </a:moveTo>
                  <a:lnTo>
                    <a:pt x="0" y="1334529"/>
                  </a:lnTo>
                  <a:moveTo>
                    <a:pt x="111210" y="0"/>
                  </a:moveTo>
                  <a:lnTo>
                    <a:pt x="1668162" y="0"/>
                  </a:lnTo>
                  <a:moveTo>
                    <a:pt x="1668162" y="0"/>
                  </a:moveTo>
                  <a:cubicBezTo>
                    <a:pt x="1729489" y="0"/>
                    <a:pt x="1779372" y="49883"/>
                    <a:pt x="1779372" y="111210"/>
                  </a:cubicBezTo>
                </a:path>
              </a:pathLst>
            </a:custGeom>
            <a:noFill/>
            <a:ln w="13901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16" name="Group 14">
            <a:extLst>
              <a:ext uri="{FF2B5EF4-FFF2-40B4-BE49-F238E27FC236}">
                <a16:creationId xmlns:a16="http://schemas.microsoft.com/office/drawing/2014/main" id="{9ED65C58-B5AF-5DA1-5F1A-C2821EFE865F}"/>
              </a:ext>
            </a:extLst>
          </p:cNvPr>
          <p:cNvGrpSpPr/>
          <p:nvPr/>
        </p:nvGrpSpPr>
        <p:grpSpPr>
          <a:xfrm>
            <a:off x="9306455" y="3603616"/>
            <a:ext cx="1779372" cy="1668162"/>
            <a:chOff x="4337221" y="2335427"/>
            <a:chExt cx="1779372" cy="1668162"/>
          </a:xfrm>
        </p:grpSpPr>
        <p:sp>
          <p:nvSpPr>
            <p:cNvPr id="217" name="Rounded Rectangle 12">
              <a:extLst>
                <a:ext uri="{FF2B5EF4-FFF2-40B4-BE49-F238E27FC236}">
                  <a16:creationId xmlns:a16="http://schemas.microsoft.com/office/drawing/2014/main" id="{D031901F-8CB2-1DBF-C48B-B86AF14FB433}"/>
                </a:ext>
              </a:extLst>
            </p:cNvPr>
            <p:cNvSpPr/>
            <p:nvPr/>
          </p:nvSpPr>
          <p:spPr>
            <a:xfrm>
              <a:off x="4337221" y="2335427"/>
              <a:ext cx="1779372" cy="1668162"/>
            </a:xfrm>
            <a:custGeom>
              <a:avLst/>
              <a:gdLst/>
              <a:ahLst/>
              <a:cxnLst/>
              <a:rect l="0" t="0" r="0" b="0"/>
              <a:pathLst>
                <a:path w="1779372" h="1668162">
                  <a:moveTo>
                    <a:pt x="0" y="1556951"/>
                  </a:moveTo>
                  <a:lnTo>
                    <a:pt x="111210" y="1556951"/>
                  </a:lnTo>
                  <a:lnTo>
                    <a:pt x="111210" y="1668162"/>
                  </a:lnTo>
                  <a:cubicBezTo>
                    <a:pt x="49790" y="1668162"/>
                    <a:pt x="0" y="1618371"/>
                    <a:pt x="0" y="1556951"/>
                  </a:cubicBezTo>
                  <a:close/>
                  <a:moveTo>
                    <a:pt x="111210" y="1668162"/>
                  </a:moveTo>
                  <a:lnTo>
                    <a:pt x="111210" y="1556951"/>
                  </a:lnTo>
                  <a:lnTo>
                    <a:pt x="1668162" y="1556951"/>
                  </a:lnTo>
                  <a:lnTo>
                    <a:pt x="1668162" y="1668162"/>
                  </a:lnTo>
                  <a:close/>
                  <a:moveTo>
                    <a:pt x="1779372" y="1556951"/>
                  </a:moveTo>
                  <a:cubicBezTo>
                    <a:pt x="1779372" y="1618371"/>
                    <a:pt x="1729582" y="1668162"/>
                    <a:pt x="1668162" y="1668162"/>
                  </a:cubicBezTo>
                  <a:lnTo>
                    <a:pt x="1668162" y="1556951"/>
                  </a:lnTo>
                  <a:close/>
                  <a:moveTo>
                    <a:pt x="1779372" y="1556951"/>
                  </a:moveTo>
                  <a:lnTo>
                    <a:pt x="0" y="1556951"/>
                  </a:lnTo>
                  <a:lnTo>
                    <a:pt x="0" y="0"/>
                  </a:lnTo>
                  <a:lnTo>
                    <a:pt x="177937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8" name="Rounded Rectangle 13">
              <a:extLst>
                <a:ext uri="{FF2B5EF4-FFF2-40B4-BE49-F238E27FC236}">
                  <a16:creationId xmlns:a16="http://schemas.microsoft.com/office/drawing/2014/main" id="{6A40C39B-28AB-CDA2-E728-B0B1C9184236}"/>
                </a:ext>
              </a:extLst>
            </p:cNvPr>
            <p:cNvSpPr/>
            <p:nvPr/>
          </p:nvSpPr>
          <p:spPr>
            <a:xfrm>
              <a:off x="4337221" y="2335427"/>
              <a:ext cx="1779372" cy="1668162"/>
            </a:xfrm>
            <a:custGeom>
              <a:avLst/>
              <a:gdLst/>
              <a:ahLst/>
              <a:cxnLst/>
              <a:rect l="0" t="0" r="0" b="0"/>
              <a:pathLst>
                <a:path w="1779372" h="1668162">
                  <a:moveTo>
                    <a:pt x="111210" y="1668162"/>
                  </a:moveTo>
                  <a:cubicBezTo>
                    <a:pt x="49790" y="1668162"/>
                    <a:pt x="0" y="1618371"/>
                    <a:pt x="0" y="1556951"/>
                  </a:cubicBezTo>
                  <a:moveTo>
                    <a:pt x="1668162" y="1668162"/>
                  </a:moveTo>
                  <a:lnTo>
                    <a:pt x="111210" y="1668162"/>
                  </a:lnTo>
                  <a:moveTo>
                    <a:pt x="1779372" y="1556951"/>
                  </a:moveTo>
                  <a:cubicBezTo>
                    <a:pt x="1779372" y="1618371"/>
                    <a:pt x="1729582" y="1668162"/>
                    <a:pt x="1668162" y="1668162"/>
                  </a:cubicBezTo>
                  <a:moveTo>
                    <a:pt x="1779372" y="1556951"/>
                  </a:moveTo>
                  <a:lnTo>
                    <a:pt x="1779372" y="0"/>
                  </a:lnTo>
                  <a:moveTo>
                    <a:pt x="0" y="1556951"/>
                  </a:moveTo>
                  <a:lnTo>
                    <a:pt x="0" y="0"/>
                  </a:lnTo>
                  <a:moveTo>
                    <a:pt x="1779372" y="0"/>
                  </a:moveTo>
                  <a:lnTo>
                    <a:pt x="0" y="0"/>
                  </a:lnTo>
                </a:path>
              </a:pathLst>
            </a:custGeom>
            <a:noFill/>
            <a:ln w="13901">
              <a:solidFill>
                <a:srgbClr val="969696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19" name="Rounded Rectangle 15">
            <a:extLst>
              <a:ext uri="{FF2B5EF4-FFF2-40B4-BE49-F238E27FC236}">
                <a16:creationId xmlns:a16="http://schemas.microsoft.com/office/drawing/2014/main" id="{BC96F116-3387-EACB-0999-78A8A96419C5}"/>
              </a:ext>
            </a:extLst>
          </p:cNvPr>
          <p:cNvSpPr/>
          <p:nvPr/>
        </p:nvSpPr>
        <p:spPr>
          <a:xfrm>
            <a:off x="9417666" y="3714826"/>
            <a:ext cx="1556951" cy="778475"/>
          </a:xfrm>
          <a:custGeom>
            <a:avLst/>
            <a:gdLst/>
            <a:ahLst/>
            <a:cxnLst/>
            <a:rect l="0" t="0" r="0" b="0"/>
            <a:pathLst>
              <a:path w="1556951" h="778475">
                <a:moveTo>
                  <a:pt x="0" y="111210"/>
                </a:moveTo>
                <a:lnTo>
                  <a:pt x="0" y="55605"/>
                </a:lnTo>
                <a:cubicBezTo>
                  <a:pt x="0" y="24895"/>
                  <a:pt x="24895" y="0"/>
                  <a:pt x="55605" y="0"/>
                </a:cubicBezTo>
                <a:lnTo>
                  <a:pt x="111210" y="0"/>
                </a:lnTo>
                <a:moveTo>
                  <a:pt x="1556951" y="111210"/>
                </a:moveTo>
                <a:lnTo>
                  <a:pt x="1556951" y="667264"/>
                </a:lnTo>
                <a:moveTo>
                  <a:pt x="0" y="667264"/>
                </a:moveTo>
                <a:lnTo>
                  <a:pt x="0" y="111210"/>
                </a:lnTo>
                <a:moveTo>
                  <a:pt x="111210" y="0"/>
                </a:moveTo>
                <a:lnTo>
                  <a:pt x="1445740" y="0"/>
                </a:lnTo>
                <a:moveTo>
                  <a:pt x="111210" y="778475"/>
                </a:moveTo>
                <a:lnTo>
                  <a:pt x="55605" y="778475"/>
                </a:lnTo>
                <a:cubicBezTo>
                  <a:pt x="24895" y="778475"/>
                  <a:pt x="0" y="753580"/>
                  <a:pt x="0" y="722870"/>
                </a:cubicBezTo>
                <a:lnTo>
                  <a:pt x="0" y="667264"/>
                </a:lnTo>
                <a:moveTo>
                  <a:pt x="1445740" y="0"/>
                </a:moveTo>
                <a:lnTo>
                  <a:pt x="1501345" y="0"/>
                </a:lnTo>
                <a:cubicBezTo>
                  <a:pt x="1532055" y="0"/>
                  <a:pt x="1556951" y="24895"/>
                  <a:pt x="1556951" y="55605"/>
                </a:cubicBezTo>
                <a:lnTo>
                  <a:pt x="1556951" y="111210"/>
                </a:lnTo>
                <a:moveTo>
                  <a:pt x="1445740" y="778475"/>
                </a:moveTo>
                <a:lnTo>
                  <a:pt x="111210" y="778475"/>
                </a:lnTo>
                <a:moveTo>
                  <a:pt x="1556951" y="667264"/>
                </a:moveTo>
                <a:lnTo>
                  <a:pt x="1556951" y="722870"/>
                </a:lnTo>
                <a:cubicBezTo>
                  <a:pt x="1556951" y="753580"/>
                  <a:pt x="1532055" y="778475"/>
                  <a:pt x="1501345" y="778475"/>
                </a:cubicBezTo>
                <a:lnTo>
                  <a:pt x="1445740" y="778475"/>
                </a:lnTo>
              </a:path>
            </a:pathLst>
          </a:custGeom>
          <a:noFill/>
          <a:ln w="13901">
            <a:solidFill>
              <a:srgbClr val="969696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20" name="Rounded Rectangle 16">
            <a:extLst>
              <a:ext uri="{FF2B5EF4-FFF2-40B4-BE49-F238E27FC236}">
                <a16:creationId xmlns:a16="http://schemas.microsoft.com/office/drawing/2014/main" id="{4F0E3650-5527-AF29-6D3B-89013D06253F}"/>
              </a:ext>
            </a:extLst>
          </p:cNvPr>
          <p:cNvSpPr/>
          <p:nvPr/>
        </p:nvSpPr>
        <p:spPr>
          <a:xfrm>
            <a:off x="9417666" y="4604513"/>
            <a:ext cx="1556951" cy="556054"/>
          </a:xfrm>
          <a:custGeom>
            <a:avLst/>
            <a:gdLst/>
            <a:ahLst/>
            <a:cxnLst/>
            <a:rect l="0" t="0" r="0" b="0"/>
            <a:pathLst>
              <a:path w="1556951" h="556054">
                <a:moveTo>
                  <a:pt x="0" y="111210"/>
                </a:moveTo>
                <a:lnTo>
                  <a:pt x="0" y="55605"/>
                </a:lnTo>
                <a:cubicBezTo>
                  <a:pt x="0" y="24895"/>
                  <a:pt x="24895" y="0"/>
                  <a:pt x="55605" y="0"/>
                </a:cubicBezTo>
                <a:lnTo>
                  <a:pt x="111210" y="0"/>
                </a:lnTo>
                <a:moveTo>
                  <a:pt x="1556951" y="111210"/>
                </a:moveTo>
                <a:lnTo>
                  <a:pt x="1556951" y="444843"/>
                </a:lnTo>
                <a:moveTo>
                  <a:pt x="0" y="444843"/>
                </a:moveTo>
                <a:lnTo>
                  <a:pt x="0" y="111210"/>
                </a:lnTo>
                <a:moveTo>
                  <a:pt x="111210" y="0"/>
                </a:moveTo>
                <a:lnTo>
                  <a:pt x="1445740" y="0"/>
                </a:lnTo>
                <a:moveTo>
                  <a:pt x="111210" y="556054"/>
                </a:moveTo>
                <a:lnTo>
                  <a:pt x="55605" y="556054"/>
                </a:lnTo>
                <a:cubicBezTo>
                  <a:pt x="24895" y="556054"/>
                  <a:pt x="0" y="531158"/>
                  <a:pt x="0" y="500448"/>
                </a:cubicBezTo>
                <a:lnTo>
                  <a:pt x="0" y="444843"/>
                </a:lnTo>
                <a:moveTo>
                  <a:pt x="1445740" y="0"/>
                </a:moveTo>
                <a:lnTo>
                  <a:pt x="1501345" y="0"/>
                </a:lnTo>
                <a:cubicBezTo>
                  <a:pt x="1532055" y="0"/>
                  <a:pt x="1556951" y="24895"/>
                  <a:pt x="1556951" y="55605"/>
                </a:cubicBezTo>
                <a:lnTo>
                  <a:pt x="1556951" y="111210"/>
                </a:lnTo>
                <a:moveTo>
                  <a:pt x="1445740" y="556054"/>
                </a:moveTo>
                <a:lnTo>
                  <a:pt x="111210" y="556054"/>
                </a:lnTo>
                <a:moveTo>
                  <a:pt x="1556951" y="444843"/>
                </a:moveTo>
                <a:lnTo>
                  <a:pt x="1556951" y="500448"/>
                </a:lnTo>
                <a:cubicBezTo>
                  <a:pt x="1556951" y="531158"/>
                  <a:pt x="1532055" y="556054"/>
                  <a:pt x="1501345" y="556054"/>
                </a:cubicBezTo>
                <a:lnTo>
                  <a:pt x="1445740" y="556054"/>
                </a:lnTo>
              </a:path>
            </a:pathLst>
          </a:custGeom>
          <a:noFill/>
          <a:ln w="13901">
            <a:solidFill>
              <a:srgbClr val="969696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21" name="TextBox 18">
            <a:extLst>
              <a:ext uri="{FF2B5EF4-FFF2-40B4-BE49-F238E27FC236}">
                <a16:creationId xmlns:a16="http://schemas.microsoft.com/office/drawing/2014/main" id="{B4332D5C-9AE3-F2A6-488D-6D516B29E10A}"/>
              </a:ext>
            </a:extLst>
          </p:cNvPr>
          <p:cNvSpPr txBox="1"/>
          <p:nvPr/>
        </p:nvSpPr>
        <p:spPr>
          <a:xfrm>
            <a:off x="7743665" y="3066097"/>
            <a:ext cx="917489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400" b="1" dirty="0">
                <a:latin typeface="Roboto"/>
              </a:rPr>
              <a:t>Persistent
Memory</a:t>
            </a:r>
          </a:p>
        </p:txBody>
      </p:sp>
      <p:sp>
        <p:nvSpPr>
          <p:cNvPr id="222" name="TextBox 19">
            <a:extLst>
              <a:ext uri="{FF2B5EF4-FFF2-40B4-BE49-F238E27FC236}">
                <a16:creationId xmlns:a16="http://schemas.microsoft.com/office/drawing/2014/main" id="{562E8FE5-D023-2D99-6108-0AE724C651EC}"/>
              </a:ext>
            </a:extLst>
          </p:cNvPr>
          <p:cNvSpPr txBox="1"/>
          <p:nvPr/>
        </p:nvSpPr>
        <p:spPr>
          <a:xfrm>
            <a:off x="9721549" y="3066097"/>
            <a:ext cx="1042601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400" b="1">
                <a:latin typeface="Roboto"/>
              </a:rPr>
              <a:t>Temporary
Memory</a:t>
            </a:r>
          </a:p>
        </p:txBody>
      </p:sp>
      <p:sp>
        <p:nvSpPr>
          <p:cNvPr id="223" name="TextBox 20">
            <a:extLst>
              <a:ext uri="{FF2B5EF4-FFF2-40B4-BE49-F238E27FC236}">
                <a16:creationId xmlns:a16="http://schemas.microsoft.com/office/drawing/2014/main" id="{D27679C6-2BB8-F76D-147F-641BF75B4E9B}"/>
              </a:ext>
            </a:extLst>
          </p:cNvPr>
          <p:cNvSpPr txBox="1"/>
          <p:nvPr/>
        </p:nvSpPr>
        <p:spPr>
          <a:xfrm>
            <a:off x="7485377" y="3950174"/>
            <a:ext cx="1404036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000" b="0" dirty="0">
                <a:latin typeface="Roboto"/>
              </a:rPr>
              <a:t>Contract variables,
complex data types</a:t>
            </a:r>
          </a:p>
        </p:txBody>
      </p:sp>
      <p:sp>
        <p:nvSpPr>
          <p:cNvPr id="224" name="TextBox 21">
            <a:extLst>
              <a:ext uri="{FF2B5EF4-FFF2-40B4-BE49-F238E27FC236}">
                <a16:creationId xmlns:a16="http://schemas.microsoft.com/office/drawing/2014/main" id="{EAD70498-9AE7-7C19-6F95-A06C0E83A0A5}"/>
              </a:ext>
            </a:extLst>
          </p:cNvPr>
          <p:cNvSpPr txBox="1"/>
          <p:nvPr/>
        </p:nvSpPr>
        <p:spPr>
          <a:xfrm>
            <a:off x="9521331" y="3864240"/>
            <a:ext cx="1334529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000" b="0" dirty="0">
                <a:latin typeface="Roboto"/>
              </a:rPr>
              <a:t>Function
parameters, return
values</a:t>
            </a:r>
            <a:r>
              <a:rPr lang="en-US" sz="1000" b="0" dirty="0">
                <a:latin typeface="Roboto"/>
              </a:rPr>
              <a:t>, temporary data</a:t>
            </a:r>
            <a:endParaRPr sz="1000" b="0" dirty="0">
              <a:latin typeface="Roboto"/>
            </a:endParaRPr>
          </a:p>
        </p:txBody>
      </p:sp>
      <p:sp>
        <p:nvSpPr>
          <p:cNvPr id="225" name="TextBox 24">
            <a:extLst>
              <a:ext uri="{FF2B5EF4-FFF2-40B4-BE49-F238E27FC236}">
                <a16:creationId xmlns:a16="http://schemas.microsoft.com/office/drawing/2014/main" id="{8EABF8BB-DEC2-70B7-2F22-A94E21D30BBB}"/>
              </a:ext>
            </a:extLst>
          </p:cNvPr>
          <p:cNvSpPr txBox="1"/>
          <p:nvPr/>
        </p:nvSpPr>
        <p:spPr>
          <a:xfrm>
            <a:off x="7662945" y="4725918"/>
            <a:ext cx="118161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000" b="0">
                <a:latin typeface="Roboto"/>
              </a:rPr>
              <a:t>Stored in 256-bit
slots, hashtables</a:t>
            </a:r>
          </a:p>
        </p:txBody>
      </p:sp>
      <p:sp>
        <p:nvSpPr>
          <p:cNvPr id="226" name="TextBox 25">
            <a:extLst>
              <a:ext uri="{FF2B5EF4-FFF2-40B4-BE49-F238E27FC236}">
                <a16:creationId xmlns:a16="http://schemas.microsoft.com/office/drawing/2014/main" id="{2B96E56E-4D78-F461-826A-3DB5055B305A}"/>
              </a:ext>
            </a:extLst>
          </p:cNvPr>
          <p:cNvSpPr txBox="1"/>
          <p:nvPr/>
        </p:nvSpPr>
        <p:spPr>
          <a:xfrm>
            <a:off x="9805050" y="4725918"/>
            <a:ext cx="875785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000" b="0">
                <a:latin typeface="Roboto"/>
              </a:rPr>
              <a:t>Erased after
transaction</a:t>
            </a:r>
          </a:p>
        </p:txBody>
      </p:sp>
      <p:sp>
        <p:nvSpPr>
          <p:cNvPr id="227" name="Rounded Rectangle 26">
            <a:extLst>
              <a:ext uri="{FF2B5EF4-FFF2-40B4-BE49-F238E27FC236}">
                <a16:creationId xmlns:a16="http://schemas.microsoft.com/office/drawing/2014/main" id="{E65BE580-1D13-188B-27CC-611128475FD7}"/>
              </a:ext>
            </a:extLst>
          </p:cNvPr>
          <p:cNvSpPr/>
          <p:nvPr/>
        </p:nvSpPr>
        <p:spPr>
          <a:xfrm>
            <a:off x="7971925" y="2491507"/>
            <a:ext cx="430941" cy="430940"/>
          </a:xfrm>
          <a:custGeom>
            <a:avLst/>
            <a:gdLst/>
            <a:ahLst/>
            <a:cxnLst/>
            <a:rect l="0" t="0" r="0" b="0"/>
            <a:pathLst>
              <a:path w="430941" h="430940">
                <a:moveTo>
                  <a:pt x="13901" y="173302"/>
                </a:moveTo>
                <a:cubicBezTo>
                  <a:pt x="13901" y="138497"/>
                  <a:pt x="78629" y="110283"/>
                  <a:pt x="158475" y="110283"/>
                </a:cubicBezTo>
                <a:cubicBezTo>
                  <a:pt x="238321" y="110283"/>
                  <a:pt x="303049" y="138497"/>
                  <a:pt x="303049" y="173302"/>
                </a:cubicBezTo>
                <a:cubicBezTo>
                  <a:pt x="303049" y="208106"/>
                  <a:pt x="238321" y="236322"/>
                  <a:pt x="158475" y="236322"/>
                </a:cubicBezTo>
                <a:cubicBezTo>
                  <a:pt x="78629" y="236322"/>
                  <a:pt x="13901" y="208106"/>
                  <a:pt x="13901" y="173302"/>
                </a:cubicBezTo>
                <a:close/>
                <a:moveTo>
                  <a:pt x="303049" y="178862"/>
                </a:moveTo>
                <a:lnTo>
                  <a:pt x="303049" y="367920"/>
                </a:lnTo>
                <a:cubicBezTo>
                  <a:pt x="303049" y="403137"/>
                  <a:pt x="238176" y="430940"/>
                  <a:pt x="158475" y="430940"/>
                </a:cubicBezTo>
                <a:cubicBezTo>
                  <a:pt x="78774" y="430940"/>
                  <a:pt x="13901" y="403137"/>
                  <a:pt x="13901" y="367920"/>
                </a:cubicBezTo>
                <a:lnTo>
                  <a:pt x="13901" y="178862"/>
                </a:lnTo>
                <a:moveTo>
                  <a:pt x="273393" y="78774"/>
                </a:moveTo>
                <a:lnTo>
                  <a:pt x="273393" y="60239"/>
                </a:lnTo>
                <a:cubicBezTo>
                  <a:pt x="273393" y="49118"/>
                  <a:pt x="280807" y="41704"/>
                  <a:pt x="291928" y="41704"/>
                </a:cubicBezTo>
                <a:lnTo>
                  <a:pt x="384604" y="41704"/>
                </a:lnTo>
                <a:cubicBezTo>
                  <a:pt x="395725" y="41704"/>
                  <a:pt x="403139" y="49118"/>
                  <a:pt x="403139" y="60239"/>
                </a:cubicBezTo>
                <a:lnTo>
                  <a:pt x="403139" y="115844"/>
                </a:lnTo>
                <a:cubicBezTo>
                  <a:pt x="403139" y="126965"/>
                  <a:pt x="395725" y="134379"/>
                  <a:pt x="384604" y="134379"/>
                </a:cubicBezTo>
                <a:lnTo>
                  <a:pt x="338266" y="134379"/>
                </a:lnTo>
                <a:moveTo>
                  <a:pt x="282660" y="13901"/>
                </a:moveTo>
                <a:lnTo>
                  <a:pt x="282660" y="43711"/>
                </a:lnTo>
                <a:moveTo>
                  <a:pt x="338266" y="13901"/>
                </a:moveTo>
                <a:lnTo>
                  <a:pt x="338266" y="41704"/>
                </a:lnTo>
                <a:moveTo>
                  <a:pt x="393871" y="13901"/>
                </a:moveTo>
                <a:lnTo>
                  <a:pt x="393871" y="43711"/>
                </a:lnTo>
                <a:moveTo>
                  <a:pt x="338266" y="134379"/>
                </a:moveTo>
                <a:lnTo>
                  <a:pt x="338266" y="162182"/>
                </a:lnTo>
                <a:moveTo>
                  <a:pt x="0" y="0"/>
                </a:moveTo>
                <a:moveTo>
                  <a:pt x="393871" y="132307"/>
                </a:moveTo>
                <a:lnTo>
                  <a:pt x="393871" y="162182"/>
                </a:lnTo>
                <a:moveTo>
                  <a:pt x="430941" y="115844"/>
                </a:moveTo>
                <a:lnTo>
                  <a:pt x="403139" y="115844"/>
                </a:lnTo>
                <a:moveTo>
                  <a:pt x="430941" y="60239"/>
                </a:moveTo>
                <a:lnTo>
                  <a:pt x="403139" y="60239"/>
                </a:lnTo>
                <a:moveTo>
                  <a:pt x="273393" y="60239"/>
                </a:moveTo>
                <a:lnTo>
                  <a:pt x="245590" y="60239"/>
                </a:lnTo>
                <a:moveTo>
                  <a:pt x="196086" y="375377"/>
                </a:moveTo>
                <a:lnTo>
                  <a:pt x="196086" y="289887"/>
                </a:lnTo>
                <a:cubicBezTo>
                  <a:pt x="196086" y="287248"/>
                  <a:pt x="193947" y="285109"/>
                  <a:pt x="191308" y="285109"/>
                </a:cubicBezTo>
                <a:lnTo>
                  <a:pt x="191308" y="285109"/>
                </a:lnTo>
                <a:cubicBezTo>
                  <a:pt x="189608" y="285109"/>
                  <a:pt x="188037" y="286012"/>
                  <a:pt x="187180" y="287479"/>
                </a:cubicBezTo>
                <a:lnTo>
                  <a:pt x="164130" y="326993"/>
                </a:lnTo>
                <a:cubicBezTo>
                  <a:pt x="162957" y="329006"/>
                  <a:pt x="160803" y="330242"/>
                  <a:pt x="158474" y="330242"/>
                </a:cubicBezTo>
                <a:lnTo>
                  <a:pt x="158474" y="330242"/>
                </a:lnTo>
                <a:cubicBezTo>
                  <a:pt x="156145" y="330242"/>
                  <a:pt x="153991" y="329006"/>
                  <a:pt x="152818" y="326993"/>
                </a:cubicBezTo>
                <a:lnTo>
                  <a:pt x="129768" y="287479"/>
                </a:lnTo>
                <a:cubicBezTo>
                  <a:pt x="128911" y="286011"/>
                  <a:pt x="127340" y="285109"/>
                  <a:pt x="125640" y="285109"/>
                </a:cubicBezTo>
                <a:lnTo>
                  <a:pt x="125640" y="285109"/>
                </a:lnTo>
                <a:cubicBezTo>
                  <a:pt x="123002" y="285109"/>
                  <a:pt x="120862" y="287248"/>
                  <a:pt x="120862" y="289887"/>
                </a:cubicBezTo>
                <a:lnTo>
                  <a:pt x="120862" y="375377"/>
                </a:lnTo>
              </a:path>
            </a:pathLst>
          </a:custGeom>
          <a:noFill/>
          <a:ln w="13901">
            <a:solidFill>
              <a:srgbClr val="969696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28" name="Rounded Rectangle 27">
            <a:extLst>
              <a:ext uri="{FF2B5EF4-FFF2-40B4-BE49-F238E27FC236}">
                <a16:creationId xmlns:a16="http://schemas.microsoft.com/office/drawing/2014/main" id="{79C87E51-DAAB-B4ED-E814-872FFD4DCD79}"/>
              </a:ext>
            </a:extLst>
          </p:cNvPr>
          <p:cNvSpPr/>
          <p:nvPr/>
        </p:nvSpPr>
        <p:spPr>
          <a:xfrm>
            <a:off x="9973720" y="2491507"/>
            <a:ext cx="429753" cy="430941"/>
          </a:xfrm>
          <a:custGeom>
            <a:avLst/>
            <a:gdLst/>
            <a:ahLst/>
            <a:cxnLst/>
            <a:rect l="0" t="0" r="0" b="0"/>
            <a:pathLst>
              <a:path w="429753" h="430941">
                <a:moveTo>
                  <a:pt x="143647" y="430941"/>
                </a:moveTo>
                <a:lnTo>
                  <a:pt x="13901" y="430941"/>
                </a:lnTo>
                <a:lnTo>
                  <a:pt x="13901" y="13901"/>
                </a:lnTo>
                <a:lnTo>
                  <a:pt x="143647" y="13901"/>
                </a:lnTo>
                <a:close/>
                <a:moveTo>
                  <a:pt x="13901" y="152914"/>
                </a:moveTo>
                <a:lnTo>
                  <a:pt x="143647" y="152914"/>
                </a:lnTo>
                <a:moveTo>
                  <a:pt x="143647" y="291928"/>
                </a:moveTo>
                <a:lnTo>
                  <a:pt x="13901" y="291928"/>
                </a:lnTo>
                <a:moveTo>
                  <a:pt x="197399" y="222421"/>
                </a:moveTo>
                <a:lnTo>
                  <a:pt x="290074" y="222421"/>
                </a:lnTo>
                <a:moveTo>
                  <a:pt x="0" y="0"/>
                </a:moveTo>
                <a:moveTo>
                  <a:pt x="243737" y="176083"/>
                </a:moveTo>
                <a:lnTo>
                  <a:pt x="290074" y="222421"/>
                </a:lnTo>
                <a:lnTo>
                  <a:pt x="243737" y="268759"/>
                </a:lnTo>
                <a:moveTo>
                  <a:pt x="0" y="0"/>
                </a:moveTo>
                <a:moveTo>
                  <a:pt x="376413" y="142411"/>
                </a:moveTo>
                <a:lnTo>
                  <a:pt x="376413" y="302432"/>
                </a:lnTo>
                <a:moveTo>
                  <a:pt x="323072" y="142411"/>
                </a:moveTo>
                <a:lnTo>
                  <a:pt x="429753" y="142411"/>
                </a:lnTo>
              </a:path>
            </a:pathLst>
          </a:custGeom>
          <a:noFill/>
          <a:ln w="13901">
            <a:solidFill>
              <a:srgbClr val="969696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28CB1813-B113-D4FE-EEE0-56FEEA37EA6E}"/>
              </a:ext>
            </a:extLst>
          </p:cNvPr>
          <p:cNvSpPr txBox="1"/>
          <p:nvPr/>
        </p:nvSpPr>
        <p:spPr>
          <a:xfrm>
            <a:off x="2095123" y="1632110"/>
            <a:ext cx="3087384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800" b="1" dirty="0">
                <a:solidFill>
                  <a:schemeClr val="bg1"/>
                </a:solidFill>
                <a:latin typeface="Roboto"/>
              </a:rPr>
              <a:t>Ethereum's Core Components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3C143B38-E93B-C82E-8D80-309B6DEE1173}"/>
              </a:ext>
            </a:extLst>
          </p:cNvPr>
          <p:cNvSpPr txBox="1"/>
          <p:nvPr/>
        </p:nvSpPr>
        <p:spPr>
          <a:xfrm>
            <a:off x="7594366" y="1746927"/>
            <a:ext cx="3132269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/>
              </a:rPr>
              <a:t>2 kinds of memory of contract</a:t>
            </a:r>
            <a:endParaRPr b="1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13386365-B088-22A6-2F7E-B2102123AF99}"/>
              </a:ext>
            </a:extLst>
          </p:cNvPr>
          <p:cNvSpPr txBox="1"/>
          <p:nvPr/>
        </p:nvSpPr>
        <p:spPr>
          <a:xfrm>
            <a:off x="5078520" y="2699692"/>
            <a:ext cx="1553310" cy="50783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100" b="0" dirty="0">
                <a:solidFill>
                  <a:schemeClr val="bg1"/>
                </a:solidFill>
                <a:latin typeface="Roboto"/>
              </a:rPr>
              <a:t>Digital entities with Ether
balances and contract
associations</a:t>
            </a: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F22C447A-0C62-3034-8350-836DB4DB05CC}"/>
              </a:ext>
            </a:extLst>
          </p:cNvPr>
          <p:cNvSpPr txBox="1"/>
          <p:nvPr/>
        </p:nvSpPr>
        <p:spPr>
          <a:xfrm>
            <a:off x="5078520" y="4842817"/>
            <a:ext cx="1676741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100" b="0">
                <a:solidFill>
                  <a:schemeClr val="bg1"/>
                </a:solidFill>
                <a:latin typeface="Roboto"/>
              </a:rPr>
              <a:t>Self-executing agreements
written in Solidity</a:t>
            </a:r>
          </a:p>
        </p:txBody>
      </p:sp>
    </p:spTree>
    <p:extLst>
      <p:ext uri="{BB962C8B-B14F-4D97-AF65-F5344CB8AC3E}">
        <p14:creationId xmlns:p14="http://schemas.microsoft.com/office/powerpoint/2010/main" val="289829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EC44C-E9B6-458F-438D-AEAB94B85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353D-09BF-DD8D-7801-2E1587F90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 - Solidity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59363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0DDAA-1412-9345-08A8-7F8031C6E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E67DE9-F672-0F36-7469-516372DC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67" y="296333"/>
            <a:ext cx="10926233" cy="859055"/>
          </a:xfrm>
        </p:spPr>
        <p:txBody>
          <a:bodyPr>
            <a:normAutofit/>
          </a:bodyPr>
          <a:lstStyle/>
          <a:p>
            <a:r>
              <a:rPr lang="en-US" dirty="0"/>
              <a:t>Background – Solidity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BE71FC-E124-9FE8-366E-E98E8EC4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2" name="Text Placeholder 9">
            <a:extLst>
              <a:ext uri="{FF2B5EF4-FFF2-40B4-BE49-F238E27FC236}">
                <a16:creationId xmlns:a16="http://schemas.microsoft.com/office/drawing/2014/main" id="{3E9D7DA1-8ECB-F6E7-2FD6-90BDDE23D5FC}"/>
              </a:ext>
            </a:extLst>
          </p:cNvPr>
          <p:cNvSpPr txBox="1">
            <a:spLocks/>
          </p:cNvSpPr>
          <p:nvPr/>
        </p:nvSpPr>
        <p:spPr>
          <a:xfrm>
            <a:off x="325967" y="1562950"/>
            <a:ext cx="4703233" cy="3872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FBD2A04-5B14-5F3F-7E1B-C1C10F11E988}"/>
              </a:ext>
            </a:extLst>
          </p:cNvPr>
          <p:cNvSpPr txBox="1">
            <a:spLocks/>
          </p:cNvSpPr>
          <p:nvPr/>
        </p:nvSpPr>
        <p:spPr>
          <a:xfrm>
            <a:off x="478367" y="1715350"/>
            <a:ext cx="4703233" cy="3872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OOP language.</a:t>
            </a:r>
          </a:p>
          <a:p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Two types of data: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Values - int, bool, addresses.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badi" panose="020B0604020104020204" pitchFamily="34" charset="0"/>
              </a:rPr>
              <a:t>References – structs, arrays and mapping.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8F1B024D-AFBE-81DE-67C4-AC458B699A41}"/>
              </a:ext>
            </a:extLst>
          </p:cNvPr>
          <p:cNvGrpSpPr/>
          <p:nvPr/>
        </p:nvGrpSpPr>
        <p:grpSpPr>
          <a:xfrm>
            <a:off x="5445476" y="2148032"/>
            <a:ext cx="1727966" cy="1584127"/>
            <a:chOff x="571500" y="1257300"/>
            <a:chExt cx="1143000" cy="1143000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FD96469C-D8F4-D752-67AB-DED3ADAB7D0D}"/>
                </a:ext>
              </a:extLst>
            </p:cNvPr>
            <p:cNvSpPr/>
            <p:nvPr/>
          </p:nvSpPr>
          <p:spPr>
            <a:xfrm>
              <a:off x="571500" y="1257300"/>
              <a:ext cx="1143000" cy="1143000"/>
            </a:xfrm>
            <a:custGeom>
              <a:avLst/>
              <a:gdLst/>
              <a:ahLst/>
              <a:cxnLst/>
              <a:rect l="0" t="0" r="0" b="0"/>
              <a:pathLst>
                <a:path w="1143000" h="1143000">
                  <a:moveTo>
                    <a:pt x="857250" y="495300"/>
                  </a:moveTo>
                  <a:cubicBezTo>
                    <a:pt x="888812" y="495300"/>
                    <a:pt x="914400" y="469712"/>
                    <a:pt x="914400" y="438150"/>
                  </a:cubicBezTo>
                  <a:lnTo>
                    <a:pt x="914400" y="419100"/>
                  </a:lnTo>
                  <a:lnTo>
                    <a:pt x="933450" y="419100"/>
                  </a:lnTo>
                  <a:cubicBezTo>
                    <a:pt x="954490" y="419100"/>
                    <a:pt x="971550" y="402041"/>
                    <a:pt x="971550" y="381000"/>
                  </a:cubicBezTo>
                  <a:cubicBezTo>
                    <a:pt x="971550" y="359958"/>
                    <a:pt x="954490" y="342900"/>
                    <a:pt x="933450" y="342900"/>
                  </a:cubicBezTo>
                  <a:lnTo>
                    <a:pt x="209550" y="342900"/>
                  </a:lnTo>
                  <a:cubicBezTo>
                    <a:pt x="188508" y="342900"/>
                    <a:pt x="171450" y="359958"/>
                    <a:pt x="171450" y="381000"/>
                  </a:cubicBezTo>
                  <a:cubicBezTo>
                    <a:pt x="171450" y="402041"/>
                    <a:pt x="188508" y="419100"/>
                    <a:pt x="209550" y="419100"/>
                  </a:cubicBezTo>
                  <a:lnTo>
                    <a:pt x="228600" y="419100"/>
                  </a:lnTo>
                  <a:lnTo>
                    <a:pt x="228600" y="438150"/>
                  </a:lnTo>
                  <a:cubicBezTo>
                    <a:pt x="228600" y="469712"/>
                    <a:pt x="254187" y="495300"/>
                    <a:pt x="285750" y="495300"/>
                  </a:cubicBezTo>
                  <a:lnTo>
                    <a:pt x="285750" y="1066542"/>
                  </a:lnTo>
                  <a:cubicBezTo>
                    <a:pt x="114928" y="967730"/>
                    <a:pt x="0" y="783035"/>
                    <a:pt x="0" y="571500"/>
                  </a:cubicBezTo>
                  <a:cubicBezTo>
                    <a:pt x="0" y="255869"/>
                    <a:pt x="255869" y="0"/>
                    <a:pt x="571500" y="0"/>
                  </a:cubicBezTo>
                  <a:cubicBezTo>
                    <a:pt x="887130" y="0"/>
                    <a:pt x="1143000" y="255869"/>
                    <a:pt x="1143000" y="571500"/>
                  </a:cubicBezTo>
                  <a:cubicBezTo>
                    <a:pt x="1143000" y="783035"/>
                    <a:pt x="1028071" y="967730"/>
                    <a:pt x="857250" y="1066542"/>
                  </a:cubicBezTo>
                  <a:close/>
                  <a:moveTo>
                    <a:pt x="685800" y="1131570"/>
                  </a:moveTo>
                  <a:lnTo>
                    <a:pt x="685800" y="619125"/>
                  </a:lnTo>
                  <a:cubicBezTo>
                    <a:pt x="685800" y="587562"/>
                    <a:pt x="711387" y="561975"/>
                    <a:pt x="742950" y="561975"/>
                  </a:cubicBezTo>
                  <a:cubicBezTo>
                    <a:pt x="774512" y="561975"/>
                    <a:pt x="800100" y="587562"/>
                    <a:pt x="800100" y="619125"/>
                  </a:cubicBezTo>
                  <a:lnTo>
                    <a:pt x="800100" y="1095441"/>
                  </a:lnTo>
                  <a:cubicBezTo>
                    <a:pt x="763809" y="1111300"/>
                    <a:pt x="725553" y="1123502"/>
                    <a:pt x="685800" y="1131570"/>
                  </a:cubicBezTo>
                  <a:close/>
                  <a:moveTo>
                    <a:pt x="571500" y="1143000"/>
                  </a:moveTo>
                  <a:cubicBezTo>
                    <a:pt x="552211" y="1143000"/>
                    <a:pt x="533146" y="1142047"/>
                    <a:pt x="514350" y="1140180"/>
                  </a:cubicBezTo>
                  <a:lnTo>
                    <a:pt x="514350" y="619125"/>
                  </a:lnTo>
                  <a:cubicBezTo>
                    <a:pt x="514350" y="587562"/>
                    <a:pt x="539937" y="561975"/>
                    <a:pt x="571500" y="561975"/>
                  </a:cubicBezTo>
                  <a:cubicBezTo>
                    <a:pt x="603062" y="561975"/>
                    <a:pt x="628650" y="587562"/>
                    <a:pt x="628650" y="619125"/>
                  </a:cubicBezTo>
                  <a:lnTo>
                    <a:pt x="628650" y="1140180"/>
                  </a:lnTo>
                  <a:cubicBezTo>
                    <a:pt x="609853" y="1142047"/>
                    <a:pt x="590788" y="1143000"/>
                    <a:pt x="571500" y="1143000"/>
                  </a:cubicBezTo>
                  <a:close/>
                  <a:moveTo>
                    <a:pt x="342900" y="1095441"/>
                  </a:moveTo>
                  <a:lnTo>
                    <a:pt x="342900" y="619125"/>
                  </a:lnTo>
                  <a:cubicBezTo>
                    <a:pt x="342900" y="587562"/>
                    <a:pt x="368487" y="561975"/>
                    <a:pt x="400050" y="561975"/>
                  </a:cubicBezTo>
                  <a:cubicBezTo>
                    <a:pt x="431612" y="561975"/>
                    <a:pt x="457200" y="587562"/>
                    <a:pt x="457200" y="619125"/>
                  </a:cubicBezTo>
                  <a:lnTo>
                    <a:pt x="457200" y="1131570"/>
                  </a:lnTo>
                  <a:cubicBezTo>
                    <a:pt x="417446" y="1123502"/>
                    <a:pt x="379190" y="1111300"/>
                    <a:pt x="342900" y="1095441"/>
                  </a:cubicBezTo>
                  <a:close/>
                </a:path>
              </a:pathLst>
            </a:custGeom>
            <a:solidFill>
              <a:srgbClr val="E3FFF2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A18912DD-7BA4-A94F-A895-7CE38A408362}"/>
                </a:ext>
              </a:extLst>
            </p:cNvPr>
            <p:cNvSpPr/>
            <p:nvPr/>
          </p:nvSpPr>
          <p:spPr>
            <a:xfrm>
              <a:off x="571500" y="1257300"/>
              <a:ext cx="1143000" cy="1143000"/>
            </a:xfrm>
            <a:custGeom>
              <a:avLst/>
              <a:gdLst/>
              <a:ahLst/>
              <a:cxnLst/>
              <a:rect l="0" t="0" r="0" b="0"/>
              <a:pathLst>
                <a:path w="1143000" h="1143000">
                  <a:moveTo>
                    <a:pt x="857250" y="495300"/>
                  </a:moveTo>
                  <a:cubicBezTo>
                    <a:pt x="888812" y="495300"/>
                    <a:pt x="914400" y="469712"/>
                    <a:pt x="914400" y="438150"/>
                  </a:cubicBezTo>
                  <a:lnTo>
                    <a:pt x="914400" y="419100"/>
                  </a:lnTo>
                  <a:lnTo>
                    <a:pt x="933450" y="419100"/>
                  </a:lnTo>
                  <a:cubicBezTo>
                    <a:pt x="954491" y="419100"/>
                    <a:pt x="971550" y="402041"/>
                    <a:pt x="971550" y="381000"/>
                  </a:cubicBezTo>
                  <a:cubicBezTo>
                    <a:pt x="971550" y="359958"/>
                    <a:pt x="954491" y="342900"/>
                    <a:pt x="933450" y="342900"/>
                  </a:cubicBezTo>
                  <a:lnTo>
                    <a:pt x="209550" y="342900"/>
                  </a:lnTo>
                  <a:cubicBezTo>
                    <a:pt x="188508" y="342900"/>
                    <a:pt x="171450" y="359958"/>
                    <a:pt x="171450" y="381000"/>
                  </a:cubicBezTo>
                  <a:cubicBezTo>
                    <a:pt x="171450" y="402041"/>
                    <a:pt x="188508" y="419100"/>
                    <a:pt x="209550" y="419100"/>
                  </a:cubicBezTo>
                  <a:lnTo>
                    <a:pt x="228600" y="419100"/>
                  </a:lnTo>
                  <a:lnTo>
                    <a:pt x="228600" y="438150"/>
                  </a:lnTo>
                  <a:cubicBezTo>
                    <a:pt x="228600" y="469712"/>
                    <a:pt x="254187" y="495300"/>
                    <a:pt x="285750" y="495300"/>
                  </a:cubicBezTo>
                  <a:lnTo>
                    <a:pt x="285750" y="1066543"/>
                  </a:lnTo>
                  <a:cubicBezTo>
                    <a:pt x="114928" y="967728"/>
                    <a:pt x="0" y="783035"/>
                    <a:pt x="0" y="571500"/>
                  </a:cubicBezTo>
                  <a:cubicBezTo>
                    <a:pt x="0" y="255869"/>
                    <a:pt x="255869" y="0"/>
                    <a:pt x="571500" y="0"/>
                  </a:cubicBezTo>
                  <a:cubicBezTo>
                    <a:pt x="887130" y="0"/>
                    <a:pt x="1143000" y="255869"/>
                    <a:pt x="1143000" y="571500"/>
                  </a:cubicBezTo>
                  <a:cubicBezTo>
                    <a:pt x="1143000" y="783035"/>
                    <a:pt x="1028071" y="967728"/>
                    <a:pt x="857250" y="1066543"/>
                  </a:cubicBezTo>
                  <a:close/>
                  <a:moveTo>
                    <a:pt x="685800" y="1131568"/>
                  </a:moveTo>
                  <a:lnTo>
                    <a:pt x="685800" y="619125"/>
                  </a:lnTo>
                  <a:cubicBezTo>
                    <a:pt x="685800" y="587562"/>
                    <a:pt x="711387" y="561975"/>
                    <a:pt x="742950" y="561975"/>
                  </a:cubicBezTo>
                  <a:cubicBezTo>
                    <a:pt x="774512" y="561975"/>
                    <a:pt x="800100" y="587562"/>
                    <a:pt x="800100" y="619125"/>
                  </a:cubicBezTo>
                  <a:lnTo>
                    <a:pt x="800100" y="1095446"/>
                  </a:lnTo>
                  <a:cubicBezTo>
                    <a:pt x="763809" y="1111301"/>
                    <a:pt x="725553" y="1123498"/>
                    <a:pt x="685800" y="1131568"/>
                  </a:cubicBezTo>
                  <a:close/>
                  <a:moveTo>
                    <a:pt x="571500" y="1143000"/>
                  </a:moveTo>
                  <a:cubicBezTo>
                    <a:pt x="552211" y="1143000"/>
                    <a:pt x="533146" y="1142044"/>
                    <a:pt x="514350" y="1140178"/>
                  </a:cubicBezTo>
                  <a:lnTo>
                    <a:pt x="514350" y="619125"/>
                  </a:lnTo>
                  <a:cubicBezTo>
                    <a:pt x="514350" y="587562"/>
                    <a:pt x="539937" y="561975"/>
                    <a:pt x="571500" y="561975"/>
                  </a:cubicBezTo>
                  <a:cubicBezTo>
                    <a:pt x="603062" y="561975"/>
                    <a:pt x="628650" y="587562"/>
                    <a:pt x="628650" y="619125"/>
                  </a:cubicBezTo>
                  <a:lnTo>
                    <a:pt x="628650" y="1140178"/>
                  </a:lnTo>
                  <a:cubicBezTo>
                    <a:pt x="609853" y="1142044"/>
                    <a:pt x="590788" y="1143000"/>
                    <a:pt x="571500" y="1143000"/>
                  </a:cubicBezTo>
                  <a:close/>
                  <a:moveTo>
                    <a:pt x="342900" y="1095446"/>
                  </a:moveTo>
                  <a:lnTo>
                    <a:pt x="342900" y="619125"/>
                  </a:lnTo>
                  <a:cubicBezTo>
                    <a:pt x="342900" y="587562"/>
                    <a:pt x="368487" y="561975"/>
                    <a:pt x="400050" y="561975"/>
                  </a:cubicBezTo>
                  <a:cubicBezTo>
                    <a:pt x="431612" y="561975"/>
                    <a:pt x="457200" y="587562"/>
                    <a:pt x="457200" y="619125"/>
                  </a:cubicBezTo>
                  <a:lnTo>
                    <a:pt x="457200" y="1131568"/>
                  </a:lnTo>
                  <a:cubicBezTo>
                    <a:pt x="417446" y="1123498"/>
                    <a:pt x="379190" y="1111301"/>
                    <a:pt x="342900" y="1095446"/>
                  </a:cubicBezTo>
                  <a:close/>
                  <a:moveTo>
                    <a:pt x="857250" y="495300"/>
                  </a:moveTo>
                  <a:lnTo>
                    <a:pt x="285750" y="495300"/>
                  </a:lnTo>
                  <a:moveTo>
                    <a:pt x="228600" y="419100"/>
                  </a:moveTo>
                  <a:lnTo>
                    <a:pt x="914400" y="419100"/>
                  </a:lnTo>
                </a:path>
              </a:pathLst>
            </a:custGeom>
            <a:noFill/>
            <a:ln w="14287">
              <a:solidFill>
                <a:srgbClr val="3CC583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8">
            <a:extLst>
              <a:ext uri="{FF2B5EF4-FFF2-40B4-BE49-F238E27FC236}">
                <a16:creationId xmlns:a16="http://schemas.microsoft.com/office/drawing/2014/main" id="{7612508B-B529-B6C4-4CC5-C08F247D3332}"/>
              </a:ext>
            </a:extLst>
          </p:cNvPr>
          <p:cNvSpPr txBox="1"/>
          <p:nvPr/>
        </p:nvSpPr>
        <p:spPr>
          <a:xfrm>
            <a:off x="5598527" y="3923991"/>
            <a:ext cx="1421864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000" b="1" dirty="0">
                <a:solidFill>
                  <a:schemeClr val="bg1"/>
                </a:solidFill>
                <a:latin typeface="Roboto"/>
              </a:rPr>
              <a:t>Value Types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349D83E8-D81E-0748-50B5-FFF947136A2A}"/>
              </a:ext>
            </a:extLst>
          </p:cNvPr>
          <p:cNvSpPr txBox="1"/>
          <p:nvPr/>
        </p:nvSpPr>
        <p:spPr>
          <a:xfrm>
            <a:off x="7799474" y="3796653"/>
            <a:ext cx="1179810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000" b="1" dirty="0">
                <a:solidFill>
                  <a:schemeClr val="bg1"/>
                </a:solidFill>
                <a:latin typeface="Roboto"/>
              </a:rPr>
              <a:t>Reference
Types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7A9DDC3E-91C0-AFED-B4AB-85BB80CBA775}"/>
              </a:ext>
            </a:extLst>
          </p:cNvPr>
          <p:cNvSpPr txBox="1"/>
          <p:nvPr/>
        </p:nvSpPr>
        <p:spPr>
          <a:xfrm>
            <a:off x="5556817" y="4258318"/>
            <a:ext cx="1630253" cy="86177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0" dirty="0">
                <a:solidFill>
                  <a:schemeClr val="bg1"/>
                </a:solidFill>
                <a:latin typeface="Roboto"/>
              </a:rPr>
              <a:t>Basic data types
passed by value, like
integers and
</a:t>
            </a:r>
            <a:r>
              <a:rPr sz="1400" b="0" dirty="0" err="1">
                <a:solidFill>
                  <a:schemeClr val="bg1"/>
                </a:solidFill>
                <a:latin typeface="Roboto"/>
              </a:rPr>
              <a:t>booleans</a:t>
            </a:r>
            <a:r>
              <a:rPr sz="1400" b="0" dirty="0">
                <a:solidFill>
                  <a:schemeClr val="bg1"/>
                </a:solidFill>
                <a:latin typeface="Roboto"/>
              </a:rPr>
              <a:t>.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9F717C6E-C19E-5E7F-1E70-D6B1499E2624}"/>
              </a:ext>
            </a:extLst>
          </p:cNvPr>
          <p:cNvSpPr txBox="1"/>
          <p:nvPr/>
        </p:nvSpPr>
        <p:spPr>
          <a:xfrm>
            <a:off x="7643982" y="4473761"/>
            <a:ext cx="1490793" cy="64633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400" b="0" dirty="0">
                <a:solidFill>
                  <a:schemeClr val="bg1"/>
                </a:solidFill>
                <a:latin typeface="Roboto"/>
              </a:rPr>
              <a:t>Complex data
structures like
structs and arrays.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C86723E2-8B86-A499-0928-5DD4E1A9C35D}"/>
              </a:ext>
            </a:extLst>
          </p:cNvPr>
          <p:cNvSpPr txBox="1"/>
          <p:nvPr/>
        </p:nvSpPr>
        <p:spPr>
          <a:xfrm>
            <a:off x="5628951" y="1562950"/>
            <a:ext cx="3116238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800" b="1" dirty="0">
                <a:solidFill>
                  <a:schemeClr val="bg1"/>
                </a:solidFill>
                <a:latin typeface="Roboto"/>
              </a:rPr>
              <a:t>Solidity Data Types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06777B08-3880-AFE6-0959-49A746A0FFC6}"/>
              </a:ext>
            </a:extLst>
          </p:cNvPr>
          <p:cNvGrpSpPr/>
          <p:nvPr/>
        </p:nvGrpSpPr>
        <p:grpSpPr>
          <a:xfrm>
            <a:off x="7463295" y="2173091"/>
            <a:ext cx="1727966" cy="1584127"/>
            <a:chOff x="571500" y="1257300"/>
            <a:chExt cx="1143000" cy="1143000"/>
          </a:xfrm>
        </p:grpSpPr>
        <p:sp>
          <p:nvSpPr>
            <p:cNvPr id="176" name="Rounded Rectangle 4">
              <a:extLst>
                <a:ext uri="{FF2B5EF4-FFF2-40B4-BE49-F238E27FC236}">
                  <a16:creationId xmlns:a16="http://schemas.microsoft.com/office/drawing/2014/main" id="{346710F4-11E3-E96B-79EE-E0F6800442D3}"/>
                </a:ext>
              </a:extLst>
            </p:cNvPr>
            <p:cNvSpPr/>
            <p:nvPr/>
          </p:nvSpPr>
          <p:spPr>
            <a:xfrm>
              <a:off x="571500" y="1257300"/>
              <a:ext cx="1143000" cy="1143000"/>
            </a:xfrm>
            <a:custGeom>
              <a:avLst/>
              <a:gdLst/>
              <a:ahLst/>
              <a:cxnLst/>
              <a:rect l="0" t="0" r="0" b="0"/>
              <a:pathLst>
                <a:path w="1143000" h="1143000">
                  <a:moveTo>
                    <a:pt x="857250" y="495300"/>
                  </a:moveTo>
                  <a:cubicBezTo>
                    <a:pt x="888812" y="495300"/>
                    <a:pt x="914400" y="469712"/>
                    <a:pt x="914400" y="438150"/>
                  </a:cubicBezTo>
                  <a:lnTo>
                    <a:pt x="914400" y="419100"/>
                  </a:lnTo>
                  <a:lnTo>
                    <a:pt x="933450" y="419100"/>
                  </a:lnTo>
                  <a:cubicBezTo>
                    <a:pt x="954490" y="419100"/>
                    <a:pt x="971550" y="402041"/>
                    <a:pt x="971550" y="381000"/>
                  </a:cubicBezTo>
                  <a:cubicBezTo>
                    <a:pt x="971550" y="359958"/>
                    <a:pt x="954490" y="342900"/>
                    <a:pt x="933450" y="342900"/>
                  </a:cubicBezTo>
                  <a:lnTo>
                    <a:pt x="209550" y="342900"/>
                  </a:lnTo>
                  <a:cubicBezTo>
                    <a:pt x="188508" y="342900"/>
                    <a:pt x="171450" y="359958"/>
                    <a:pt x="171450" y="381000"/>
                  </a:cubicBezTo>
                  <a:cubicBezTo>
                    <a:pt x="171450" y="402041"/>
                    <a:pt x="188508" y="419100"/>
                    <a:pt x="209550" y="419100"/>
                  </a:cubicBezTo>
                  <a:lnTo>
                    <a:pt x="228600" y="419100"/>
                  </a:lnTo>
                  <a:lnTo>
                    <a:pt x="228600" y="438150"/>
                  </a:lnTo>
                  <a:cubicBezTo>
                    <a:pt x="228600" y="469712"/>
                    <a:pt x="254187" y="495300"/>
                    <a:pt x="285750" y="495300"/>
                  </a:cubicBezTo>
                  <a:lnTo>
                    <a:pt x="285750" y="1066542"/>
                  </a:lnTo>
                  <a:cubicBezTo>
                    <a:pt x="114928" y="967730"/>
                    <a:pt x="0" y="783035"/>
                    <a:pt x="0" y="571500"/>
                  </a:cubicBezTo>
                  <a:cubicBezTo>
                    <a:pt x="0" y="255869"/>
                    <a:pt x="255869" y="0"/>
                    <a:pt x="571500" y="0"/>
                  </a:cubicBezTo>
                  <a:cubicBezTo>
                    <a:pt x="887130" y="0"/>
                    <a:pt x="1143000" y="255869"/>
                    <a:pt x="1143000" y="571500"/>
                  </a:cubicBezTo>
                  <a:cubicBezTo>
                    <a:pt x="1143000" y="783035"/>
                    <a:pt x="1028071" y="967730"/>
                    <a:pt x="857250" y="1066542"/>
                  </a:cubicBezTo>
                  <a:close/>
                  <a:moveTo>
                    <a:pt x="685800" y="1131570"/>
                  </a:moveTo>
                  <a:lnTo>
                    <a:pt x="685800" y="619125"/>
                  </a:lnTo>
                  <a:cubicBezTo>
                    <a:pt x="685800" y="587562"/>
                    <a:pt x="711387" y="561975"/>
                    <a:pt x="742950" y="561975"/>
                  </a:cubicBezTo>
                  <a:cubicBezTo>
                    <a:pt x="774512" y="561975"/>
                    <a:pt x="800100" y="587562"/>
                    <a:pt x="800100" y="619125"/>
                  </a:cubicBezTo>
                  <a:lnTo>
                    <a:pt x="800100" y="1095441"/>
                  </a:lnTo>
                  <a:cubicBezTo>
                    <a:pt x="763809" y="1111300"/>
                    <a:pt x="725553" y="1123502"/>
                    <a:pt x="685800" y="1131570"/>
                  </a:cubicBezTo>
                  <a:close/>
                  <a:moveTo>
                    <a:pt x="571500" y="1143000"/>
                  </a:moveTo>
                  <a:cubicBezTo>
                    <a:pt x="552211" y="1143000"/>
                    <a:pt x="533146" y="1142047"/>
                    <a:pt x="514350" y="1140180"/>
                  </a:cubicBezTo>
                  <a:lnTo>
                    <a:pt x="514350" y="619125"/>
                  </a:lnTo>
                  <a:cubicBezTo>
                    <a:pt x="514350" y="587562"/>
                    <a:pt x="539937" y="561975"/>
                    <a:pt x="571500" y="561975"/>
                  </a:cubicBezTo>
                  <a:cubicBezTo>
                    <a:pt x="603062" y="561975"/>
                    <a:pt x="628650" y="587562"/>
                    <a:pt x="628650" y="619125"/>
                  </a:cubicBezTo>
                  <a:lnTo>
                    <a:pt x="628650" y="1140180"/>
                  </a:lnTo>
                  <a:cubicBezTo>
                    <a:pt x="609853" y="1142047"/>
                    <a:pt x="590788" y="1143000"/>
                    <a:pt x="571500" y="1143000"/>
                  </a:cubicBezTo>
                  <a:close/>
                  <a:moveTo>
                    <a:pt x="342900" y="1095441"/>
                  </a:moveTo>
                  <a:lnTo>
                    <a:pt x="342900" y="619125"/>
                  </a:lnTo>
                  <a:cubicBezTo>
                    <a:pt x="342900" y="587562"/>
                    <a:pt x="368487" y="561975"/>
                    <a:pt x="400050" y="561975"/>
                  </a:cubicBezTo>
                  <a:cubicBezTo>
                    <a:pt x="431612" y="561975"/>
                    <a:pt x="457200" y="587562"/>
                    <a:pt x="457200" y="619125"/>
                  </a:cubicBezTo>
                  <a:lnTo>
                    <a:pt x="457200" y="1131570"/>
                  </a:lnTo>
                  <a:cubicBezTo>
                    <a:pt x="417446" y="1123502"/>
                    <a:pt x="379190" y="1111300"/>
                    <a:pt x="342900" y="1095441"/>
                  </a:cubicBezTo>
                  <a:close/>
                </a:path>
              </a:pathLst>
            </a:custGeom>
            <a:solidFill>
              <a:srgbClr val="E3FFF2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83" name="Rounded Rectangle 5">
              <a:extLst>
                <a:ext uri="{FF2B5EF4-FFF2-40B4-BE49-F238E27FC236}">
                  <a16:creationId xmlns:a16="http://schemas.microsoft.com/office/drawing/2014/main" id="{D4B9E941-3A5A-C93D-C7EB-D22E73777800}"/>
                </a:ext>
              </a:extLst>
            </p:cNvPr>
            <p:cNvSpPr/>
            <p:nvPr/>
          </p:nvSpPr>
          <p:spPr>
            <a:xfrm>
              <a:off x="571500" y="1257300"/>
              <a:ext cx="1143000" cy="1143000"/>
            </a:xfrm>
            <a:custGeom>
              <a:avLst/>
              <a:gdLst/>
              <a:ahLst/>
              <a:cxnLst/>
              <a:rect l="0" t="0" r="0" b="0"/>
              <a:pathLst>
                <a:path w="1143000" h="1143000">
                  <a:moveTo>
                    <a:pt x="857250" y="495300"/>
                  </a:moveTo>
                  <a:cubicBezTo>
                    <a:pt x="888812" y="495300"/>
                    <a:pt x="914400" y="469712"/>
                    <a:pt x="914400" y="438150"/>
                  </a:cubicBezTo>
                  <a:lnTo>
                    <a:pt x="914400" y="419100"/>
                  </a:lnTo>
                  <a:lnTo>
                    <a:pt x="933450" y="419100"/>
                  </a:lnTo>
                  <a:cubicBezTo>
                    <a:pt x="954491" y="419100"/>
                    <a:pt x="971550" y="402041"/>
                    <a:pt x="971550" y="381000"/>
                  </a:cubicBezTo>
                  <a:cubicBezTo>
                    <a:pt x="971550" y="359958"/>
                    <a:pt x="954491" y="342900"/>
                    <a:pt x="933450" y="342900"/>
                  </a:cubicBezTo>
                  <a:lnTo>
                    <a:pt x="209550" y="342900"/>
                  </a:lnTo>
                  <a:cubicBezTo>
                    <a:pt x="188508" y="342900"/>
                    <a:pt x="171450" y="359958"/>
                    <a:pt x="171450" y="381000"/>
                  </a:cubicBezTo>
                  <a:cubicBezTo>
                    <a:pt x="171450" y="402041"/>
                    <a:pt x="188508" y="419100"/>
                    <a:pt x="209550" y="419100"/>
                  </a:cubicBezTo>
                  <a:lnTo>
                    <a:pt x="228600" y="419100"/>
                  </a:lnTo>
                  <a:lnTo>
                    <a:pt x="228600" y="438150"/>
                  </a:lnTo>
                  <a:cubicBezTo>
                    <a:pt x="228600" y="469712"/>
                    <a:pt x="254187" y="495300"/>
                    <a:pt x="285750" y="495300"/>
                  </a:cubicBezTo>
                  <a:lnTo>
                    <a:pt x="285750" y="1066543"/>
                  </a:lnTo>
                  <a:cubicBezTo>
                    <a:pt x="114928" y="967728"/>
                    <a:pt x="0" y="783035"/>
                    <a:pt x="0" y="571500"/>
                  </a:cubicBezTo>
                  <a:cubicBezTo>
                    <a:pt x="0" y="255869"/>
                    <a:pt x="255869" y="0"/>
                    <a:pt x="571500" y="0"/>
                  </a:cubicBezTo>
                  <a:cubicBezTo>
                    <a:pt x="887130" y="0"/>
                    <a:pt x="1143000" y="255869"/>
                    <a:pt x="1143000" y="571500"/>
                  </a:cubicBezTo>
                  <a:cubicBezTo>
                    <a:pt x="1143000" y="783035"/>
                    <a:pt x="1028071" y="967728"/>
                    <a:pt x="857250" y="1066543"/>
                  </a:cubicBezTo>
                  <a:close/>
                  <a:moveTo>
                    <a:pt x="685800" y="1131568"/>
                  </a:moveTo>
                  <a:lnTo>
                    <a:pt x="685800" y="619125"/>
                  </a:lnTo>
                  <a:cubicBezTo>
                    <a:pt x="685800" y="587562"/>
                    <a:pt x="711387" y="561975"/>
                    <a:pt x="742950" y="561975"/>
                  </a:cubicBezTo>
                  <a:cubicBezTo>
                    <a:pt x="774512" y="561975"/>
                    <a:pt x="800100" y="587562"/>
                    <a:pt x="800100" y="619125"/>
                  </a:cubicBezTo>
                  <a:lnTo>
                    <a:pt x="800100" y="1095446"/>
                  </a:lnTo>
                  <a:cubicBezTo>
                    <a:pt x="763809" y="1111301"/>
                    <a:pt x="725553" y="1123498"/>
                    <a:pt x="685800" y="1131568"/>
                  </a:cubicBezTo>
                  <a:close/>
                  <a:moveTo>
                    <a:pt x="571500" y="1143000"/>
                  </a:moveTo>
                  <a:cubicBezTo>
                    <a:pt x="552211" y="1143000"/>
                    <a:pt x="533146" y="1142044"/>
                    <a:pt x="514350" y="1140178"/>
                  </a:cubicBezTo>
                  <a:lnTo>
                    <a:pt x="514350" y="619125"/>
                  </a:lnTo>
                  <a:cubicBezTo>
                    <a:pt x="514350" y="587562"/>
                    <a:pt x="539937" y="561975"/>
                    <a:pt x="571500" y="561975"/>
                  </a:cubicBezTo>
                  <a:cubicBezTo>
                    <a:pt x="603062" y="561975"/>
                    <a:pt x="628650" y="587562"/>
                    <a:pt x="628650" y="619125"/>
                  </a:cubicBezTo>
                  <a:lnTo>
                    <a:pt x="628650" y="1140178"/>
                  </a:lnTo>
                  <a:cubicBezTo>
                    <a:pt x="609853" y="1142044"/>
                    <a:pt x="590788" y="1143000"/>
                    <a:pt x="571500" y="1143000"/>
                  </a:cubicBezTo>
                  <a:close/>
                  <a:moveTo>
                    <a:pt x="342900" y="1095446"/>
                  </a:moveTo>
                  <a:lnTo>
                    <a:pt x="342900" y="619125"/>
                  </a:lnTo>
                  <a:cubicBezTo>
                    <a:pt x="342900" y="587562"/>
                    <a:pt x="368487" y="561975"/>
                    <a:pt x="400050" y="561975"/>
                  </a:cubicBezTo>
                  <a:cubicBezTo>
                    <a:pt x="431612" y="561975"/>
                    <a:pt x="457200" y="587562"/>
                    <a:pt x="457200" y="619125"/>
                  </a:cubicBezTo>
                  <a:lnTo>
                    <a:pt x="457200" y="1131568"/>
                  </a:lnTo>
                  <a:cubicBezTo>
                    <a:pt x="417446" y="1123498"/>
                    <a:pt x="379190" y="1111301"/>
                    <a:pt x="342900" y="1095446"/>
                  </a:cubicBezTo>
                  <a:close/>
                  <a:moveTo>
                    <a:pt x="857250" y="495300"/>
                  </a:moveTo>
                  <a:lnTo>
                    <a:pt x="285750" y="495300"/>
                  </a:lnTo>
                  <a:moveTo>
                    <a:pt x="228600" y="419100"/>
                  </a:moveTo>
                  <a:lnTo>
                    <a:pt x="914400" y="419100"/>
                  </a:lnTo>
                </a:path>
              </a:pathLst>
            </a:custGeom>
            <a:noFill/>
            <a:ln w="14287">
              <a:solidFill>
                <a:srgbClr val="3CC583"/>
              </a:solidFill>
            </a:ln>
          </p:spPr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94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757914-1161-4661-9696-421FD6935C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7172</TotalTime>
  <Words>2524</Words>
  <Application>Microsoft Office PowerPoint</Application>
  <PresentationFormat>מסך רחב</PresentationFormat>
  <Paragraphs>310</Paragraphs>
  <Slides>51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51</vt:i4>
      </vt:variant>
    </vt:vector>
  </HeadingPairs>
  <TitlesOfParts>
    <vt:vector size="58" baseType="lpstr">
      <vt:lpstr>Abadi</vt:lpstr>
      <vt:lpstr>Arial</vt:lpstr>
      <vt:lpstr>Calibri</vt:lpstr>
      <vt:lpstr>Roboto</vt:lpstr>
      <vt:lpstr>Trade Gothic LT Pro</vt:lpstr>
      <vt:lpstr>Trebuchet MS</vt:lpstr>
      <vt:lpstr>ערכת נושא Office</vt:lpstr>
      <vt:lpstr>SMT-Friendly Formalization of the Solidity Memory Model</vt:lpstr>
      <vt:lpstr>Agenda</vt:lpstr>
      <vt:lpstr>Motivation</vt:lpstr>
      <vt:lpstr>Motivation</vt:lpstr>
      <vt:lpstr>Motivation – cont.</vt:lpstr>
      <vt:lpstr>Background - Ethereum</vt:lpstr>
      <vt:lpstr>Background - Ethereum</vt:lpstr>
      <vt:lpstr>Background - Solidity</vt:lpstr>
      <vt:lpstr>Background – Solidity</vt:lpstr>
      <vt:lpstr>Background - Solidity</vt:lpstr>
      <vt:lpstr>Example – Solidity contract</vt:lpstr>
      <vt:lpstr>Storage VS Memory</vt:lpstr>
      <vt:lpstr>Background - SMT</vt:lpstr>
      <vt:lpstr>Background SMT based program</vt:lpstr>
      <vt:lpstr>Formalization</vt:lpstr>
      <vt:lpstr>Formalization</vt:lpstr>
      <vt:lpstr>Formalization Types</vt:lpstr>
      <vt:lpstr>Formalization - Types</vt:lpstr>
      <vt:lpstr>Formalization - Types</vt:lpstr>
      <vt:lpstr>Formalization - Types</vt:lpstr>
      <vt:lpstr>Formalization - Types</vt:lpstr>
      <vt:lpstr>Formalization Local storage pointers</vt:lpstr>
      <vt:lpstr>Formalization – Local storage pointers</vt:lpstr>
      <vt:lpstr>Formalization – Local storage pointers</vt:lpstr>
      <vt:lpstr>Formalization – Local storage pointers</vt:lpstr>
      <vt:lpstr>Formalization – Local storage pointers</vt:lpstr>
      <vt:lpstr>Formalization – Local storage pointers</vt:lpstr>
      <vt:lpstr>Formalization - Contracts, state variables and functions</vt:lpstr>
      <vt:lpstr>Formalization – Contracts, state variables and functions</vt:lpstr>
      <vt:lpstr>Formalization – Contracts, state variables and functions</vt:lpstr>
      <vt:lpstr>Formalization – Contracts, state variables and functions</vt:lpstr>
      <vt:lpstr>Formalization – Contracts, state variables and functions</vt:lpstr>
      <vt:lpstr>Formalization – Contracts, state variables and functions</vt:lpstr>
      <vt:lpstr>Formalization - Assignments</vt:lpstr>
      <vt:lpstr>Formalization – Assignments</vt:lpstr>
      <vt:lpstr>Formalization – Assignments</vt:lpstr>
      <vt:lpstr>Formalization - Expressions</vt:lpstr>
      <vt:lpstr>Formalization – Expressions</vt:lpstr>
      <vt:lpstr>Formalization – Expressions</vt:lpstr>
      <vt:lpstr>Formalization – Expressions</vt:lpstr>
      <vt:lpstr>Formalization – Expressions</vt:lpstr>
      <vt:lpstr>Formalization – Expressions</vt:lpstr>
      <vt:lpstr>Formalization - Statements</vt:lpstr>
      <vt:lpstr>Formalization – Statements</vt:lpstr>
      <vt:lpstr>Formalization – Statements</vt:lpstr>
      <vt:lpstr>Formalization – Statements</vt:lpstr>
      <vt:lpstr>Evaluation</vt:lpstr>
      <vt:lpstr>Evaluation</vt:lpstr>
      <vt:lpstr>Conclusion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Evyatar Kersh</dc:creator>
  <cp:lastModifiedBy>Evyatar Kersh</cp:lastModifiedBy>
  <cp:revision>42</cp:revision>
  <dcterms:created xsi:type="dcterms:W3CDTF">2025-05-20T07:46:05Z</dcterms:created>
  <dcterms:modified xsi:type="dcterms:W3CDTF">2025-05-25T07:18:48Z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