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9"/>
  </p:notesMasterIdLst>
  <p:sldIdLst>
    <p:sldId id="256" r:id="rId2"/>
    <p:sldId id="257" r:id="rId3"/>
    <p:sldId id="258" r:id="rId4"/>
    <p:sldId id="260" r:id="rId5"/>
    <p:sldId id="259" r:id="rId6"/>
    <p:sldId id="268" r:id="rId7"/>
    <p:sldId id="300" r:id="rId8"/>
    <p:sldId id="262" r:id="rId9"/>
    <p:sldId id="263" r:id="rId10"/>
    <p:sldId id="264" r:id="rId11"/>
    <p:sldId id="308" r:id="rId12"/>
    <p:sldId id="309" r:id="rId13"/>
    <p:sldId id="265" r:id="rId14"/>
    <p:sldId id="269" r:id="rId15"/>
    <p:sldId id="271" r:id="rId16"/>
    <p:sldId id="272" r:id="rId17"/>
    <p:sldId id="295" r:id="rId18"/>
    <p:sldId id="296" r:id="rId19"/>
    <p:sldId id="297" r:id="rId20"/>
    <p:sldId id="298" r:id="rId21"/>
    <p:sldId id="274" r:id="rId22"/>
    <p:sldId id="299" r:id="rId23"/>
    <p:sldId id="270" r:id="rId24"/>
    <p:sldId id="266" r:id="rId25"/>
    <p:sldId id="267" r:id="rId26"/>
    <p:sldId id="275" r:id="rId27"/>
    <p:sldId id="276" r:id="rId28"/>
    <p:sldId id="277" r:id="rId29"/>
    <p:sldId id="278" r:id="rId30"/>
    <p:sldId id="279" r:id="rId31"/>
    <p:sldId id="280" r:id="rId32"/>
    <p:sldId id="281" r:id="rId33"/>
    <p:sldId id="282" r:id="rId34"/>
    <p:sldId id="303" r:id="rId35"/>
    <p:sldId id="283" r:id="rId36"/>
    <p:sldId id="284" r:id="rId37"/>
    <p:sldId id="285" r:id="rId38"/>
    <p:sldId id="286" r:id="rId39"/>
    <p:sldId id="287" r:id="rId40"/>
    <p:sldId id="288" r:id="rId41"/>
    <p:sldId id="290" r:id="rId42"/>
    <p:sldId id="291" r:id="rId43"/>
    <p:sldId id="301" r:id="rId44"/>
    <p:sldId id="292" r:id="rId45"/>
    <p:sldId id="302" r:id="rId46"/>
    <p:sldId id="293" r:id="rId47"/>
    <p:sldId id="294" r:id="rId48"/>
  </p:sldIdLst>
  <p:sldSz cx="9144000" cy="5143500" type="screen16x9"/>
  <p:notesSz cx="6858000" cy="9144000"/>
  <p:embeddedFontLst>
    <p:embeddedFont>
      <p:font typeface="Bookman Old Style" panose="02050604050505020204" pitchFamily="18" charset="0"/>
      <p:regular r:id="rId50"/>
      <p:bold r:id="rId51"/>
      <p:italic r:id="rId52"/>
      <p:boldItalic r:id="rId53"/>
    </p:embeddedFont>
    <p:embeddedFont>
      <p:font typeface="Roboto Mono" panose="00000009000000000000" pitchFamily="49"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3" autoAdjust="0"/>
    <p:restoredTop sz="44314" autoAdjust="0"/>
  </p:normalViewPr>
  <p:slideViewPr>
    <p:cSldViewPr snapToGrid="0">
      <p:cViewPr varScale="1">
        <p:scale>
          <a:sx n="48" d="100"/>
          <a:sy n="48" d="100"/>
        </p:scale>
        <p:origin x="2275" y="43"/>
      </p:cViewPr>
      <p:guideLst>
        <p:guide orient="horz" pos="1620"/>
        <p:guide pos="2880"/>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4B350-AC64-4C33-A3FF-9775A07AE45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US"/>
        </a:p>
      </dgm:t>
    </dgm:pt>
    <dgm:pt modelId="{CAB3382E-A135-4441-A84A-A3EEE49048C6}">
      <dgm:prSet phldrT="[Text]" custT="1"/>
      <dgm:spPr>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ctr" defTabSz="977900" rtl="0">
            <a:lnSpc>
              <a:spcPct val="90000"/>
            </a:lnSpc>
            <a:spcBef>
              <a:spcPct val="0"/>
            </a:spcBef>
            <a:spcAft>
              <a:spcPct val="35000"/>
            </a:spcAft>
            <a:buNone/>
          </a:pPr>
          <a:r>
            <a:rPr lang="en-US" sz="1800" kern="1200" dirty="0">
              <a:solidFill>
                <a:srgbClr val="000000"/>
              </a:solidFill>
              <a:latin typeface="Calibri"/>
              <a:ea typeface="Calibri"/>
              <a:cs typeface="Calibri"/>
            </a:rPr>
            <a:t>Solidity language</a:t>
          </a:r>
        </a:p>
      </dgm:t>
    </dgm:pt>
    <dgm:pt modelId="{D4154FE0-173A-4889-9FEB-B4B9457FEC05}" type="parTrans" cxnId="{3CD65233-6004-4D3F-BF9B-8B3072CCA159}">
      <dgm:prSet/>
      <dgm:spPr/>
      <dgm:t>
        <a:bodyPr/>
        <a:lstStyle/>
        <a:p>
          <a:pPr rtl="0"/>
          <a:endParaRPr lang="en-US" sz="1800">
            <a:solidFill>
              <a:schemeClr val="tx1"/>
            </a:solidFill>
          </a:endParaRPr>
        </a:p>
      </dgm:t>
    </dgm:pt>
    <dgm:pt modelId="{A2736801-CF79-48B4-A29C-386539463353}" type="sibTrans" cxnId="{3CD65233-6004-4D3F-BF9B-8B3072CCA159}">
      <dgm:prSet/>
      <dgm:spPr/>
      <dgm:t>
        <a:bodyPr/>
        <a:lstStyle/>
        <a:p>
          <a:pPr rtl="0"/>
          <a:endParaRPr lang="en-US" sz="1800">
            <a:solidFill>
              <a:schemeClr val="tx1"/>
            </a:solidFill>
          </a:endParaRPr>
        </a:p>
      </dgm:t>
    </dgm:pt>
    <dgm:pt modelId="{29F99945-C0B7-4CC1-804E-2977E7159ACE}">
      <dgm:prSet phldrT="[Text]" custT="1"/>
      <dgm:spPr>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ctr" defTabSz="977900" rtl="0">
            <a:lnSpc>
              <a:spcPct val="90000"/>
            </a:lnSpc>
            <a:spcBef>
              <a:spcPct val="0"/>
            </a:spcBef>
            <a:spcAft>
              <a:spcPct val="35000"/>
            </a:spcAft>
            <a:buNone/>
          </a:pPr>
          <a:r>
            <a:rPr lang="en-US" sz="1800" kern="1200" dirty="0">
              <a:solidFill>
                <a:srgbClr val="000000"/>
              </a:solidFill>
              <a:latin typeface="Calibri"/>
              <a:ea typeface="Calibri"/>
              <a:cs typeface="Calibri"/>
            </a:rPr>
            <a:t>enforce contractual conditions</a:t>
          </a:r>
        </a:p>
      </dgm:t>
    </dgm:pt>
    <dgm:pt modelId="{019C81F3-CEBB-4293-B4F9-FC21D2951F1A}" type="parTrans" cxnId="{D4E69F85-653E-4AD7-A331-2D6DA44B056B}">
      <dgm:prSet/>
      <dgm:spPr/>
      <dgm:t>
        <a:bodyPr/>
        <a:lstStyle/>
        <a:p>
          <a:pPr rtl="0"/>
          <a:endParaRPr lang="en-US" sz="1800">
            <a:solidFill>
              <a:schemeClr val="tx1"/>
            </a:solidFill>
          </a:endParaRPr>
        </a:p>
      </dgm:t>
    </dgm:pt>
    <dgm:pt modelId="{3DDBCE57-991F-42A8-B8A2-32DE09EB6B61}" type="sibTrans" cxnId="{D4E69F85-653E-4AD7-A331-2D6DA44B056B}">
      <dgm:prSet/>
      <dgm:spPr/>
      <dgm:t>
        <a:bodyPr/>
        <a:lstStyle/>
        <a:p>
          <a:pPr rtl="0"/>
          <a:endParaRPr lang="en-US" sz="1800">
            <a:solidFill>
              <a:schemeClr val="tx1"/>
            </a:solidFill>
          </a:endParaRPr>
        </a:p>
      </dgm:t>
    </dgm:pt>
    <dgm:pt modelId="{6DAA71B8-27E3-4F33-AD7F-4F93D43AA285}">
      <dgm:prSet phldrT="[Text]" custT="1"/>
      <dgm:spPr>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ctr" defTabSz="977900" rtl="0">
            <a:lnSpc>
              <a:spcPct val="90000"/>
            </a:lnSpc>
            <a:spcBef>
              <a:spcPct val="0"/>
            </a:spcBef>
            <a:spcAft>
              <a:spcPct val="35000"/>
            </a:spcAft>
            <a:buClr>
              <a:schemeClr val="dk1"/>
            </a:buClr>
            <a:buSzPts val="3200"/>
            <a:buFont typeface="Arial" panose="020B0604020202020204" pitchFamily="34" charset="0"/>
            <a:buNone/>
          </a:pPr>
          <a:r>
            <a:rPr lang="en-US" sz="1800" kern="1200">
              <a:solidFill>
                <a:srgbClr val="000000"/>
              </a:solidFill>
              <a:latin typeface="Calibri"/>
              <a:ea typeface="Calibri"/>
              <a:cs typeface="Calibri"/>
              <a:sym typeface="Calibri"/>
            </a:rPr>
            <a:t>Written </a:t>
          </a:r>
          <a:r>
            <a:rPr lang="iw" sz="1800" kern="1200">
              <a:solidFill>
                <a:srgbClr val="000000"/>
              </a:solidFill>
              <a:latin typeface="Calibri"/>
              <a:ea typeface="Calibri"/>
              <a:cs typeface="Calibri"/>
              <a:sym typeface="Calibri"/>
            </a:rPr>
            <a:t>on the blockchai</a:t>
          </a:r>
          <a:r>
            <a:rPr lang="en-US" sz="1800" kern="1200">
              <a:solidFill>
                <a:srgbClr val="000000"/>
              </a:solidFill>
              <a:latin typeface="Calibri"/>
              <a:ea typeface="Calibri"/>
              <a:cs typeface="Calibri"/>
              <a:sym typeface="Calibri"/>
            </a:rPr>
            <a:t>n</a:t>
          </a:r>
          <a:endParaRPr lang="en-US" sz="1800" kern="1200" dirty="0">
            <a:solidFill>
              <a:srgbClr val="000000"/>
            </a:solidFill>
            <a:latin typeface="Calibri"/>
            <a:ea typeface="Calibri"/>
            <a:cs typeface="Calibri"/>
          </a:endParaRPr>
        </a:p>
      </dgm:t>
    </dgm:pt>
    <dgm:pt modelId="{C2C5B36D-3ABC-45B8-94B8-F1651B8B7FB3}" type="parTrans" cxnId="{5C40D968-3806-4A97-A3E2-2683C29F6981}">
      <dgm:prSet/>
      <dgm:spPr/>
      <dgm:t>
        <a:bodyPr/>
        <a:lstStyle/>
        <a:p>
          <a:pPr rtl="0"/>
          <a:endParaRPr lang="en-US" sz="1800">
            <a:solidFill>
              <a:schemeClr val="tx1"/>
            </a:solidFill>
          </a:endParaRPr>
        </a:p>
      </dgm:t>
    </dgm:pt>
    <dgm:pt modelId="{2E3CF842-333C-40B5-95D4-D10D8587012B}" type="sibTrans" cxnId="{5C40D968-3806-4A97-A3E2-2683C29F6981}">
      <dgm:prSet/>
      <dgm:spPr/>
      <dgm:t>
        <a:bodyPr/>
        <a:lstStyle/>
        <a:p>
          <a:pPr rtl="0"/>
          <a:endParaRPr lang="en-US" sz="1800">
            <a:solidFill>
              <a:schemeClr val="tx1"/>
            </a:solidFill>
          </a:endParaRPr>
        </a:p>
      </dgm:t>
    </dgm:pt>
    <dgm:pt modelId="{8175F94E-CB37-45AB-974C-14FBF1F1B44C}">
      <dgm:prSet phldrT="[Text]" custT="1"/>
      <dgm:spPr>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ctr" defTabSz="977900" rtl="0">
            <a:lnSpc>
              <a:spcPct val="90000"/>
            </a:lnSpc>
            <a:spcBef>
              <a:spcPct val="0"/>
            </a:spcBef>
            <a:spcAft>
              <a:spcPct val="35000"/>
            </a:spcAft>
            <a:buNone/>
          </a:pPr>
          <a:r>
            <a:rPr lang="en-US" sz="1800" kern="1200" dirty="0">
              <a:solidFill>
                <a:srgbClr val="000000"/>
              </a:solidFill>
              <a:latin typeface="Calibri"/>
              <a:ea typeface="Calibri"/>
              <a:cs typeface="Calibri"/>
            </a:rPr>
            <a:t>Public code</a:t>
          </a:r>
        </a:p>
      </dgm:t>
    </dgm:pt>
    <dgm:pt modelId="{94399C99-3B22-4FB4-9EEF-0480B70408E9}" type="parTrans" cxnId="{E5467C0B-D2F3-40FF-8C41-6ECCBA62FAB0}">
      <dgm:prSet/>
      <dgm:spPr/>
      <dgm:t>
        <a:bodyPr/>
        <a:lstStyle/>
        <a:p>
          <a:pPr rtl="0"/>
          <a:endParaRPr lang="en-US" sz="1800">
            <a:solidFill>
              <a:schemeClr val="tx1"/>
            </a:solidFill>
          </a:endParaRPr>
        </a:p>
      </dgm:t>
    </dgm:pt>
    <dgm:pt modelId="{26320C99-DA40-4741-BFBC-D4E93BACBB39}" type="sibTrans" cxnId="{E5467C0B-D2F3-40FF-8C41-6ECCBA62FAB0}">
      <dgm:prSet/>
      <dgm:spPr/>
      <dgm:t>
        <a:bodyPr/>
        <a:lstStyle/>
        <a:p>
          <a:pPr rtl="0"/>
          <a:endParaRPr lang="en-US" sz="1800">
            <a:solidFill>
              <a:schemeClr val="tx1"/>
            </a:solidFill>
          </a:endParaRPr>
        </a:p>
      </dgm:t>
    </dgm:pt>
    <dgm:pt modelId="{2AD8150F-B064-4C67-9B3E-9E24916E7726}">
      <dgm:prSet custT="1"/>
      <dgm:spPr/>
      <dgm:t>
        <a:bodyPr/>
        <a:lstStyle/>
        <a:p>
          <a:pPr rtl="0"/>
          <a:r>
            <a:rPr lang="iw" sz="1800" dirty="0">
              <a:solidFill>
                <a:schemeClr val="tx1"/>
              </a:solidFill>
              <a:latin typeface="Calibri"/>
              <a:ea typeface="Calibri"/>
              <a:cs typeface="Calibri"/>
              <a:sym typeface="Calibri"/>
            </a:rPr>
            <a:t>Immutable</a:t>
          </a:r>
          <a:endParaRPr lang="en-US" sz="1800" dirty="0">
            <a:solidFill>
              <a:schemeClr val="tx1"/>
            </a:solidFill>
          </a:endParaRPr>
        </a:p>
      </dgm:t>
    </dgm:pt>
    <dgm:pt modelId="{4DF840AD-8CB0-45C3-A2D6-2A6E295F3996}" type="parTrans" cxnId="{DD09BB2B-C8D7-440C-99BE-EACD1625BF7C}">
      <dgm:prSet/>
      <dgm:spPr/>
      <dgm:t>
        <a:bodyPr/>
        <a:lstStyle/>
        <a:p>
          <a:pPr rtl="0"/>
          <a:endParaRPr lang="en-US" sz="1800">
            <a:solidFill>
              <a:schemeClr val="tx1"/>
            </a:solidFill>
          </a:endParaRPr>
        </a:p>
      </dgm:t>
    </dgm:pt>
    <dgm:pt modelId="{B1CE5521-F03B-4C98-8B70-C25EC64964E6}" type="sibTrans" cxnId="{DD09BB2B-C8D7-440C-99BE-EACD1625BF7C}">
      <dgm:prSet/>
      <dgm:spPr/>
      <dgm:t>
        <a:bodyPr/>
        <a:lstStyle/>
        <a:p>
          <a:pPr rtl="0"/>
          <a:endParaRPr lang="en-US" sz="1800">
            <a:solidFill>
              <a:schemeClr val="tx1"/>
            </a:solidFill>
          </a:endParaRPr>
        </a:p>
      </dgm:t>
    </dgm:pt>
    <dgm:pt modelId="{8FA25BBD-32A0-4E26-A217-6D5405889657}" type="pres">
      <dgm:prSet presAssocID="{7A24B350-AC64-4C33-A3FF-9775A07AE451}" presName="diagram" presStyleCnt="0">
        <dgm:presLayoutVars>
          <dgm:dir/>
          <dgm:resizeHandles val="exact"/>
        </dgm:presLayoutVars>
      </dgm:prSet>
      <dgm:spPr/>
    </dgm:pt>
    <dgm:pt modelId="{4C9EEDC0-4ACE-475F-A11C-1C4045B1EB45}" type="pres">
      <dgm:prSet presAssocID="{CAB3382E-A135-4441-A84A-A3EEE49048C6}" presName="node" presStyleLbl="node1" presStyleIdx="0" presStyleCnt="5">
        <dgm:presLayoutVars>
          <dgm:bulletEnabled val="1"/>
        </dgm:presLayoutVars>
      </dgm:prSet>
      <dgm:spPr>
        <a:xfrm>
          <a:off x="0" y="422795"/>
          <a:ext cx="1880431" cy="1128258"/>
        </a:xfrm>
        <a:prstGeom prst="rect">
          <a:avLst/>
        </a:prstGeom>
      </dgm:spPr>
    </dgm:pt>
    <dgm:pt modelId="{51681B8F-8223-412F-A43B-BB4FA4D22B2D}" type="pres">
      <dgm:prSet presAssocID="{A2736801-CF79-48B4-A29C-386539463353}" presName="sibTrans" presStyleCnt="0"/>
      <dgm:spPr/>
    </dgm:pt>
    <dgm:pt modelId="{797665A9-874F-4090-8D01-E0A95E12A635}" type="pres">
      <dgm:prSet presAssocID="{29F99945-C0B7-4CC1-804E-2977E7159ACE}" presName="node" presStyleLbl="node1" presStyleIdx="1" presStyleCnt="5">
        <dgm:presLayoutVars>
          <dgm:bulletEnabled val="1"/>
        </dgm:presLayoutVars>
      </dgm:prSet>
      <dgm:spPr>
        <a:xfrm>
          <a:off x="2068474" y="422795"/>
          <a:ext cx="1880431" cy="1128258"/>
        </a:xfrm>
        <a:prstGeom prst="rect">
          <a:avLst/>
        </a:prstGeom>
      </dgm:spPr>
    </dgm:pt>
    <dgm:pt modelId="{55CAA9FF-F4F0-4C03-A784-C27473A2A341}" type="pres">
      <dgm:prSet presAssocID="{3DDBCE57-991F-42A8-B8A2-32DE09EB6B61}" presName="sibTrans" presStyleCnt="0"/>
      <dgm:spPr/>
    </dgm:pt>
    <dgm:pt modelId="{047F4A32-94A1-44AA-88E9-F71050DC2007}" type="pres">
      <dgm:prSet presAssocID="{6DAA71B8-27E3-4F33-AD7F-4F93D43AA285}" presName="node" presStyleLbl="node1" presStyleIdx="2" presStyleCnt="5">
        <dgm:presLayoutVars>
          <dgm:bulletEnabled val="1"/>
        </dgm:presLayoutVars>
      </dgm:prSet>
      <dgm:spPr>
        <a:xfrm>
          <a:off x="4136948" y="422795"/>
          <a:ext cx="1880431" cy="1128258"/>
        </a:xfrm>
        <a:prstGeom prst="rect">
          <a:avLst/>
        </a:prstGeom>
      </dgm:spPr>
    </dgm:pt>
    <dgm:pt modelId="{24015B28-1300-401A-A073-2C3657CE1245}" type="pres">
      <dgm:prSet presAssocID="{2E3CF842-333C-40B5-95D4-D10D8587012B}" presName="sibTrans" presStyleCnt="0"/>
      <dgm:spPr/>
    </dgm:pt>
    <dgm:pt modelId="{C0FDD8B8-378D-4DFD-BDB9-18F4FEA81C2B}" type="pres">
      <dgm:prSet presAssocID="{8175F94E-CB37-45AB-974C-14FBF1F1B44C}" presName="node" presStyleLbl="node1" presStyleIdx="3" presStyleCnt="5">
        <dgm:presLayoutVars>
          <dgm:bulletEnabled val="1"/>
        </dgm:presLayoutVars>
      </dgm:prSet>
      <dgm:spPr>
        <a:xfrm>
          <a:off x="1034237" y="1739097"/>
          <a:ext cx="1880431" cy="1128258"/>
        </a:xfrm>
        <a:prstGeom prst="rect">
          <a:avLst/>
        </a:prstGeom>
      </dgm:spPr>
    </dgm:pt>
    <dgm:pt modelId="{5BC1E10A-6E89-49DE-91C5-55BE0D0B2A3E}" type="pres">
      <dgm:prSet presAssocID="{26320C99-DA40-4741-BFBC-D4E93BACBB39}" presName="sibTrans" presStyleCnt="0"/>
      <dgm:spPr/>
    </dgm:pt>
    <dgm:pt modelId="{1CF7FB72-40C9-4646-9494-674006EC725D}" type="pres">
      <dgm:prSet presAssocID="{2AD8150F-B064-4C67-9B3E-9E24916E7726}" presName="node" presStyleLbl="node1" presStyleIdx="4" presStyleCnt="5">
        <dgm:presLayoutVars>
          <dgm:bulletEnabled val="1"/>
        </dgm:presLayoutVars>
      </dgm:prSet>
      <dgm:spPr/>
    </dgm:pt>
  </dgm:ptLst>
  <dgm:cxnLst>
    <dgm:cxn modelId="{8FC93A07-C3E1-46B0-9C0E-928971CE2E6A}" type="presOf" srcId="{6DAA71B8-27E3-4F33-AD7F-4F93D43AA285}" destId="{047F4A32-94A1-44AA-88E9-F71050DC2007}" srcOrd="0" destOrd="0" presId="urn:microsoft.com/office/officeart/2005/8/layout/default"/>
    <dgm:cxn modelId="{E5467C0B-D2F3-40FF-8C41-6ECCBA62FAB0}" srcId="{7A24B350-AC64-4C33-A3FF-9775A07AE451}" destId="{8175F94E-CB37-45AB-974C-14FBF1F1B44C}" srcOrd="3" destOrd="0" parTransId="{94399C99-3B22-4FB4-9EEF-0480B70408E9}" sibTransId="{26320C99-DA40-4741-BFBC-D4E93BACBB39}"/>
    <dgm:cxn modelId="{FF54E727-4B0F-4F84-BD4B-D412A0EA4240}" type="presOf" srcId="{7A24B350-AC64-4C33-A3FF-9775A07AE451}" destId="{8FA25BBD-32A0-4E26-A217-6D5405889657}" srcOrd="0" destOrd="0" presId="urn:microsoft.com/office/officeart/2005/8/layout/default"/>
    <dgm:cxn modelId="{DD09BB2B-C8D7-440C-99BE-EACD1625BF7C}" srcId="{7A24B350-AC64-4C33-A3FF-9775A07AE451}" destId="{2AD8150F-B064-4C67-9B3E-9E24916E7726}" srcOrd="4" destOrd="0" parTransId="{4DF840AD-8CB0-45C3-A2D6-2A6E295F3996}" sibTransId="{B1CE5521-F03B-4C98-8B70-C25EC64964E6}"/>
    <dgm:cxn modelId="{3CD65233-6004-4D3F-BF9B-8B3072CCA159}" srcId="{7A24B350-AC64-4C33-A3FF-9775A07AE451}" destId="{CAB3382E-A135-4441-A84A-A3EEE49048C6}" srcOrd="0" destOrd="0" parTransId="{D4154FE0-173A-4889-9FEB-B4B9457FEC05}" sibTransId="{A2736801-CF79-48B4-A29C-386539463353}"/>
    <dgm:cxn modelId="{07528C45-C22C-4E77-8104-06DB1893FEB9}" type="presOf" srcId="{2AD8150F-B064-4C67-9B3E-9E24916E7726}" destId="{1CF7FB72-40C9-4646-9494-674006EC725D}" srcOrd="0" destOrd="0" presId="urn:microsoft.com/office/officeart/2005/8/layout/default"/>
    <dgm:cxn modelId="{5C40D968-3806-4A97-A3E2-2683C29F6981}" srcId="{7A24B350-AC64-4C33-A3FF-9775A07AE451}" destId="{6DAA71B8-27E3-4F33-AD7F-4F93D43AA285}" srcOrd="2" destOrd="0" parTransId="{C2C5B36D-3ABC-45B8-94B8-F1651B8B7FB3}" sibTransId="{2E3CF842-333C-40B5-95D4-D10D8587012B}"/>
    <dgm:cxn modelId="{430A1D7E-9DAB-4876-A694-D4C3FF258D7B}" type="presOf" srcId="{CAB3382E-A135-4441-A84A-A3EEE49048C6}" destId="{4C9EEDC0-4ACE-475F-A11C-1C4045B1EB45}" srcOrd="0" destOrd="0" presId="urn:microsoft.com/office/officeart/2005/8/layout/default"/>
    <dgm:cxn modelId="{D4E69F85-653E-4AD7-A331-2D6DA44B056B}" srcId="{7A24B350-AC64-4C33-A3FF-9775A07AE451}" destId="{29F99945-C0B7-4CC1-804E-2977E7159ACE}" srcOrd="1" destOrd="0" parTransId="{019C81F3-CEBB-4293-B4F9-FC21D2951F1A}" sibTransId="{3DDBCE57-991F-42A8-B8A2-32DE09EB6B61}"/>
    <dgm:cxn modelId="{FDF2BA93-70E0-451F-BC29-C9458FD417AB}" type="presOf" srcId="{29F99945-C0B7-4CC1-804E-2977E7159ACE}" destId="{797665A9-874F-4090-8D01-E0A95E12A635}" srcOrd="0" destOrd="0" presId="urn:microsoft.com/office/officeart/2005/8/layout/default"/>
    <dgm:cxn modelId="{06FD00A4-F456-4CC2-8945-143EF9A75112}" type="presOf" srcId="{8175F94E-CB37-45AB-974C-14FBF1F1B44C}" destId="{C0FDD8B8-378D-4DFD-BDB9-18F4FEA81C2B}" srcOrd="0" destOrd="0" presId="urn:microsoft.com/office/officeart/2005/8/layout/default"/>
    <dgm:cxn modelId="{A67DCBDB-A4AD-4EEB-9D3D-E68CD9AADD85}" type="presParOf" srcId="{8FA25BBD-32A0-4E26-A217-6D5405889657}" destId="{4C9EEDC0-4ACE-475F-A11C-1C4045B1EB45}" srcOrd="0" destOrd="0" presId="urn:microsoft.com/office/officeart/2005/8/layout/default"/>
    <dgm:cxn modelId="{9683A59D-EB41-4A90-8AF1-9D4AFE6C8605}" type="presParOf" srcId="{8FA25BBD-32A0-4E26-A217-6D5405889657}" destId="{51681B8F-8223-412F-A43B-BB4FA4D22B2D}" srcOrd="1" destOrd="0" presId="urn:microsoft.com/office/officeart/2005/8/layout/default"/>
    <dgm:cxn modelId="{0EF7F4B5-A15D-4A8B-9119-7DE654D6477B}" type="presParOf" srcId="{8FA25BBD-32A0-4E26-A217-6D5405889657}" destId="{797665A9-874F-4090-8D01-E0A95E12A635}" srcOrd="2" destOrd="0" presId="urn:microsoft.com/office/officeart/2005/8/layout/default"/>
    <dgm:cxn modelId="{E013ACA2-27E5-46F8-BADB-769D5A0CE075}" type="presParOf" srcId="{8FA25BBD-32A0-4E26-A217-6D5405889657}" destId="{55CAA9FF-F4F0-4C03-A784-C27473A2A341}" srcOrd="3" destOrd="0" presId="urn:microsoft.com/office/officeart/2005/8/layout/default"/>
    <dgm:cxn modelId="{DDA57406-58D2-43C2-B216-50384B5F0E65}" type="presParOf" srcId="{8FA25BBD-32A0-4E26-A217-6D5405889657}" destId="{047F4A32-94A1-44AA-88E9-F71050DC2007}" srcOrd="4" destOrd="0" presId="urn:microsoft.com/office/officeart/2005/8/layout/default"/>
    <dgm:cxn modelId="{A44F64CD-1806-4887-A9C1-E1A10FC22D7C}" type="presParOf" srcId="{8FA25BBD-32A0-4E26-A217-6D5405889657}" destId="{24015B28-1300-401A-A073-2C3657CE1245}" srcOrd="5" destOrd="0" presId="urn:microsoft.com/office/officeart/2005/8/layout/default"/>
    <dgm:cxn modelId="{E0B9B6A4-E6CE-437F-B512-A1BC3CF1685E}" type="presParOf" srcId="{8FA25BBD-32A0-4E26-A217-6D5405889657}" destId="{C0FDD8B8-378D-4DFD-BDB9-18F4FEA81C2B}" srcOrd="6" destOrd="0" presId="urn:microsoft.com/office/officeart/2005/8/layout/default"/>
    <dgm:cxn modelId="{2948ECFA-F236-4107-8267-E44E6E8782F7}" type="presParOf" srcId="{8FA25BBD-32A0-4E26-A217-6D5405889657}" destId="{5BC1E10A-6E89-49DE-91C5-55BE0D0B2A3E}" srcOrd="7" destOrd="0" presId="urn:microsoft.com/office/officeart/2005/8/layout/default"/>
    <dgm:cxn modelId="{C38409A9-A323-4570-ABD2-5C17E7FE304E}" type="presParOf" srcId="{8FA25BBD-32A0-4E26-A217-6D5405889657}" destId="{1CF7FB72-40C9-4646-9494-674006EC725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D718D-53D9-4BB7-A9AC-73EC44E5E371}" type="doc">
      <dgm:prSet loTypeId="urn:microsoft.com/office/officeart/2005/8/layout/equation2" loCatId="relationship" qsTypeId="urn:microsoft.com/office/officeart/2005/8/quickstyle/simple2" qsCatId="simple" csTypeId="urn:microsoft.com/office/officeart/2005/8/colors/accent3_1" csCatId="accent3" phldr="1"/>
      <dgm:spPr/>
    </dgm:pt>
    <dgm:pt modelId="{72EF758F-AE4E-4D1E-929A-7A98588BF0C3}">
      <dgm:prSet phldrT="[Text]" custT="1"/>
      <dgm:spPr/>
      <dgm:t>
        <a:bodyPr/>
        <a:lstStyle/>
        <a:p>
          <a:r>
            <a:rPr lang="en-US" sz="1400" b="1" dirty="0">
              <a:latin typeface="Calibri"/>
              <a:ea typeface="Calibri"/>
              <a:cs typeface="Calibri"/>
              <a:sym typeface="Calibri"/>
            </a:rPr>
            <a:t>Immutable</a:t>
          </a:r>
          <a:endParaRPr lang="en-US" sz="1400" b="1" dirty="0"/>
        </a:p>
      </dgm:t>
    </dgm:pt>
    <dgm:pt modelId="{818E6270-19F4-4345-BD23-3224DBD277B6}" type="parTrans" cxnId="{F1AAB4EF-4141-4AC1-8BA4-D6C92E0475CB}">
      <dgm:prSet/>
      <dgm:spPr/>
      <dgm:t>
        <a:bodyPr/>
        <a:lstStyle/>
        <a:p>
          <a:endParaRPr lang="en-US" sz="1600"/>
        </a:p>
      </dgm:t>
    </dgm:pt>
    <dgm:pt modelId="{32294010-8DF8-4654-A724-086AC0678B99}" type="sibTrans" cxnId="{F1AAB4EF-4141-4AC1-8BA4-D6C92E0475CB}">
      <dgm:prSet custT="1"/>
      <dgm:spPr/>
      <dgm:t>
        <a:bodyPr/>
        <a:lstStyle/>
        <a:p>
          <a:endParaRPr lang="en-US" sz="1600"/>
        </a:p>
      </dgm:t>
    </dgm:pt>
    <dgm:pt modelId="{826DBFC5-A24B-42E9-8369-F318A6B7EDB6}">
      <dgm:prSet phldrT="[Text]" custT="1"/>
      <dgm:spPr/>
      <dgm:t>
        <a:bodyPr/>
        <a:lstStyle/>
        <a:p>
          <a:pPr>
            <a:buClr>
              <a:schemeClr val="dk1"/>
            </a:buClr>
            <a:buSzPts val="3200"/>
            <a:buChar char="●"/>
          </a:pPr>
          <a:r>
            <a:rPr lang="en-US" sz="1400" b="1" dirty="0">
              <a:latin typeface="Calibri"/>
              <a:ea typeface="Calibri"/>
              <a:cs typeface="Calibri"/>
              <a:sym typeface="Calibri"/>
            </a:rPr>
            <a:t>Financially impactful</a:t>
          </a:r>
          <a:endParaRPr lang="en-US" sz="1400" b="1" dirty="0"/>
        </a:p>
      </dgm:t>
    </dgm:pt>
    <dgm:pt modelId="{C9A491DC-8685-4D8A-8874-8168FB4BB0D4}" type="parTrans" cxnId="{0EAD7DA3-327E-4420-8760-02BBD1F2F94A}">
      <dgm:prSet/>
      <dgm:spPr/>
      <dgm:t>
        <a:bodyPr/>
        <a:lstStyle/>
        <a:p>
          <a:endParaRPr lang="en-US" sz="1600"/>
        </a:p>
      </dgm:t>
    </dgm:pt>
    <dgm:pt modelId="{2821AC29-5909-424E-A17A-ED3931DE47C2}" type="sibTrans" cxnId="{0EAD7DA3-327E-4420-8760-02BBD1F2F94A}">
      <dgm:prSet custT="1"/>
      <dgm:spPr/>
      <dgm:t>
        <a:bodyPr/>
        <a:lstStyle/>
        <a:p>
          <a:endParaRPr lang="en-US" sz="1600"/>
        </a:p>
      </dgm:t>
    </dgm:pt>
    <dgm:pt modelId="{DB6ED4FA-AAFE-404D-AC17-0C4A19B29098}">
      <dgm:prSet phldrT="[Text]" custT="1"/>
      <dgm:spPr/>
      <dgm:t>
        <a:bodyPr/>
        <a:lstStyle/>
        <a:p>
          <a:r>
            <a:rPr lang="en-US" sz="1800" b="1" dirty="0"/>
            <a:t>Dangerous</a:t>
          </a:r>
        </a:p>
        <a:p>
          <a:r>
            <a:rPr lang="en-US" sz="1800" b="1" dirty="0"/>
            <a:t>Bugs</a:t>
          </a:r>
        </a:p>
        <a:p>
          <a:r>
            <a:rPr lang="en-US" sz="1050" dirty="0">
              <a:solidFill>
                <a:schemeClr val="dk1"/>
              </a:solidFill>
              <a:latin typeface="Calibri"/>
              <a:ea typeface="Calibri"/>
              <a:cs typeface="Calibri"/>
              <a:sym typeface="Calibri"/>
            </a:rPr>
            <a:t>(</a:t>
          </a:r>
          <a:r>
            <a:rPr lang="iw" sz="1050" dirty="0">
              <a:solidFill>
                <a:schemeClr val="dk1"/>
              </a:solidFill>
              <a:latin typeface="Calibri"/>
              <a:ea typeface="Calibri"/>
              <a:cs typeface="Calibri"/>
              <a:sym typeface="Calibri"/>
            </a:rPr>
            <a:t>overflows, reentrancy</a:t>
          </a:r>
          <a:r>
            <a:rPr lang="en-US" sz="1050" dirty="0">
              <a:solidFill>
                <a:schemeClr val="dk1"/>
              </a:solidFill>
              <a:latin typeface="Calibri"/>
              <a:ea typeface="Calibri"/>
              <a:cs typeface="Calibri"/>
              <a:sym typeface="Calibri"/>
            </a:rPr>
            <a:t>..)</a:t>
          </a:r>
          <a:endParaRPr lang="en-US" sz="1050" b="1" dirty="0"/>
        </a:p>
      </dgm:t>
    </dgm:pt>
    <dgm:pt modelId="{CEC39E4C-74F0-41C3-ADC5-131555E36C62}" type="parTrans" cxnId="{99C19B0E-971E-46D9-A5A1-4EB0307FAF93}">
      <dgm:prSet/>
      <dgm:spPr/>
      <dgm:t>
        <a:bodyPr/>
        <a:lstStyle/>
        <a:p>
          <a:endParaRPr lang="en-US" sz="1600"/>
        </a:p>
      </dgm:t>
    </dgm:pt>
    <dgm:pt modelId="{2DEC7A1F-7BF5-4720-8D82-8F99250FFC98}" type="sibTrans" cxnId="{99C19B0E-971E-46D9-A5A1-4EB0307FAF93}">
      <dgm:prSet/>
      <dgm:spPr/>
      <dgm:t>
        <a:bodyPr/>
        <a:lstStyle/>
        <a:p>
          <a:endParaRPr lang="en-US" sz="1600"/>
        </a:p>
      </dgm:t>
    </dgm:pt>
    <dgm:pt modelId="{8F7CBCBD-00A4-4C8D-996D-A1B690D62403}" type="pres">
      <dgm:prSet presAssocID="{ED6D718D-53D9-4BB7-A9AC-73EC44E5E371}" presName="Name0" presStyleCnt="0">
        <dgm:presLayoutVars>
          <dgm:dir/>
          <dgm:resizeHandles val="exact"/>
        </dgm:presLayoutVars>
      </dgm:prSet>
      <dgm:spPr/>
    </dgm:pt>
    <dgm:pt modelId="{FC8F26FA-D84B-42F1-A1EA-8F97B79C613A}" type="pres">
      <dgm:prSet presAssocID="{ED6D718D-53D9-4BB7-A9AC-73EC44E5E371}" presName="vNodes" presStyleCnt="0"/>
      <dgm:spPr/>
    </dgm:pt>
    <dgm:pt modelId="{5EF23C11-8371-4E50-8E8D-97B7DA5AD975}" type="pres">
      <dgm:prSet presAssocID="{72EF758F-AE4E-4D1E-929A-7A98588BF0C3}" presName="node" presStyleLbl="node1" presStyleIdx="0" presStyleCnt="3">
        <dgm:presLayoutVars>
          <dgm:bulletEnabled val="1"/>
        </dgm:presLayoutVars>
      </dgm:prSet>
      <dgm:spPr/>
    </dgm:pt>
    <dgm:pt modelId="{667134F2-DEA2-4663-B2A1-2E75DBFB25DD}" type="pres">
      <dgm:prSet presAssocID="{32294010-8DF8-4654-A724-086AC0678B99}" presName="spacerT" presStyleCnt="0"/>
      <dgm:spPr/>
    </dgm:pt>
    <dgm:pt modelId="{DCE5E711-1DAC-408B-853F-65F9F17B7B16}" type="pres">
      <dgm:prSet presAssocID="{32294010-8DF8-4654-A724-086AC0678B99}" presName="sibTrans" presStyleLbl="sibTrans2D1" presStyleIdx="0" presStyleCnt="2"/>
      <dgm:spPr/>
    </dgm:pt>
    <dgm:pt modelId="{BBF5AF8B-4531-44C2-BD80-0C94DFAD989B}" type="pres">
      <dgm:prSet presAssocID="{32294010-8DF8-4654-A724-086AC0678B99}" presName="spacerB" presStyleCnt="0"/>
      <dgm:spPr/>
    </dgm:pt>
    <dgm:pt modelId="{9452E43F-E49D-4809-9051-FFE581167DF2}" type="pres">
      <dgm:prSet presAssocID="{826DBFC5-A24B-42E9-8369-F318A6B7EDB6}" presName="node" presStyleLbl="node1" presStyleIdx="1" presStyleCnt="3">
        <dgm:presLayoutVars>
          <dgm:bulletEnabled val="1"/>
        </dgm:presLayoutVars>
      </dgm:prSet>
      <dgm:spPr/>
    </dgm:pt>
    <dgm:pt modelId="{58D7CEDE-7036-4DD3-9327-40F94F6E9CF2}" type="pres">
      <dgm:prSet presAssocID="{ED6D718D-53D9-4BB7-A9AC-73EC44E5E371}" presName="sibTransLast" presStyleLbl="sibTrans2D1" presStyleIdx="1" presStyleCnt="2"/>
      <dgm:spPr/>
    </dgm:pt>
    <dgm:pt modelId="{3E3F3448-1970-4BCC-AF5E-9C5858A33B41}" type="pres">
      <dgm:prSet presAssocID="{ED6D718D-53D9-4BB7-A9AC-73EC44E5E371}" presName="connectorText" presStyleLbl="sibTrans2D1" presStyleIdx="1" presStyleCnt="2"/>
      <dgm:spPr/>
    </dgm:pt>
    <dgm:pt modelId="{3CC9F3E5-F618-41BF-8E26-A04B0711B5C8}" type="pres">
      <dgm:prSet presAssocID="{ED6D718D-53D9-4BB7-A9AC-73EC44E5E371}" presName="lastNode" presStyleLbl="node1" presStyleIdx="2" presStyleCnt="3">
        <dgm:presLayoutVars>
          <dgm:bulletEnabled val="1"/>
        </dgm:presLayoutVars>
      </dgm:prSet>
      <dgm:spPr/>
    </dgm:pt>
  </dgm:ptLst>
  <dgm:cxnLst>
    <dgm:cxn modelId="{99C19B0E-971E-46D9-A5A1-4EB0307FAF93}" srcId="{ED6D718D-53D9-4BB7-A9AC-73EC44E5E371}" destId="{DB6ED4FA-AAFE-404D-AC17-0C4A19B29098}" srcOrd="2" destOrd="0" parTransId="{CEC39E4C-74F0-41C3-ADC5-131555E36C62}" sibTransId="{2DEC7A1F-7BF5-4720-8D82-8F99250FFC98}"/>
    <dgm:cxn modelId="{9F04867D-D4FB-479C-8649-F0AFC75175D1}" type="presOf" srcId="{DB6ED4FA-AAFE-404D-AC17-0C4A19B29098}" destId="{3CC9F3E5-F618-41BF-8E26-A04B0711B5C8}" srcOrd="0" destOrd="0" presId="urn:microsoft.com/office/officeart/2005/8/layout/equation2"/>
    <dgm:cxn modelId="{332E569A-D296-4945-BC45-0D0B47FF6D27}" type="presOf" srcId="{ED6D718D-53D9-4BB7-A9AC-73EC44E5E371}" destId="{8F7CBCBD-00A4-4C8D-996D-A1B690D62403}" srcOrd="0" destOrd="0" presId="urn:microsoft.com/office/officeart/2005/8/layout/equation2"/>
    <dgm:cxn modelId="{0EAD7DA3-327E-4420-8760-02BBD1F2F94A}" srcId="{ED6D718D-53D9-4BB7-A9AC-73EC44E5E371}" destId="{826DBFC5-A24B-42E9-8369-F318A6B7EDB6}" srcOrd="1" destOrd="0" parTransId="{C9A491DC-8685-4D8A-8874-8168FB4BB0D4}" sibTransId="{2821AC29-5909-424E-A17A-ED3931DE47C2}"/>
    <dgm:cxn modelId="{938D33C0-5840-4080-823F-371E3B21110B}" type="presOf" srcId="{2821AC29-5909-424E-A17A-ED3931DE47C2}" destId="{3E3F3448-1970-4BCC-AF5E-9C5858A33B41}" srcOrd="1" destOrd="0" presId="urn:microsoft.com/office/officeart/2005/8/layout/equation2"/>
    <dgm:cxn modelId="{EE7DB0C5-E7D1-462A-AD48-17C83A7CF2B0}" type="presOf" srcId="{2821AC29-5909-424E-A17A-ED3931DE47C2}" destId="{58D7CEDE-7036-4DD3-9327-40F94F6E9CF2}" srcOrd="0" destOrd="0" presId="urn:microsoft.com/office/officeart/2005/8/layout/equation2"/>
    <dgm:cxn modelId="{D7CAC0D8-ED0A-452E-A1B6-BC471747D942}" type="presOf" srcId="{826DBFC5-A24B-42E9-8369-F318A6B7EDB6}" destId="{9452E43F-E49D-4809-9051-FFE581167DF2}" srcOrd="0" destOrd="0" presId="urn:microsoft.com/office/officeart/2005/8/layout/equation2"/>
    <dgm:cxn modelId="{F00C7CE4-79CF-44FC-BC70-558BAC5A6D87}" type="presOf" srcId="{72EF758F-AE4E-4D1E-929A-7A98588BF0C3}" destId="{5EF23C11-8371-4E50-8E8D-97B7DA5AD975}" srcOrd="0" destOrd="0" presId="urn:microsoft.com/office/officeart/2005/8/layout/equation2"/>
    <dgm:cxn modelId="{4A6D18EC-80A8-4183-8686-3987FC875823}" type="presOf" srcId="{32294010-8DF8-4654-A724-086AC0678B99}" destId="{DCE5E711-1DAC-408B-853F-65F9F17B7B16}" srcOrd="0" destOrd="0" presId="urn:microsoft.com/office/officeart/2005/8/layout/equation2"/>
    <dgm:cxn modelId="{F1AAB4EF-4141-4AC1-8BA4-D6C92E0475CB}" srcId="{ED6D718D-53D9-4BB7-A9AC-73EC44E5E371}" destId="{72EF758F-AE4E-4D1E-929A-7A98588BF0C3}" srcOrd="0" destOrd="0" parTransId="{818E6270-19F4-4345-BD23-3224DBD277B6}" sibTransId="{32294010-8DF8-4654-A724-086AC0678B99}"/>
    <dgm:cxn modelId="{86574FF5-822E-4BA4-98A1-C97DA94B3EB0}" type="presParOf" srcId="{8F7CBCBD-00A4-4C8D-996D-A1B690D62403}" destId="{FC8F26FA-D84B-42F1-A1EA-8F97B79C613A}" srcOrd="0" destOrd="0" presId="urn:microsoft.com/office/officeart/2005/8/layout/equation2"/>
    <dgm:cxn modelId="{A90FB231-B06A-4B29-9C0C-32D12CC2AE88}" type="presParOf" srcId="{FC8F26FA-D84B-42F1-A1EA-8F97B79C613A}" destId="{5EF23C11-8371-4E50-8E8D-97B7DA5AD975}" srcOrd="0" destOrd="0" presId="urn:microsoft.com/office/officeart/2005/8/layout/equation2"/>
    <dgm:cxn modelId="{69F127CB-3316-460F-A373-25EB506B4CAD}" type="presParOf" srcId="{FC8F26FA-D84B-42F1-A1EA-8F97B79C613A}" destId="{667134F2-DEA2-4663-B2A1-2E75DBFB25DD}" srcOrd="1" destOrd="0" presId="urn:microsoft.com/office/officeart/2005/8/layout/equation2"/>
    <dgm:cxn modelId="{58D361AF-54B2-4781-990C-6CC7A350A0F3}" type="presParOf" srcId="{FC8F26FA-D84B-42F1-A1EA-8F97B79C613A}" destId="{DCE5E711-1DAC-408B-853F-65F9F17B7B16}" srcOrd="2" destOrd="0" presId="urn:microsoft.com/office/officeart/2005/8/layout/equation2"/>
    <dgm:cxn modelId="{85969ED8-1092-4323-859C-69746405A599}" type="presParOf" srcId="{FC8F26FA-D84B-42F1-A1EA-8F97B79C613A}" destId="{BBF5AF8B-4531-44C2-BD80-0C94DFAD989B}" srcOrd="3" destOrd="0" presId="urn:microsoft.com/office/officeart/2005/8/layout/equation2"/>
    <dgm:cxn modelId="{A15B3261-C960-424E-9789-68F1FE01B303}" type="presParOf" srcId="{FC8F26FA-D84B-42F1-A1EA-8F97B79C613A}" destId="{9452E43F-E49D-4809-9051-FFE581167DF2}" srcOrd="4" destOrd="0" presId="urn:microsoft.com/office/officeart/2005/8/layout/equation2"/>
    <dgm:cxn modelId="{F74B3D67-0CE8-4495-88F8-FBE968C91A4A}" type="presParOf" srcId="{8F7CBCBD-00A4-4C8D-996D-A1B690D62403}" destId="{58D7CEDE-7036-4DD3-9327-40F94F6E9CF2}" srcOrd="1" destOrd="0" presId="urn:microsoft.com/office/officeart/2005/8/layout/equation2"/>
    <dgm:cxn modelId="{16596A36-A4DC-4EA6-8EB8-E2A60F0342C3}" type="presParOf" srcId="{58D7CEDE-7036-4DD3-9327-40F94F6E9CF2}" destId="{3E3F3448-1970-4BCC-AF5E-9C5858A33B41}" srcOrd="0" destOrd="0" presId="urn:microsoft.com/office/officeart/2005/8/layout/equation2"/>
    <dgm:cxn modelId="{7FD490A6-DB8F-4479-9E5A-AD71B753765E}" type="presParOf" srcId="{8F7CBCBD-00A4-4C8D-996D-A1B690D62403}" destId="{3CC9F3E5-F618-41BF-8E26-A04B0711B5C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01E0B-EA0D-421D-9D2A-BD389529D99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CCD6BB0-9E69-40A6-8640-3FFC3DA68373}">
      <dgm:prSet phldrT="[Text]" custT="1"/>
      <dgm:spPr/>
      <dgm:t>
        <a:bodyPr anchor="ctr"/>
        <a:lstStyle/>
        <a:p>
          <a:pPr algn="ctr" rtl="0">
            <a:buClr>
              <a:schemeClr val="dk1"/>
            </a:buClr>
            <a:buSzPts val="3200"/>
            <a:buChar char="●"/>
          </a:pPr>
          <a:r>
            <a:rPr lang="en-US" sz="1800" dirty="0">
              <a:latin typeface="Calibri"/>
              <a:ea typeface="Calibri"/>
              <a:cs typeface="Calibri"/>
              <a:sym typeface="Calibri"/>
            </a:rPr>
            <a:t>The DAO Hack  (2016)</a:t>
          </a:r>
          <a:endParaRPr lang="en-US" sz="1800" dirty="0"/>
        </a:p>
      </dgm:t>
    </dgm:pt>
    <dgm:pt modelId="{95679449-976F-40C0-9484-4FB7793DDC44}" type="parTrans" cxnId="{DFD29122-CCBE-4C9D-8B38-4FD9C7FB8922}">
      <dgm:prSet/>
      <dgm:spPr/>
      <dgm:t>
        <a:bodyPr/>
        <a:lstStyle/>
        <a:p>
          <a:pPr rtl="0"/>
          <a:endParaRPr lang="en-US" sz="2400"/>
        </a:p>
      </dgm:t>
    </dgm:pt>
    <dgm:pt modelId="{9BD68D8C-9EDC-4D59-936D-EB323916D95D}" type="sibTrans" cxnId="{DFD29122-CCBE-4C9D-8B38-4FD9C7FB8922}">
      <dgm:prSet/>
      <dgm:spPr/>
      <dgm:t>
        <a:bodyPr/>
        <a:lstStyle/>
        <a:p>
          <a:pPr rtl="0"/>
          <a:endParaRPr lang="en-US" sz="2400"/>
        </a:p>
      </dgm:t>
    </dgm:pt>
    <dgm:pt modelId="{F5A66E3D-F737-45AE-B365-B5822322E358}">
      <dgm:prSet phldrT="[Text]" custT="1"/>
      <dgm:spPr/>
      <dgm:t>
        <a:bodyPr anchor="ctr"/>
        <a:lstStyle/>
        <a:p>
          <a:pPr algn="ctr" rtl="0">
            <a:buClr>
              <a:schemeClr val="dk1"/>
            </a:buClr>
            <a:buSzPts val="3200"/>
            <a:buChar char="●"/>
          </a:pPr>
          <a:r>
            <a:rPr lang="en-US" sz="1800" dirty="0">
              <a:latin typeface="Calibri"/>
              <a:ea typeface="Calibri"/>
              <a:cs typeface="Calibri"/>
              <a:sym typeface="Calibri"/>
            </a:rPr>
            <a:t>Parity Wallet Bug (2017)</a:t>
          </a:r>
        </a:p>
      </dgm:t>
    </dgm:pt>
    <dgm:pt modelId="{09BF4FF0-5AF8-4BA1-9B5D-F3DC5C944F0F}" type="parTrans" cxnId="{2E2E2FAF-D51A-4143-90D4-3C441D2D3D96}">
      <dgm:prSet/>
      <dgm:spPr/>
      <dgm:t>
        <a:bodyPr/>
        <a:lstStyle/>
        <a:p>
          <a:pPr rtl="0"/>
          <a:endParaRPr lang="en-US" sz="2400"/>
        </a:p>
      </dgm:t>
    </dgm:pt>
    <dgm:pt modelId="{D7BC9A62-F927-45C2-BC9D-18A51603328A}" type="sibTrans" cxnId="{2E2E2FAF-D51A-4143-90D4-3C441D2D3D96}">
      <dgm:prSet/>
      <dgm:spPr/>
      <dgm:t>
        <a:bodyPr/>
        <a:lstStyle/>
        <a:p>
          <a:pPr rtl="0"/>
          <a:endParaRPr lang="en-US" sz="2400"/>
        </a:p>
      </dgm:t>
    </dgm:pt>
    <dgm:pt modelId="{033F3DEB-440C-461B-84DA-CD2F6322D781}">
      <dgm:prSet phldrT="[Text]" custT="1"/>
      <dgm:spPr/>
      <dgm:t>
        <a:bodyPr anchor="ctr"/>
        <a:lstStyle/>
        <a:p>
          <a:pPr algn="ctr" rtl="0">
            <a:buClr>
              <a:schemeClr val="dk1"/>
            </a:buClr>
            <a:buSzPts val="3200"/>
            <a:buChar char="●"/>
          </a:pPr>
          <a:r>
            <a:rPr lang="fr-FR" sz="1800" dirty="0">
              <a:latin typeface="Calibri"/>
              <a:ea typeface="Calibri"/>
              <a:cs typeface="Calibri"/>
              <a:sym typeface="Calibri"/>
            </a:rPr>
            <a:t>BZX Exploits      (2020 - 2021)</a:t>
          </a:r>
          <a:endParaRPr lang="en-US" sz="1800" dirty="0"/>
        </a:p>
      </dgm:t>
    </dgm:pt>
    <dgm:pt modelId="{00940E40-9C0E-4577-A776-66B566D41B62}" type="parTrans" cxnId="{568FBAFD-D90D-46F0-8C26-4543A070263A}">
      <dgm:prSet/>
      <dgm:spPr/>
      <dgm:t>
        <a:bodyPr/>
        <a:lstStyle/>
        <a:p>
          <a:pPr rtl="0"/>
          <a:endParaRPr lang="en-US" sz="2400"/>
        </a:p>
      </dgm:t>
    </dgm:pt>
    <dgm:pt modelId="{66D0E056-E664-4A78-B509-D8D6470979EF}" type="sibTrans" cxnId="{568FBAFD-D90D-46F0-8C26-4543A070263A}">
      <dgm:prSet/>
      <dgm:spPr/>
      <dgm:t>
        <a:bodyPr/>
        <a:lstStyle/>
        <a:p>
          <a:pPr rtl="0"/>
          <a:endParaRPr lang="en-US" sz="2400"/>
        </a:p>
      </dgm:t>
    </dgm:pt>
    <dgm:pt modelId="{DDC18C2E-7FA6-4239-8BC0-5669AC472754}">
      <dgm:prSet custT="1"/>
      <dgm:spPr/>
      <dgm:t>
        <a:bodyPr anchor="ctr"/>
        <a:lstStyle/>
        <a:p>
          <a:pPr algn="ctr" rtl="0">
            <a:buNone/>
          </a:pPr>
          <a:r>
            <a:rPr lang="en-US" sz="2000" b="1" dirty="0">
              <a:latin typeface="Calibri"/>
              <a:ea typeface="Calibri"/>
              <a:cs typeface="Calibri"/>
              <a:sym typeface="Calibri"/>
            </a:rPr>
            <a:t>$60M loss</a:t>
          </a:r>
          <a:endParaRPr lang="en-US" sz="2000" b="1" dirty="0"/>
        </a:p>
      </dgm:t>
    </dgm:pt>
    <dgm:pt modelId="{0A4B8464-6ABB-425E-850F-5EBF103E9F5D}" type="parTrans" cxnId="{2A55C919-1395-4D62-8BB8-D78867DBF2A7}">
      <dgm:prSet/>
      <dgm:spPr/>
      <dgm:t>
        <a:bodyPr/>
        <a:lstStyle/>
        <a:p>
          <a:pPr rtl="0"/>
          <a:endParaRPr lang="en-US" sz="2400"/>
        </a:p>
      </dgm:t>
    </dgm:pt>
    <dgm:pt modelId="{E2670576-70EB-4C32-8E21-CEFEC4DEF98E}" type="sibTrans" cxnId="{2A55C919-1395-4D62-8BB8-D78867DBF2A7}">
      <dgm:prSet/>
      <dgm:spPr/>
      <dgm:t>
        <a:bodyPr/>
        <a:lstStyle/>
        <a:p>
          <a:pPr rtl="0"/>
          <a:endParaRPr lang="en-US" sz="2400"/>
        </a:p>
      </dgm:t>
    </dgm:pt>
    <dgm:pt modelId="{B6771AA6-D9A3-4BDB-B554-0FFE4EF6BE18}">
      <dgm:prSet custT="1"/>
      <dgm:spPr/>
      <dgm:t>
        <a:bodyPr anchor="ctr"/>
        <a:lstStyle/>
        <a:p>
          <a:pPr algn="ctr" rtl="0">
            <a:buNone/>
          </a:pPr>
          <a:r>
            <a:rPr lang="en-US" sz="2000" b="1" dirty="0">
              <a:latin typeface="Calibri"/>
              <a:ea typeface="Calibri"/>
              <a:cs typeface="Calibri"/>
              <a:sym typeface="Calibri"/>
            </a:rPr>
            <a:t>$150M frozen</a:t>
          </a:r>
          <a:endParaRPr lang="en-US" sz="2000" b="1" dirty="0"/>
        </a:p>
      </dgm:t>
    </dgm:pt>
    <dgm:pt modelId="{F6B92C4E-4567-450C-838C-500207F9DF8D}" type="parTrans" cxnId="{F3197D05-6134-4C28-8BE3-F1A7FF1F2D24}">
      <dgm:prSet/>
      <dgm:spPr/>
      <dgm:t>
        <a:bodyPr/>
        <a:lstStyle/>
        <a:p>
          <a:pPr rtl="0"/>
          <a:endParaRPr lang="en-US" sz="2400"/>
        </a:p>
      </dgm:t>
    </dgm:pt>
    <dgm:pt modelId="{4F964970-57D3-4C48-A1B7-2272A8C0CD63}" type="sibTrans" cxnId="{F3197D05-6134-4C28-8BE3-F1A7FF1F2D24}">
      <dgm:prSet/>
      <dgm:spPr/>
      <dgm:t>
        <a:bodyPr/>
        <a:lstStyle/>
        <a:p>
          <a:pPr rtl="0"/>
          <a:endParaRPr lang="en-US" sz="2400"/>
        </a:p>
      </dgm:t>
    </dgm:pt>
    <dgm:pt modelId="{D8352312-774E-45F9-93E5-6AA48AE9075B}">
      <dgm:prSet custT="1"/>
      <dgm:spPr/>
      <dgm:t>
        <a:bodyPr anchor="ctr"/>
        <a:lstStyle/>
        <a:p>
          <a:pPr algn="ctr" rtl="0">
            <a:buNone/>
          </a:pPr>
          <a:r>
            <a:rPr lang="en-US" sz="2000" b="1" kern="1200" dirty="0">
              <a:solidFill>
                <a:srgbClr val="000000">
                  <a:hueOff val="0"/>
                  <a:satOff val="0"/>
                  <a:lumOff val="0"/>
                  <a:alphaOff val="0"/>
                </a:srgbClr>
              </a:solidFill>
              <a:latin typeface="Calibri"/>
              <a:ea typeface="Calibri"/>
              <a:cs typeface="Calibri"/>
            </a:rPr>
            <a:t>$64M loss</a:t>
          </a:r>
        </a:p>
      </dgm:t>
    </dgm:pt>
    <dgm:pt modelId="{345FEC3B-D6D9-4E3E-96B7-DB26469325E7}" type="parTrans" cxnId="{F5670D3A-A48E-4116-9064-8A0F33A99FCB}">
      <dgm:prSet/>
      <dgm:spPr/>
      <dgm:t>
        <a:bodyPr/>
        <a:lstStyle/>
        <a:p>
          <a:pPr rtl="0"/>
          <a:endParaRPr lang="en-US" sz="2400"/>
        </a:p>
      </dgm:t>
    </dgm:pt>
    <dgm:pt modelId="{5E7257AD-2F46-4CF5-A01C-47F42A35F438}" type="sibTrans" cxnId="{F5670D3A-A48E-4116-9064-8A0F33A99FCB}">
      <dgm:prSet/>
      <dgm:spPr/>
      <dgm:t>
        <a:bodyPr/>
        <a:lstStyle/>
        <a:p>
          <a:pPr rtl="0"/>
          <a:endParaRPr lang="en-US" sz="2400"/>
        </a:p>
      </dgm:t>
    </dgm:pt>
    <dgm:pt modelId="{2D7863D8-3080-4BD9-844B-CD7A8182CFDA}" type="pres">
      <dgm:prSet presAssocID="{25C01E0B-EA0D-421D-9D2A-BD389529D99C}" presName="Name0" presStyleCnt="0">
        <dgm:presLayoutVars>
          <dgm:dir/>
          <dgm:animLvl val="lvl"/>
          <dgm:resizeHandles val="exact"/>
        </dgm:presLayoutVars>
      </dgm:prSet>
      <dgm:spPr/>
    </dgm:pt>
    <dgm:pt modelId="{8AB3FFF6-6323-462F-B63F-E419C7257FDB}" type="pres">
      <dgm:prSet presAssocID="{ECCD6BB0-9E69-40A6-8640-3FFC3DA68373}" presName="composite" presStyleCnt="0"/>
      <dgm:spPr/>
    </dgm:pt>
    <dgm:pt modelId="{3860A528-F8AD-4988-8E92-C98E18D99C2D}" type="pres">
      <dgm:prSet presAssocID="{ECCD6BB0-9E69-40A6-8640-3FFC3DA68373}" presName="parTx" presStyleLbl="alignNode1" presStyleIdx="0" presStyleCnt="3">
        <dgm:presLayoutVars>
          <dgm:chMax val="0"/>
          <dgm:chPref val="0"/>
          <dgm:bulletEnabled val="1"/>
        </dgm:presLayoutVars>
      </dgm:prSet>
      <dgm:spPr/>
    </dgm:pt>
    <dgm:pt modelId="{B1273D81-783F-46D9-9931-8F27AE2666AE}" type="pres">
      <dgm:prSet presAssocID="{ECCD6BB0-9E69-40A6-8640-3FFC3DA68373}" presName="desTx" presStyleLbl="alignAccFollowNode1" presStyleIdx="0" presStyleCnt="3">
        <dgm:presLayoutVars>
          <dgm:bulletEnabled val="1"/>
        </dgm:presLayoutVars>
      </dgm:prSet>
      <dgm:spPr/>
    </dgm:pt>
    <dgm:pt modelId="{3F7D47C2-6719-4B91-9959-6B7BCD478CEE}" type="pres">
      <dgm:prSet presAssocID="{9BD68D8C-9EDC-4D59-936D-EB323916D95D}" presName="space" presStyleCnt="0"/>
      <dgm:spPr/>
    </dgm:pt>
    <dgm:pt modelId="{C14EC72E-FC4D-4225-B8E3-3356859238FA}" type="pres">
      <dgm:prSet presAssocID="{F5A66E3D-F737-45AE-B365-B5822322E358}" presName="composite" presStyleCnt="0"/>
      <dgm:spPr/>
    </dgm:pt>
    <dgm:pt modelId="{F27E4BB6-F6E5-496E-A676-81F637FD8FE5}" type="pres">
      <dgm:prSet presAssocID="{F5A66E3D-F737-45AE-B365-B5822322E358}" presName="parTx" presStyleLbl="alignNode1" presStyleIdx="1" presStyleCnt="3">
        <dgm:presLayoutVars>
          <dgm:chMax val="0"/>
          <dgm:chPref val="0"/>
          <dgm:bulletEnabled val="1"/>
        </dgm:presLayoutVars>
      </dgm:prSet>
      <dgm:spPr/>
    </dgm:pt>
    <dgm:pt modelId="{5812DF87-DDD1-4648-BF30-A58DB50545DF}" type="pres">
      <dgm:prSet presAssocID="{F5A66E3D-F737-45AE-B365-B5822322E358}" presName="desTx" presStyleLbl="alignAccFollowNode1" presStyleIdx="1" presStyleCnt="3">
        <dgm:presLayoutVars>
          <dgm:bulletEnabled val="1"/>
        </dgm:presLayoutVars>
      </dgm:prSet>
      <dgm:spPr/>
    </dgm:pt>
    <dgm:pt modelId="{7109D8F0-52F2-46EC-8D99-5E9CDC72F19A}" type="pres">
      <dgm:prSet presAssocID="{D7BC9A62-F927-45C2-BC9D-18A51603328A}" presName="space" presStyleCnt="0"/>
      <dgm:spPr/>
    </dgm:pt>
    <dgm:pt modelId="{B1475479-6D1B-4B5E-B7E3-CF5AD5FCA3AF}" type="pres">
      <dgm:prSet presAssocID="{033F3DEB-440C-461B-84DA-CD2F6322D781}" presName="composite" presStyleCnt="0"/>
      <dgm:spPr/>
    </dgm:pt>
    <dgm:pt modelId="{6B378DFA-C0DB-48CD-83CA-AAAB597AC62D}" type="pres">
      <dgm:prSet presAssocID="{033F3DEB-440C-461B-84DA-CD2F6322D781}" presName="parTx" presStyleLbl="alignNode1" presStyleIdx="2" presStyleCnt="3">
        <dgm:presLayoutVars>
          <dgm:chMax val="0"/>
          <dgm:chPref val="0"/>
          <dgm:bulletEnabled val="1"/>
        </dgm:presLayoutVars>
      </dgm:prSet>
      <dgm:spPr/>
    </dgm:pt>
    <dgm:pt modelId="{91C79CB8-AF1E-4384-8FB0-A6B9C9655D46}" type="pres">
      <dgm:prSet presAssocID="{033F3DEB-440C-461B-84DA-CD2F6322D781}" presName="desTx" presStyleLbl="alignAccFollowNode1" presStyleIdx="2" presStyleCnt="3">
        <dgm:presLayoutVars>
          <dgm:bulletEnabled val="1"/>
        </dgm:presLayoutVars>
      </dgm:prSet>
      <dgm:spPr/>
    </dgm:pt>
  </dgm:ptLst>
  <dgm:cxnLst>
    <dgm:cxn modelId="{F3197D05-6134-4C28-8BE3-F1A7FF1F2D24}" srcId="{F5A66E3D-F737-45AE-B365-B5822322E358}" destId="{B6771AA6-D9A3-4BDB-B554-0FFE4EF6BE18}" srcOrd="0" destOrd="0" parTransId="{F6B92C4E-4567-450C-838C-500207F9DF8D}" sibTransId="{4F964970-57D3-4C48-A1B7-2272A8C0CD63}"/>
    <dgm:cxn modelId="{2A55C919-1395-4D62-8BB8-D78867DBF2A7}" srcId="{ECCD6BB0-9E69-40A6-8640-3FFC3DA68373}" destId="{DDC18C2E-7FA6-4239-8BC0-5669AC472754}" srcOrd="0" destOrd="0" parTransId="{0A4B8464-6ABB-425E-850F-5EBF103E9F5D}" sibTransId="{E2670576-70EB-4C32-8E21-CEFEC4DEF98E}"/>
    <dgm:cxn modelId="{2D39131A-D8C8-492F-A21F-90B35EBA8FE3}" type="presOf" srcId="{F5A66E3D-F737-45AE-B365-B5822322E358}" destId="{F27E4BB6-F6E5-496E-A676-81F637FD8FE5}" srcOrd="0" destOrd="0" presId="urn:microsoft.com/office/officeart/2005/8/layout/hList1"/>
    <dgm:cxn modelId="{DFD29122-CCBE-4C9D-8B38-4FD9C7FB8922}" srcId="{25C01E0B-EA0D-421D-9D2A-BD389529D99C}" destId="{ECCD6BB0-9E69-40A6-8640-3FFC3DA68373}" srcOrd="0" destOrd="0" parTransId="{95679449-976F-40C0-9484-4FB7793DDC44}" sibTransId="{9BD68D8C-9EDC-4D59-936D-EB323916D95D}"/>
    <dgm:cxn modelId="{15579034-02C9-4CFE-9BD2-6255D546AA99}" type="presOf" srcId="{25C01E0B-EA0D-421D-9D2A-BD389529D99C}" destId="{2D7863D8-3080-4BD9-844B-CD7A8182CFDA}" srcOrd="0" destOrd="0" presId="urn:microsoft.com/office/officeart/2005/8/layout/hList1"/>
    <dgm:cxn modelId="{F5670D3A-A48E-4116-9064-8A0F33A99FCB}" srcId="{033F3DEB-440C-461B-84DA-CD2F6322D781}" destId="{D8352312-774E-45F9-93E5-6AA48AE9075B}" srcOrd="0" destOrd="0" parTransId="{345FEC3B-D6D9-4E3E-96B7-DB26469325E7}" sibTransId="{5E7257AD-2F46-4CF5-A01C-47F42A35F438}"/>
    <dgm:cxn modelId="{FB95944A-2361-487B-AD62-40907FCB9A45}" type="presOf" srcId="{DDC18C2E-7FA6-4239-8BC0-5669AC472754}" destId="{B1273D81-783F-46D9-9931-8F27AE2666AE}" srcOrd="0" destOrd="0" presId="urn:microsoft.com/office/officeart/2005/8/layout/hList1"/>
    <dgm:cxn modelId="{38AB8E7B-1065-4F33-A4C7-F72A4B66F674}" type="presOf" srcId="{033F3DEB-440C-461B-84DA-CD2F6322D781}" destId="{6B378DFA-C0DB-48CD-83CA-AAAB597AC62D}" srcOrd="0" destOrd="0" presId="urn:microsoft.com/office/officeart/2005/8/layout/hList1"/>
    <dgm:cxn modelId="{2E2E2FAF-D51A-4143-90D4-3C441D2D3D96}" srcId="{25C01E0B-EA0D-421D-9D2A-BD389529D99C}" destId="{F5A66E3D-F737-45AE-B365-B5822322E358}" srcOrd="1" destOrd="0" parTransId="{09BF4FF0-5AF8-4BA1-9B5D-F3DC5C944F0F}" sibTransId="{D7BC9A62-F927-45C2-BC9D-18A51603328A}"/>
    <dgm:cxn modelId="{83D3BDC3-B6F8-40B0-BD75-B4DBFF31FB4E}" type="presOf" srcId="{B6771AA6-D9A3-4BDB-B554-0FFE4EF6BE18}" destId="{5812DF87-DDD1-4648-BF30-A58DB50545DF}" srcOrd="0" destOrd="0" presId="urn:microsoft.com/office/officeart/2005/8/layout/hList1"/>
    <dgm:cxn modelId="{CDC137D4-F4CC-4D22-B840-00B92F1A1713}" type="presOf" srcId="{D8352312-774E-45F9-93E5-6AA48AE9075B}" destId="{91C79CB8-AF1E-4384-8FB0-A6B9C9655D46}" srcOrd="0" destOrd="0" presId="urn:microsoft.com/office/officeart/2005/8/layout/hList1"/>
    <dgm:cxn modelId="{5A957AE2-46F6-458B-8CD7-F47C1AEB3052}" type="presOf" srcId="{ECCD6BB0-9E69-40A6-8640-3FFC3DA68373}" destId="{3860A528-F8AD-4988-8E92-C98E18D99C2D}" srcOrd="0" destOrd="0" presId="urn:microsoft.com/office/officeart/2005/8/layout/hList1"/>
    <dgm:cxn modelId="{568FBAFD-D90D-46F0-8C26-4543A070263A}" srcId="{25C01E0B-EA0D-421D-9D2A-BD389529D99C}" destId="{033F3DEB-440C-461B-84DA-CD2F6322D781}" srcOrd="2" destOrd="0" parTransId="{00940E40-9C0E-4577-A776-66B566D41B62}" sibTransId="{66D0E056-E664-4A78-B509-D8D6470979EF}"/>
    <dgm:cxn modelId="{61F2BB29-F5A3-4D4E-9214-F3C09DB8C8A0}" type="presParOf" srcId="{2D7863D8-3080-4BD9-844B-CD7A8182CFDA}" destId="{8AB3FFF6-6323-462F-B63F-E419C7257FDB}" srcOrd="0" destOrd="0" presId="urn:microsoft.com/office/officeart/2005/8/layout/hList1"/>
    <dgm:cxn modelId="{6BBF5321-90DD-4634-ACAC-9B66FCD64B3A}" type="presParOf" srcId="{8AB3FFF6-6323-462F-B63F-E419C7257FDB}" destId="{3860A528-F8AD-4988-8E92-C98E18D99C2D}" srcOrd="0" destOrd="0" presId="urn:microsoft.com/office/officeart/2005/8/layout/hList1"/>
    <dgm:cxn modelId="{EE4B672A-3B82-40F6-9B3E-2D927BB5A3EE}" type="presParOf" srcId="{8AB3FFF6-6323-462F-B63F-E419C7257FDB}" destId="{B1273D81-783F-46D9-9931-8F27AE2666AE}" srcOrd="1" destOrd="0" presId="urn:microsoft.com/office/officeart/2005/8/layout/hList1"/>
    <dgm:cxn modelId="{3DC328AC-8E25-4D88-814A-E2A8D35769B3}" type="presParOf" srcId="{2D7863D8-3080-4BD9-844B-CD7A8182CFDA}" destId="{3F7D47C2-6719-4B91-9959-6B7BCD478CEE}" srcOrd="1" destOrd="0" presId="urn:microsoft.com/office/officeart/2005/8/layout/hList1"/>
    <dgm:cxn modelId="{6BF57B15-E3B0-4B01-A5FB-C7BA0261DB0E}" type="presParOf" srcId="{2D7863D8-3080-4BD9-844B-CD7A8182CFDA}" destId="{C14EC72E-FC4D-4225-B8E3-3356859238FA}" srcOrd="2" destOrd="0" presId="urn:microsoft.com/office/officeart/2005/8/layout/hList1"/>
    <dgm:cxn modelId="{34913DBB-1637-45AE-8802-1271BB3DA1AC}" type="presParOf" srcId="{C14EC72E-FC4D-4225-B8E3-3356859238FA}" destId="{F27E4BB6-F6E5-496E-A676-81F637FD8FE5}" srcOrd="0" destOrd="0" presId="urn:microsoft.com/office/officeart/2005/8/layout/hList1"/>
    <dgm:cxn modelId="{99821A47-9346-482B-847E-AACA0F1C39AC}" type="presParOf" srcId="{C14EC72E-FC4D-4225-B8E3-3356859238FA}" destId="{5812DF87-DDD1-4648-BF30-A58DB50545DF}" srcOrd="1" destOrd="0" presId="urn:microsoft.com/office/officeart/2005/8/layout/hList1"/>
    <dgm:cxn modelId="{A6E2FB93-3F6E-407B-AEE6-8989D77CD3B6}" type="presParOf" srcId="{2D7863D8-3080-4BD9-844B-CD7A8182CFDA}" destId="{7109D8F0-52F2-46EC-8D99-5E9CDC72F19A}" srcOrd="3" destOrd="0" presId="urn:microsoft.com/office/officeart/2005/8/layout/hList1"/>
    <dgm:cxn modelId="{37DC6F56-65FF-4CA1-88E7-FBE1366E4258}" type="presParOf" srcId="{2D7863D8-3080-4BD9-844B-CD7A8182CFDA}" destId="{B1475479-6D1B-4B5E-B7E3-CF5AD5FCA3AF}" srcOrd="4" destOrd="0" presId="urn:microsoft.com/office/officeart/2005/8/layout/hList1"/>
    <dgm:cxn modelId="{F9377E20-597E-4970-80AA-26340FF65F6C}" type="presParOf" srcId="{B1475479-6D1B-4B5E-B7E3-CF5AD5FCA3AF}" destId="{6B378DFA-C0DB-48CD-83CA-AAAB597AC62D}" srcOrd="0" destOrd="0" presId="urn:microsoft.com/office/officeart/2005/8/layout/hList1"/>
    <dgm:cxn modelId="{CE557423-3262-4DBF-8E54-68F38CA2B509}" type="presParOf" srcId="{B1475479-6D1B-4B5E-B7E3-CF5AD5FCA3AF}" destId="{91C79CB8-AF1E-4384-8FB0-A6B9C9655D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0C5B4-D084-4A2D-A340-6B6E53E5C4BA}" type="doc">
      <dgm:prSet loTypeId="urn:microsoft.com/office/officeart/2005/8/layout/chevron1" loCatId="process" qsTypeId="urn:microsoft.com/office/officeart/2005/8/quickstyle/simple2" qsCatId="simple" csTypeId="urn:microsoft.com/office/officeart/2005/8/colors/accent3_5" csCatId="accent3" phldr="1"/>
      <dgm:spPr/>
      <dgm:t>
        <a:bodyPr/>
        <a:lstStyle/>
        <a:p>
          <a:pPr rtl="1"/>
          <a:endParaRPr lang="he-IL"/>
        </a:p>
      </dgm:t>
    </dgm:pt>
    <dgm:pt modelId="{6ACE002F-AC2F-42BE-BBB5-A79293E47B26}">
      <dgm:prSet/>
      <dgm:spPr/>
      <dgm:t>
        <a:bodyPr/>
        <a:lstStyle/>
        <a:p>
          <a:pPr rtl="1"/>
          <a:r>
            <a:rPr lang="he-IL" b="0" i="0" dirty="0" err="1"/>
            <a:t>After</a:t>
          </a:r>
          <a:r>
            <a:rPr lang="he-IL" b="0" i="0" dirty="0"/>
            <a:t> </a:t>
          </a:r>
          <a:r>
            <a:rPr lang="he-IL" b="0" i="0" dirty="0" err="1"/>
            <a:t>type</a:t>
          </a:r>
          <a:r>
            <a:rPr lang="he-IL" b="0" i="0" dirty="0"/>
            <a:t> </a:t>
          </a:r>
          <a:r>
            <a:rPr lang="he-IL" b="0" i="0" dirty="0" err="1"/>
            <a:t>checking</a:t>
          </a:r>
          <a:endParaRPr lang="he-IL" dirty="0"/>
        </a:p>
      </dgm:t>
    </dgm:pt>
    <dgm:pt modelId="{BB27447F-6B1F-428D-B2ED-FAE1F0E91389}" type="parTrans" cxnId="{14A1D09B-75B6-42D5-BE8B-90058A1FC7B8}">
      <dgm:prSet/>
      <dgm:spPr/>
      <dgm:t>
        <a:bodyPr/>
        <a:lstStyle/>
        <a:p>
          <a:pPr rtl="1"/>
          <a:endParaRPr lang="he-IL"/>
        </a:p>
      </dgm:t>
    </dgm:pt>
    <dgm:pt modelId="{3CAD4F50-6110-4ED6-BA1C-F101DC135F4F}" type="sibTrans" cxnId="{14A1D09B-75B6-42D5-BE8B-90058A1FC7B8}">
      <dgm:prSet/>
      <dgm:spPr/>
      <dgm:t>
        <a:bodyPr/>
        <a:lstStyle/>
        <a:p>
          <a:pPr rtl="1"/>
          <a:endParaRPr lang="he-IL"/>
        </a:p>
      </dgm:t>
    </dgm:pt>
    <dgm:pt modelId="{F4D2ACA8-9C7D-4393-BB9F-3168B89A1BE6}">
      <dgm:prSet/>
      <dgm:spPr/>
      <dgm:t>
        <a:bodyPr/>
        <a:lstStyle/>
        <a:p>
          <a:pPr rtl="1"/>
          <a:r>
            <a:rPr lang="he-IL" b="0" i="0" dirty="0" err="1"/>
            <a:t>Converts</a:t>
          </a:r>
          <a:r>
            <a:rPr lang="he-IL" b="0" i="0" dirty="0"/>
            <a:t> </a:t>
          </a:r>
          <a:r>
            <a:rPr lang="he-IL" b="0" i="0" dirty="0" err="1"/>
            <a:t>to</a:t>
          </a:r>
          <a:r>
            <a:rPr lang="he-IL" b="0" i="0" dirty="0"/>
            <a:t> </a:t>
          </a:r>
          <a:r>
            <a:rPr lang="he-IL" b="0" i="0" dirty="0" err="1"/>
            <a:t>CHCs</a:t>
          </a:r>
          <a:r>
            <a:rPr lang="en-US" b="0" i="0" dirty="0"/>
            <a:t> logic</a:t>
          </a:r>
          <a:r>
            <a:rPr lang="he-IL" b="0" i="0" dirty="0"/>
            <a:t> </a:t>
          </a:r>
          <a:endParaRPr lang="he-IL" dirty="0"/>
        </a:p>
      </dgm:t>
    </dgm:pt>
    <dgm:pt modelId="{DCB4FACC-693A-4E87-AE1E-0EC605930343}" type="parTrans" cxnId="{47EF78FE-EBFF-424E-8907-FB52EDAD4BF0}">
      <dgm:prSet/>
      <dgm:spPr/>
      <dgm:t>
        <a:bodyPr/>
        <a:lstStyle/>
        <a:p>
          <a:pPr rtl="1"/>
          <a:endParaRPr lang="he-IL"/>
        </a:p>
      </dgm:t>
    </dgm:pt>
    <dgm:pt modelId="{7ADA2D69-8DCE-437E-92CC-530679A8C676}" type="sibTrans" cxnId="{47EF78FE-EBFF-424E-8907-FB52EDAD4BF0}">
      <dgm:prSet/>
      <dgm:spPr/>
      <dgm:t>
        <a:bodyPr/>
        <a:lstStyle/>
        <a:p>
          <a:pPr rtl="1"/>
          <a:endParaRPr lang="he-IL"/>
        </a:p>
      </dgm:t>
    </dgm:pt>
    <dgm:pt modelId="{88CA9AD5-7BBC-4821-BB27-71789FF9EE2D}">
      <dgm:prSet/>
      <dgm:spPr/>
      <dgm:t>
        <a:bodyPr/>
        <a:lstStyle/>
        <a:p>
          <a:pPr rtl="1"/>
          <a:r>
            <a:rPr lang="en-US" b="0" i="0" dirty="0"/>
            <a:t>Insertion for solvers (Spacer or </a:t>
          </a:r>
          <a:r>
            <a:rPr lang="en-US" b="0" i="0" dirty="0" err="1"/>
            <a:t>Eldarica</a:t>
          </a:r>
          <a:r>
            <a:rPr lang="en-US" b="0" i="0" dirty="0"/>
            <a:t>)</a:t>
          </a:r>
          <a:endParaRPr lang="he-IL" dirty="0"/>
        </a:p>
      </dgm:t>
    </dgm:pt>
    <dgm:pt modelId="{97EFFAEE-B831-4396-905F-EC8A6F7DEB65}" type="parTrans" cxnId="{D25B3ED7-BB7A-4D6C-9819-DF1B38CBDFEC}">
      <dgm:prSet/>
      <dgm:spPr/>
      <dgm:t>
        <a:bodyPr/>
        <a:lstStyle/>
        <a:p>
          <a:pPr rtl="1"/>
          <a:endParaRPr lang="he-IL"/>
        </a:p>
      </dgm:t>
    </dgm:pt>
    <dgm:pt modelId="{F9AF59F6-D976-49B3-9A29-75A09C2BDEB3}" type="sibTrans" cxnId="{D25B3ED7-BB7A-4D6C-9819-DF1B38CBDFEC}">
      <dgm:prSet/>
      <dgm:spPr/>
      <dgm:t>
        <a:bodyPr/>
        <a:lstStyle/>
        <a:p>
          <a:pPr rtl="1"/>
          <a:endParaRPr lang="he-IL"/>
        </a:p>
      </dgm:t>
    </dgm:pt>
    <dgm:pt modelId="{F637EE13-A5F7-4235-8286-D835715344CB}">
      <dgm:prSet/>
      <dgm:spPr/>
      <dgm:t>
        <a:bodyPr/>
        <a:lstStyle/>
        <a:p>
          <a:pPr rtl="1"/>
          <a:r>
            <a:rPr lang="he-IL" b="0" i="0" dirty="0" err="1"/>
            <a:t>Reports</a:t>
          </a:r>
          <a:r>
            <a:rPr lang="he-IL" b="0" i="0" dirty="0"/>
            <a:t> </a:t>
          </a:r>
          <a:r>
            <a:rPr lang="he-IL" b="0" i="0" dirty="0" err="1"/>
            <a:t>results</a:t>
          </a:r>
          <a:r>
            <a:rPr lang="he-IL" b="0" i="0" dirty="0"/>
            <a:t> </a:t>
          </a:r>
          <a:r>
            <a:rPr lang="he-IL" b="0" i="0" dirty="0" err="1"/>
            <a:t>directly</a:t>
          </a:r>
          <a:r>
            <a:rPr lang="he-IL" b="0" i="0" dirty="0"/>
            <a:t> </a:t>
          </a:r>
          <a:r>
            <a:rPr lang="he-IL" b="0" i="0" dirty="0" err="1"/>
            <a:t>in</a:t>
          </a:r>
          <a:r>
            <a:rPr lang="he-IL" b="0" i="0" dirty="0"/>
            <a:t> </a:t>
          </a:r>
          <a:r>
            <a:rPr lang="he-IL" b="0" i="0" dirty="0" err="1"/>
            <a:t>compiler</a:t>
          </a:r>
          <a:r>
            <a:rPr lang="he-IL" b="0" i="0" dirty="0"/>
            <a:t> </a:t>
          </a:r>
          <a:r>
            <a:rPr lang="he-IL" b="0" i="0" dirty="0" err="1"/>
            <a:t>output</a:t>
          </a:r>
          <a:endParaRPr lang="he-IL" dirty="0"/>
        </a:p>
      </dgm:t>
    </dgm:pt>
    <dgm:pt modelId="{56039640-1D56-483D-AC53-FDD3CC5863B2}" type="parTrans" cxnId="{75E59C0C-C8EE-4498-A830-6C38156A5BFE}">
      <dgm:prSet/>
      <dgm:spPr/>
      <dgm:t>
        <a:bodyPr/>
        <a:lstStyle/>
        <a:p>
          <a:pPr rtl="1"/>
          <a:endParaRPr lang="he-IL"/>
        </a:p>
      </dgm:t>
    </dgm:pt>
    <dgm:pt modelId="{8D298CB9-2782-4B4E-8E14-F8D40BFC2C06}" type="sibTrans" cxnId="{75E59C0C-C8EE-4498-A830-6C38156A5BFE}">
      <dgm:prSet/>
      <dgm:spPr/>
      <dgm:t>
        <a:bodyPr/>
        <a:lstStyle/>
        <a:p>
          <a:pPr rtl="1"/>
          <a:endParaRPr lang="he-IL"/>
        </a:p>
      </dgm:t>
    </dgm:pt>
    <dgm:pt modelId="{EB92260D-F93D-4E33-9FCF-D1DA7A7F4B33}" type="pres">
      <dgm:prSet presAssocID="{6BA0C5B4-D084-4A2D-A340-6B6E53E5C4BA}" presName="Name0" presStyleCnt="0">
        <dgm:presLayoutVars>
          <dgm:dir/>
          <dgm:animLvl val="lvl"/>
          <dgm:resizeHandles val="exact"/>
        </dgm:presLayoutVars>
      </dgm:prSet>
      <dgm:spPr/>
    </dgm:pt>
    <dgm:pt modelId="{5357FC75-8AA2-4F11-9DCC-E1D8D39201F2}" type="pres">
      <dgm:prSet presAssocID="{6ACE002F-AC2F-42BE-BBB5-A79293E47B26}" presName="parTxOnly" presStyleLbl="node1" presStyleIdx="0" presStyleCnt="4">
        <dgm:presLayoutVars>
          <dgm:chMax val="0"/>
          <dgm:chPref val="0"/>
          <dgm:bulletEnabled val="1"/>
        </dgm:presLayoutVars>
      </dgm:prSet>
      <dgm:spPr/>
    </dgm:pt>
    <dgm:pt modelId="{5F3B9387-36AA-4DF7-BBE7-8AB25894109E}" type="pres">
      <dgm:prSet presAssocID="{3CAD4F50-6110-4ED6-BA1C-F101DC135F4F}" presName="parTxOnlySpace" presStyleCnt="0"/>
      <dgm:spPr/>
    </dgm:pt>
    <dgm:pt modelId="{821C46AD-2C32-40C5-93D7-925A2585871E}" type="pres">
      <dgm:prSet presAssocID="{F4D2ACA8-9C7D-4393-BB9F-3168B89A1BE6}" presName="parTxOnly" presStyleLbl="node1" presStyleIdx="1" presStyleCnt="4">
        <dgm:presLayoutVars>
          <dgm:chMax val="0"/>
          <dgm:chPref val="0"/>
          <dgm:bulletEnabled val="1"/>
        </dgm:presLayoutVars>
      </dgm:prSet>
      <dgm:spPr/>
    </dgm:pt>
    <dgm:pt modelId="{0D758AEF-A809-4F72-AD7F-059909EAFD97}" type="pres">
      <dgm:prSet presAssocID="{7ADA2D69-8DCE-437E-92CC-530679A8C676}" presName="parTxOnlySpace" presStyleCnt="0"/>
      <dgm:spPr/>
    </dgm:pt>
    <dgm:pt modelId="{4318E4B1-FB6E-4D50-925C-DFEFDE0AC9A1}" type="pres">
      <dgm:prSet presAssocID="{88CA9AD5-7BBC-4821-BB27-71789FF9EE2D}" presName="parTxOnly" presStyleLbl="node1" presStyleIdx="2" presStyleCnt="4">
        <dgm:presLayoutVars>
          <dgm:chMax val="0"/>
          <dgm:chPref val="0"/>
          <dgm:bulletEnabled val="1"/>
        </dgm:presLayoutVars>
      </dgm:prSet>
      <dgm:spPr/>
    </dgm:pt>
    <dgm:pt modelId="{B2CB4ECF-E0E3-45A7-AED9-E3FBB097F574}" type="pres">
      <dgm:prSet presAssocID="{F9AF59F6-D976-49B3-9A29-75A09C2BDEB3}" presName="parTxOnlySpace" presStyleCnt="0"/>
      <dgm:spPr/>
    </dgm:pt>
    <dgm:pt modelId="{1C83AF51-F567-475C-9609-130CD4E17568}" type="pres">
      <dgm:prSet presAssocID="{F637EE13-A5F7-4235-8286-D835715344CB}" presName="parTxOnly" presStyleLbl="node1" presStyleIdx="3" presStyleCnt="4">
        <dgm:presLayoutVars>
          <dgm:chMax val="0"/>
          <dgm:chPref val="0"/>
          <dgm:bulletEnabled val="1"/>
        </dgm:presLayoutVars>
      </dgm:prSet>
      <dgm:spPr/>
    </dgm:pt>
  </dgm:ptLst>
  <dgm:cxnLst>
    <dgm:cxn modelId="{E4651D0B-6B21-4AB6-9293-C3CAA66EC536}" type="presOf" srcId="{F637EE13-A5F7-4235-8286-D835715344CB}" destId="{1C83AF51-F567-475C-9609-130CD4E17568}" srcOrd="0" destOrd="0" presId="urn:microsoft.com/office/officeart/2005/8/layout/chevron1"/>
    <dgm:cxn modelId="{75E59C0C-C8EE-4498-A830-6C38156A5BFE}" srcId="{6BA0C5B4-D084-4A2D-A340-6B6E53E5C4BA}" destId="{F637EE13-A5F7-4235-8286-D835715344CB}" srcOrd="3" destOrd="0" parTransId="{56039640-1D56-483D-AC53-FDD3CC5863B2}" sibTransId="{8D298CB9-2782-4B4E-8E14-F8D40BFC2C06}"/>
    <dgm:cxn modelId="{EC6E656C-F1DB-4427-8B5A-C7C721D7E408}" type="presOf" srcId="{88CA9AD5-7BBC-4821-BB27-71789FF9EE2D}" destId="{4318E4B1-FB6E-4D50-925C-DFEFDE0AC9A1}" srcOrd="0" destOrd="0" presId="urn:microsoft.com/office/officeart/2005/8/layout/chevron1"/>
    <dgm:cxn modelId="{471CE956-78EC-4533-9A2C-5580417216F7}" type="presOf" srcId="{6ACE002F-AC2F-42BE-BBB5-A79293E47B26}" destId="{5357FC75-8AA2-4F11-9DCC-E1D8D39201F2}" srcOrd="0" destOrd="0" presId="urn:microsoft.com/office/officeart/2005/8/layout/chevron1"/>
    <dgm:cxn modelId="{14A1D09B-75B6-42D5-BE8B-90058A1FC7B8}" srcId="{6BA0C5B4-D084-4A2D-A340-6B6E53E5C4BA}" destId="{6ACE002F-AC2F-42BE-BBB5-A79293E47B26}" srcOrd="0" destOrd="0" parTransId="{BB27447F-6B1F-428D-B2ED-FAE1F0E91389}" sibTransId="{3CAD4F50-6110-4ED6-BA1C-F101DC135F4F}"/>
    <dgm:cxn modelId="{F6268EB5-1344-4CEF-A333-021F5C8AA6AD}" type="presOf" srcId="{F4D2ACA8-9C7D-4393-BB9F-3168B89A1BE6}" destId="{821C46AD-2C32-40C5-93D7-925A2585871E}" srcOrd="0" destOrd="0" presId="urn:microsoft.com/office/officeart/2005/8/layout/chevron1"/>
    <dgm:cxn modelId="{C762B7D3-1E52-4C2B-B677-ACE41AC5D074}" type="presOf" srcId="{6BA0C5B4-D084-4A2D-A340-6B6E53E5C4BA}" destId="{EB92260D-F93D-4E33-9FCF-D1DA7A7F4B33}" srcOrd="0" destOrd="0" presId="urn:microsoft.com/office/officeart/2005/8/layout/chevron1"/>
    <dgm:cxn modelId="{D25B3ED7-BB7A-4D6C-9819-DF1B38CBDFEC}" srcId="{6BA0C5B4-D084-4A2D-A340-6B6E53E5C4BA}" destId="{88CA9AD5-7BBC-4821-BB27-71789FF9EE2D}" srcOrd="2" destOrd="0" parTransId="{97EFFAEE-B831-4396-905F-EC8A6F7DEB65}" sibTransId="{F9AF59F6-D976-49B3-9A29-75A09C2BDEB3}"/>
    <dgm:cxn modelId="{47EF78FE-EBFF-424E-8907-FB52EDAD4BF0}" srcId="{6BA0C5B4-D084-4A2D-A340-6B6E53E5C4BA}" destId="{F4D2ACA8-9C7D-4393-BB9F-3168B89A1BE6}" srcOrd="1" destOrd="0" parTransId="{DCB4FACC-693A-4E87-AE1E-0EC605930343}" sibTransId="{7ADA2D69-8DCE-437E-92CC-530679A8C676}"/>
    <dgm:cxn modelId="{5AD33922-D844-4121-B9F8-2C21D1EF6F71}" type="presParOf" srcId="{EB92260D-F93D-4E33-9FCF-D1DA7A7F4B33}" destId="{5357FC75-8AA2-4F11-9DCC-E1D8D39201F2}" srcOrd="0" destOrd="0" presId="urn:microsoft.com/office/officeart/2005/8/layout/chevron1"/>
    <dgm:cxn modelId="{98DD5F77-34F3-4C79-BC25-6D605D96EFD5}" type="presParOf" srcId="{EB92260D-F93D-4E33-9FCF-D1DA7A7F4B33}" destId="{5F3B9387-36AA-4DF7-BBE7-8AB25894109E}" srcOrd="1" destOrd="0" presId="urn:microsoft.com/office/officeart/2005/8/layout/chevron1"/>
    <dgm:cxn modelId="{DAA7D74D-BF5A-4094-AE15-A5FC3730F8A2}" type="presParOf" srcId="{EB92260D-F93D-4E33-9FCF-D1DA7A7F4B33}" destId="{821C46AD-2C32-40C5-93D7-925A2585871E}" srcOrd="2" destOrd="0" presId="urn:microsoft.com/office/officeart/2005/8/layout/chevron1"/>
    <dgm:cxn modelId="{4BBF0CAE-5D08-45A4-A65D-4549C5A23598}" type="presParOf" srcId="{EB92260D-F93D-4E33-9FCF-D1DA7A7F4B33}" destId="{0D758AEF-A809-4F72-AD7F-059909EAFD97}" srcOrd="3" destOrd="0" presId="urn:microsoft.com/office/officeart/2005/8/layout/chevron1"/>
    <dgm:cxn modelId="{545A8605-A014-4861-997E-2BACA4F9BD5F}" type="presParOf" srcId="{EB92260D-F93D-4E33-9FCF-D1DA7A7F4B33}" destId="{4318E4B1-FB6E-4D50-925C-DFEFDE0AC9A1}" srcOrd="4" destOrd="0" presId="urn:microsoft.com/office/officeart/2005/8/layout/chevron1"/>
    <dgm:cxn modelId="{4F6D93DC-7158-4F59-ABD8-15F840A461F6}" type="presParOf" srcId="{EB92260D-F93D-4E33-9FCF-D1DA7A7F4B33}" destId="{B2CB4ECF-E0E3-45A7-AED9-E3FBB097F574}" srcOrd="5" destOrd="0" presId="urn:microsoft.com/office/officeart/2005/8/layout/chevron1"/>
    <dgm:cxn modelId="{DC14E811-8FC2-43B4-9AD8-27BBF65DA64F}" type="presParOf" srcId="{EB92260D-F93D-4E33-9FCF-D1DA7A7F4B33}" destId="{1C83AF51-F567-475C-9609-130CD4E1756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C09FE7-1275-4727-A947-4595658BC3D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10F60A3D-FF66-47DE-AA60-695FC2F416C3}">
      <dgm:prSet phldrT="[Text]" custT="1"/>
      <dgm:spPr/>
      <dgm:t>
        <a:bodyPr/>
        <a:lstStyle/>
        <a:p>
          <a:pPr marL="0" lvl="0" indent="0" algn="ctr" defTabSz="914400">
            <a:lnSpc>
              <a:spcPct val="100000"/>
            </a:lnSpc>
            <a:spcBef>
              <a:spcPct val="0"/>
            </a:spcBef>
            <a:spcAft>
              <a:spcPct val="0"/>
            </a:spcAft>
            <a:buClrTx/>
            <a:buSzTx/>
            <a:buFontTx/>
            <a:buNone/>
          </a:pPr>
          <a:r>
            <a:rPr lang="en-US" sz="1800" b="0" i="0" u="none" strike="noStrike" kern="1200" cap="none" dirty="0">
              <a:solidFill>
                <a:srgbClr val="000000"/>
              </a:solidFill>
              <a:latin typeface="Calibri"/>
              <a:ea typeface="Calibri"/>
              <a:cs typeface="Calibri"/>
              <a:sym typeface="Arial"/>
            </a:rPr>
            <a:t>Connects Ethereum 1.0 (Proof of Work) with Ethereum 2.0 (Proof of Stake)</a:t>
          </a:r>
        </a:p>
      </dgm:t>
    </dgm:pt>
    <dgm:pt modelId="{D0A584DA-7A4B-4FA5-8762-D335092FC462}" type="parTrans" cxnId="{DD306188-992D-4B0C-BEFA-75154C5DF3A4}">
      <dgm:prSet/>
      <dgm:spPr/>
      <dgm:t>
        <a:bodyPr/>
        <a:lstStyle/>
        <a:p>
          <a:pPr algn="ctr"/>
          <a:endParaRPr lang="en-US">
            <a:latin typeface="+mj-lt"/>
          </a:endParaRPr>
        </a:p>
      </dgm:t>
    </dgm:pt>
    <dgm:pt modelId="{3A9F734B-175A-4064-BA0F-B1386F9A1A4E}" type="sibTrans" cxnId="{DD306188-992D-4B0C-BEFA-75154C5DF3A4}">
      <dgm:prSet/>
      <dgm:spPr/>
      <dgm:t>
        <a:bodyPr/>
        <a:lstStyle/>
        <a:p>
          <a:pPr algn="ctr"/>
          <a:endParaRPr lang="en-US">
            <a:latin typeface="+mj-lt"/>
          </a:endParaRPr>
        </a:p>
      </dgm:t>
    </dgm:pt>
    <dgm:pt modelId="{F89F734C-F191-4FE0-8EEC-75429407F5A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800" b="0" i="0" u="none" strike="noStrike" kern="1200" cap="none" dirty="0">
              <a:solidFill>
                <a:srgbClr val="000000"/>
              </a:solidFill>
              <a:latin typeface="Calibri"/>
              <a:ea typeface="Calibri"/>
              <a:cs typeface="Calibri"/>
              <a:sym typeface="Calibri"/>
            </a:rPr>
            <a:t>Validators are the new miners</a:t>
          </a:r>
          <a:endParaRPr lang="en-US" sz="1800" b="0" i="0" u="none" strike="noStrike" kern="1200" cap="none" dirty="0">
            <a:solidFill>
              <a:srgbClr val="000000"/>
            </a:solidFill>
            <a:latin typeface="Calibri"/>
            <a:ea typeface="Calibri"/>
            <a:cs typeface="Calibri"/>
            <a:sym typeface="Arial"/>
          </a:endParaRPr>
        </a:p>
      </dgm:t>
    </dgm:pt>
    <dgm:pt modelId="{79DB720C-AA39-4F12-9DCA-952E1C3417E4}" type="parTrans" cxnId="{7FCB8C4C-BA68-46EF-9E11-CB789DB313B3}">
      <dgm:prSet/>
      <dgm:spPr/>
      <dgm:t>
        <a:bodyPr/>
        <a:lstStyle/>
        <a:p>
          <a:pPr algn="ctr"/>
          <a:endParaRPr lang="en-US">
            <a:latin typeface="+mj-lt"/>
          </a:endParaRPr>
        </a:p>
      </dgm:t>
    </dgm:pt>
    <dgm:pt modelId="{EFE84CF7-4A69-47C6-814D-B862A78FF635}" type="sibTrans" cxnId="{7FCB8C4C-BA68-46EF-9E11-CB789DB313B3}">
      <dgm:prSet/>
      <dgm:spPr/>
      <dgm:t>
        <a:bodyPr/>
        <a:lstStyle/>
        <a:p>
          <a:pPr algn="ctr"/>
          <a:endParaRPr lang="en-US">
            <a:latin typeface="+mj-lt"/>
          </a:endParaRPr>
        </a:p>
      </dgm:t>
    </dgm:pt>
    <dgm:pt modelId="{1608D246-719D-49B4-816A-3C14F3113C1E}">
      <dgm:prSet custT="1"/>
      <dgm:spPr/>
      <dgm:t>
        <a:bodyPr/>
        <a:lstStyle/>
        <a:p>
          <a:pPr marR="0" rtl="0" eaLnBrk="0" fontAlgn="base" latinLnBrk="0" hangingPunct="0">
            <a:buClrTx/>
            <a:buSzTx/>
            <a:buFontTx/>
            <a:buNone/>
            <a:tabLst/>
          </a:pPr>
          <a:r>
            <a:rPr lang="en-US" sz="1800" b="0" i="0" u="none" strike="noStrike" cap="none" dirty="0">
              <a:solidFill>
                <a:srgbClr val="000000"/>
              </a:solidFill>
              <a:latin typeface="Calibri"/>
              <a:ea typeface="Calibri"/>
              <a:cs typeface="Calibri"/>
            </a:rPr>
            <a:t>Allows users to deposit 32 ETH and join the network as validators</a:t>
          </a:r>
          <a:endParaRPr lang="en-US" sz="1800" b="0" i="0" u="none" strike="noStrike" cap="none" dirty="0">
            <a:solidFill>
              <a:srgbClr val="000000"/>
            </a:solidFill>
            <a:latin typeface="Calibri"/>
            <a:ea typeface="Calibri"/>
            <a:cs typeface="Calibri"/>
            <a:sym typeface="Arial"/>
          </a:endParaRPr>
        </a:p>
      </dgm:t>
    </dgm:pt>
    <dgm:pt modelId="{D5B3554C-660A-4EB0-9C81-37E0DDE411D1}" type="parTrans" cxnId="{A3E14525-0D68-4A0D-BBF2-2B4E43FD08FC}">
      <dgm:prSet/>
      <dgm:spPr/>
      <dgm:t>
        <a:bodyPr/>
        <a:lstStyle/>
        <a:p>
          <a:endParaRPr lang="en-US"/>
        </a:p>
      </dgm:t>
    </dgm:pt>
    <dgm:pt modelId="{00D1209D-3548-4B81-A14D-7493EEB76DE3}" type="sibTrans" cxnId="{A3E14525-0D68-4A0D-BBF2-2B4E43FD08FC}">
      <dgm:prSet/>
      <dgm:spPr/>
      <dgm:t>
        <a:bodyPr/>
        <a:lstStyle/>
        <a:p>
          <a:endParaRPr lang="en-US"/>
        </a:p>
      </dgm:t>
    </dgm:pt>
    <dgm:pt modelId="{A1D69B25-223B-4926-A6BD-7CF1FDD3578F}" type="pres">
      <dgm:prSet presAssocID="{4FC09FE7-1275-4727-A947-4595658BC3D2}" presName="Name0" presStyleCnt="0">
        <dgm:presLayoutVars>
          <dgm:chMax val="7"/>
          <dgm:chPref val="7"/>
          <dgm:dir/>
        </dgm:presLayoutVars>
      </dgm:prSet>
      <dgm:spPr/>
    </dgm:pt>
    <dgm:pt modelId="{01B69697-FB2F-4514-A13C-D98045D66784}" type="pres">
      <dgm:prSet presAssocID="{4FC09FE7-1275-4727-A947-4595658BC3D2}" presName="Name1" presStyleCnt="0"/>
      <dgm:spPr/>
    </dgm:pt>
    <dgm:pt modelId="{B883C7A4-F7BB-499B-B321-2EF7D37FF0A5}" type="pres">
      <dgm:prSet presAssocID="{4FC09FE7-1275-4727-A947-4595658BC3D2}" presName="cycle" presStyleCnt="0"/>
      <dgm:spPr/>
    </dgm:pt>
    <dgm:pt modelId="{CD7DA4CE-2B3B-4EED-8B24-F5E04CFD64C8}" type="pres">
      <dgm:prSet presAssocID="{4FC09FE7-1275-4727-A947-4595658BC3D2}" presName="srcNode" presStyleLbl="node1" presStyleIdx="0" presStyleCnt="3"/>
      <dgm:spPr/>
    </dgm:pt>
    <dgm:pt modelId="{BCD1E12A-CD17-4469-87B8-21C4BBFE4AC7}" type="pres">
      <dgm:prSet presAssocID="{4FC09FE7-1275-4727-A947-4595658BC3D2}" presName="conn" presStyleLbl="parChTrans1D2" presStyleIdx="0" presStyleCnt="1"/>
      <dgm:spPr/>
    </dgm:pt>
    <dgm:pt modelId="{EB4AE5FF-BD87-4B63-A31E-F6DA103AB7B2}" type="pres">
      <dgm:prSet presAssocID="{4FC09FE7-1275-4727-A947-4595658BC3D2}" presName="extraNode" presStyleLbl="node1" presStyleIdx="0" presStyleCnt="3"/>
      <dgm:spPr/>
    </dgm:pt>
    <dgm:pt modelId="{0F42D59A-49A6-48B5-9C2E-F1AC0B964768}" type="pres">
      <dgm:prSet presAssocID="{4FC09FE7-1275-4727-A947-4595658BC3D2}" presName="dstNode" presStyleLbl="node1" presStyleIdx="0" presStyleCnt="3"/>
      <dgm:spPr/>
    </dgm:pt>
    <dgm:pt modelId="{EBA59017-C3E1-4787-B028-AE73A5C400AD}" type="pres">
      <dgm:prSet presAssocID="{F89F734C-F191-4FE0-8EEC-75429407F5AE}" presName="text_1" presStyleLbl="node1" presStyleIdx="0" presStyleCnt="3">
        <dgm:presLayoutVars>
          <dgm:bulletEnabled val="1"/>
        </dgm:presLayoutVars>
      </dgm:prSet>
      <dgm:spPr/>
    </dgm:pt>
    <dgm:pt modelId="{E27C68A2-7645-4C10-905D-0FDB4D3D2B33}" type="pres">
      <dgm:prSet presAssocID="{F89F734C-F191-4FE0-8EEC-75429407F5AE}" presName="accent_1" presStyleCnt="0"/>
      <dgm:spPr/>
    </dgm:pt>
    <dgm:pt modelId="{517ECF47-942B-46E5-89EE-D94BCEA130D4}" type="pres">
      <dgm:prSet presAssocID="{F89F734C-F191-4FE0-8EEC-75429407F5AE}" presName="accentRepeatNode" presStyleLbl="solidFgAcc1" presStyleIdx="0" presStyleCnt="3"/>
      <dgm:spPr/>
    </dgm:pt>
    <dgm:pt modelId="{70143FDC-615C-4456-88AA-D5F6E28B3F32}" type="pres">
      <dgm:prSet presAssocID="{1608D246-719D-49B4-816A-3C14F3113C1E}" presName="text_2" presStyleLbl="node1" presStyleIdx="1" presStyleCnt="3">
        <dgm:presLayoutVars>
          <dgm:bulletEnabled val="1"/>
        </dgm:presLayoutVars>
      </dgm:prSet>
      <dgm:spPr/>
    </dgm:pt>
    <dgm:pt modelId="{6FC40AD7-A93E-4C34-91C7-EE9220D6B155}" type="pres">
      <dgm:prSet presAssocID="{1608D246-719D-49B4-816A-3C14F3113C1E}" presName="accent_2" presStyleCnt="0"/>
      <dgm:spPr/>
    </dgm:pt>
    <dgm:pt modelId="{C77B3969-2495-4D33-B4D5-ACBB7760B0B1}" type="pres">
      <dgm:prSet presAssocID="{1608D246-719D-49B4-816A-3C14F3113C1E}" presName="accentRepeatNode" presStyleLbl="solidFgAcc1" presStyleIdx="1" presStyleCnt="3"/>
      <dgm:spPr/>
    </dgm:pt>
    <dgm:pt modelId="{4E0246FC-07C7-44BD-915C-254A1751679E}" type="pres">
      <dgm:prSet presAssocID="{10F60A3D-FF66-47DE-AA60-695FC2F416C3}" presName="text_3" presStyleLbl="node1" presStyleIdx="2" presStyleCnt="3">
        <dgm:presLayoutVars>
          <dgm:bulletEnabled val="1"/>
        </dgm:presLayoutVars>
      </dgm:prSet>
      <dgm:spPr/>
    </dgm:pt>
    <dgm:pt modelId="{CADAC5EE-969F-49B2-B507-54D875F29476}" type="pres">
      <dgm:prSet presAssocID="{10F60A3D-FF66-47DE-AA60-695FC2F416C3}" presName="accent_3" presStyleCnt="0"/>
      <dgm:spPr/>
    </dgm:pt>
    <dgm:pt modelId="{8CC04F1B-AB8E-437E-AC3F-CB4E3FFB8F39}" type="pres">
      <dgm:prSet presAssocID="{10F60A3D-FF66-47DE-AA60-695FC2F416C3}" presName="accentRepeatNode" presStyleLbl="solidFgAcc1" presStyleIdx="2" presStyleCnt="3"/>
      <dgm:spPr/>
    </dgm:pt>
  </dgm:ptLst>
  <dgm:cxnLst>
    <dgm:cxn modelId="{517AC908-8426-41BC-B216-6F5F1993F76D}" type="presOf" srcId="{4FC09FE7-1275-4727-A947-4595658BC3D2}" destId="{A1D69B25-223B-4926-A6BD-7CF1FDD3578F}" srcOrd="0" destOrd="0" presId="urn:microsoft.com/office/officeart/2008/layout/VerticalCurvedList"/>
    <dgm:cxn modelId="{A3E14525-0D68-4A0D-BBF2-2B4E43FD08FC}" srcId="{4FC09FE7-1275-4727-A947-4595658BC3D2}" destId="{1608D246-719D-49B4-816A-3C14F3113C1E}" srcOrd="1" destOrd="0" parTransId="{D5B3554C-660A-4EB0-9C81-37E0DDE411D1}" sibTransId="{00D1209D-3548-4B81-A14D-7493EEB76DE3}"/>
    <dgm:cxn modelId="{7FCB8C4C-BA68-46EF-9E11-CB789DB313B3}" srcId="{4FC09FE7-1275-4727-A947-4595658BC3D2}" destId="{F89F734C-F191-4FE0-8EEC-75429407F5AE}" srcOrd="0" destOrd="0" parTransId="{79DB720C-AA39-4F12-9DCA-952E1C3417E4}" sibTransId="{EFE84CF7-4A69-47C6-814D-B862A78FF635}"/>
    <dgm:cxn modelId="{27322F50-E498-4641-8568-D13A7E647FE2}" type="presOf" srcId="{EFE84CF7-4A69-47C6-814D-B862A78FF635}" destId="{BCD1E12A-CD17-4469-87B8-21C4BBFE4AC7}" srcOrd="0" destOrd="0" presId="urn:microsoft.com/office/officeart/2008/layout/VerticalCurvedList"/>
    <dgm:cxn modelId="{A9829D7B-0C6B-464C-9C77-477301D35AAB}" type="presOf" srcId="{F89F734C-F191-4FE0-8EEC-75429407F5AE}" destId="{EBA59017-C3E1-4787-B028-AE73A5C400AD}" srcOrd="0" destOrd="0" presId="urn:microsoft.com/office/officeart/2008/layout/VerticalCurvedList"/>
    <dgm:cxn modelId="{DD306188-992D-4B0C-BEFA-75154C5DF3A4}" srcId="{4FC09FE7-1275-4727-A947-4595658BC3D2}" destId="{10F60A3D-FF66-47DE-AA60-695FC2F416C3}" srcOrd="2" destOrd="0" parTransId="{D0A584DA-7A4B-4FA5-8762-D335092FC462}" sibTransId="{3A9F734B-175A-4064-BA0F-B1386F9A1A4E}"/>
    <dgm:cxn modelId="{67F85DB6-205D-40EE-871A-D16B0B82652D}" type="presOf" srcId="{1608D246-719D-49B4-816A-3C14F3113C1E}" destId="{70143FDC-615C-4456-88AA-D5F6E28B3F32}" srcOrd="0" destOrd="0" presId="urn:microsoft.com/office/officeart/2008/layout/VerticalCurvedList"/>
    <dgm:cxn modelId="{880DD1F4-25E7-4DB9-9051-8118E6924FD8}" type="presOf" srcId="{10F60A3D-FF66-47DE-AA60-695FC2F416C3}" destId="{4E0246FC-07C7-44BD-915C-254A1751679E}" srcOrd="0" destOrd="0" presId="urn:microsoft.com/office/officeart/2008/layout/VerticalCurvedList"/>
    <dgm:cxn modelId="{51C183B9-9E68-46E6-872B-0AB55BF3FACC}" type="presParOf" srcId="{A1D69B25-223B-4926-A6BD-7CF1FDD3578F}" destId="{01B69697-FB2F-4514-A13C-D98045D66784}" srcOrd="0" destOrd="0" presId="urn:microsoft.com/office/officeart/2008/layout/VerticalCurvedList"/>
    <dgm:cxn modelId="{EEA690C8-55EE-4846-802E-C8073E252149}" type="presParOf" srcId="{01B69697-FB2F-4514-A13C-D98045D66784}" destId="{B883C7A4-F7BB-499B-B321-2EF7D37FF0A5}" srcOrd="0" destOrd="0" presId="urn:microsoft.com/office/officeart/2008/layout/VerticalCurvedList"/>
    <dgm:cxn modelId="{6207AB4F-BB8E-4F97-9CD3-C1ADF8312789}" type="presParOf" srcId="{B883C7A4-F7BB-499B-B321-2EF7D37FF0A5}" destId="{CD7DA4CE-2B3B-4EED-8B24-F5E04CFD64C8}" srcOrd="0" destOrd="0" presId="urn:microsoft.com/office/officeart/2008/layout/VerticalCurvedList"/>
    <dgm:cxn modelId="{B09B5F13-7BDA-44FD-86DE-9F0DD1585A19}" type="presParOf" srcId="{B883C7A4-F7BB-499B-B321-2EF7D37FF0A5}" destId="{BCD1E12A-CD17-4469-87B8-21C4BBFE4AC7}" srcOrd="1" destOrd="0" presId="urn:microsoft.com/office/officeart/2008/layout/VerticalCurvedList"/>
    <dgm:cxn modelId="{09D4E8ED-368E-42AD-961A-AEA727B10FB7}" type="presParOf" srcId="{B883C7A4-F7BB-499B-B321-2EF7D37FF0A5}" destId="{EB4AE5FF-BD87-4B63-A31E-F6DA103AB7B2}" srcOrd="2" destOrd="0" presId="urn:microsoft.com/office/officeart/2008/layout/VerticalCurvedList"/>
    <dgm:cxn modelId="{3ADEDD50-D429-47A6-A2AE-B92F5B5CEDAE}" type="presParOf" srcId="{B883C7A4-F7BB-499B-B321-2EF7D37FF0A5}" destId="{0F42D59A-49A6-48B5-9C2E-F1AC0B964768}" srcOrd="3" destOrd="0" presId="urn:microsoft.com/office/officeart/2008/layout/VerticalCurvedList"/>
    <dgm:cxn modelId="{60BC31A0-C63B-474D-93A0-C20B88C1C02E}" type="presParOf" srcId="{01B69697-FB2F-4514-A13C-D98045D66784}" destId="{EBA59017-C3E1-4787-B028-AE73A5C400AD}" srcOrd="1" destOrd="0" presId="urn:microsoft.com/office/officeart/2008/layout/VerticalCurvedList"/>
    <dgm:cxn modelId="{C2997664-B6CC-4CDE-8309-5D45F8C86B1D}" type="presParOf" srcId="{01B69697-FB2F-4514-A13C-D98045D66784}" destId="{E27C68A2-7645-4C10-905D-0FDB4D3D2B33}" srcOrd="2" destOrd="0" presId="urn:microsoft.com/office/officeart/2008/layout/VerticalCurvedList"/>
    <dgm:cxn modelId="{D9ADABAA-82B5-4F09-96D7-E4BAD361803C}" type="presParOf" srcId="{E27C68A2-7645-4C10-905D-0FDB4D3D2B33}" destId="{517ECF47-942B-46E5-89EE-D94BCEA130D4}" srcOrd="0" destOrd="0" presId="urn:microsoft.com/office/officeart/2008/layout/VerticalCurvedList"/>
    <dgm:cxn modelId="{95644806-CD71-4863-894E-12F69204F621}" type="presParOf" srcId="{01B69697-FB2F-4514-A13C-D98045D66784}" destId="{70143FDC-615C-4456-88AA-D5F6E28B3F32}" srcOrd="3" destOrd="0" presId="urn:microsoft.com/office/officeart/2008/layout/VerticalCurvedList"/>
    <dgm:cxn modelId="{1C2AECAF-1432-4EFE-86CB-EDB3D6590327}" type="presParOf" srcId="{01B69697-FB2F-4514-A13C-D98045D66784}" destId="{6FC40AD7-A93E-4C34-91C7-EE9220D6B155}" srcOrd="4" destOrd="0" presId="urn:microsoft.com/office/officeart/2008/layout/VerticalCurvedList"/>
    <dgm:cxn modelId="{B89B619E-FEB0-41FE-B82C-85114F54A3B3}" type="presParOf" srcId="{6FC40AD7-A93E-4C34-91C7-EE9220D6B155}" destId="{C77B3969-2495-4D33-B4D5-ACBB7760B0B1}" srcOrd="0" destOrd="0" presId="urn:microsoft.com/office/officeart/2008/layout/VerticalCurvedList"/>
    <dgm:cxn modelId="{A02B337F-9531-4FF9-B1E7-FD364D7AFA71}" type="presParOf" srcId="{01B69697-FB2F-4514-A13C-D98045D66784}" destId="{4E0246FC-07C7-44BD-915C-254A1751679E}" srcOrd="5" destOrd="0" presId="urn:microsoft.com/office/officeart/2008/layout/VerticalCurvedList"/>
    <dgm:cxn modelId="{54AB7410-19DE-4410-9634-8EA484650AF6}" type="presParOf" srcId="{01B69697-FB2F-4514-A13C-D98045D66784}" destId="{CADAC5EE-969F-49B2-B507-54D875F29476}" srcOrd="6" destOrd="0" presId="urn:microsoft.com/office/officeart/2008/layout/VerticalCurvedList"/>
    <dgm:cxn modelId="{A568441C-1BA4-4D72-91E9-86C46472998E}" type="presParOf" srcId="{CADAC5EE-969F-49B2-B507-54D875F29476}" destId="{8CC04F1B-AB8E-437E-AC3F-CB4E3FFB8F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C09FE7-1275-4727-A947-4595658BC3D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10F60A3D-FF66-47DE-AA60-695FC2F416C3}">
      <dgm:prSet phldrT="[Text]" custT="1"/>
      <dgm:spPr/>
      <dgm:t>
        <a:bodyPr/>
        <a:lstStyle/>
        <a:p>
          <a:pPr marL="0" lvl="0" indent="0" algn="ctr" defTabSz="914400">
            <a:lnSpc>
              <a:spcPct val="100000"/>
            </a:lnSpc>
            <a:spcBef>
              <a:spcPct val="0"/>
            </a:spcBef>
            <a:spcAft>
              <a:spcPct val="0"/>
            </a:spcAft>
            <a:buClrTx/>
            <a:buSzTx/>
            <a:buFontTx/>
            <a:buNone/>
          </a:pPr>
          <a:r>
            <a:rPr lang="iw" sz="1700" b="0" i="0" u="none" strike="noStrike" kern="1200" cap="none" dirty="0">
              <a:solidFill>
                <a:srgbClr val="000000"/>
              </a:solidFill>
              <a:latin typeface="Calibri"/>
              <a:ea typeface="Calibri"/>
              <a:cs typeface="Calibri"/>
              <a:sym typeface="Arial"/>
            </a:rPr>
            <a:t>significant financial importance</a:t>
          </a:r>
          <a:r>
            <a:rPr lang="en-US" sz="1700" b="0" i="0" u="none" strike="noStrike" kern="1200" cap="none" dirty="0">
              <a:solidFill>
                <a:srgbClr val="000000"/>
              </a:solidFill>
              <a:latin typeface="Calibri"/>
              <a:ea typeface="Calibri"/>
              <a:cs typeface="Calibri"/>
              <a:sym typeface="Arial"/>
            </a:rPr>
            <a:t> - h</a:t>
          </a:r>
          <a:r>
            <a:rPr lang="he-IL" sz="1700" b="0" i="0" u="none" strike="noStrike" kern="1200" cap="none" dirty="0">
              <a:solidFill>
                <a:srgbClr val="000000"/>
              </a:solidFill>
              <a:latin typeface="Calibri"/>
              <a:ea typeface="Calibri"/>
              <a:cs typeface="Calibri"/>
              <a:sym typeface="Arial"/>
            </a:rPr>
            <a:t>olds over 9M ETH </a:t>
          </a:r>
          <a:endParaRPr lang="en-US" sz="1700" b="0" i="0" u="none" strike="noStrike" kern="1200" cap="none" dirty="0">
            <a:solidFill>
              <a:srgbClr val="000000"/>
            </a:solidFill>
            <a:latin typeface="Calibri"/>
            <a:ea typeface="Calibri"/>
            <a:cs typeface="Calibri"/>
            <a:sym typeface="Arial"/>
          </a:endParaRPr>
        </a:p>
      </dgm:t>
    </dgm:pt>
    <dgm:pt modelId="{D0A584DA-7A4B-4FA5-8762-D335092FC462}" type="parTrans" cxnId="{DD306188-992D-4B0C-BEFA-75154C5DF3A4}">
      <dgm:prSet/>
      <dgm:spPr/>
      <dgm:t>
        <a:bodyPr/>
        <a:lstStyle/>
        <a:p>
          <a:pPr algn="ctr"/>
          <a:endParaRPr lang="en-US">
            <a:latin typeface="+mj-lt"/>
          </a:endParaRPr>
        </a:p>
      </dgm:t>
    </dgm:pt>
    <dgm:pt modelId="{3A9F734B-175A-4064-BA0F-B1386F9A1A4E}" type="sibTrans" cxnId="{DD306188-992D-4B0C-BEFA-75154C5DF3A4}">
      <dgm:prSet/>
      <dgm:spPr/>
      <dgm:t>
        <a:bodyPr/>
        <a:lstStyle/>
        <a:p>
          <a:pPr algn="ctr"/>
          <a:endParaRPr lang="en-US">
            <a:latin typeface="+mj-lt"/>
          </a:endParaRPr>
        </a:p>
      </dgm:t>
    </dgm:pt>
    <dgm:pt modelId="{45F0E58A-9A79-4E2A-AC07-D88C6D38333B}">
      <dgm:prSet phldrT="[Tex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700" b="0" i="0" u="none" strike="noStrike" kern="1200" cap="none" dirty="0">
              <a:solidFill>
                <a:srgbClr val="000000"/>
              </a:solidFill>
              <a:latin typeface="Calibri"/>
              <a:ea typeface="Calibri"/>
              <a:cs typeface="Calibri"/>
              <a:sym typeface="Calibri"/>
            </a:rPr>
            <a:t>Compact - only 200 code lines</a:t>
          </a:r>
          <a:endParaRPr lang="en-US" sz="1700" b="0" i="0" u="none" strike="noStrike" kern="1200" cap="none" dirty="0">
            <a:solidFill>
              <a:srgbClr val="000000"/>
            </a:solidFill>
            <a:latin typeface="Calibri"/>
            <a:ea typeface="Calibri"/>
            <a:cs typeface="Calibri"/>
            <a:sym typeface="Arial"/>
          </a:endParaRPr>
        </a:p>
      </dgm:t>
    </dgm:pt>
    <dgm:pt modelId="{EF14779E-E0E9-44E6-BCEB-70B92B02D0A5}" type="parTrans" cxnId="{8309DA30-74BD-4D68-B142-D7138D6B9DE8}">
      <dgm:prSet/>
      <dgm:spPr/>
      <dgm:t>
        <a:bodyPr/>
        <a:lstStyle/>
        <a:p>
          <a:pPr algn="ctr"/>
          <a:endParaRPr lang="en-US">
            <a:latin typeface="+mj-lt"/>
          </a:endParaRPr>
        </a:p>
      </dgm:t>
    </dgm:pt>
    <dgm:pt modelId="{1A47C010-9E26-4CBA-A80B-CC1B7CB118EA}" type="sibTrans" cxnId="{8309DA30-74BD-4D68-B142-D7138D6B9DE8}">
      <dgm:prSet/>
      <dgm:spPr/>
      <dgm:t>
        <a:bodyPr/>
        <a:lstStyle/>
        <a:p>
          <a:pPr algn="ctr"/>
          <a:endParaRPr lang="en-US">
            <a:latin typeface="+mj-lt"/>
          </a:endParaRPr>
        </a:p>
      </dgm:t>
    </dgm:pt>
    <dgm:pt modelId="{F89F734C-F191-4FE0-8EEC-75429407F5A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700" b="0" i="0" u="none" strike="noStrike" kern="1200" cap="none" dirty="0">
              <a:solidFill>
                <a:srgbClr val="000000"/>
              </a:solidFill>
              <a:latin typeface="Calibri"/>
              <a:ea typeface="Calibri"/>
              <a:cs typeface="Calibri"/>
              <a:sym typeface="Calibri"/>
            </a:rPr>
            <a:t>critical to Ethereum's transition</a:t>
          </a:r>
          <a:endParaRPr lang="en-US" sz="1700" b="0" i="0" u="none" strike="noStrike" kern="1200" cap="none" dirty="0">
            <a:solidFill>
              <a:srgbClr val="000000"/>
            </a:solidFill>
            <a:latin typeface="Calibri"/>
            <a:ea typeface="Calibri"/>
            <a:cs typeface="Calibri"/>
            <a:sym typeface="Arial"/>
          </a:endParaRPr>
        </a:p>
      </dgm:t>
    </dgm:pt>
    <dgm:pt modelId="{79DB720C-AA39-4F12-9DCA-952E1C3417E4}" type="parTrans" cxnId="{7FCB8C4C-BA68-46EF-9E11-CB789DB313B3}">
      <dgm:prSet/>
      <dgm:spPr/>
      <dgm:t>
        <a:bodyPr/>
        <a:lstStyle/>
        <a:p>
          <a:pPr algn="ctr"/>
          <a:endParaRPr lang="en-US">
            <a:latin typeface="+mj-lt"/>
          </a:endParaRPr>
        </a:p>
      </dgm:t>
    </dgm:pt>
    <dgm:pt modelId="{EFE84CF7-4A69-47C6-814D-B862A78FF635}" type="sibTrans" cxnId="{7FCB8C4C-BA68-46EF-9E11-CB789DB313B3}">
      <dgm:prSet/>
      <dgm:spPr/>
      <dgm:t>
        <a:bodyPr/>
        <a:lstStyle/>
        <a:p>
          <a:pPr algn="ctr"/>
          <a:endParaRPr lang="en-US">
            <a:latin typeface="+mj-lt"/>
          </a:endParaRPr>
        </a:p>
      </dgm:t>
    </dgm:pt>
    <dgm:pt modelId="{DD9C3C12-C671-4213-9EFD-FDE13A7AB11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700" b="0" i="0" u="none" strike="noStrike" kern="1200" cap="none" dirty="0">
              <a:solidFill>
                <a:srgbClr val="000000"/>
              </a:solidFill>
              <a:latin typeface="Calibri"/>
              <a:ea typeface="Calibri"/>
              <a:cs typeface="Calibri"/>
              <a:sym typeface="Arial"/>
            </a:rPr>
            <a:t>Includes many complex features — such as loops, dynamic types, hash functions</a:t>
          </a:r>
        </a:p>
      </dgm:t>
    </dgm:pt>
    <dgm:pt modelId="{A32166FC-18F5-4C27-B6E6-173A196E2283}" type="parTrans" cxnId="{282184CA-DB47-4340-ABB3-E6AE882D9A5A}">
      <dgm:prSet/>
      <dgm:spPr/>
      <dgm:t>
        <a:bodyPr/>
        <a:lstStyle/>
        <a:p>
          <a:pPr algn="ctr"/>
          <a:endParaRPr lang="en-US"/>
        </a:p>
      </dgm:t>
    </dgm:pt>
    <dgm:pt modelId="{A6683573-B658-4F10-804B-A9B5375E9AF7}" type="sibTrans" cxnId="{282184CA-DB47-4340-ABB3-E6AE882D9A5A}">
      <dgm:prSet/>
      <dgm:spPr/>
      <dgm:t>
        <a:bodyPr/>
        <a:lstStyle/>
        <a:p>
          <a:pPr algn="ctr"/>
          <a:endParaRPr lang="en-US"/>
        </a:p>
      </dgm:t>
    </dgm:pt>
    <dgm:pt modelId="{00946C53-C513-46FE-B898-C91A3D3F9EEF}" type="pres">
      <dgm:prSet presAssocID="{4FC09FE7-1275-4727-A947-4595658BC3D2}" presName="Name0" presStyleCnt="0">
        <dgm:presLayoutVars>
          <dgm:chMax val="7"/>
          <dgm:chPref val="7"/>
          <dgm:dir/>
        </dgm:presLayoutVars>
      </dgm:prSet>
      <dgm:spPr/>
    </dgm:pt>
    <dgm:pt modelId="{85566705-F33B-40EF-A161-B0A5649CF0E9}" type="pres">
      <dgm:prSet presAssocID="{4FC09FE7-1275-4727-A947-4595658BC3D2}" presName="Name1" presStyleCnt="0"/>
      <dgm:spPr/>
    </dgm:pt>
    <dgm:pt modelId="{509A853C-4979-4F19-832E-DD9CCA742A0D}" type="pres">
      <dgm:prSet presAssocID="{4FC09FE7-1275-4727-A947-4595658BC3D2}" presName="cycle" presStyleCnt="0"/>
      <dgm:spPr/>
    </dgm:pt>
    <dgm:pt modelId="{F4B9A9E3-AD81-4FFA-91F7-75515E0D9E05}" type="pres">
      <dgm:prSet presAssocID="{4FC09FE7-1275-4727-A947-4595658BC3D2}" presName="srcNode" presStyleLbl="node1" presStyleIdx="0" presStyleCnt="4"/>
      <dgm:spPr/>
    </dgm:pt>
    <dgm:pt modelId="{455AF29B-49F3-4A57-AD98-7236AD64488A}" type="pres">
      <dgm:prSet presAssocID="{4FC09FE7-1275-4727-A947-4595658BC3D2}" presName="conn" presStyleLbl="parChTrans1D2" presStyleIdx="0" presStyleCnt="1"/>
      <dgm:spPr/>
    </dgm:pt>
    <dgm:pt modelId="{61F2201B-48D1-4042-AB59-BF220373F8B6}" type="pres">
      <dgm:prSet presAssocID="{4FC09FE7-1275-4727-A947-4595658BC3D2}" presName="extraNode" presStyleLbl="node1" presStyleIdx="0" presStyleCnt="4"/>
      <dgm:spPr/>
    </dgm:pt>
    <dgm:pt modelId="{C5F42541-E2F7-435B-BC63-358E4579E5AF}" type="pres">
      <dgm:prSet presAssocID="{4FC09FE7-1275-4727-A947-4595658BC3D2}" presName="dstNode" presStyleLbl="node1" presStyleIdx="0" presStyleCnt="4"/>
      <dgm:spPr/>
    </dgm:pt>
    <dgm:pt modelId="{428A3F6F-B786-4492-B861-B9ED32E2DA6D}" type="pres">
      <dgm:prSet presAssocID="{F89F734C-F191-4FE0-8EEC-75429407F5AE}" presName="text_1" presStyleLbl="node1" presStyleIdx="0" presStyleCnt="4">
        <dgm:presLayoutVars>
          <dgm:bulletEnabled val="1"/>
        </dgm:presLayoutVars>
      </dgm:prSet>
      <dgm:spPr/>
    </dgm:pt>
    <dgm:pt modelId="{618C738A-FE2D-4B2A-8880-AA8D349AEA8A}" type="pres">
      <dgm:prSet presAssocID="{F89F734C-F191-4FE0-8EEC-75429407F5AE}" presName="accent_1" presStyleCnt="0"/>
      <dgm:spPr/>
    </dgm:pt>
    <dgm:pt modelId="{4B03DDBD-D32B-4763-927D-E6839A4FE8CE}" type="pres">
      <dgm:prSet presAssocID="{F89F734C-F191-4FE0-8EEC-75429407F5AE}" presName="accentRepeatNode" presStyleLbl="solidFgAcc1" presStyleIdx="0" presStyleCnt="4"/>
      <dgm:spPr/>
    </dgm:pt>
    <dgm:pt modelId="{56F1A3B2-4682-4015-AEE0-12EE8870E27E}" type="pres">
      <dgm:prSet presAssocID="{10F60A3D-FF66-47DE-AA60-695FC2F416C3}" presName="text_2" presStyleLbl="node1" presStyleIdx="1" presStyleCnt="4">
        <dgm:presLayoutVars>
          <dgm:bulletEnabled val="1"/>
        </dgm:presLayoutVars>
      </dgm:prSet>
      <dgm:spPr/>
    </dgm:pt>
    <dgm:pt modelId="{E8B43EE3-E2EE-46AC-BB64-3D8503B5C5FD}" type="pres">
      <dgm:prSet presAssocID="{10F60A3D-FF66-47DE-AA60-695FC2F416C3}" presName="accent_2" presStyleCnt="0"/>
      <dgm:spPr/>
    </dgm:pt>
    <dgm:pt modelId="{F8212ABE-1D67-4991-92A9-31E93F31B7E4}" type="pres">
      <dgm:prSet presAssocID="{10F60A3D-FF66-47DE-AA60-695FC2F416C3}" presName="accentRepeatNode" presStyleLbl="solidFgAcc1" presStyleIdx="1" presStyleCnt="4"/>
      <dgm:spPr/>
    </dgm:pt>
    <dgm:pt modelId="{984F2EA1-2DB1-430E-A9FB-CD92123079EA}" type="pres">
      <dgm:prSet presAssocID="{45F0E58A-9A79-4E2A-AC07-D88C6D38333B}" presName="text_3" presStyleLbl="node1" presStyleIdx="2" presStyleCnt="4">
        <dgm:presLayoutVars>
          <dgm:bulletEnabled val="1"/>
        </dgm:presLayoutVars>
      </dgm:prSet>
      <dgm:spPr/>
    </dgm:pt>
    <dgm:pt modelId="{10AE756B-F658-4804-BB6F-F06296EA1463}" type="pres">
      <dgm:prSet presAssocID="{45F0E58A-9A79-4E2A-AC07-D88C6D38333B}" presName="accent_3" presStyleCnt="0"/>
      <dgm:spPr/>
    </dgm:pt>
    <dgm:pt modelId="{A75427D4-537F-4A24-BE16-C4A744DA9AE7}" type="pres">
      <dgm:prSet presAssocID="{45F0E58A-9A79-4E2A-AC07-D88C6D38333B}" presName="accentRepeatNode" presStyleLbl="solidFgAcc1" presStyleIdx="2" presStyleCnt="4"/>
      <dgm:spPr/>
    </dgm:pt>
    <dgm:pt modelId="{DD7D8D21-9612-45E4-A8C0-64F91E344243}" type="pres">
      <dgm:prSet presAssocID="{DD9C3C12-C671-4213-9EFD-FDE13A7AB115}" presName="text_4" presStyleLbl="node1" presStyleIdx="3" presStyleCnt="4">
        <dgm:presLayoutVars>
          <dgm:bulletEnabled val="1"/>
        </dgm:presLayoutVars>
      </dgm:prSet>
      <dgm:spPr/>
    </dgm:pt>
    <dgm:pt modelId="{39CD9640-0606-4405-8CC2-86D97D34C8AB}" type="pres">
      <dgm:prSet presAssocID="{DD9C3C12-C671-4213-9EFD-FDE13A7AB115}" presName="accent_4" presStyleCnt="0"/>
      <dgm:spPr/>
    </dgm:pt>
    <dgm:pt modelId="{358841E9-EC8F-4E06-81A6-F045C54FC3C9}" type="pres">
      <dgm:prSet presAssocID="{DD9C3C12-C671-4213-9EFD-FDE13A7AB115}" presName="accentRepeatNode" presStyleLbl="solidFgAcc1" presStyleIdx="3" presStyleCnt="4"/>
      <dgm:spPr/>
    </dgm:pt>
  </dgm:ptLst>
  <dgm:cxnLst>
    <dgm:cxn modelId="{009B1411-0F1A-4850-A18A-E72DECAAAF61}" type="presOf" srcId="{10F60A3D-FF66-47DE-AA60-695FC2F416C3}" destId="{56F1A3B2-4682-4015-AEE0-12EE8870E27E}" srcOrd="0" destOrd="0" presId="urn:microsoft.com/office/officeart/2008/layout/VerticalCurvedList"/>
    <dgm:cxn modelId="{C378AE2C-2DB4-40E1-8B26-6BA20D4FB03B}" type="presOf" srcId="{DD9C3C12-C671-4213-9EFD-FDE13A7AB115}" destId="{DD7D8D21-9612-45E4-A8C0-64F91E344243}" srcOrd="0" destOrd="0" presId="urn:microsoft.com/office/officeart/2008/layout/VerticalCurvedList"/>
    <dgm:cxn modelId="{8309DA30-74BD-4D68-B142-D7138D6B9DE8}" srcId="{4FC09FE7-1275-4727-A947-4595658BC3D2}" destId="{45F0E58A-9A79-4E2A-AC07-D88C6D38333B}" srcOrd="2" destOrd="0" parTransId="{EF14779E-E0E9-44E6-BCEB-70B92B02D0A5}" sibTransId="{1A47C010-9E26-4CBA-A80B-CC1B7CB118EA}"/>
    <dgm:cxn modelId="{24B4E961-303A-45C2-BB68-1991616C129D}" type="presOf" srcId="{F89F734C-F191-4FE0-8EEC-75429407F5AE}" destId="{428A3F6F-B786-4492-B861-B9ED32E2DA6D}" srcOrd="0" destOrd="0" presId="urn:microsoft.com/office/officeart/2008/layout/VerticalCurvedList"/>
    <dgm:cxn modelId="{7FCB8C4C-BA68-46EF-9E11-CB789DB313B3}" srcId="{4FC09FE7-1275-4727-A947-4595658BC3D2}" destId="{F89F734C-F191-4FE0-8EEC-75429407F5AE}" srcOrd="0" destOrd="0" parTransId="{79DB720C-AA39-4F12-9DCA-952E1C3417E4}" sibTransId="{EFE84CF7-4A69-47C6-814D-B862A78FF635}"/>
    <dgm:cxn modelId="{05267D86-7B66-4EA5-A987-1CBAC5AB4B5C}" type="presOf" srcId="{EFE84CF7-4A69-47C6-814D-B862A78FF635}" destId="{455AF29B-49F3-4A57-AD98-7236AD64488A}" srcOrd="0" destOrd="0" presId="urn:microsoft.com/office/officeart/2008/layout/VerticalCurvedList"/>
    <dgm:cxn modelId="{DD306188-992D-4B0C-BEFA-75154C5DF3A4}" srcId="{4FC09FE7-1275-4727-A947-4595658BC3D2}" destId="{10F60A3D-FF66-47DE-AA60-695FC2F416C3}" srcOrd="1" destOrd="0" parTransId="{D0A584DA-7A4B-4FA5-8762-D335092FC462}" sibTransId="{3A9F734B-175A-4064-BA0F-B1386F9A1A4E}"/>
    <dgm:cxn modelId="{282184CA-DB47-4340-ABB3-E6AE882D9A5A}" srcId="{4FC09FE7-1275-4727-A947-4595658BC3D2}" destId="{DD9C3C12-C671-4213-9EFD-FDE13A7AB115}" srcOrd="3" destOrd="0" parTransId="{A32166FC-18F5-4C27-B6E6-173A196E2283}" sibTransId="{A6683573-B658-4F10-804B-A9B5375E9AF7}"/>
    <dgm:cxn modelId="{A5C132CD-876D-4D75-AAD7-AE36C1CA6E50}" type="presOf" srcId="{4FC09FE7-1275-4727-A947-4595658BC3D2}" destId="{00946C53-C513-46FE-B898-C91A3D3F9EEF}" srcOrd="0" destOrd="0" presId="urn:microsoft.com/office/officeart/2008/layout/VerticalCurvedList"/>
    <dgm:cxn modelId="{6B123DDB-C0A5-4B1A-A46A-E794996074B5}" type="presOf" srcId="{45F0E58A-9A79-4E2A-AC07-D88C6D38333B}" destId="{984F2EA1-2DB1-430E-A9FB-CD92123079EA}" srcOrd="0" destOrd="0" presId="urn:microsoft.com/office/officeart/2008/layout/VerticalCurvedList"/>
    <dgm:cxn modelId="{FAC7A562-74CF-46D8-9C0B-407F1ED58DE4}" type="presParOf" srcId="{00946C53-C513-46FE-B898-C91A3D3F9EEF}" destId="{85566705-F33B-40EF-A161-B0A5649CF0E9}" srcOrd="0" destOrd="0" presId="urn:microsoft.com/office/officeart/2008/layout/VerticalCurvedList"/>
    <dgm:cxn modelId="{864BC246-9A2E-41A1-A917-0FC0755467C5}" type="presParOf" srcId="{85566705-F33B-40EF-A161-B0A5649CF0E9}" destId="{509A853C-4979-4F19-832E-DD9CCA742A0D}" srcOrd="0" destOrd="0" presId="urn:microsoft.com/office/officeart/2008/layout/VerticalCurvedList"/>
    <dgm:cxn modelId="{D5493FB8-B57F-434F-B976-759E7EF11261}" type="presParOf" srcId="{509A853C-4979-4F19-832E-DD9CCA742A0D}" destId="{F4B9A9E3-AD81-4FFA-91F7-75515E0D9E05}" srcOrd="0" destOrd="0" presId="urn:microsoft.com/office/officeart/2008/layout/VerticalCurvedList"/>
    <dgm:cxn modelId="{0414438A-F640-4CA4-9000-BD6142613AE5}" type="presParOf" srcId="{509A853C-4979-4F19-832E-DD9CCA742A0D}" destId="{455AF29B-49F3-4A57-AD98-7236AD64488A}" srcOrd="1" destOrd="0" presId="urn:microsoft.com/office/officeart/2008/layout/VerticalCurvedList"/>
    <dgm:cxn modelId="{2697AEAD-F304-4A8A-83C4-E411A5141442}" type="presParOf" srcId="{509A853C-4979-4F19-832E-DD9CCA742A0D}" destId="{61F2201B-48D1-4042-AB59-BF220373F8B6}" srcOrd="2" destOrd="0" presId="urn:microsoft.com/office/officeart/2008/layout/VerticalCurvedList"/>
    <dgm:cxn modelId="{D870B21D-2C16-4B26-B935-839BAC1DEBCE}" type="presParOf" srcId="{509A853C-4979-4F19-832E-DD9CCA742A0D}" destId="{C5F42541-E2F7-435B-BC63-358E4579E5AF}" srcOrd="3" destOrd="0" presId="urn:microsoft.com/office/officeart/2008/layout/VerticalCurvedList"/>
    <dgm:cxn modelId="{F8AE150E-6FDF-4422-8CBC-2134FEAACF2C}" type="presParOf" srcId="{85566705-F33B-40EF-A161-B0A5649CF0E9}" destId="{428A3F6F-B786-4492-B861-B9ED32E2DA6D}" srcOrd="1" destOrd="0" presId="urn:microsoft.com/office/officeart/2008/layout/VerticalCurvedList"/>
    <dgm:cxn modelId="{5988CD9B-FFCF-4C2A-8C66-2015D57B8173}" type="presParOf" srcId="{85566705-F33B-40EF-A161-B0A5649CF0E9}" destId="{618C738A-FE2D-4B2A-8880-AA8D349AEA8A}" srcOrd="2" destOrd="0" presId="urn:microsoft.com/office/officeart/2008/layout/VerticalCurvedList"/>
    <dgm:cxn modelId="{6C20CF3B-1D29-44F1-8151-FDCD332A7A04}" type="presParOf" srcId="{618C738A-FE2D-4B2A-8880-AA8D349AEA8A}" destId="{4B03DDBD-D32B-4763-927D-E6839A4FE8CE}" srcOrd="0" destOrd="0" presId="urn:microsoft.com/office/officeart/2008/layout/VerticalCurvedList"/>
    <dgm:cxn modelId="{4816F8A8-3699-4289-9CB6-D5A20166FA77}" type="presParOf" srcId="{85566705-F33B-40EF-A161-B0A5649CF0E9}" destId="{56F1A3B2-4682-4015-AEE0-12EE8870E27E}" srcOrd="3" destOrd="0" presId="urn:microsoft.com/office/officeart/2008/layout/VerticalCurvedList"/>
    <dgm:cxn modelId="{7E96A575-AF9A-4300-BD9D-D5AC5735DDB7}" type="presParOf" srcId="{85566705-F33B-40EF-A161-B0A5649CF0E9}" destId="{E8B43EE3-E2EE-46AC-BB64-3D8503B5C5FD}" srcOrd="4" destOrd="0" presId="urn:microsoft.com/office/officeart/2008/layout/VerticalCurvedList"/>
    <dgm:cxn modelId="{1631ECAA-2C53-4501-8FE5-07D47B850272}" type="presParOf" srcId="{E8B43EE3-E2EE-46AC-BB64-3D8503B5C5FD}" destId="{F8212ABE-1D67-4991-92A9-31E93F31B7E4}" srcOrd="0" destOrd="0" presId="urn:microsoft.com/office/officeart/2008/layout/VerticalCurvedList"/>
    <dgm:cxn modelId="{3B345C30-744A-4FC3-A387-4E24A269C3C2}" type="presParOf" srcId="{85566705-F33B-40EF-A161-B0A5649CF0E9}" destId="{984F2EA1-2DB1-430E-A9FB-CD92123079EA}" srcOrd="5" destOrd="0" presId="urn:microsoft.com/office/officeart/2008/layout/VerticalCurvedList"/>
    <dgm:cxn modelId="{1454887C-2A2F-4334-86E2-27242ACC7DEE}" type="presParOf" srcId="{85566705-F33B-40EF-A161-B0A5649CF0E9}" destId="{10AE756B-F658-4804-BB6F-F06296EA1463}" srcOrd="6" destOrd="0" presId="urn:microsoft.com/office/officeart/2008/layout/VerticalCurvedList"/>
    <dgm:cxn modelId="{64464E3F-7C72-45AF-8BBD-9A2224987DFB}" type="presParOf" srcId="{10AE756B-F658-4804-BB6F-F06296EA1463}" destId="{A75427D4-537F-4A24-BE16-C4A744DA9AE7}" srcOrd="0" destOrd="0" presId="urn:microsoft.com/office/officeart/2008/layout/VerticalCurvedList"/>
    <dgm:cxn modelId="{513030F3-275A-486F-9BBF-C249BF8985FD}" type="presParOf" srcId="{85566705-F33B-40EF-A161-B0A5649CF0E9}" destId="{DD7D8D21-9612-45E4-A8C0-64F91E344243}" srcOrd="7" destOrd="0" presId="urn:microsoft.com/office/officeart/2008/layout/VerticalCurvedList"/>
    <dgm:cxn modelId="{17BE9948-3804-4617-AEE2-BFA096FEBDA3}" type="presParOf" srcId="{85566705-F33B-40EF-A161-B0A5649CF0E9}" destId="{39CD9640-0606-4405-8CC2-86D97D34C8AB}" srcOrd="8" destOrd="0" presId="urn:microsoft.com/office/officeart/2008/layout/VerticalCurvedList"/>
    <dgm:cxn modelId="{C4213510-E807-4BF3-8A6C-F3DB0988EEF6}" type="presParOf" srcId="{39CD9640-0606-4405-8CC2-86D97D34C8AB}" destId="{358841E9-EC8F-4E06-81A6-F045C54FC3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86C1EA-51C0-4F41-9384-C49E51A034DD}" type="doc">
      <dgm:prSet loTypeId="urn:microsoft.com/office/officeart/2005/8/layout/StepDownProcess" loCatId="process" qsTypeId="urn:microsoft.com/office/officeart/2005/8/quickstyle/simple3" qsCatId="simple" csTypeId="urn:microsoft.com/office/officeart/2005/8/colors/accent3_2" csCatId="accent3" phldr="1"/>
      <dgm:spPr/>
      <dgm:t>
        <a:bodyPr/>
        <a:lstStyle/>
        <a:p>
          <a:pPr rtl="1"/>
          <a:endParaRPr lang="he-IL"/>
        </a:p>
      </dgm:t>
    </dgm:pt>
    <dgm:pt modelId="{416EF064-D5B2-4B34-AD03-7347A9CAD50D}">
      <dgm:prSet/>
      <dgm:spPr/>
      <dgm:t>
        <a:bodyPr/>
        <a:lstStyle/>
        <a:p>
          <a:pPr rtl="1"/>
          <a:r>
            <a:rPr lang="en-US" b="0" i="0"/>
            <a:t>tokensReceived in Recipient contract</a:t>
          </a:r>
          <a:endParaRPr lang="he-IL"/>
        </a:p>
      </dgm:t>
    </dgm:pt>
    <dgm:pt modelId="{37EFB35C-1913-47E5-8A80-475164E782E4}" type="parTrans" cxnId="{1320C599-F66A-432E-8EFF-3E25B0DD41A6}">
      <dgm:prSet/>
      <dgm:spPr/>
      <dgm:t>
        <a:bodyPr/>
        <a:lstStyle/>
        <a:p>
          <a:pPr rtl="1"/>
          <a:endParaRPr lang="he-IL"/>
        </a:p>
      </dgm:t>
    </dgm:pt>
    <dgm:pt modelId="{1A5C5ADD-2F11-4148-8DBE-A298C26F35C8}" type="sibTrans" cxnId="{1320C599-F66A-432E-8EFF-3E25B0DD41A6}">
      <dgm:prSet/>
      <dgm:spPr/>
      <dgm:t>
        <a:bodyPr/>
        <a:lstStyle/>
        <a:p>
          <a:pPr rtl="1"/>
          <a:endParaRPr lang="he-IL"/>
        </a:p>
      </dgm:t>
    </dgm:pt>
    <dgm:pt modelId="{FDF261E5-3397-4680-A7F5-36280F360F6D}">
      <dgm:prSet/>
      <dgm:spPr/>
      <dgm:t>
        <a:bodyPr/>
        <a:lstStyle/>
        <a:p>
          <a:pPr rtl="1"/>
          <a:r>
            <a:rPr lang="en-US" b="0" i="0" dirty="0"/>
            <a:t>Call </a:t>
          </a:r>
          <a:r>
            <a:rPr lang="en-US" b="0" i="0" dirty="0" err="1"/>
            <a:t>operatorBurn</a:t>
          </a:r>
          <a:r>
            <a:rPr lang="en-US" b="0" i="0" dirty="0"/>
            <a:t> inside Recipient contract</a:t>
          </a:r>
          <a:endParaRPr lang="he-IL" dirty="0"/>
        </a:p>
      </dgm:t>
    </dgm:pt>
    <dgm:pt modelId="{D443C83D-ABC1-4AF8-8DD9-CC7762AEA20A}" type="parTrans" cxnId="{BD6A7DDA-43B9-416D-8725-5290F2BB02AE}">
      <dgm:prSet/>
      <dgm:spPr/>
      <dgm:t>
        <a:bodyPr/>
        <a:lstStyle/>
        <a:p>
          <a:pPr rtl="1"/>
          <a:endParaRPr lang="he-IL"/>
        </a:p>
      </dgm:t>
    </dgm:pt>
    <dgm:pt modelId="{58141CED-6915-41B7-908B-32484B1421B7}" type="sibTrans" cxnId="{BD6A7DDA-43B9-416D-8725-5290F2BB02AE}">
      <dgm:prSet/>
      <dgm:spPr/>
      <dgm:t>
        <a:bodyPr/>
        <a:lstStyle/>
        <a:p>
          <a:pPr rtl="1"/>
          <a:endParaRPr lang="he-IL"/>
        </a:p>
      </dgm:t>
    </dgm:pt>
    <dgm:pt modelId="{984374E3-CDEA-4793-ACE8-C10B5C141E0D}">
      <dgm:prSet/>
      <dgm:spPr/>
      <dgm:t>
        <a:bodyPr/>
        <a:lstStyle/>
        <a:p>
          <a:pPr rtl="1"/>
          <a:r>
            <a:rPr lang="en-US" b="0" i="0" dirty="0"/>
            <a:t>Reduce the tokens while the transfer is not yet complete</a:t>
          </a:r>
          <a:endParaRPr lang="he-IL" dirty="0"/>
        </a:p>
      </dgm:t>
    </dgm:pt>
    <dgm:pt modelId="{E35ACB8D-629B-46A3-8880-CCAA90E22520}" type="parTrans" cxnId="{C4204F0A-BAC3-4105-A2A5-C3EFB71FF8DE}">
      <dgm:prSet/>
      <dgm:spPr/>
      <dgm:t>
        <a:bodyPr/>
        <a:lstStyle/>
        <a:p>
          <a:pPr rtl="1"/>
          <a:endParaRPr lang="he-IL"/>
        </a:p>
      </dgm:t>
    </dgm:pt>
    <dgm:pt modelId="{8DF85369-AF60-4842-AD8F-91CC4021ADCC}" type="sibTrans" cxnId="{C4204F0A-BAC3-4105-A2A5-C3EFB71FF8DE}">
      <dgm:prSet/>
      <dgm:spPr/>
      <dgm:t>
        <a:bodyPr/>
        <a:lstStyle/>
        <a:p>
          <a:pPr rtl="1"/>
          <a:endParaRPr lang="he-IL"/>
        </a:p>
      </dgm:t>
    </dgm:pt>
    <dgm:pt modelId="{AE356F2D-4864-47B8-A60C-D3A17F07DB38}">
      <dgm:prSet/>
      <dgm:spPr/>
      <dgm:t>
        <a:bodyPr/>
        <a:lstStyle/>
        <a:p>
          <a:pPr rtl="1"/>
          <a:r>
            <a:rPr lang="en-US" b="0" i="0" dirty="0"/>
            <a:t>(</a:t>
          </a:r>
          <a:r>
            <a:rPr lang="en-US" b="0" i="0" dirty="0" err="1"/>
            <a:t>prev</a:t>
          </a:r>
          <a:r>
            <a:rPr lang="en-US" b="0" i="0" dirty="0"/>
            <a:t> ≠ post) </a:t>
          </a:r>
          <a:r>
            <a:rPr lang="en-US" b="0" i="0" dirty="0" err="1"/>
            <a:t>SolCMC</a:t>
          </a:r>
          <a:r>
            <a:rPr lang="en-US" b="0" i="0" dirty="0"/>
            <a:t> shows mismatch in the tokens</a:t>
          </a:r>
          <a:endParaRPr lang="he-IL" dirty="0"/>
        </a:p>
      </dgm:t>
    </dgm:pt>
    <dgm:pt modelId="{275FA9AE-95A1-4DA7-BC94-60E5E75370F3}" type="parTrans" cxnId="{AEA53F7B-2466-4453-9851-3B54D78298C5}">
      <dgm:prSet/>
      <dgm:spPr/>
      <dgm:t>
        <a:bodyPr/>
        <a:lstStyle/>
        <a:p>
          <a:pPr rtl="1"/>
          <a:endParaRPr lang="he-IL"/>
        </a:p>
      </dgm:t>
    </dgm:pt>
    <dgm:pt modelId="{BA12B1B6-883F-44D0-B913-B7958E8CFAD3}" type="sibTrans" cxnId="{AEA53F7B-2466-4453-9851-3B54D78298C5}">
      <dgm:prSet/>
      <dgm:spPr/>
      <dgm:t>
        <a:bodyPr/>
        <a:lstStyle/>
        <a:p>
          <a:pPr rtl="1"/>
          <a:endParaRPr lang="he-IL"/>
        </a:p>
      </dgm:t>
    </dgm:pt>
    <dgm:pt modelId="{6CE68C2C-4607-43F1-A89E-60FAA0AD73E3}" type="pres">
      <dgm:prSet presAssocID="{A986C1EA-51C0-4F41-9384-C49E51A034DD}" presName="rootnode" presStyleCnt="0">
        <dgm:presLayoutVars>
          <dgm:chMax/>
          <dgm:chPref/>
          <dgm:dir/>
          <dgm:animLvl val="lvl"/>
        </dgm:presLayoutVars>
      </dgm:prSet>
      <dgm:spPr/>
    </dgm:pt>
    <dgm:pt modelId="{6A2A1D9E-0F51-41D8-B2D3-DCC132908BC3}" type="pres">
      <dgm:prSet presAssocID="{416EF064-D5B2-4B34-AD03-7347A9CAD50D}" presName="composite" presStyleCnt="0"/>
      <dgm:spPr/>
    </dgm:pt>
    <dgm:pt modelId="{8698E857-EDBB-41EE-8E66-B64F12BD15F1}" type="pres">
      <dgm:prSet presAssocID="{416EF064-D5B2-4B34-AD03-7347A9CAD50D}" presName="bentUpArrow1" presStyleLbl="alignImgPlace1" presStyleIdx="0" presStyleCnt="3"/>
      <dgm:spPr/>
    </dgm:pt>
    <dgm:pt modelId="{1DAFBEF8-F598-45BE-9F54-00F7A9D71D72}" type="pres">
      <dgm:prSet presAssocID="{416EF064-D5B2-4B34-AD03-7347A9CAD50D}" presName="ParentText" presStyleLbl="node1" presStyleIdx="0" presStyleCnt="4">
        <dgm:presLayoutVars>
          <dgm:chMax val="1"/>
          <dgm:chPref val="1"/>
          <dgm:bulletEnabled val="1"/>
        </dgm:presLayoutVars>
      </dgm:prSet>
      <dgm:spPr/>
    </dgm:pt>
    <dgm:pt modelId="{92F00520-638D-4417-BE92-CB04283726F7}" type="pres">
      <dgm:prSet presAssocID="{416EF064-D5B2-4B34-AD03-7347A9CAD50D}" presName="ChildText" presStyleLbl="revTx" presStyleIdx="0" presStyleCnt="3">
        <dgm:presLayoutVars>
          <dgm:chMax val="0"/>
          <dgm:chPref val="0"/>
          <dgm:bulletEnabled val="1"/>
        </dgm:presLayoutVars>
      </dgm:prSet>
      <dgm:spPr/>
    </dgm:pt>
    <dgm:pt modelId="{AD4C884D-3E8A-419B-9C7D-D940BB5C5BC8}" type="pres">
      <dgm:prSet presAssocID="{1A5C5ADD-2F11-4148-8DBE-A298C26F35C8}" presName="sibTrans" presStyleCnt="0"/>
      <dgm:spPr/>
    </dgm:pt>
    <dgm:pt modelId="{317B65EB-FE70-468F-A6B0-24170CF3D184}" type="pres">
      <dgm:prSet presAssocID="{FDF261E5-3397-4680-A7F5-36280F360F6D}" presName="composite" presStyleCnt="0"/>
      <dgm:spPr/>
    </dgm:pt>
    <dgm:pt modelId="{B058FC67-72F4-49CB-88E1-B2C6021A45C5}" type="pres">
      <dgm:prSet presAssocID="{FDF261E5-3397-4680-A7F5-36280F360F6D}" presName="bentUpArrow1" presStyleLbl="alignImgPlace1" presStyleIdx="1" presStyleCnt="3"/>
      <dgm:spPr/>
    </dgm:pt>
    <dgm:pt modelId="{433FE143-0350-4CBF-9CAB-BF57A9EDAA6F}" type="pres">
      <dgm:prSet presAssocID="{FDF261E5-3397-4680-A7F5-36280F360F6D}" presName="ParentText" presStyleLbl="node1" presStyleIdx="1" presStyleCnt="4">
        <dgm:presLayoutVars>
          <dgm:chMax val="1"/>
          <dgm:chPref val="1"/>
          <dgm:bulletEnabled val="1"/>
        </dgm:presLayoutVars>
      </dgm:prSet>
      <dgm:spPr/>
    </dgm:pt>
    <dgm:pt modelId="{7F75D292-2AD5-4E69-BDCE-741ED28E8D2B}" type="pres">
      <dgm:prSet presAssocID="{FDF261E5-3397-4680-A7F5-36280F360F6D}" presName="ChildText" presStyleLbl="revTx" presStyleIdx="1" presStyleCnt="3">
        <dgm:presLayoutVars>
          <dgm:chMax val="0"/>
          <dgm:chPref val="0"/>
          <dgm:bulletEnabled val="1"/>
        </dgm:presLayoutVars>
      </dgm:prSet>
      <dgm:spPr/>
    </dgm:pt>
    <dgm:pt modelId="{90960FE5-02B8-4292-B49F-153F35B32796}" type="pres">
      <dgm:prSet presAssocID="{58141CED-6915-41B7-908B-32484B1421B7}" presName="sibTrans" presStyleCnt="0"/>
      <dgm:spPr/>
    </dgm:pt>
    <dgm:pt modelId="{3D2EA147-CC77-475E-9DA6-FA93DA30D6F7}" type="pres">
      <dgm:prSet presAssocID="{984374E3-CDEA-4793-ACE8-C10B5C141E0D}" presName="composite" presStyleCnt="0"/>
      <dgm:spPr/>
    </dgm:pt>
    <dgm:pt modelId="{86B599D7-1221-48BB-9385-C08F15C93E8D}" type="pres">
      <dgm:prSet presAssocID="{984374E3-CDEA-4793-ACE8-C10B5C141E0D}" presName="bentUpArrow1" presStyleLbl="alignImgPlace1" presStyleIdx="2" presStyleCnt="3"/>
      <dgm:spPr/>
    </dgm:pt>
    <dgm:pt modelId="{69E192D3-9FD2-44C0-AA37-638A223D7244}" type="pres">
      <dgm:prSet presAssocID="{984374E3-CDEA-4793-ACE8-C10B5C141E0D}" presName="ParentText" presStyleLbl="node1" presStyleIdx="2" presStyleCnt="4">
        <dgm:presLayoutVars>
          <dgm:chMax val="1"/>
          <dgm:chPref val="1"/>
          <dgm:bulletEnabled val="1"/>
        </dgm:presLayoutVars>
      </dgm:prSet>
      <dgm:spPr/>
    </dgm:pt>
    <dgm:pt modelId="{1EA228A9-6832-47DD-9E2E-F7F873DDCDB2}" type="pres">
      <dgm:prSet presAssocID="{984374E3-CDEA-4793-ACE8-C10B5C141E0D}" presName="ChildText" presStyleLbl="revTx" presStyleIdx="2" presStyleCnt="3">
        <dgm:presLayoutVars>
          <dgm:chMax val="0"/>
          <dgm:chPref val="0"/>
          <dgm:bulletEnabled val="1"/>
        </dgm:presLayoutVars>
      </dgm:prSet>
      <dgm:spPr/>
    </dgm:pt>
    <dgm:pt modelId="{0AD49AC9-478D-48C6-A17D-EE088EBD1235}" type="pres">
      <dgm:prSet presAssocID="{8DF85369-AF60-4842-AD8F-91CC4021ADCC}" presName="sibTrans" presStyleCnt="0"/>
      <dgm:spPr/>
    </dgm:pt>
    <dgm:pt modelId="{FAEA761C-24B6-4DC1-9CF5-D90A4BAEF273}" type="pres">
      <dgm:prSet presAssocID="{AE356F2D-4864-47B8-A60C-D3A17F07DB38}" presName="composite" presStyleCnt="0"/>
      <dgm:spPr/>
    </dgm:pt>
    <dgm:pt modelId="{EF1EBBC0-6245-4D22-8BD4-DFFD311F1284}" type="pres">
      <dgm:prSet presAssocID="{AE356F2D-4864-47B8-A60C-D3A17F07DB38}" presName="ParentText" presStyleLbl="node1" presStyleIdx="3" presStyleCnt="4">
        <dgm:presLayoutVars>
          <dgm:chMax val="1"/>
          <dgm:chPref val="1"/>
          <dgm:bulletEnabled val="1"/>
        </dgm:presLayoutVars>
      </dgm:prSet>
      <dgm:spPr/>
    </dgm:pt>
  </dgm:ptLst>
  <dgm:cxnLst>
    <dgm:cxn modelId="{C4204F0A-BAC3-4105-A2A5-C3EFB71FF8DE}" srcId="{A986C1EA-51C0-4F41-9384-C49E51A034DD}" destId="{984374E3-CDEA-4793-ACE8-C10B5C141E0D}" srcOrd="2" destOrd="0" parTransId="{E35ACB8D-629B-46A3-8880-CCAA90E22520}" sibTransId="{8DF85369-AF60-4842-AD8F-91CC4021ADCC}"/>
    <dgm:cxn modelId="{4BE9281E-F322-475F-AB01-3D310DA43B20}" type="presOf" srcId="{984374E3-CDEA-4793-ACE8-C10B5C141E0D}" destId="{69E192D3-9FD2-44C0-AA37-638A223D7244}" srcOrd="0" destOrd="0" presId="urn:microsoft.com/office/officeart/2005/8/layout/StepDownProcess"/>
    <dgm:cxn modelId="{E9106836-B2A5-41D1-B859-A14303862A24}" type="presOf" srcId="{FDF261E5-3397-4680-A7F5-36280F360F6D}" destId="{433FE143-0350-4CBF-9CAB-BF57A9EDAA6F}" srcOrd="0" destOrd="0" presId="urn:microsoft.com/office/officeart/2005/8/layout/StepDownProcess"/>
    <dgm:cxn modelId="{AEA53F7B-2466-4453-9851-3B54D78298C5}" srcId="{A986C1EA-51C0-4F41-9384-C49E51A034DD}" destId="{AE356F2D-4864-47B8-A60C-D3A17F07DB38}" srcOrd="3" destOrd="0" parTransId="{275FA9AE-95A1-4DA7-BC94-60E5E75370F3}" sibTransId="{BA12B1B6-883F-44D0-B913-B7958E8CFAD3}"/>
    <dgm:cxn modelId="{25FA587C-BE76-4B10-9535-1AAB07BB414E}" type="presOf" srcId="{AE356F2D-4864-47B8-A60C-D3A17F07DB38}" destId="{EF1EBBC0-6245-4D22-8BD4-DFFD311F1284}" srcOrd="0" destOrd="0" presId="urn:microsoft.com/office/officeart/2005/8/layout/StepDownProcess"/>
    <dgm:cxn modelId="{1320C599-F66A-432E-8EFF-3E25B0DD41A6}" srcId="{A986C1EA-51C0-4F41-9384-C49E51A034DD}" destId="{416EF064-D5B2-4B34-AD03-7347A9CAD50D}" srcOrd="0" destOrd="0" parTransId="{37EFB35C-1913-47E5-8A80-475164E782E4}" sibTransId="{1A5C5ADD-2F11-4148-8DBE-A298C26F35C8}"/>
    <dgm:cxn modelId="{51B6F5D5-B500-487E-A6FE-C489895989F7}" type="presOf" srcId="{416EF064-D5B2-4B34-AD03-7347A9CAD50D}" destId="{1DAFBEF8-F598-45BE-9F54-00F7A9D71D72}" srcOrd="0" destOrd="0" presId="urn:microsoft.com/office/officeart/2005/8/layout/StepDownProcess"/>
    <dgm:cxn modelId="{BD6A7DDA-43B9-416D-8725-5290F2BB02AE}" srcId="{A986C1EA-51C0-4F41-9384-C49E51A034DD}" destId="{FDF261E5-3397-4680-A7F5-36280F360F6D}" srcOrd="1" destOrd="0" parTransId="{D443C83D-ABC1-4AF8-8DD9-CC7762AEA20A}" sibTransId="{58141CED-6915-41B7-908B-32484B1421B7}"/>
    <dgm:cxn modelId="{64315EDB-129C-4A80-ADD0-8802FC81E7BF}" type="presOf" srcId="{A986C1EA-51C0-4F41-9384-C49E51A034DD}" destId="{6CE68C2C-4607-43F1-A89E-60FAA0AD73E3}" srcOrd="0" destOrd="0" presId="urn:microsoft.com/office/officeart/2005/8/layout/StepDownProcess"/>
    <dgm:cxn modelId="{D8D9403B-A857-4210-8E1F-B74A82AEE54C}" type="presParOf" srcId="{6CE68C2C-4607-43F1-A89E-60FAA0AD73E3}" destId="{6A2A1D9E-0F51-41D8-B2D3-DCC132908BC3}" srcOrd="0" destOrd="0" presId="urn:microsoft.com/office/officeart/2005/8/layout/StepDownProcess"/>
    <dgm:cxn modelId="{20BC7F9D-834E-4EF1-9A03-49F11E17775A}" type="presParOf" srcId="{6A2A1D9E-0F51-41D8-B2D3-DCC132908BC3}" destId="{8698E857-EDBB-41EE-8E66-B64F12BD15F1}" srcOrd="0" destOrd="0" presId="urn:microsoft.com/office/officeart/2005/8/layout/StepDownProcess"/>
    <dgm:cxn modelId="{BBEC293A-86A9-4F52-AB0E-6DEA5533AF12}" type="presParOf" srcId="{6A2A1D9E-0F51-41D8-B2D3-DCC132908BC3}" destId="{1DAFBEF8-F598-45BE-9F54-00F7A9D71D72}" srcOrd="1" destOrd="0" presId="urn:microsoft.com/office/officeart/2005/8/layout/StepDownProcess"/>
    <dgm:cxn modelId="{41A0719B-BA09-4A1C-B5C6-04CF507DD213}" type="presParOf" srcId="{6A2A1D9E-0F51-41D8-B2D3-DCC132908BC3}" destId="{92F00520-638D-4417-BE92-CB04283726F7}" srcOrd="2" destOrd="0" presId="urn:microsoft.com/office/officeart/2005/8/layout/StepDownProcess"/>
    <dgm:cxn modelId="{5FD7FA4E-1B16-4B8E-B0E3-2FB1D341BBB5}" type="presParOf" srcId="{6CE68C2C-4607-43F1-A89E-60FAA0AD73E3}" destId="{AD4C884D-3E8A-419B-9C7D-D940BB5C5BC8}" srcOrd="1" destOrd="0" presId="urn:microsoft.com/office/officeart/2005/8/layout/StepDownProcess"/>
    <dgm:cxn modelId="{ED1041E3-C1B8-4278-BD3F-B3B9129E5F7D}" type="presParOf" srcId="{6CE68C2C-4607-43F1-A89E-60FAA0AD73E3}" destId="{317B65EB-FE70-468F-A6B0-24170CF3D184}" srcOrd="2" destOrd="0" presId="urn:microsoft.com/office/officeart/2005/8/layout/StepDownProcess"/>
    <dgm:cxn modelId="{7BD292A9-AF0D-4484-B59B-D848D46A4D98}" type="presParOf" srcId="{317B65EB-FE70-468F-A6B0-24170CF3D184}" destId="{B058FC67-72F4-49CB-88E1-B2C6021A45C5}" srcOrd="0" destOrd="0" presId="urn:microsoft.com/office/officeart/2005/8/layout/StepDownProcess"/>
    <dgm:cxn modelId="{E4CA3CA8-808C-4AE9-B59E-17AA7C368E39}" type="presParOf" srcId="{317B65EB-FE70-468F-A6B0-24170CF3D184}" destId="{433FE143-0350-4CBF-9CAB-BF57A9EDAA6F}" srcOrd="1" destOrd="0" presId="urn:microsoft.com/office/officeart/2005/8/layout/StepDownProcess"/>
    <dgm:cxn modelId="{4C339842-803B-45D0-8C2A-B2380D7BA7BA}" type="presParOf" srcId="{317B65EB-FE70-468F-A6B0-24170CF3D184}" destId="{7F75D292-2AD5-4E69-BDCE-741ED28E8D2B}" srcOrd="2" destOrd="0" presId="urn:microsoft.com/office/officeart/2005/8/layout/StepDownProcess"/>
    <dgm:cxn modelId="{A07E1AE2-E220-4A3A-ACA4-A5EB087F35B4}" type="presParOf" srcId="{6CE68C2C-4607-43F1-A89E-60FAA0AD73E3}" destId="{90960FE5-02B8-4292-B49F-153F35B32796}" srcOrd="3" destOrd="0" presId="urn:microsoft.com/office/officeart/2005/8/layout/StepDownProcess"/>
    <dgm:cxn modelId="{29D81A5C-2948-4AE8-9063-8A00A9961E1B}" type="presParOf" srcId="{6CE68C2C-4607-43F1-A89E-60FAA0AD73E3}" destId="{3D2EA147-CC77-475E-9DA6-FA93DA30D6F7}" srcOrd="4" destOrd="0" presId="urn:microsoft.com/office/officeart/2005/8/layout/StepDownProcess"/>
    <dgm:cxn modelId="{FDFE2097-9F07-4276-A908-84370AFE3BB0}" type="presParOf" srcId="{3D2EA147-CC77-475E-9DA6-FA93DA30D6F7}" destId="{86B599D7-1221-48BB-9385-C08F15C93E8D}" srcOrd="0" destOrd="0" presId="urn:microsoft.com/office/officeart/2005/8/layout/StepDownProcess"/>
    <dgm:cxn modelId="{F9FF9C02-E974-4D7B-A96B-8B53D25F993B}" type="presParOf" srcId="{3D2EA147-CC77-475E-9DA6-FA93DA30D6F7}" destId="{69E192D3-9FD2-44C0-AA37-638A223D7244}" srcOrd="1" destOrd="0" presId="urn:microsoft.com/office/officeart/2005/8/layout/StepDownProcess"/>
    <dgm:cxn modelId="{C362BAE6-99C3-4660-8258-C95917250730}" type="presParOf" srcId="{3D2EA147-CC77-475E-9DA6-FA93DA30D6F7}" destId="{1EA228A9-6832-47DD-9E2E-F7F873DDCDB2}" srcOrd="2" destOrd="0" presId="urn:microsoft.com/office/officeart/2005/8/layout/StepDownProcess"/>
    <dgm:cxn modelId="{AF59E9A0-0835-4CC8-9034-87E4665F82CD}" type="presParOf" srcId="{6CE68C2C-4607-43F1-A89E-60FAA0AD73E3}" destId="{0AD49AC9-478D-48C6-A17D-EE088EBD1235}" srcOrd="5" destOrd="0" presId="urn:microsoft.com/office/officeart/2005/8/layout/StepDownProcess"/>
    <dgm:cxn modelId="{E153ECC8-5D88-45C4-BBEE-D9B9AF795FB9}" type="presParOf" srcId="{6CE68C2C-4607-43F1-A89E-60FAA0AD73E3}" destId="{FAEA761C-24B6-4DC1-9CF5-D90A4BAEF273}" srcOrd="6" destOrd="0" presId="urn:microsoft.com/office/officeart/2005/8/layout/StepDownProcess"/>
    <dgm:cxn modelId="{3C0A3F5F-0840-4742-87F5-51F4804743F6}" type="presParOf" srcId="{FAEA761C-24B6-4DC1-9CF5-D90A4BAEF273}" destId="{EF1EBBC0-6245-4D22-8BD4-DFFD311F128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5B3E7B-00B7-4F52-A6AD-73FECB8DF78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4931AF42-8C33-4249-9731-8E23BD6E68D7}">
      <dgm:prSet phldrT="[Text]" custT="1"/>
      <dgm:spPr/>
      <dgm:t>
        <a:bodyPr/>
        <a:lstStyle/>
        <a:p>
          <a:pPr>
            <a:buSzPct val="34375"/>
            <a:buChar char="●"/>
          </a:pPr>
          <a:r>
            <a:rPr lang="en-US" sz="1800">
              <a:latin typeface="Calibri"/>
              <a:ea typeface="Calibri"/>
              <a:cs typeface="Calibri"/>
              <a:sym typeface="Calibri"/>
            </a:rPr>
            <a:t>SolCMC is integrated with the Solidity compiler and tracks language evolution</a:t>
          </a:r>
          <a:endParaRPr lang="en-US" sz="1800" dirty="0"/>
        </a:p>
      </dgm:t>
    </dgm:pt>
    <dgm:pt modelId="{CE2F3D4E-3D44-4B62-A13A-60680E050C5F}" type="parTrans" cxnId="{645ACAB8-9547-4CB8-90ED-0E3B6EE8F481}">
      <dgm:prSet/>
      <dgm:spPr/>
      <dgm:t>
        <a:bodyPr/>
        <a:lstStyle/>
        <a:p>
          <a:endParaRPr lang="en-US" sz="2800"/>
        </a:p>
      </dgm:t>
    </dgm:pt>
    <dgm:pt modelId="{0FA757C6-98B9-4C92-A077-B4FD9BB5D8E4}" type="sibTrans" cxnId="{645ACAB8-9547-4CB8-90ED-0E3B6EE8F481}">
      <dgm:prSet/>
      <dgm:spPr/>
      <dgm:t>
        <a:bodyPr/>
        <a:lstStyle/>
        <a:p>
          <a:endParaRPr lang="en-US" sz="2800"/>
        </a:p>
      </dgm:t>
    </dgm:pt>
    <dgm:pt modelId="{83EE8D5C-9BF8-47F5-B851-9542ECB4A9CC}">
      <dgm:prSet phldrT="[Text]" custT="1"/>
      <dgm:spPr/>
      <dgm:t>
        <a:bodyPr/>
        <a:lstStyle/>
        <a:p>
          <a:pPr>
            <a:buSzPct val="34375"/>
            <a:buChar char="●"/>
          </a:pPr>
          <a:r>
            <a:rPr lang="en-US" sz="1800" dirty="0">
              <a:latin typeface="Calibri"/>
              <a:ea typeface="Calibri"/>
              <a:cs typeface="Calibri"/>
              <a:sym typeface="Calibri"/>
            </a:rPr>
            <a:t>Enables formal verification directly within developer workflows</a:t>
          </a:r>
          <a:endParaRPr lang="en-US" sz="1800" dirty="0"/>
        </a:p>
      </dgm:t>
    </dgm:pt>
    <dgm:pt modelId="{3616203E-E583-4A3C-9777-17180B2366D0}" type="parTrans" cxnId="{95BC9A22-0D88-4ED7-9AA2-F5EE81F0B726}">
      <dgm:prSet/>
      <dgm:spPr/>
      <dgm:t>
        <a:bodyPr/>
        <a:lstStyle/>
        <a:p>
          <a:endParaRPr lang="en-US" sz="2800"/>
        </a:p>
      </dgm:t>
    </dgm:pt>
    <dgm:pt modelId="{424661C5-0CC0-48B5-92C3-A6757543396A}" type="sibTrans" cxnId="{95BC9A22-0D88-4ED7-9AA2-F5EE81F0B726}">
      <dgm:prSet/>
      <dgm:spPr/>
      <dgm:t>
        <a:bodyPr/>
        <a:lstStyle/>
        <a:p>
          <a:endParaRPr lang="en-US" sz="2800"/>
        </a:p>
      </dgm:t>
    </dgm:pt>
    <dgm:pt modelId="{C171B062-69D7-4793-A4B7-A7C2DF367717}">
      <dgm:prSet phldrT="[Text]" custT="1"/>
      <dgm:spPr/>
      <dgm:t>
        <a:bodyPr/>
        <a:lstStyle/>
        <a:p>
          <a:pPr>
            <a:buSzPct val="34375"/>
            <a:buChar char="●"/>
          </a:pPr>
          <a:r>
            <a:rPr lang="en-US" sz="1800">
              <a:latin typeface="Calibri"/>
              <a:ea typeface="Calibri"/>
              <a:cs typeface="Calibri"/>
              <a:sym typeface="Calibri"/>
            </a:rPr>
            <a:t>Uses direct encoding of Solidity AST into CHC format for SMT solvers</a:t>
          </a:r>
          <a:endParaRPr lang="en-US" sz="1800" dirty="0"/>
        </a:p>
      </dgm:t>
    </dgm:pt>
    <dgm:pt modelId="{9C3D1A28-A3EC-47EB-B8CB-A38766D4332E}" type="parTrans" cxnId="{DED7222C-81FB-43A7-9F4B-D5CB8B98DAF3}">
      <dgm:prSet/>
      <dgm:spPr/>
      <dgm:t>
        <a:bodyPr/>
        <a:lstStyle/>
        <a:p>
          <a:endParaRPr lang="en-US" sz="2800"/>
        </a:p>
      </dgm:t>
    </dgm:pt>
    <dgm:pt modelId="{DA1C6667-A1C0-4640-BF16-A7CD585C0927}" type="sibTrans" cxnId="{DED7222C-81FB-43A7-9F4B-D5CB8B98DAF3}">
      <dgm:prSet/>
      <dgm:spPr/>
      <dgm:t>
        <a:bodyPr/>
        <a:lstStyle/>
        <a:p>
          <a:endParaRPr lang="en-US" sz="2800"/>
        </a:p>
      </dgm:t>
    </dgm:pt>
    <dgm:pt modelId="{0DA651F7-01FD-4EA7-861F-BB3C2D2BEFB0}">
      <dgm:prSet phldrT="[Text]" custT="1"/>
      <dgm:spPr/>
      <dgm:t>
        <a:bodyPr/>
        <a:lstStyle/>
        <a:p>
          <a:pPr>
            <a:buSzPct val="34375"/>
            <a:buChar char="●"/>
          </a:pPr>
          <a:r>
            <a:rPr lang="en-US" sz="1800">
              <a:latin typeface="Calibri"/>
              <a:ea typeface="Calibri"/>
              <a:cs typeface="Calibri"/>
              <a:sym typeface="Calibri"/>
            </a:rPr>
            <a:t>Practical tool for proving or disproving real-world smart contracts</a:t>
          </a:r>
          <a:endParaRPr lang="en-US" sz="1800" dirty="0"/>
        </a:p>
      </dgm:t>
    </dgm:pt>
    <dgm:pt modelId="{45DE5E26-839D-4F15-BD91-EF5037438274}" type="parTrans" cxnId="{30F09A32-0B84-49B1-9561-604298478278}">
      <dgm:prSet/>
      <dgm:spPr/>
      <dgm:t>
        <a:bodyPr/>
        <a:lstStyle/>
        <a:p>
          <a:endParaRPr lang="en-US" sz="2800"/>
        </a:p>
      </dgm:t>
    </dgm:pt>
    <dgm:pt modelId="{DE889631-7ED5-4C74-9777-09EFFDF4B1F1}" type="sibTrans" cxnId="{30F09A32-0B84-49B1-9561-604298478278}">
      <dgm:prSet/>
      <dgm:spPr/>
      <dgm:t>
        <a:bodyPr/>
        <a:lstStyle/>
        <a:p>
          <a:endParaRPr lang="en-US" sz="2800"/>
        </a:p>
      </dgm:t>
    </dgm:pt>
    <dgm:pt modelId="{AFC0859D-1621-4511-ABA7-CF29EBBD4AAB}" type="pres">
      <dgm:prSet presAssocID="{FB5B3E7B-00B7-4F52-A6AD-73FECB8DF78B}" presName="linear" presStyleCnt="0">
        <dgm:presLayoutVars>
          <dgm:animLvl val="lvl"/>
          <dgm:resizeHandles val="exact"/>
        </dgm:presLayoutVars>
      </dgm:prSet>
      <dgm:spPr/>
    </dgm:pt>
    <dgm:pt modelId="{3B8D42E7-3DD5-41E9-BD0D-C4531B82988D}" type="pres">
      <dgm:prSet presAssocID="{4931AF42-8C33-4249-9731-8E23BD6E68D7}" presName="parentText" presStyleLbl="node1" presStyleIdx="0" presStyleCnt="4">
        <dgm:presLayoutVars>
          <dgm:chMax val="0"/>
          <dgm:bulletEnabled val="1"/>
        </dgm:presLayoutVars>
      </dgm:prSet>
      <dgm:spPr/>
    </dgm:pt>
    <dgm:pt modelId="{5A25B0E5-8DA2-4635-81B5-F4C2CAAFE146}" type="pres">
      <dgm:prSet presAssocID="{0FA757C6-98B9-4C92-A077-B4FD9BB5D8E4}" presName="spacer" presStyleCnt="0"/>
      <dgm:spPr/>
    </dgm:pt>
    <dgm:pt modelId="{DC687CB7-6619-4020-9CC4-6C85AA2DDABA}" type="pres">
      <dgm:prSet presAssocID="{83EE8D5C-9BF8-47F5-B851-9542ECB4A9CC}" presName="parentText" presStyleLbl="node1" presStyleIdx="1" presStyleCnt="4">
        <dgm:presLayoutVars>
          <dgm:chMax val="0"/>
          <dgm:bulletEnabled val="1"/>
        </dgm:presLayoutVars>
      </dgm:prSet>
      <dgm:spPr/>
    </dgm:pt>
    <dgm:pt modelId="{A95C7C16-6510-4C67-B269-3312806409D5}" type="pres">
      <dgm:prSet presAssocID="{424661C5-0CC0-48B5-92C3-A6757543396A}" presName="spacer" presStyleCnt="0"/>
      <dgm:spPr/>
    </dgm:pt>
    <dgm:pt modelId="{022D7754-3133-4B24-8BA9-59722B52201C}" type="pres">
      <dgm:prSet presAssocID="{C171B062-69D7-4793-A4B7-A7C2DF367717}" presName="parentText" presStyleLbl="node1" presStyleIdx="2" presStyleCnt="4">
        <dgm:presLayoutVars>
          <dgm:chMax val="0"/>
          <dgm:bulletEnabled val="1"/>
        </dgm:presLayoutVars>
      </dgm:prSet>
      <dgm:spPr/>
    </dgm:pt>
    <dgm:pt modelId="{63CA557A-F5F6-447B-A7DC-4BF0D67DFB3F}" type="pres">
      <dgm:prSet presAssocID="{DA1C6667-A1C0-4640-BF16-A7CD585C0927}" presName="spacer" presStyleCnt="0"/>
      <dgm:spPr/>
    </dgm:pt>
    <dgm:pt modelId="{5532472E-A5BE-4548-90E8-AD356310D789}" type="pres">
      <dgm:prSet presAssocID="{0DA651F7-01FD-4EA7-861F-BB3C2D2BEFB0}" presName="parentText" presStyleLbl="node1" presStyleIdx="3" presStyleCnt="4">
        <dgm:presLayoutVars>
          <dgm:chMax val="0"/>
          <dgm:bulletEnabled val="1"/>
        </dgm:presLayoutVars>
      </dgm:prSet>
      <dgm:spPr/>
    </dgm:pt>
  </dgm:ptLst>
  <dgm:cxnLst>
    <dgm:cxn modelId="{C5341E13-119A-45A0-B480-8740F4D59A36}" type="presOf" srcId="{4931AF42-8C33-4249-9731-8E23BD6E68D7}" destId="{3B8D42E7-3DD5-41E9-BD0D-C4531B82988D}" srcOrd="0" destOrd="0" presId="urn:microsoft.com/office/officeart/2005/8/layout/vList2"/>
    <dgm:cxn modelId="{14CF2721-CF85-4042-ADA2-070FFDC1B1E6}" type="presOf" srcId="{C171B062-69D7-4793-A4B7-A7C2DF367717}" destId="{022D7754-3133-4B24-8BA9-59722B52201C}" srcOrd="0" destOrd="0" presId="urn:microsoft.com/office/officeart/2005/8/layout/vList2"/>
    <dgm:cxn modelId="{95BC9A22-0D88-4ED7-9AA2-F5EE81F0B726}" srcId="{FB5B3E7B-00B7-4F52-A6AD-73FECB8DF78B}" destId="{83EE8D5C-9BF8-47F5-B851-9542ECB4A9CC}" srcOrd="1" destOrd="0" parTransId="{3616203E-E583-4A3C-9777-17180B2366D0}" sibTransId="{424661C5-0CC0-48B5-92C3-A6757543396A}"/>
    <dgm:cxn modelId="{DED7222C-81FB-43A7-9F4B-D5CB8B98DAF3}" srcId="{FB5B3E7B-00B7-4F52-A6AD-73FECB8DF78B}" destId="{C171B062-69D7-4793-A4B7-A7C2DF367717}" srcOrd="2" destOrd="0" parTransId="{9C3D1A28-A3EC-47EB-B8CB-A38766D4332E}" sibTransId="{DA1C6667-A1C0-4640-BF16-A7CD585C0927}"/>
    <dgm:cxn modelId="{30F09A32-0B84-49B1-9561-604298478278}" srcId="{FB5B3E7B-00B7-4F52-A6AD-73FECB8DF78B}" destId="{0DA651F7-01FD-4EA7-861F-BB3C2D2BEFB0}" srcOrd="3" destOrd="0" parTransId="{45DE5E26-839D-4F15-BD91-EF5037438274}" sibTransId="{DE889631-7ED5-4C74-9777-09EFFDF4B1F1}"/>
    <dgm:cxn modelId="{0380718F-55AE-4E9A-BE5D-E8E04331146D}" type="presOf" srcId="{FB5B3E7B-00B7-4F52-A6AD-73FECB8DF78B}" destId="{AFC0859D-1621-4511-ABA7-CF29EBBD4AAB}" srcOrd="0" destOrd="0" presId="urn:microsoft.com/office/officeart/2005/8/layout/vList2"/>
    <dgm:cxn modelId="{E82315B3-BAA6-488B-8241-EA79D510DC86}" type="presOf" srcId="{0DA651F7-01FD-4EA7-861F-BB3C2D2BEFB0}" destId="{5532472E-A5BE-4548-90E8-AD356310D789}" srcOrd="0" destOrd="0" presId="urn:microsoft.com/office/officeart/2005/8/layout/vList2"/>
    <dgm:cxn modelId="{645ACAB8-9547-4CB8-90ED-0E3B6EE8F481}" srcId="{FB5B3E7B-00B7-4F52-A6AD-73FECB8DF78B}" destId="{4931AF42-8C33-4249-9731-8E23BD6E68D7}" srcOrd="0" destOrd="0" parTransId="{CE2F3D4E-3D44-4B62-A13A-60680E050C5F}" sibTransId="{0FA757C6-98B9-4C92-A077-B4FD9BB5D8E4}"/>
    <dgm:cxn modelId="{00922BF9-CC3C-4034-92E1-AD5504503076}" type="presOf" srcId="{83EE8D5C-9BF8-47F5-B851-9542ECB4A9CC}" destId="{DC687CB7-6619-4020-9CC4-6C85AA2DDABA}" srcOrd="0" destOrd="0" presId="urn:microsoft.com/office/officeart/2005/8/layout/vList2"/>
    <dgm:cxn modelId="{85717387-3AF1-40FB-8DFE-F159B5349AFA}" type="presParOf" srcId="{AFC0859D-1621-4511-ABA7-CF29EBBD4AAB}" destId="{3B8D42E7-3DD5-41E9-BD0D-C4531B82988D}" srcOrd="0" destOrd="0" presId="urn:microsoft.com/office/officeart/2005/8/layout/vList2"/>
    <dgm:cxn modelId="{7465EE5B-3D3E-4316-9A35-495A0010283D}" type="presParOf" srcId="{AFC0859D-1621-4511-ABA7-CF29EBBD4AAB}" destId="{5A25B0E5-8DA2-4635-81B5-F4C2CAAFE146}" srcOrd="1" destOrd="0" presId="urn:microsoft.com/office/officeart/2005/8/layout/vList2"/>
    <dgm:cxn modelId="{F81509B6-0260-41F9-BEA8-BF81788A6EC1}" type="presParOf" srcId="{AFC0859D-1621-4511-ABA7-CF29EBBD4AAB}" destId="{DC687CB7-6619-4020-9CC4-6C85AA2DDABA}" srcOrd="2" destOrd="0" presId="urn:microsoft.com/office/officeart/2005/8/layout/vList2"/>
    <dgm:cxn modelId="{AD8CE1F9-0678-45E1-95C8-595DCC5CCEC0}" type="presParOf" srcId="{AFC0859D-1621-4511-ABA7-CF29EBBD4AAB}" destId="{A95C7C16-6510-4C67-B269-3312806409D5}" srcOrd="3" destOrd="0" presId="urn:microsoft.com/office/officeart/2005/8/layout/vList2"/>
    <dgm:cxn modelId="{437BFC99-4F93-415C-81AE-DE172D18C900}" type="presParOf" srcId="{AFC0859D-1621-4511-ABA7-CF29EBBD4AAB}" destId="{022D7754-3133-4B24-8BA9-59722B52201C}" srcOrd="4" destOrd="0" presId="urn:microsoft.com/office/officeart/2005/8/layout/vList2"/>
    <dgm:cxn modelId="{3FD94963-E536-49D1-9CD2-4C5922F11A85}" type="presParOf" srcId="{AFC0859D-1621-4511-ABA7-CF29EBBD4AAB}" destId="{63CA557A-F5F6-447B-A7DC-4BF0D67DFB3F}" srcOrd="5" destOrd="0" presId="urn:microsoft.com/office/officeart/2005/8/layout/vList2"/>
    <dgm:cxn modelId="{8F6B22BD-2A43-40F4-8A4D-920B5477E314}" type="presParOf" srcId="{AFC0859D-1621-4511-ABA7-CF29EBBD4AAB}" destId="{5532472E-A5BE-4548-90E8-AD356310D78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EEDC0-4ACE-475F-A11C-1C4045B1EB45}">
      <dsp:nvSpPr>
        <dsp:cNvPr id="0" name=""/>
        <dsp:cNvSpPr/>
      </dsp:nvSpPr>
      <dsp:spPr>
        <a:xfrm>
          <a:off x="0" y="270959"/>
          <a:ext cx="2131049" cy="1278629"/>
        </a:xfrm>
        <a:prstGeom prst="rect">
          <a:avLst/>
        </a:prstGeom>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1800" kern="1200" dirty="0">
              <a:solidFill>
                <a:srgbClr val="000000"/>
              </a:solidFill>
              <a:latin typeface="Calibri"/>
              <a:ea typeface="Calibri"/>
              <a:cs typeface="Calibri"/>
            </a:rPr>
            <a:t>Solidity language</a:t>
          </a:r>
        </a:p>
      </dsp:txBody>
      <dsp:txXfrm>
        <a:off x="0" y="270959"/>
        <a:ext cx="2131049" cy="1278629"/>
      </dsp:txXfrm>
    </dsp:sp>
    <dsp:sp modelId="{797665A9-874F-4090-8D01-E0A95E12A635}">
      <dsp:nvSpPr>
        <dsp:cNvPr id="0" name=""/>
        <dsp:cNvSpPr/>
      </dsp:nvSpPr>
      <dsp:spPr>
        <a:xfrm>
          <a:off x="2344153" y="270959"/>
          <a:ext cx="2131049" cy="1278629"/>
        </a:xfrm>
        <a:prstGeom prst="rect">
          <a:avLst/>
        </a:prstGeom>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1800" kern="1200" dirty="0">
              <a:solidFill>
                <a:srgbClr val="000000"/>
              </a:solidFill>
              <a:latin typeface="Calibri"/>
              <a:ea typeface="Calibri"/>
              <a:cs typeface="Calibri"/>
            </a:rPr>
            <a:t>enforce contractual conditions</a:t>
          </a:r>
        </a:p>
      </dsp:txBody>
      <dsp:txXfrm>
        <a:off x="2344153" y="270959"/>
        <a:ext cx="2131049" cy="1278629"/>
      </dsp:txXfrm>
    </dsp:sp>
    <dsp:sp modelId="{047F4A32-94A1-44AA-88E9-F71050DC2007}">
      <dsp:nvSpPr>
        <dsp:cNvPr id="0" name=""/>
        <dsp:cNvSpPr/>
      </dsp:nvSpPr>
      <dsp:spPr>
        <a:xfrm>
          <a:off x="4688307" y="270959"/>
          <a:ext cx="2131049" cy="1278629"/>
        </a:xfrm>
        <a:prstGeom prst="rect">
          <a:avLst/>
        </a:prstGeom>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Clr>
              <a:schemeClr val="dk1"/>
            </a:buClr>
            <a:buSzPts val="3200"/>
            <a:buFont typeface="Arial" panose="020B0604020202020204" pitchFamily="34" charset="0"/>
            <a:buNone/>
          </a:pPr>
          <a:r>
            <a:rPr lang="en-US" sz="1800" kern="1200">
              <a:solidFill>
                <a:srgbClr val="000000"/>
              </a:solidFill>
              <a:latin typeface="Calibri"/>
              <a:ea typeface="Calibri"/>
              <a:cs typeface="Calibri"/>
              <a:sym typeface="Calibri"/>
            </a:rPr>
            <a:t>Written </a:t>
          </a:r>
          <a:r>
            <a:rPr lang="iw" sz="1800" kern="1200">
              <a:solidFill>
                <a:srgbClr val="000000"/>
              </a:solidFill>
              <a:latin typeface="Calibri"/>
              <a:ea typeface="Calibri"/>
              <a:cs typeface="Calibri"/>
              <a:sym typeface="Calibri"/>
            </a:rPr>
            <a:t>on the blockchai</a:t>
          </a:r>
          <a:r>
            <a:rPr lang="en-US" sz="1800" kern="1200">
              <a:solidFill>
                <a:srgbClr val="000000"/>
              </a:solidFill>
              <a:latin typeface="Calibri"/>
              <a:ea typeface="Calibri"/>
              <a:cs typeface="Calibri"/>
              <a:sym typeface="Calibri"/>
            </a:rPr>
            <a:t>n</a:t>
          </a:r>
          <a:endParaRPr lang="en-US" sz="1800" kern="1200" dirty="0">
            <a:solidFill>
              <a:srgbClr val="000000"/>
            </a:solidFill>
            <a:latin typeface="Calibri"/>
            <a:ea typeface="Calibri"/>
            <a:cs typeface="Calibri"/>
          </a:endParaRPr>
        </a:p>
      </dsp:txBody>
      <dsp:txXfrm>
        <a:off x="4688307" y="270959"/>
        <a:ext cx="2131049" cy="1278629"/>
      </dsp:txXfrm>
    </dsp:sp>
    <dsp:sp modelId="{C0FDD8B8-378D-4DFD-BDB9-18F4FEA81C2B}">
      <dsp:nvSpPr>
        <dsp:cNvPr id="0" name=""/>
        <dsp:cNvSpPr/>
      </dsp:nvSpPr>
      <dsp:spPr>
        <a:xfrm>
          <a:off x="1172076" y="1762693"/>
          <a:ext cx="2131049" cy="1278629"/>
        </a:xfrm>
        <a:prstGeom prst="rect">
          <a:avLst/>
        </a:prstGeom>
        <a:solidFill>
          <a:srgbClr val="78909C">
            <a:alpha val="90000"/>
            <a:hueOff val="0"/>
            <a:satOff val="0"/>
            <a:lumOff val="0"/>
            <a:alphaOff val="-4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1800" kern="1200" dirty="0">
              <a:solidFill>
                <a:srgbClr val="000000"/>
              </a:solidFill>
              <a:latin typeface="Calibri"/>
              <a:ea typeface="Calibri"/>
              <a:cs typeface="Calibri"/>
            </a:rPr>
            <a:t>Public code</a:t>
          </a:r>
        </a:p>
      </dsp:txBody>
      <dsp:txXfrm>
        <a:off x="1172076" y="1762693"/>
        <a:ext cx="2131049" cy="1278629"/>
      </dsp:txXfrm>
    </dsp:sp>
    <dsp:sp modelId="{1CF7FB72-40C9-4646-9494-674006EC725D}">
      <dsp:nvSpPr>
        <dsp:cNvPr id="0" name=""/>
        <dsp:cNvSpPr/>
      </dsp:nvSpPr>
      <dsp:spPr>
        <a:xfrm>
          <a:off x="3516230" y="1762693"/>
          <a:ext cx="2131049" cy="1278629"/>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w" sz="1800" kern="1200" dirty="0">
              <a:solidFill>
                <a:schemeClr val="tx1"/>
              </a:solidFill>
              <a:latin typeface="Calibri"/>
              <a:ea typeface="Calibri"/>
              <a:cs typeface="Calibri"/>
              <a:sym typeface="Calibri"/>
            </a:rPr>
            <a:t>Immutable</a:t>
          </a:r>
          <a:endParaRPr lang="en-US" sz="1800" kern="1200" dirty="0">
            <a:solidFill>
              <a:schemeClr val="tx1"/>
            </a:solidFill>
          </a:endParaRPr>
        </a:p>
      </dsp:txBody>
      <dsp:txXfrm>
        <a:off x="3516230" y="1762693"/>
        <a:ext cx="2131049" cy="1278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23C11-8371-4E50-8E8D-97B7DA5AD975}">
      <dsp:nvSpPr>
        <dsp:cNvPr id="0" name=""/>
        <dsp:cNvSpPr/>
      </dsp:nvSpPr>
      <dsp:spPr>
        <a:xfrm>
          <a:off x="1452318" y="2283"/>
          <a:ext cx="1220660" cy="1220660"/>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ea typeface="Calibri"/>
              <a:cs typeface="Calibri"/>
              <a:sym typeface="Calibri"/>
            </a:rPr>
            <a:t>Immutable</a:t>
          </a:r>
          <a:endParaRPr lang="en-US" sz="1400" b="1" kern="1200" dirty="0"/>
        </a:p>
      </dsp:txBody>
      <dsp:txXfrm>
        <a:off x="1631080" y="181045"/>
        <a:ext cx="863136" cy="863136"/>
      </dsp:txXfrm>
    </dsp:sp>
    <dsp:sp modelId="{DCE5E711-1DAC-408B-853F-65F9F17B7B16}">
      <dsp:nvSpPr>
        <dsp:cNvPr id="0" name=""/>
        <dsp:cNvSpPr/>
      </dsp:nvSpPr>
      <dsp:spPr>
        <a:xfrm>
          <a:off x="1708657" y="1322061"/>
          <a:ext cx="707983" cy="707983"/>
        </a:xfrm>
        <a:prstGeom prst="mathPlus">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02500" y="1592794"/>
        <a:ext cx="520297" cy="166517"/>
      </dsp:txXfrm>
    </dsp:sp>
    <dsp:sp modelId="{9452E43F-E49D-4809-9051-FFE581167DF2}">
      <dsp:nvSpPr>
        <dsp:cNvPr id="0" name=""/>
        <dsp:cNvSpPr/>
      </dsp:nvSpPr>
      <dsp:spPr>
        <a:xfrm>
          <a:off x="1452318" y="2129162"/>
          <a:ext cx="1220660" cy="1220660"/>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chemeClr val="dk1"/>
            </a:buClr>
            <a:buSzPts val="3200"/>
            <a:buNone/>
          </a:pPr>
          <a:r>
            <a:rPr lang="en-US" sz="1400" b="1" kern="1200" dirty="0">
              <a:latin typeface="Calibri"/>
              <a:ea typeface="Calibri"/>
              <a:cs typeface="Calibri"/>
              <a:sym typeface="Calibri"/>
            </a:rPr>
            <a:t>Financially impactful</a:t>
          </a:r>
          <a:endParaRPr lang="en-US" sz="1400" b="1" kern="1200" dirty="0"/>
        </a:p>
      </dsp:txBody>
      <dsp:txXfrm>
        <a:off x="1631080" y="2307924"/>
        <a:ext cx="863136" cy="863136"/>
      </dsp:txXfrm>
    </dsp:sp>
    <dsp:sp modelId="{58D7CEDE-7036-4DD3-9327-40F94F6E9CF2}">
      <dsp:nvSpPr>
        <dsp:cNvPr id="0" name=""/>
        <dsp:cNvSpPr/>
      </dsp:nvSpPr>
      <dsp:spPr>
        <a:xfrm>
          <a:off x="2856078" y="1449010"/>
          <a:ext cx="388170" cy="454085"/>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56078" y="1539827"/>
        <a:ext cx="271719" cy="272451"/>
      </dsp:txXfrm>
    </dsp:sp>
    <dsp:sp modelId="{3CC9F3E5-F618-41BF-8E26-A04B0711B5C8}">
      <dsp:nvSpPr>
        <dsp:cNvPr id="0" name=""/>
        <dsp:cNvSpPr/>
      </dsp:nvSpPr>
      <dsp:spPr>
        <a:xfrm>
          <a:off x="3405375" y="455392"/>
          <a:ext cx="2441321" cy="2441321"/>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Dangerous</a:t>
          </a:r>
        </a:p>
        <a:p>
          <a:pPr marL="0" lvl="0" indent="0" algn="ctr" defTabSz="800100">
            <a:lnSpc>
              <a:spcPct val="90000"/>
            </a:lnSpc>
            <a:spcBef>
              <a:spcPct val="0"/>
            </a:spcBef>
            <a:spcAft>
              <a:spcPct val="35000"/>
            </a:spcAft>
            <a:buNone/>
          </a:pPr>
          <a:r>
            <a:rPr lang="en-US" sz="1800" b="1" kern="1200" dirty="0"/>
            <a:t>Bugs</a:t>
          </a:r>
        </a:p>
        <a:p>
          <a:pPr marL="0" lvl="0" indent="0" algn="ctr" defTabSz="800100">
            <a:lnSpc>
              <a:spcPct val="90000"/>
            </a:lnSpc>
            <a:spcBef>
              <a:spcPct val="0"/>
            </a:spcBef>
            <a:spcAft>
              <a:spcPct val="35000"/>
            </a:spcAft>
            <a:buNone/>
          </a:pPr>
          <a:r>
            <a:rPr lang="en-US" sz="1050" kern="1200" dirty="0">
              <a:solidFill>
                <a:schemeClr val="dk1"/>
              </a:solidFill>
              <a:latin typeface="Calibri"/>
              <a:ea typeface="Calibri"/>
              <a:cs typeface="Calibri"/>
              <a:sym typeface="Calibri"/>
            </a:rPr>
            <a:t>(</a:t>
          </a:r>
          <a:r>
            <a:rPr lang="iw" sz="1050" kern="1200" dirty="0">
              <a:solidFill>
                <a:schemeClr val="dk1"/>
              </a:solidFill>
              <a:latin typeface="Calibri"/>
              <a:ea typeface="Calibri"/>
              <a:cs typeface="Calibri"/>
              <a:sym typeface="Calibri"/>
            </a:rPr>
            <a:t>overflows, reentrancy</a:t>
          </a:r>
          <a:r>
            <a:rPr lang="en-US" sz="1050" kern="1200" dirty="0">
              <a:solidFill>
                <a:schemeClr val="dk1"/>
              </a:solidFill>
              <a:latin typeface="Calibri"/>
              <a:ea typeface="Calibri"/>
              <a:cs typeface="Calibri"/>
              <a:sym typeface="Calibri"/>
            </a:rPr>
            <a:t>..)</a:t>
          </a:r>
          <a:endParaRPr lang="en-US" sz="1050" b="1" kern="1200" dirty="0"/>
        </a:p>
      </dsp:txBody>
      <dsp:txXfrm>
        <a:off x="3762898" y="812915"/>
        <a:ext cx="1726275" cy="1726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0A528-F8AD-4988-8E92-C98E18D99C2D}">
      <dsp:nvSpPr>
        <dsp:cNvPr id="0" name=""/>
        <dsp:cNvSpPr/>
      </dsp:nvSpPr>
      <dsp:spPr>
        <a:xfrm>
          <a:off x="2226" y="12664"/>
          <a:ext cx="2170697" cy="835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Clr>
              <a:schemeClr val="dk1"/>
            </a:buClr>
            <a:buSzPts val="3200"/>
            <a:buNone/>
          </a:pPr>
          <a:r>
            <a:rPr lang="en-US" sz="1800" kern="1200" dirty="0">
              <a:latin typeface="Calibri"/>
              <a:ea typeface="Calibri"/>
              <a:cs typeface="Calibri"/>
              <a:sym typeface="Calibri"/>
            </a:rPr>
            <a:t>The DAO Hack  (2016)</a:t>
          </a:r>
          <a:endParaRPr lang="en-US" sz="1800" kern="1200" dirty="0"/>
        </a:p>
      </dsp:txBody>
      <dsp:txXfrm>
        <a:off x="2226" y="12664"/>
        <a:ext cx="2170697" cy="835200"/>
      </dsp:txXfrm>
    </dsp:sp>
    <dsp:sp modelId="{B1273D81-783F-46D9-9931-8F27AE2666AE}">
      <dsp:nvSpPr>
        <dsp:cNvPr id="0" name=""/>
        <dsp:cNvSpPr/>
      </dsp:nvSpPr>
      <dsp:spPr>
        <a:xfrm>
          <a:off x="2226" y="847864"/>
          <a:ext cx="2170697" cy="127368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ctr" defTabSz="889000" rtl="0">
            <a:lnSpc>
              <a:spcPct val="90000"/>
            </a:lnSpc>
            <a:spcBef>
              <a:spcPct val="0"/>
            </a:spcBef>
            <a:spcAft>
              <a:spcPct val="15000"/>
            </a:spcAft>
            <a:buNone/>
          </a:pPr>
          <a:r>
            <a:rPr lang="en-US" sz="2000" b="1" kern="1200" dirty="0">
              <a:latin typeface="Calibri"/>
              <a:ea typeface="Calibri"/>
              <a:cs typeface="Calibri"/>
              <a:sym typeface="Calibri"/>
            </a:rPr>
            <a:t>$60M loss</a:t>
          </a:r>
          <a:endParaRPr lang="en-US" sz="2000" b="1" kern="1200" dirty="0"/>
        </a:p>
      </dsp:txBody>
      <dsp:txXfrm>
        <a:off x="2226" y="847864"/>
        <a:ext cx="2170697" cy="1273680"/>
      </dsp:txXfrm>
    </dsp:sp>
    <dsp:sp modelId="{F27E4BB6-F6E5-496E-A676-81F637FD8FE5}">
      <dsp:nvSpPr>
        <dsp:cNvPr id="0" name=""/>
        <dsp:cNvSpPr/>
      </dsp:nvSpPr>
      <dsp:spPr>
        <a:xfrm>
          <a:off x="2476822" y="12664"/>
          <a:ext cx="2170697" cy="835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Clr>
              <a:schemeClr val="dk1"/>
            </a:buClr>
            <a:buSzPts val="3200"/>
            <a:buNone/>
          </a:pPr>
          <a:r>
            <a:rPr lang="en-US" sz="1800" kern="1200" dirty="0">
              <a:latin typeface="Calibri"/>
              <a:ea typeface="Calibri"/>
              <a:cs typeface="Calibri"/>
              <a:sym typeface="Calibri"/>
            </a:rPr>
            <a:t>Parity Wallet Bug (2017)</a:t>
          </a:r>
        </a:p>
      </dsp:txBody>
      <dsp:txXfrm>
        <a:off x="2476822" y="12664"/>
        <a:ext cx="2170697" cy="835200"/>
      </dsp:txXfrm>
    </dsp:sp>
    <dsp:sp modelId="{5812DF87-DDD1-4648-BF30-A58DB50545DF}">
      <dsp:nvSpPr>
        <dsp:cNvPr id="0" name=""/>
        <dsp:cNvSpPr/>
      </dsp:nvSpPr>
      <dsp:spPr>
        <a:xfrm>
          <a:off x="2476822" y="847864"/>
          <a:ext cx="2170697" cy="127368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ctr" defTabSz="889000" rtl="0">
            <a:lnSpc>
              <a:spcPct val="90000"/>
            </a:lnSpc>
            <a:spcBef>
              <a:spcPct val="0"/>
            </a:spcBef>
            <a:spcAft>
              <a:spcPct val="15000"/>
            </a:spcAft>
            <a:buNone/>
          </a:pPr>
          <a:r>
            <a:rPr lang="en-US" sz="2000" b="1" kern="1200" dirty="0">
              <a:latin typeface="Calibri"/>
              <a:ea typeface="Calibri"/>
              <a:cs typeface="Calibri"/>
              <a:sym typeface="Calibri"/>
            </a:rPr>
            <a:t>$150M frozen</a:t>
          </a:r>
          <a:endParaRPr lang="en-US" sz="2000" b="1" kern="1200" dirty="0"/>
        </a:p>
      </dsp:txBody>
      <dsp:txXfrm>
        <a:off x="2476822" y="847864"/>
        <a:ext cx="2170697" cy="1273680"/>
      </dsp:txXfrm>
    </dsp:sp>
    <dsp:sp modelId="{6B378DFA-C0DB-48CD-83CA-AAAB597AC62D}">
      <dsp:nvSpPr>
        <dsp:cNvPr id="0" name=""/>
        <dsp:cNvSpPr/>
      </dsp:nvSpPr>
      <dsp:spPr>
        <a:xfrm>
          <a:off x="4951417" y="12664"/>
          <a:ext cx="2170697" cy="835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Clr>
              <a:schemeClr val="dk1"/>
            </a:buClr>
            <a:buSzPts val="3200"/>
            <a:buNone/>
          </a:pPr>
          <a:r>
            <a:rPr lang="fr-FR" sz="1800" kern="1200" dirty="0">
              <a:latin typeface="Calibri"/>
              <a:ea typeface="Calibri"/>
              <a:cs typeface="Calibri"/>
              <a:sym typeface="Calibri"/>
            </a:rPr>
            <a:t>BZX Exploits      (2020 - 2021)</a:t>
          </a:r>
          <a:endParaRPr lang="en-US" sz="1800" kern="1200" dirty="0"/>
        </a:p>
      </dsp:txBody>
      <dsp:txXfrm>
        <a:off x="4951417" y="12664"/>
        <a:ext cx="2170697" cy="835200"/>
      </dsp:txXfrm>
    </dsp:sp>
    <dsp:sp modelId="{91C79CB8-AF1E-4384-8FB0-A6B9C9655D46}">
      <dsp:nvSpPr>
        <dsp:cNvPr id="0" name=""/>
        <dsp:cNvSpPr/>
      </dsp:nvSpPr>
      <dsp:spPr>
        <a:xfrm>
          <a:off x="4951417" y="847864"/>
          <a:ext cx="2170697" cy="127368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ctr" defTabSz="889000" rtl="0">
            <a:lnSpc>
              <a:spcPct val="90000"/>
            </a:lnSpc>
            <a:spcBef>
              <a:spcPct val="0"/>
            </a:spcBef>
            <a:spcAft>
              <a:spcPct val="15000"/>
            </a:spcAft>
            <a:buNone/>
          </a:pPr>
          <a:r>
            <a:rPr lang="en-US" sz="2000" b="1" kern="1200" dirty="0">
              <a:solidFill>
                <a:srgbClr val="000000">
                  <a:hueOff val="0"/>
                  <a:satOff val="0"/>
                  <a:lumOff val="0"/>
                  <a:alphaOff val="0"/>
                </a:srgbClr>
              </a:solidFill>
              <a:latin typeface="Calibri"/>
              <a:ea typeface="Calibri"/>
              <a:cs typeface="Calibri"/>
            </a:rPr>
            <a:t>$64M loss</a:t>
          </a:r>
        </a:p>
      </dsp:txBody>
      <dsp:txXfrm>
        <a:off x="4951417" y="847864"/>
        <a:ext cx="2170697" cy="1273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7FC75-8AA2-4F11-9DCC-E1D8D39201F2}">
      <dsp:nvSpPr>
        <dsp:cNvPr id="0" name=""/>
        <dsp:cNvSpPr/>
      </dsp:nvSpPr>
      <dsp:spPr>
        <a:xfrm>
          <a:off x="3675" y="983573"/>
          <a:ext cx="2139557" cy="855822"/>
        </a:xfrm>
        <a:prstGeom prst="chevron">
          <a:avLst/>
        </a:prstGeom>
        <a:solidFill>
          <a:schemeClr val="accent3">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1">
            <a:lnSpc>
              <a:spcPct val="90000"/>
            </a:lnSpc>
            <a:spcBef>
              <a:spcPct val="0"/>
            </a:spcBef>
            <a:spcAft>
              <a:spcPct val="35000"/>
            </a:spcAft>
            <a:buNone/>
          </a:pPr>
          <a:r>
            <a:rPr lang="he-IL" sz="1400" b="0" i="0" kern="1200" dirty="0" err="1"/>
            <a:t>After</a:t>
          </a:r>
          <a:r>
            <a:rPr lang="he-IL" sz="1400" b="0" i="0" kern="1200" dirty="0"/>
            <a:t> </a:t>
          </a:r>
          <a:r>
            <a:rPr lang="he-IL" sz="1400" b="0" i="0" kern="1200" dirty="0" err="1"/>
            <a:t>type</a:t>
          </a:r>
          <a:r>
            <a:rPr lang="he-IL" sz="1400" b="0" i="0" kern="1200" dirty="0"/>
            <a:t> </a:t>
          </a:r>
          <a:r>
            <a:rPr lang="he-IL" sz="1400" b="0" i="0" kern="1200" dirty="0" err="1"/>
            <a:t>checking</a:t>
          </a:r>
          <a:endParaRPr lang="he-IL" sz="1400" kern="1200" dirty="0"/>
        </a:p>
      </dsp:txBody>
      <dsp:txXfrm>
        <a:off x="431586" y="983573"/>
        <a:ext cx="1283735" cy="855822"/>
      </dsp:txXfrm>
    </dsp:sp>
    <dsp:sp modelId="{821C46AD-2C32-40C5-93D7-925A2585871E}">
      <dsp:nvSpPr>
        <dsp:cNvPr id="0" name=""/>
        <dsp:cNvSpPr/>
      </dsp:nvSpPr>
      <dsp:spPr>
        <a:xfrm>
          <a:off x="1929276" y="983573"/>
          <a:ext cx="2139557" cy="855822"/>
        </a:xfrm>
        <a:prstGeom prst="chevron">
          <a:avLst/>
        </a:prstGeom>
        <a:solidFill>
          <a:schemeClr val="accent3">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1">
            <a:lnSpc>
              <a:spcPct val="90000"/>
            </a:lnSpc>
            <a:spcBef>
              <a:spcPct val="0"/>
            </a:spcBef>
            <a:spcAft>
              <a:spcPct val="35000"/>
            </a:spcAft>
            <a:buNone/>
          </a:pPr>
          <a:r>
            <a:rPr lang="he-IL" sz="1400" b="0" i="0" kern="1200" dirty="0" err="1"/>
            <a:t>Converts</a:t>
          </a:r>
          <a:r>
            <a:rPr lang="he-IL" sz="1400" b="0" i="0" kern="1200" dirty="0"/>
            <a:t> </a:t>
          </a:r>
          <a:r>
            <a:rPr lang="he-IL" sz="1400" b="0" i="0" kern="1200" dirty="0" err="1"/>
            <a:t>to</a:t>
          </a:r>
          <a:r>
            <a:rPr lang="he-IL" sz="1400" b="0" i="0" kern="1200" dirty="0"/>
            <a:t> </a:t>
          </a:r>
          <a:r>
            <a:rPr lang="he-IL" sz="1400" b="0" i="0" kern="1200" dirty="0" err="1"/>
            <a:t>CHCs</a:t>
          </a:r>
          <a:r>
            <a:rPr lang="en-US" sz="1400" b="0" i="0" kern="1200" dirty="0"/>
            <a:t> logic</a:t>
          </a:r>
          <a:r>
            <a:rPr lang="he-IL" sz="1400" b="0" i="0" kern="1200" dirty="0"/>
            <a:t> </a:t>
          </a:r>
          <a:endParaRPr lang="he-IL" sz="1400" kern="1200" dirty="0"/>
        </a:p>
      </dsp:txBody>
      <dsp:txXfrm>
        <a:off x="2357187" y="983573"/>
        <a:ext cx="1283735" cy="855822"/>
      </dsp:txXfrm>
    </dsp:sp>
    <dsp:sp modelId="{4318E4B1-FB6E-4D50-925C-DFEFDE0AC9A1}">
      <dsp:nvSpPr>
        <dsp:cNvPr id="0" name=""/>
        <dsp:cNvSpPr/>
      </dsp:nvSpPr>
      <dsp:spPr>
        <a:xfrm>
          <a:off x="3854878" y="983573"/>
          <a:ext cx="2139557" cy="855822"/>
        </a:xfrm>
        <a:prstGeom prst="chevron">
          <a:avLst/>
        </a:prstGeom>
        <a:solidFill>
          <a:schemeClr val="accent3">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1">
            <a:lnSpc>
              <a:spcPct val="90000"/>
            </a:lnSpc>
            <a:spcBef>
              <a:spcPct val="0"/>
            </a:spcBef>
            <a:spcAft>
              <a:spcPct val="35000"/>
            </a:spcAft>
            <a:buNone/>
          </a:pPr>
          <a:r>
            <a:rPr lang="en-US" sz="1400" b="0" i="0" kern="1200" dirty="0"/>
            <a:t>Insertion for solvers (Spacer or </a:t>
          </a:r>
          <a:r>
            <a:rPr lang="en-US" sz="1400" b="0" i="0" kern="1200" dirty="0" err="1"/>
            <a:t>Eldarica</a:t>
          </a:r>
          <a:r>
            <a:rPr lang="en-US" sz="1400" b="0" i="0" kern="1200" dirty="0"/>
            <a:t>)</a:t>
          </a:r>
          <a:endParaRPr lang="he-IL" sz="1400" kern="1200" dirty="0"/>
        </a:p>
      </dsp:txBody>
      <dsp:txXfrm>
        <a:off x="4282789" y="983573"/>
        <a:ext cx="1283735" cy="855822"/>
      </dsp:txXfrm>
    </dsp:sp>
    <dsp:sp modelId="{1C83AF51-F567-475C-9609-130CD4E17568}">
      <dsp:nvSpPr>
        <dsp:cNvPr id="0" name=""/>
        <dsp:cNvSpPr/>
      </dsp:nvSpPr>
      <dsp:spPr>
        <a:xfrm>
          <a:off x="5780479" y="983573"/>
          <a:ext cx="2139557" cy="855822"/>
        </a:xfrm>
        <a:prstGeom prst="chevron">
          <a:avLst/>
        </a:prstGeom>
        <a:solidFill>
          <a:schemeClr val="accent3">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1">
            <a:lnSpc>
              <a:spcPct val="90000"/>
            </a:lnSpc>
            <a:spcBef>
              <a:spcPct val="0"/>
            </a:spcBef>
            <a:spcAft>
              <a:spcPct val="35000"/>
            </a:spcAft>
            <a:buNone/>
          </a:pPr>
          <a:r>
            <a:rPr lang="he-IL" sz="1400" b="0" i="0" kern="1200" dirty="0" err="1"/>
            <a:t>Reports</a:t>
          </a:r>
          <a:r>
            <a:rPr lang="he-IL" sz="1400" b="0" i="0" kern="1200" dirty="0"/>
            <a:t> </a:t>
          </a:r>
          <a:r>
            <a:rPr lang="he-IL" sz="1400" b="0" i="0" kern="1200" dirty="0" err="1"/>
            <a:t>results</a:t>
          </a:r>
          <a:r>
            <a:rPr lang="he-IL" sz="1400" b="0" i="0" kern="1200" dirty="0"/>
            <a:t> </a:t>
          </a:r>
          <a:r>
            <a:rPr lang="he-IL" sz="1400" b="0" i="0" kern="1200" dirty="0" err="1"/>
            <a:t>directly</a:t>
          </a:r>
          <a:r>
            <a:rPr lang="he-IL" sz="1400" b="0" i="0" kern="1200" dirty="0"/>
            <a:t> </a:t>
          </a:r>
          <a:r>
            <a:rPr lang="he-IL" sz="1400" b="0" i="0" kern="1200" dirty="0" err="1"/>
            <a:t>in</a:t>
          </a:r>
          <a:r>
            <a:rPr lang="he-IL" sz="1400" b="0" i="0" kern="1200" dirty="0"/>
            <a:t> </a:t>
          </a:r>
          <a:r>
            <a:rPr lang="he-IL" sz="1400" b="0" i="0" kern="1200" dirty="0" err="1"/>
            <a:t>compiler</a:t>
          </a:r>
          <a:r>
            <a:rPr lang="he-IL" sz="1400" b="0" i="0" kern="1200" dirty="0"/>
            <a:t> </a:t>
          </a:r>
          <a:r>
            <a:rPr lang="he-IL" sz="1400" b="0" i="0" kern="1200" dirty="0" err="1"/>
            <a:t>output</a:t>
          </a:r>
          <a:endParaRPr lang="he-IL" sz="1400" kern="1200" dirty="0"/>
        </a:p>
      </dsp:txBody>
      <dsp:txXfrm>
        <a:off x="6208390" y="983573"/>
        <a:ext cx="1283735" cy="855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1E12A-CD17-4469-87B8-21C4BBFE4AC7}">
      <dsp:nvSpPr>
        <dsp:cNvPr id="0" name=""/>
        <dsp:cNvSpPr/>
      </dsp:nvSpPr>
      <dsp:spPr>
        <a:xfrm>
          <a:off x="-3106540" y="-478223"/>
          <a:ext cx="3705422" cy="3705422"/>
        </a:xfrm>
        <a:prstGeom prst="blockArc">
          <a:avLst>
            <a:gd name="adj1" fmla="val 18900000"/>
            <a:gd name="adj2" fmla="val 2700000"/>
            <a:gd name="adj3" fmla="val 583"/>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59017-C3E1-4787-B028-AE73A5C400AD}">
      <dsp:nvSpPr>
        <dsp:cNvPr id="0" name=""/>
        <dsp:cNvSpPr/>
      </dsp:nvSpPr>
      <dsp:spPr>
        <a:xfrm>
          <a:off x="385076" y="274897"/>
          <a:ext cx="7869373" cy="54979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40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800" b="0" i="0" u="none" strike="noStrike" kern="1200" cap="none" dirty="0">
              <a:solidFill>
                <a:srgbClr val="000000"/>
              </a:solidFill>
              <a:latin typeface="Calibri"/>
              <a:ea typeface="Calibri"/>
              <a:cs typeface="Calibri"/>
              <a:sym typeface="Calibri"/>
            </a:rPr>
            <a:t>Validators are the new miners</a:t>
          </a:r>
          <a:endParaRPr lang="en-US" sz="1800" b="0" i="0" u="none" strike="noStrike" kern="1200" cap="none" dirty="0">
            <a:solidFill>
              <a:srgbClr val="000000"/>
            </a:solidFill>
            <a:latin typeface="Calibri"/>
            <a:ea typeface="Calibri"/>
            <a:cs typeface="Calibri"/>
            <a:sym typeface="Arial"/>
          </a:endParaRPr>
        </a:p>
      </dsp:txBody>
      <dsp:txXfrm>
        <a:off x="385076" y="274897"/>
        <a:ext cx="7869373" cy="549795"/>
      </dsp:txXfrm>
    </dsp:sp>
    <dsp:sp modelId="{517ECF47-942B-46E5-89EE-D94BCEA130D4}">
      <dsp:nvSpPr>
        <dsp:cNvPr id="0" name=""/>
        <dsp:cNvSpPr/>
      </dsp:nvSpPr>
      <dsp:spPr>
        <a:xfrm>
          <a:off x="41454" y="206173"/>
          <a:ext cx="687243" cy="687243"/>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143FDC-615C-4456-88AA-D5F6E28B3F32}">
      <dsp:nvSpPr>
        <dsp:cNvPr id="0" name=""/>
        <dsp:cNvSpPr/>
      </dsp:nvSpPr>
      <dsp:spPr>
        <a:xfrm>
          <a:off x="584926" y="1099590"/>
          <a:ext cx="7669522" cy="54979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400" tIns="45720" rIns="45720" bIns="45720" numCol="1" spcCol="1270" anchor="ctr" anchorCtr="0">
          <a:noAutofit/>
        </a:bodyPr>
        <a:lstStyle/>
        <a:p>
          <a:pPr marL="0" marR="0" lvl="0" indent="0" algn="l" defTabSz="800100" rtl="0" eaLnBrk="0" fontAlgn="base" latinLnBrk="0" hangingPunct="0">
            <a:lnSpc>
              <a:spcPct val="90000"/>
            </a:lnSpc>
            <a:spcBef>
              <a:spcPct val="0"/>
            </a:spcBef>
            <a:spcAft>
              <a:spcPct val="35000"/>
            </a:spcAft>
            <a:buClrTx/>
            <a:buSzTx/>
            <a:buFontTx/>
            <a:buNone/>
            <a:tabLst/>
          </a:pPr>
          <a:r>
            <a:rPr lang="en-US" sz="1800" b="0" i="0" u="none" strike="noStrike" kern="1200" cap="none" dirty="0">
              <a:solidFill>
                <a:srgbClr val="000000"/>
              </a:solidFill>
              <a:latin typeface="Calibri"/>
              <a:ea typeface="Calibri"/>
              <a:cs typeface="Calibri"/>
            </a:rPr>
            <a:t>Allows users to deposit 32 ETH and join the network as validators</a:t>
          </a:r>
          <a:endParaRPr lang="en-US" sz="1800" b="0" i="0" u="none" strike="noStrike" kern="1200" cap="none" dirty="0">
            <a:solidFill>
              <a:srgbClr val="000000"/>
            </a:solidFill>
            <a:latin typeface="Calibri"/>
            <a:ea typeface="Calibri"/>
            <a:cs typeface="Calibri"/>
            <a:sym typeface="Arial"/>
          </a:endParaRPr>
        </a:p>
      </dsp:txBody>
      <dsp:txXfrm>
        <a:off x="584926" y="1099590"/>
        <a:ext cx="7669522" cy="549795"/>
      </dsp:txXfrm>
    </dsp:sp>
    <dsp:sp modelId="{C77B3969-2495-4D33-B4D5-ACBB7760B0B1}">
      <dsp:nvSpPr>
        <dsp:cNvPr id="0" name=""/>
        <dsp:cNvSpPr/>
      </dsp:nvSpPr>
      <dsp:spPr>
        <a:xfrm>
          <a:off x="241305" y="1030865"/>
          <a:ext cx="687243" cy="687243"/>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246FC-07C7-44BD-915C-254A1751679E}">
      <dsp:nvSpPr>
        <dsp:cNvPr id="0" name=""/>
        <dsp:cNvSpPr/>
      </dsp:nvSpPr>
      <dsp:spPr>
        <a:xfrm>
          <a:off x="385076" y="1924282"/>
          <a:ext cx="7869373" cy="54979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400" tIns="45720" rIns="45720" bIns="45720" numCol="1" spcCol="1270" anchor="ctr" anchorCtr="0">
          <a:noAutofit/>
        </a:bodyPr>
        <a:lstStyle/>
        <a:p>
          <a:pPr marL="0" lvl="0" indent="0" algn="ctr" defTabSz="914400">
            <a:lnSpc>
              <a:spcPct val="100000"/>
            </a:lnSpc>
            <a:spcBef>
              <a:spcPct val="0"/>
            </a:spcBef>
            <a:spcAft>
              <a:spcPct val="0"/>
            </a:spcAft>
            <a:buClrTx/>
            <a:buSzTx/>
            <a:buFontTx/>
            <a:buNone/>
          </a:pPr>
          <a:r>
            <a:rPr lang="en-US" sz="1800" b="0" i="0" u="none" strike="noStrike" kern="1200" cap="none" dirty="0">
              <a:solidFill>
                <a:srgbClr val="000000"/>
              </a:solidFill>
              <a:latin typeface="Calibri"/>
              <a:ea typeface="Calibri"/>
              <a:cs typeface="Calibri"/>
              <a:sym typeface="Arial"/>
            </a:rPr>
            <a:t>Connects Ethereum 1.0 (Proof of Work) with Ethereum 2.0 (Proof of Stake)</a:t>
          </a:r>
        </a:p>
      </dsp:txBody>
      <dsp:txXfrm>
        <a:off x="385076" y="1924282"/>
        <a:ext cx="7869373" cy="549795"/>
      </dsp:txXfrm>
    </dsp:sp>
    <dsp:sp modelId="{8CC04F1B-AB8E-437E-AC3F-CB4E3FFB8F39}">
      <dsp:nvSpPr>
        <dsp:cNvPr id="0" name=""/>
        <dsp:cNvSpPr/>
      </dsp:nvSpPr>
      <dsp:spPr>
        <a:xfrm>
          <a:off x="41454" y="1855558"/>
          <a:ext cx="687243" cy="687243"/>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F29B-49F3-4A57-AD98-7236AD64488A}">
      <dsp:nvSpPr>
        <dsp:cNvPr id="0" name=""/>
        <dsp:cNvSpPr/>
      </dsp:nvSpPr>
      <dsp:spPr>
        <a:xfrm>
          <a:off x="-3451106" y="-530606"/>
          <a:ext cx="4114741" cy="4114741"/>
        </a:xfrm>
        <a:prstGeom prst="blockArc">
          <a:avLst>
            <a:gd name="adj1" fmla="val 18900000"/>
            <a:gd name="adj2" fmla="val 2700000"/>
            <a:gd name="adj3" fmla="val 52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A3F6F-B786-4492-B861-B9ED32E2DA6D}">
      <dsp:nvSpPr>
        <dsp:cNvPr id="0" name=""/>
        <dsp:cNvSpPr/>
      </dsp:nvSpPr>
      <dsp:spPr>
        <a:xfrm>
          <a:off x="347960" y="234755"/>
          <a:ext cx="7537612" cy="46975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868" tIns="43180" rIns="43180" bIns="431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700" b="0" i="0" u="none" strike="noStrike" kern="1200" cap="none" dirty="0">
              <a:solidFill>
                <a:srgbClr val="000000"/>
              </a:solidFill>
              <a:latin typeface="Calibri"/>
              <a:ea typeface="Calibri"/>
              <a:cs typeface="Calibri"/>
              <a:sym typeface="Calibri"/>
            </a:rPr>
            <a:t>critical to Ethereum's transition</a:t>
          </a:r>
          <a:endParaRPr lang="en-US" sz="1700" b="0" i="0" u="none" strike="noStrike" kern="1200" cap="none" dirty="0">
            <a:solidFill>
              <a:srgbClr val="000000"/>
            </a:solidFill>
            <a:latin typeface="Calibri"/>
            <a:ea typeface="Calibri"/>
            <a:cs typeface="Calibri"/>
            <a:sym typeface="Arial"/>
          </a:endParaRPr>
        </a:p>
      </dsp:txBody>
      <dsp:txXfrm>
        <a:off x="347960" y="234755"/>
        <a:ext cx="7537612" cy="469754"/>
      </dsp:txXfrm>
    </dsp:sp>
    <dsp:sp modelId="{4B03DDBD-D32B-4763-927D-E6839A4FE8CE}">
      <dsp:nvSpPr>
        <dsp:cNvPr id="0" name=""/>
        <dsp:cNvSpPr/>
      </dsp:nvSpPr>
      <dsp:spPr>
        <a:xfrm>
          <a:off x="54363" y="176035"/>
          <a:ext cx="587193" cy="587193"/>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F1A3B2-4682-4015-AEE0-12EE8870E27E}">
      <dsp:nvSpPr>
        <dsp:cNvPr id="0" name=""/>
        <dsp:cNvSpPr/>
      </dsp:nvSpPr>
      <dsp:spPr>
        <a:xfrm>
          <a:off x="617281" y="939509"/>
          <a:ext cx="7268291" cy="46975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868" tIns="43180" rIns="43180" bIns="43180" numCol="1" spcCol="1270" anchor="ctr" anchorCtr="0">
          <a:noAutofit/>
        </a:bodyPr>
        <a:lstStyle/>
        <a:p>
          <a:pPr marL="0" lvl="0" indent="0" algn="ctr" defTabSz="914400">
            <a:lnSpc>
              <a:spcPct val="100000"/>
            </a:lnSpc>
            <a:spcBef>
              <a:spcPct val="0"/>
            </a:spcBef>
            <a:spcAft>
              <a:spcPct val="0"/>
            </a:spcAft>
            <a:buClrTx/>
            <a:buSzTx/>
            <a:buFontTx/>
            <a:buNone/>
          </a:pPr>
          <a:r>
            <a:rPr lang="iw" sz="1700" b="0" i="0" u="none" strike="noStrike" kern="1200" cap="none" dirty="0">
              <a:solidFill>
                <a:srgbClr val="000000"/>
              </a:solidFill>
              <a:latin typeface="Calibri"/>
              <a:ea typeface="Calibri"/>
              <a:cs typeface="Calibri"/>
              <a:sym typeface="Arial"/>
            </a:rPr>
            <a:t>significant financial importance</a:t>
          </a:r>
          <a:r>
            <a:rPr lang="en-US" sz="1700" b="0" i="0" u="none" strike="noStrike" kern="1200" cap="none" dirty="0">
              <a:solidFill>
                <a:srgbClr val="000000"/>
              </a:solidFill>
              <a:latin typeface="Calibri"/>
              <a:ea typeface="Calibri"/>
              <a:cs typeface="Calibri"/>
              <a:sym typeface="Arial"/>
            </a:rPr>
            <a:t> - h</a:t>
          </a:r>
          <a:r>
            <a:rPr lang="he-IL" sz="1700" b="0" i="0" u="none" strike="noStrike" kern="1200" cap="none" dirty="0">
              <a:solidFill>
                <a:srgbClr val="000000"/>
              </a:solidFill>
              <a:latin typeface="Calibri"/>
              <a:ea typeface="Calibri"/>
              <a:cs typeface="Calibri"/>
              <a:sym typeface="Arial"/>
            </a:rPr>
            <a:t>olds over 9M ETH </a:t>
          </a:r>
          <a:endParaRPr lang="en-US" sz="1700" b="0" i="0" u="none" strike="noStrike" kern="1200" cap="none" dirty="0">
            <a:solidFill>
              <a:srgbClr val="000000"/>
            </a:solidFill>
            <a:latin typeface="Calibri"/>
            <a:ea typeface="Calibri"/>
            <a:cs typeface="Calibri"/>
            <a:sym typeface="Arial"/>
          </a:endParaRPr>
        </a:p>
      </dsp:txBody>
      <dsp:txXfrm>
        <a:off x="617281" y="939509"/>
        <a:ext cx="7268291" cy="469754"/>
      </dsp:txXfrm>
    </dsp:sp>
    <dsp:sp modelId="{F8212ABE-1D67-4991-92A9-31E93F31B7E4}">
      <dsp:nvSpPr>
        <dsp:cNvPr id="0" name=""/>
        <dsp:cNvSpPr/>
      </dsp:nvSpPr>
      <dsp:spPr>
        <a:xfrm>
          <a:off x="323684" y="880790"/>
          <a:ext cx="587193" cy="587193"/>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F2EA1-2DB1-430E-A9FB-CD92123079EA}">
      <dsp:nvSpPr>
        <dsp:cNvPr id="0" name=""/>
        <dsp:cNvSpPr/>
      </dsp:nvSpPr>
      <dsp:spPr>
        <a:xfrm>
          <a:off x="617281" y="1644263"/>
          <a:ext cx="7268291" cy="46975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868" tIns="43180" rIns="43180" bIns="431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700" b="0" i="0" u="none" strike="noStrike" kern="1200" cap="none" dirty="0">
              <a:solidFill>
                <a:srgbClr val="000000"/>
              </a:solidFill>
              <a:latin typeface="Calibri"/>
              <a:ea typeface="Calibri"/>
              <a:cs typeface="Calibri"/>
              <a:sym typeface="Calibri"/>
            </a:rPr>
            <a:t>Compact - only 200 code lines</a:t>
          </a:r>
          <a:endParaRPr lang="en-US" sz="1700" b="0" i="0" u="none" strike="noStrike" kern="1200" cap="none" dirty="0">
            <a:solidFill>
              <a:srgbClr val="000000"/>
            </a:solidFill>
            <a:latin typeface="Calibri"/>
            <a:ea typeface="Calibri"/>
            <a:cs typeface="Calibri"/>
            <a:sym typeface="Arial"/>
          </a:endParaRPr>
        </a:p>
      </dsp:txBody>
      <dsp:txXfrm>
        <a:off x="617281" y="1644263"/>
        <a:ext cx="7268291" cy="469754"/>
      </dsp:txXfrm>
    </dsp:sp>
    <dsp:sp modelId="{A75427D4-537F-4A24-BE16-C4A744DA9AE7}">
      <dsp:nvSpPr>
        <dsp:cNvPr id="0" name=""/>
        <dsp:cNvSpPr/>
      </dsp:nvSpPr>
      <dsp:spPr>
        <a:xfrm>
          <a:off x="323684" y="1585544"/>
          <a:ext cx="587193" cy="587193"/>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D8D21-9612-45E4-A8C0-64F91E344243}">
      <dsp:nvSpPr>
        <dsp:cNvPr id="0" name=""/>
        <dsp:cNvSpPr/>
      </dsp:nvSpPr>
      <dsp:spPr>
        <a:xfrm>
          <a:off x="347960" y="2349018"/>
          <a:ext cx="7537612" cy="46975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868" tIns="43180" rIns="43180" bIns="431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700" b="0" i="0" u="none" strike="noStrike" kern="1200" cap="none" dirty="0">
              <a:solidFill>
                <a:srgbClr val="000000"/>
              </a:solidFill>
              <a:latin typeface="Calibri"/>
              <a:ea typeface="Calibri"/>
              <a:cs typeface="Calibri"/>
              <a:sym typeface="Arial"/>
            </a:rPr>
            <a:t>Includes many complex features — such as loops, dynamic types, hash functions</a:t>
          </a:r>
        </a:p>
      </dsp:txBody>
      <dsp:txXfrm>
        <a:off x="347960" y="2349018"/>
        <a:ext cx="7537612" cy="469754"/>
      </dsp:txXfrm>
    </dsp:sp>
    <dsp:sp modelId="{358841E9-EC8F-4E06-81A6-F045C54FC3C9}">
      <dsp:nvSpPr>
        <dsp:cNvPr id="0" name=""/>
        <dsp:cNvSpPr/>
      </dsp:nvSpPr>
      <dsp:spPr>
        <a:xfrm>
          <a:off x="54363" y="2290298"/>
          <a:ext cx="587193" cy="587193"/>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8E857-EDBB-41EE-8E66-B64F12BD15F1}">
      <dsp:nvSpPr>
        <dsp:cNvPr id="0" name=""/>
        <dsp:cNvSpPr/>
      </dsp:nvSpPr>
      <dsp:spPr>
        <a:xfrm rot="5400000">
          <a:off x="3389253" y="836804"/>
          <a:ext cx="734896" cy="836653"/>
        </a:xfrm>
        <a:prstGeom prst="bentUpArrow">
          <a:avLst>
            <a:gd name="adj1" fmla="val 32840"/>
            <a:gd name="adj2" fmla="val 25000"/>
            <a:gd name="adj3" fmla="val 35780"/>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DAFBEF8-F598-45BE-9F54-00F7A9D71D72}">
      <dsp:nvSpPr>
        <dsp:cNvPr id="0" name=""/>
        <dsp:cNvSpPr/>
      </dsp:nvSpPr>
      <dsp:spPr>
        <a:xfrm>
          <a:off x="3194550" y="22157"/>
          <a:ext cx="1237132" cy="865952"/>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US" sz="1200" b="0" i="0" kern="1200"/>
            <a:t>tokensReceived in Recipient contract</a:t>
          </a:r>
          <a:endParaRPr lang="he-IL" sz="1200" kern="1200"/>
        </a:p>
      </dsp:txBody>
      <dsp:txXfrm>
        <a:off x="3236830" y="64437"/>
        <a:ext cx="1152572" cy="781392"/>
      </dsp:txXfrm>
    </dsp:sp>
    <dsp:sp modelId="{92F00520-638D-4417-BE92-CB04283726F7}">
      <dsp:nvSpPr>
        <dsp:cNvPr id="0" name=""/>
        <dsp:cNvSpPr/>
      </dsp:nvSpPr>
      <dsp:spPr>
        <a:xfrm>
          <a:off x="4431683" y="104745"/>
          <a:ext cx="899772" cy="699901"/>
        </a:xfrm>
        <a:prstGeom prst="rect">
          <a:avLst/>
        </a:prstGeom>
        <a:noFill/>
        <a:ln>
          <a:noFill/>
        </a:ln>
        <a:effectLst/>
      </dsp:spPr>
      <dsp:style>
        <a:lnRef idx="0">
          <a:scrgbClr r="0" g="0" b="0"/>
        </a:lnRef>
        <a:fillRef idx="0">
          <a:scrgbClr r="0" g="0" b="0"/>
        </a:fillRef>
        <a:effectRef idx="0">
          <a:scrgbClr r="0" g="0" b="0"/>
        </a:effectRef>
        <a:fontRef idx="minor"/>
      </dsp:style>
    </dsp:sp>
    <dsp:sp modelId="{B058FC67-72F4-49CB-88E1-B2C6021A45C5}">
      <dsp:nvSpPr>
        <dsp:cNvPr id="0" name=""/>
        <dsp:cNvSpPr/>
      </dsp:nvSpPr>
      <dsp:spPr>
        <a:xfrm rot="5400000">
          <a:off x="4414968" y="1809555"/>
          <a:ext cx="734896" cy="836653"/>
        </a:xfrm>
        <a:prstGeom prst="bentUpArrow">
          <a:avLst>
            <a:gd name="adj1" fmla="val 32840"/>
            <a:gd name="adj2" fmla="val 25000"/>
            <a:gd name="adj3" fmla="val 35780"/>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33FE143-0350-4CBF-9CAB-BF57A9EDAA6F}">
      <dsp:nvSpPr>
        <dsp:cNvPr id="0" name=""/>
        <dsp:cNvSpPr/>
      </dsp:nvSpPr>
      <dsp:spPr>
        <a:xfrm>
          <a:off x="4220265" y="994908"/>
          <a:ext cx="1237132" cy="865952"/>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US" sz="1200" b="0" i="0" kern="1200" dirty="0"/>
            <a:t>Call </a:t>
          </a:r>
          <a:r>
            <a:rPr lang="en-US" sz="1200" b="0" i="0" kern="1200" dirty="0" err="1"/>
            <a:t>operatorBurn</a:t>
          </a:r>
          <a:r>
            <a:rPr lang="en-US" sz="1200" b="0" i="0" kern="1200" dirty="0"/>
            <a:t> inside Recipient contract</a:t>
          </a:r>
          <a:endParaRPr lang="he-IL" sz="1200" kern="1200" dirty="0"/>
        </a:p>
      </dsp:txBody>
      <dsp:txXfrm>
        <a:off x="4262545" y="1037188"/>
        <a:ext cx="1152572" cy="781392"/>
      </dsp:txXfrm>
    </dsp:sp>
    <dsp:sp modelId="{7F75D292-2AD5-4E69-BDCE-741ED28E8D2B}">
      <dsp:nvSpPr>
        <dsp:cNvPr id="0" name=""/>
        <dsp:cNvSpPr/>
      </dsp:nvSpPr>
      <dsp:spPr>
        <a:xfrm>
          <a:off x="5457398" y="1077496"/>
          <a:ext cx="899772" cy="699901"/>
        </a:xfrm>
        <a:prstGeom prst="rect">
          <a:avLst/>
        </a:prstGeom>
        <a:noFill/>
        <a:ln>
          <a:noFill/>
        </a:ln>
        <a:effectLst/>
      </dsp:spPr>
      <dsp:style>
        <a:lnRef idx="0">
          <a:scrgbClr r="0" g="0" b="0"/>
        </a:lnRef>
        <a:fillRef idx="0">
          <a:scrgbClr r="0" g="0" b="0"/>
        </a:fillRef>
        <a:effectRef idx="0">
          <a:scrgbClr r="0" g="0" b="0"/>
        </a:effectRef>
        <a:fontRef idx="minor"/>
      </dsp:style>
    </dsp:sp>
    <dsp:sp modelId="{86B599D7-1221-48BB-9385-C08F15C93E8D}">
      <dsp:nvSpPr>
        <dsp:cNvPr id="0" name=""/>
        <dsp:cNvSpPr/>
      </dsp:nvSpPr>
      <dsp:spPr>
        <a:xfrm rot="5400000">
          <a:off x="5440682" y="2782306"/>
          <a:ext cx="734896" cy="836653"/>
        </a:xfrm>
        <a:prstGeom prst="bentUpArrow">
          <a:avLst>
            <a:gd name="adj1" fmla="val 32840"/>
            <a:gd name="adj2" fmla="val 25000"/>
            <a:gd name="adj3" fmla="val 35780"/>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9E192D3-9FD2-44C0-AA37-638A223D7244}">
      <dsp:nvSpPr>
        <dsp:cNvPr id="0" name=""/>
        <dsp:cNvSpPr/>
      </dsp:nvSpPr>
      <dsp:spPr>
        <a:xfrm>
          <a:off x="5245979" y="1967658"/>
          <a:ext cx="1237132" cy="865952"/>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US" sz="1200" b="0" i="0" kern="1200" dirty="0"/>
            <a:t>Reduce the tokens while the transfer is not yet complete</a:t>
          </a:r>
          <a:endParaRPr lang="he-IL" sz="1200" kern="1200" dirty="0"/>
        </a:p>
      </dsp:txBody>
      <dsp:txXfrm>
        <a:off x="5288259" y="2009938"/>
        <a:ext cx="1152572" cy="781392"/>
      </dsp:txXfrm>
    </dsp:sp>
    <dsp:sp modelId="{1EA228A9-6832-47DD-9E2E-F7F873DDCDB2}">
      <dsp:nvSpPr>
        <dsp:cNvPr id="0" name=""/>
        <dsp:cNvSpPr/>
      </dsp:nvSpPr>
      <dsp:spPr>
        <a:xfrm>
          <a:off x="6483112" y="2050247"/>
          <a:ext cx="899772" cy="699901"/>
        </a:xfrm>
        <a:prstGeom prst="rect">
          <a:avLst/>
        </a:prstGeom>
        <a:noFill/>
        <a:ln>
          <a:noFill/>
        </a:ln>
        <a:effectLst/>
      </dsp:spPr>
      <dsp:style>
        <a:lnRef idx="0">
          <a:scrgbClr r="0" g="0" b="0"/>
        </a:lnRef>
        <a:fillRef idx="0">
          <a:scrgbClr r="0" g="0" b="0"/>
        </a:fillRef>
        <a:effectRef idx="0">
          <a:scrgbClr r="0" g="0" b="0"/>
        </a:effectRef>
        <a:fontRef idx="minor"/>
      </dsp:style>
    </dsp:sp>
    <dsp:sp modelId="{EF1EBBC0-6245-4D22-8BD4-DFFD311F1284}">
      <dsp:nvSpPr>
        <dsp:cNvPr id="0" name=""/>
        <dsp:cNvSpPr/>
      </dsp:nvSpPr>
      <dsp:spPr>
        <a:xfrm>
          <a:off x="6271694" y="2940409"/>
          <a:ext cx="1237132" cy="865952"/>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US" sz="1200" b="0" i="0" kern="1200" dirty="0"/>
            <a:t>(</a:t>
          </a:r>
          <a:r>
            <a:rPr lang="en-US" sz="1200" b="0" i="0" kern="1200" dirty="0" err="1"/>
            <a:t>prev</a:t>
          </a:r>
          <a:r>
            <a:rPr lang="en-US" sz="1200" b="0" i="0" kern="1200" dirty="0"/>
            <a:t> ≠ post) </a:t>
          </a:r>
          <a:r>
            <a:rPr lang="en-US" sz="1200" b="0" i="0" kern="1200" dirty="0" err="1"/>
            <a:t>SolCMC</a:t>
          </a:r>
          <a:r>
            <a:rPr lang="en-US" sz="1200" b="0" i="0" kern="1200" dirty="0"/>
            <a:t> shows mismatch in the tokens</a:t>
          </a:r>
          <a:endParaRPr lang="he-IL" sz="1200" kern="1200" dirty="0"/>
        </a:p>
      </dsp:txBody>
      <dsp:txXfrm>
        <a:off x="6313974" y="2982689"/>
        <a:ext cx="1152572" cy="7813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D42E7-3DD5-41E9-BD0D-C4531B82988D}">
      <dsp:nvSpPr>
        <dsp:cNvPr id="0" name=""/>
        <dsp:cNvSpPr/>
      </dsp:nvSpPr>
      <dsp:spPr>
        <a:xfrm>
          <a:off x="0" y="30918"/>
          <a:ext cx="7578968"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SzPct val="34375"/>
            <a:buNone/>
          </a:pPr>
          <a:r>
            <a:rPr lang="en-US" sz="1800" kern="1200">
              <a:latin typeface="Calibri"/>
              <a:ea typeface="Calibri"/>
              <a:cs typeface="Calibri"/>
              <a:sym typeface="Calibri"/>
            </a:rPr>
            <a:t>SolCMC is integrated with the Solidity compiler and tracks language evolution</a:t>
          </a:r>
          <a:endParaRPr lang="en-US" sz="1800" kern="1200" dirty="0"/>
        </a:p>
      </dsp:txBody>
      <dsp:txXfrm>
        <a:off x="38381" y="69299"/>
        <a:ext cx="7502206" cy="709478"/>
      </dsp:txXfrm>
    </dsp:sp>
    <dsp:sp modelId="{DC687CB7-6619-4020-9CC4-6C85AA2DDABA}">
      <dsp:nvSpPr>
        <dsp:cNvPr id="0" name=""/>
        <dsp:cNvSpPr/>
      </dsp:nvSpPr>
      <dsp:spPr>
        <a:xfrm>
          <a:off x="0" y="938118"/>
          <a:ext cx="7578968"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SzPct val="34375"/>
            <a:buNone/>
          </a:pPr>
          <a:r>
            <a:rPr lang="en-US" sz="1800" kern="1200" dirty="0">
              <a:latin typeface="Calibri"/>
              <a:ea typeface="Calibri"/>
              <a:cs typeface="Calibri"/>
              <a:sym typeface="Calibri"/>
            </a:rPr>
            <a:t>Enables formal verification directly within developer workflows</a:t>
          </a:r>
          <a:endParaRPr lang="en-US" sz="1800" kern="1200" dirty="0"/>
        </a:p>
      </dsp:txBody>
      <dsp:txXfrm>
        <a:off x="38381" y="976499"/>
        <a:ext cx="7502206" cy="709478"/>
      </dsp:txXfrm>
    </dsp:sp>
    <dsp:sp modelId="{022D7754-3133-4B24-8BA9-59722B52201C}">
      <dsp:nvSpPr>
        <dsp:cNvPr id="0" name=""/>
        <dsp:cNvSpPr/>
      </dsp:nvSpPr>
      <dsp:spPr>
        <a:xfrm>
          <a:off x="0" y="1845318"/>
          <a:ext cx="7578968"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SzPct val="34375"/>
            <a:buNone/>
          </a:pPr>
          <a:r>
            <a:rPr lang="en-US" sz="1800" kern="1200">
              <a:latin typeface="Calibri"/>
              <a:ea typeface="Calibri"/>
              <a:cs typeface="Calibri"/>
              <a:sym typeface="Calibri"/>
            </a:rPr>
            <a:t>Uses direct encoding of Solidity AST into CHC format for SMT solvers</a:t>
          </a:r>
          <a:endParaRPr lang="en-US" sz="1800" kern="1200" dirty="0"/>
        </a:p>
      </dsp:txBody>
      <dsp:txXfrm>
        <a:off x="38381" y="1883699"/>
        <a:ext cx="7502206" cy="709478"/>
      </dsp:txXfrm>
    </dsp:sp>
    <dsp:sp modelId="{5532472E-A5BE-4548-90E8-AD356310D789}">
      <dsp:nvSpPr>
        <dsp:cNvPr id="0" name=""/>
        <dsp:cNvSpPr/>
      </dsp:nvSpPr>
      <dsp:spPr>
        <a:xfrm>
          <a:off x="0" y="2752518"/>
          <a:ext cx="7578968"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SzPct val="34375"/>
            <a:buNone/>
          </a:pPr>
          <a:r>
            <a:rPr lang="en-US" sz="1800" kern="1200">
              <a:latin typeface="Calibri"/>
              <a:ea typeface="Calibri"/>
              <a:cs typeface="Calibri"/>
              <a:sym typeface="Calibri"/>
            </a:rPr>
            <a:t>Practical tool for proving or disproving real-world smart contracts</a:t>
          </a:r>
          <a:endParaRPr lang="en-US" sz="1800" kern="1200" dirty="0"/>
        </a:p>
      </dsp:txBody>
      <dsp:txXfrm>
        <a:off x="38381" y="2790899"/>
        <a:ext cx="7502206"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497fa93ef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g35497fa93ef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547d0dfd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solidFill>
                <a:schemeClr val="dk1"/>
              </a:solidFill>
            </a:endParaRPr>
          </a:p>
        </p:txBody>
      </p:sp>
      <p:sp>
        <p:nvSpPr>
          <p:cNvPr id="107" name="Google Shape;107;g35547d0dfd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5E3251F-A905-0193-D52D-D2A68D4FC214}"/>
            </a:ext>
          </a:extLst>
        </p:cNvPr>
        <p:cNvGrpSpPr/>
        <p:nvPr/>
      </p:nvGrpSpPr>
      <p:grpSpPr>
        <a:xfrm>
          <a:off x="0" y="0"/>
          <a:ext cx="0" cy="0"/>
          <a:chOff x="0" y="0"/>
          <a:chExt cx="0" cy="0"/>
        </a:xfrm>
      </p:grpSpPr>
      <p:sp>
        <p:nvSpPr>
          <p:cNvPr id="106" name="Google Shape;106;g35547d0dfde_0_22:notes">
            <a:extLst>
              <a:ext uri="{FF2B5EF4-FFF2-40B4-BE49-F238E27FC236}">
                <a16:creationId xmlns:a16="http://schemas.microsoft.com/office/drawing/2014/main" id="{F33CBF73-B41E-BBC6-9D95-8E1D523C47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lang="en-US" dirty="0">
              <a:solidFill>
                <a:schemeClr val="dk1"/>
              </a:solidFill>
            </a:endParaRPr>
          </a:p>
          <a:p>
            <a:pPr marL="0" lvl="0" indent="0" algn="l" rtl="0">
              <a:spcBef>
                <a:spcPts val="1200"/>
              </a:spcBef>
              <a:spcAft>
                <a:spcPts val="0"/>
              </a:spcAft>
              <a:buNone/>
            </a:pPr>
            <a:endParaRPr dirty="0">
              <a:solidFill>
                <a:schemeClr val="dk1"/>
              </a:solidFill>
            </a:endParaRPr>
          </a:p>
        </p:txBody>
      </p:sp>
      <p:sp>
        <p:nvSpPr>
          <p:cNvPr id="107" name="Google Shape;107;g35547d0dfde_0_22:notes">
            <a:extLst>
              <a:ext uri="{FF2B5EF4-FFF2-40B4-BE49-F238E27FC236}">
                <a16:creationId xmlns:a16="http://schemas.microsoft.com/office/drawing/2014/main" id="{A2905740-7331-C717-FE4F-946263CF89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13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A57A542-2DE6-2076-7893-1C6064C76957}"/>
            </a:ext>
          </a:extLst>
        </p:cNvPr>
        <p:cNvGrpSpPr/>
        <p:nvPr/>
      </p:nvGrpSpPr>
      <p:grpSpPr>
        <a:xfrm>
          <a:off x="0" y="0"/>
          <a:ext cx="0" cy="0"/>
          <a:chOff x="0" y="0"/>
          <a:chExt cx="0" cy="0"/>
        </a:xfrm>
      </p:grpSpPr>
      <p:sp>
        <p:nvSpPr>
          <p:cNvPr id="106" name="Google Shape;106;g35547d0dfde_0_22:notes">
            <a:extLst>
              <a:ext uri="{FF2B5EF4-FFF2-40B4-BE49-F238E27FC236}">
                <a16:creationId xmlns:a16="http://schemas.microsoft.com/office/drawing/2014/main" id="{5F941DE8-26CC-1602-5B59-E8A559F05C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solidFill>
                <a:schemeClr val="dk1"/>
              </a:solidFill>
            </a:endParaRPr>
          </a:p>
        </p:txBody>
      </p:sp>
      <p:sp>
        <p:nvSpPr>
          <p:cNvPr id="107" name="Google Shape;107;g35547d0dfde_0_22:notes">
            <a:extLst>
              <a:ext uri="{FF2B5EF4-FFF2-40B4-BE49-F238E27FC236}">
                <a16:creationId xmlns:a16="http://schemas.microsoft.com/office/drawing/2014/main" id="{F2EF2CEE-E366-BE34-23C8-692474B182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74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497fa93ef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So how </a:t>
            </a:r>
            <a:r>
              <a:rPr lang="en-US" dirty="0" err="1">
                <a:solidFill>
                  <a:schemeClr val="dk1"/>
                </a:solidFill>
              </a:rPr>
              <a:t>SolCMC</a:t>
            </a:r>
            <a:r>
              <a:rPr lang="en-US" dirty="0">
                <a:solidFill>
                  <a:schemeClr val="dk1"/>
                </a:solidFill>
              </a:rPr>
              <a:t> actually </a:t>
            </a:r>
            <a:r>
              <a:rPr lang="en-US" dirty="0" err="1">
                <a:solidFill>
                  <a:schemeClr val="dk1"/>
                </a:solidFill>
              </a:rPr>
              <a:t>worls</a:t>
            </a:r>
            <a:r>
              <a:rPr lang="en-US" dirty="0">
                <a:solidFill>
                  <a:schemeClr val="dk1"/>
                </a:solidFill>
              </a:rPr>
              <a:t>?</a:t>
            </a:r>
            <a:br>
              <a:rPr lang="en-US" dirty="0">
                <a:solidFill>
                  <a:schemeClr val="dk1"/>
                </a:solidFill>
              </a:rPr>
            </a:br>
            <a:br>
              <a:rPr lang="en-US" dirty="0">
                <a:solidFill>
                  <a:schemeClr val="dk1"/>
                </a:solidFill>
              </a:rPr>
            </a:br>
            <a:r>
              <a:rPr lang="iw" dirty="0">
                <a:solidFill>
                  <a:schemeClr val="dk1"/>
                </a:solidFill>
              </a:rPr>
              <a:t>SolCMC  supports both </a:t>
            </a:r>
            <a:r>
              <a:rPr lang="iw" b="1" dirty="0">
                <a:solidFill>
                  <a:schemeClr val="dk1"/>
                </a:solidFill>
              </a:rPr>
              <a:t>CHC-based</a:t>
            </a:r>
            <a:r>
              <a:rPr lang="iw" dirty="0">
                <a:solidFill>
                  <a:schemeClr val="dk1"/>
                </a:solidFill>
              </a:rPr>
              <a:t> reasoning and </a:t>
            </a:r>
            <a:r>
              <a:rPr lang="iw" b="1" dirty="0">
                <a:solidFill>
                  <a:schemeClr val="dk1"/>
                </a:solidFill>
              </a:rPr>
              <a:t>Bounded Model Checking (BMC)</a:t>
            </a:r>
            <a:r>
              <a:rPr lang="iw" dirty="0">
                <a:solidFill>
                  <a:schemeClr val="dk1"/>
                </a:solidFill>
              </a:rPr>
              <a:t>. CHC is used for proving general properties, while BMC is more suitable for detecting bugs within a limited number of execution steps.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SolCMC is based on </a:t>
            </a:r>
            <a:r>
              <a:rPr lang="iw" b="1" dirty="0">
                <a:solidFill>
                  <a:schemeClr val="dk1"/>
                </a:solidFill>
              </a:rPr>
              <a:t>Constrained Horn Clauses (CHCs)</a:t>
            </a:r>
            <a:r>
              <a:rPr lang="iw" dirty="0">
                <a:solidFill>
                  <a:schemeClr val="dk1"/>
                </a:solidFill>
              </a:rPr>
              <a:t>. These are logical formulas used to express the semantics of smart contracts. The CHCs are processed by back-end solvers like </a:t>
            </a:r>
            <a:r>
              <a:rPr lang="iw" b="1" dirty="0">
                <a:solidFill>
                  <a:schemeClr val="dk1"/>
                </a:solidFill>
              </a:rPr>
              <a:t>Spacer</a:t>
            </a:r>
            <a:r>
              <a:rPr lang="iw" dirty="0">
                <a:solidFill>
                  <a:schemeClr val="dk1"/>
                </a:solidFill>
              </a:rPr>
              <a:t> and </a:t>
            </a:r>
            <a:r>
              <a:rPr lang="iw" b="1" dirty="0">
                <a:solidFill>
                  <a:schemeClr val="dk1"/>
                </a:solidFill>
              </a:rPr>
              <a:t>Eldarica</a:t>
            </a:r>
            <a:r>
              <a:rPr lang="iw" dirty="0">
                <a:solidFill>
                  <a:schemeClr val="dk1"/>
                </a:solidFill>
              </a:rPr>
              <a:t>, which are capable of proving whether a property always holds or finding counterexamples if it doesn't.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 </a:t>
            </a:r>
            <a:r>
              <a:rPr lang="iw" b="1" dirty="0">
                <a:solidFill>
                  <a:schemeClr val="dk1"/>
                </a:solidFill>
              </a:rPr>
              <a:t>BMC </a:t>
            </a:r>
            <a:r>
              <a:rPr lang="iw" dirty="0">
                <a:solidFill>
                  <a:schemeClr val="dk1"/>
                </a:solidFill>
              </a:rPr>
              <a:t>is a more pragmatic approach: It checks properties only up to a fixed bound — for example, a certain number of function calls or loop iterations. It is unsound in the sense that it cannot prove a property universally true, but it is great at finding bugs quickly. (behaves like a test for a specific scenario with specific inputs).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SolCMC allows developers to select the appropriate engine depending on their goal:</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Use BMC to uncover bugs quickly during development or fuzz-style testing (software testing technique where a program is bombarded with random, unexpected, or invalid inputs to uncover bugs, crashes, or unexpected behavior).</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Use CHC for deep correctness proofs before deploying high-value contracts.</a:t>
            </a:r>
            <a:endParaRPr dirty="0">
              <a:solidFill>
                <a:schemeClr val="dk1"/>
              </a:solidFill>
            </a:endParaRPr>
          </a:p>
          <a:p>
            <a:pPr marL="0" lvl="0" indent="0" algn="l" rtl="0">
              <a:spcBef>
                <a:spcPts val="1200"/>
              </a:spcBef>
              <a:spcAft>
                <a:spcPts val="0"/>
              </a:spcAft>
              <a:buNone/>
            </a:pPr>
            <a:endParaRPr dirty="0"/>
          </a:p>
        </p:txBody>
      </p:sp>
      <p:sp>
        <p:nvSpPr>
          <p:cNvPr id="113" name="Google Shape;113;g35497fa93ef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497fa93ef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sz="1050" dirty="0"/>
              <a:t>🔹 </a:t>
            </a:r>
            <a:r>
              <a:rPr lang="en-US" sz="1050" b="1" dirty="0"/>
              <a:t>Describes a state transition</a:t>
            </a:r>
            <a:r>
              <a:rPr lang="en-US" sz="1050" dirty="0"/>
              <a:t> in a program:</a:t>
            </a:r>
          </a:p>
          <a:p>
            <a:pPr>
              <a:buNone/>
            </a:pPr>
            <a:r>
              <a:rPr lang="en-US" sz="1050" dirty="0"/>
              <a:t>“If all conditions and constraints hold — then the conclusion must hold too.”</a:t>
            </a:r>
          </a:p>
          <a:p>
            <a:pPr>
              <a:buNone/>
            </a:pPr>
            <a:r>
              <a:rPr lang="en-US" sz="1050" dirty="0"/>
              <a:t>🔹 </a:t>
            </a:r>
            <a:r>
              <a:rPr lang="en-US" sz="1050" b="1" dirty="0"/>
              <a:t>Why it's useful</a:t>
            </a:r>
            <a:r>
              <a:rPr lang="en-US" sz="1050" dirty="0"/>
              <a:t>:</a:t>
            </a:r>
          </a:p>
          <a:p>
            <a:pPr>
              <a:buFont typeface="Arial" panose="020B0604020202020204" pitchFamily="34" charset="0"/>
              <a:buChar char="•"/>
            </a:pPr>
            <a:r>
              <a:rPr lang="en-US" sz="1050" dirty="0"/>
              <a:t>Models how a program moves from one state to another</a:t>
            </a:r>
          </a:p>
          <a:p>
            <a:pPr>
              <a:buFont typeface="Arial" panose="020B0604020202020204" pitchFamily="34" charset="0"/>
              <a:buChar char="•"/>
            </a:pPr>
            <a:r>
              <a:rPr lang="en-US" sz="1050" dirty="0"/>
              <a:t>Enables automatic reasoning: find bugs or prove properties</a:t>
            </a:r>
          </a:p>
          <a:p>
            <a:pPr>
              <a:buNone/>
            </a:pPr>
            <a:r>
              <a:rPr lang="en-US" sz="1050" dirty="0"/>
              <a:t>🔹 </a:t>
            </a:r>
            <a:r>
              <a:rPr lang="en-US" sz="1050" b="1" dirty="0"/>
              <a:t>Used in </a:t>
            </a:r>
            <a:r>
              <a:rPr lang="en-US" sz="1050" b="1" dirty="0" err="1"/>
              <a:t>SolCMC</a:t>
            </a:r>
            <a:r>
              <a:rPr lang="en-US" sz="1050" dirty="0"/>
              <a:t>:</a:t>
            </a:r>
          </a:p>
          <a:p>
            <a:pPr>
              <a:buFont typeface="Arial" panose="020B0604020202020204" pitchFamily="34" charset="0"/>
              <a:buChar char="•"/>
            </a:pPr>
            <a:r>
              <a:rPr lang="en-US" sz="1050" dirty="0"/>
              <a:t>Solidity contracts are translated into CHCs</a:t>
            </a:r>
          </a:p>
          <a:p>
            <a:pPr>
              <a:buFont typeface="Arial" panose="020B0604020202020204" pitchFamily="34" charset="0"/>
              <a:buChar char="•"/>
            </a:pPr>
            <a:r>
              <a:rPr lang="en-US" sz="1050" dirty="0"/>
              <a:t>Makes it possible to verify correctness and find counterexamples</a:t>
            </a:r>
          </a:p>
          <a:p>
            <a:pPr marL="342900" lvl="0" indent="-139700" algn="l" rtl="0">
              <a:spcBef>
                <a:spcPts val="1200"/>
              </a:spcBef>
              <a:spcAft>
                <a:spcPts val="0"/>
              </a:spcAft>
              <a:buNone/>
            </a:pPr>
            <a:endParaRPr lang="en-US" sz="1050" b="1" dirty="0">
              <a:solidFill>
                <a:schemeClr val="dk1"/>
              </a:solidFill>
            </a:endParaRPr>
          </a:p>
          <a:p>
            <a:pPr marL="342900" lvl="0" indent="-139700" algn="l" rtl="0">
              <a:spcBef>
                <a:spcPts val="1200"/>
              </a:spcBef>
              <a:spcAft>
                <a:spcPts val="0"/>
              </a:spcAft>
              <a:buNone/>
            </a:pPr>
            <a:endParaRPr lang="en-US" sz="1050" b="1" dirty="0">
              <a:solidFill>
                <a:schemeClr val="dk1"/>
              </a:solidFill>
            </a:endParaRPr>
          </a:p>
          <a:p>
            <a:pPr marL="342900" lvl="0" indent="-139700" algn="l" rtl="0">
              <a:spcBef>
                <a:spcPts val="1200"/>
              </a:spcBef>
              <a:spcAft>
                <a:spcPts val="0"/>
              </a:spcAft>
              <a:buNone/>
            </a:pPr>
            <a:r>
              <a:rPr lang="en-US" sz="1050" b="1" dirty="0">
                <a:solidFill>
                  <a:schemeClr val="dk1"/>
                </a:solidFill>
              </a:rPr>
              <a:t>Equivalent form of Horn clause </a:t>
            </a:r>
            <a:r>
              <a:rPr lang="en-US" sz="1050" dirty="0">
                <a:solidFill>
                  <a:schemeClr val="dk1"/>
                </a:solidFill>
              </a:rPr>
              <a:t>=  at most one positive literal</a:t>
            </a:r>
            <a:endParaRPr lang="en-US" sz="1200"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
        <p:nvSpPr>
          <p:cNvPr id="138" name="Google Shape;138;g35497fa93ef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497fa93ef_5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497fa93ef_5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This diagram illustrates the end-to-end flow of how SolCMC's CHC engine analyzes a smart contract.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We start with the </a:t>
            </a:r>
            <a:r>
              <a:rPr lang="iw" b="1" dirty="0">
                <a:solidFill>
                  <a:schemeClr val="dk1"/>
                </a:solidFill>
              </a:rPr>
              <a:t>source code</a:t>
            </a:r>
            <a:r>
              <a:rPr lang="iw" dirty="0">
                <a:solidFill>
                  <a:schemeClr val="dk1"/>
                </a:solidFill>
              </a:rPr>
              <a:t> — a Solidity smart contract. SolCMC begins by parsing this code into an </a:t>
            </a:r>
            <a:r>
              <a:rPr lang="iw" b="1" dirty="0">
                <a:solidFill>
                  <a:schemeClr val="dk1"/>
                </a:solidFill>
              </a:rPr>
              <a:t>Abstract Syntax Tree (AST)</a:t>
            </a:r>
            <a:r>
              <a:rPr lang="iw" dirty="0">
                <a:solidFill>
                  <a:schemeClr val="dk1"/>
                </a:solidFill>
              </a:rPr>
              <a:t>, which captures the program's structure in a tree format.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From there, the compiler transforms the AST into a </a:t>
            </a:r>
            <a:r>
              <a:rPr lang="iw" b="1" dirty="0">
                <a:solidFill>
                  <a:schemeClr val="dk1"/>
                </a:solidFill>
              </a:rPr>
              <a:t>Control Flow Graph (CFG)</a:t>
            </a:r>
            <a:r>
              <a:rPr lang="iw" dirty="0">
                <a:solidFill>
                  <a:schemeClr val="dk1"/>
                </a:solidFill>
              </a:rPr>
              <a:t>. This graph models all the possible execution paths of the contract — including function calls, loops, conditionals, and transitions.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The CFG is then converted into a set of </a:t>
            </a:r>
            <a:r>
              <a:rPr lang="iw" b="1" dirty="0">
                <a:solidFill>
                  <a:schemeClr val="dk1"/>
                </a:solidFill>
              </a:rPr>
              <a:t>Constrained Horn Clauses (CHCs)</a:t>
            </a:r>
            <a:r>
              <a:rPr lang="iw" dirty="0">
                <a:solidFill>
                  <a:schemeClr val="dk1"/>
                </a:solidFill>
              </a:rPr>
              <a:t>, which are logic rules representing each program state and its transitions.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These CHCs are passed to a </a:t>
            </a:r>
            <a:r>
              <a:rPr lang="iw" b="1" dirty="0">
                <a:solidFill>
                  <a:schemeClr val="dk1"/>
                </a:solidFill>
              </a:rPr>
              <a:t>Horn solver</a:t>
            </a:r>
            <a:r>
              <a:rPr lang="iw" dirty="0">
                <a:solidFill>
                  <a:schemeClr val="dk1"/>
                </a:solidFill>
              </a:rPr>
              <a:t>, such as Spacer or Eldarica. The solver attempts to either:</a:t>
            </a:r>
            <a:endParaRPr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iw" dirty="0">
                <a:solidFill>
                  <a:schemeClr val="dk1"/>
                </a:solidFill>
              </a:rPr>
              <a:t>Find a </a:t>
            </a:r>
            <a:r>
              <a:rPr lang="iw" b="1" dirty="0">
                <a:solidFill>
                  <a:schemeClr val="dk1"/>
                </a:solidFill>
              </a:rPr>
              <a:t>counterexample</a:t>
            </a:r>
            <a:r>
              <a:rPr lang="iw" dirty="0">
                <a:solidFill>
                  <a:schemeClr val="dk1"/>
                </a:solidFill>
              </a:rPr>
              <a:t>, showing a specific set of inputs and actions that violate a property (e.g., cause an overflow or reentrancy), or</a:t>
            </a:r>
            <a:br>
              <a:rPr lang="iw"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iw" dirty="0">
                <a:solidFill>
                  <a:schemeClr val="dk1"/>
                </a:solidFill>
              </a:rPr>
              <a:t>Prove that a certain property always holds by generating </a:t>
            </a:r>
            <a:r>
              <a:rPr lang="iw" b="1" dirty="0">
                <a:solidFill>
                  <a:schemeClr val="dk1"/>
                </a:solidFill>
              </a:rPr>
              <a:t>inductive invariants</a:t>
            </a:r>
            <a:r>
              <a:rPr lang="iw" dirty="0">
                <a:solidFill>
                  <a:schemeClr val="dk1"/>
                </a:solidFill>
              </a:rPr>
              <a:t> — logical conditions that remain true throughout the contract’s execution.</a:t>
            </a:r>
            <a:br>
              <a:rPr lang="iw" dirty="0">
                <a:solidFill>
                  <a:schemeClr val="dk1"/>
                </a:solidFill>
              </a:rPr>
            </a:b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This entire process allows SolCMC to symbolically verify smart contracts for both bugs and correctness — even across loops and recursive function calls.</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497fa93ef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iw" dirty="0">
                <a:solidFill>
                  <a:schemeClr val="dk1"/>
                </a:solidFill>
              </a:rPr>
              <a:t>Each vertex represents a state or section of the code, which can be reached by satisfying the conditions represented by the edges.</a:t>
            </a:r>
            <a:endParaRPr dirty="0">
              <a:solidFill>
                <a:schemeClr val="dk1"/>
              </a:solidFill>
            </a:endParaRPr>
          </a:p>
          <a:p>
            <a:pPr marL="0" lvl="0" indent="0" algn="l" rtl="0">
              <a:lnSpc>
                <a:spcPct val="115000"/>
              </a:lnSpc>
              <a:spcBef>
                <a:spcPts val="1200"/>
              </a:spcBef>
              <a:spcAft>
                <a:spcPts val="0"/>
              </a:spcAft>
              <a:buNone/>
            </a:pPr>
            <a:r>
              <a:rPr lang="iw" dirty="0">
                <a:solidFill>
                  <a:schemeClr val="dk1"/>
                </a:solidFill>
              </a:rPr>
              <a:t>Each node in the graph corresponds to a program location, and its transitions are encoded into Horn rules using the Single Static Assignment (SSA) form. </a:t>
            </a:r>
            <a:endParaRPr dirty="0">
              <a:solidFill>
                <a:schemeClr val="dk1"/>
              </a:solidFill>
            </a:endParaRPr>
          </a:p>
          <a:p>
            <a:pPr marL="0" lvl="0" indent="0" algn="l" rtl="0">
              <a:lnSpc>
                <a:spcPct val="115000"/>
              </a:lnSpc>
              <a:spcBef>
                <a:spcPts val="1200"/>
              </a:spcBef>
              <a:spcAft>
                <a:spcPts val="0"/>
              </a:spcAft>
              <a:buNone/>
            </a:pPr>
            <a:r>
              <a:rPr lang="iw" dirty="0">
                <a:solidFill>
                  <a:schemeClr val="dk1"/>
                </a:solidFill>
              </a:rPr>
              <a:t>This structure makes the logic easier to analyze and ensures that variable updates are clearly traceable.</a:t>
            </a:r>
            <a:endParaRPr b="1" dirty="0">
              <a:solidFill>
                <a:schemeClr val="dk1"/>
              </a:solidFill>
            </a:endParaRPr>
          </a:p>
          <a:p>
            <a:pPr marL="0" lvl="0" indent="0" algn="l" rtl="0">
              <a:lnSpc>
                <a:spcPct val="115000"/>
              </a:lnSpc>
              <a:spcBef>
                <a:spcPts val="1200"/>
              </a:spcBef>
              <a:spcAft>
                <a:spcPts val="0"/>
              </a:spcAft>
              <a:buNone/>
            </a:pPr>
            <a:r>
              <a:rPr lang="iw" dirty="0">
                <a:solidFill>
                  <a:schemeClr val="dk1"/>
                </a:solidFill>
              </a:rPr>
              <a:t>This diagram shows how a simple Solidity function is transformed into a </a:t>
            </a:r>
            <a:r>
              <a:rPr lang="iw" b="1" dirty="0">
                <a:solidFill>
                  <a:schemeClr val="dk1"/>
                </a:solidFill>
              </a:rPr>
              <a:t>Control Flow Graph (CFG)</a:t>
            </a:r>
            <a:r>
              <a:rPr lang="iw" dirty="0">
                <a:solidFill>
                  <a:schemeClr val="dk1"/>
                </a:solidFill>
              </a:rPr>
              <a:t> — a visual representation of all possible execution paths in the function.</a:t>
            </a:r>
            <a:endParaRPr dirty="0">
              <a:solidFill>
                <a:schemeClr val="dk1"/>
              </a:solidFill>
            </a:endParaRPr>
          </a:p>
          <a:p>
            <a:pPr marL="0" lvl="0" indent="0" algn="l" rtl="0">
              <a:lnSpc>
                <a:spcPct val="115000"/>
              </a:lnSpc>
              <a:spcBef>
                <a:spcPts val="1200"/>
              </a:spcBef>
              <a:spcAft>
                <a:spcPts val="0"/>
              </a:spcAft>
              <a:buNone/>
            </a:pPr>
            <a:r>
              <a:rPr lang="iw" dirty="0">
                <a:solidFill>
                  <a:schemeClr val="dk1"/>
                </a:solidFill>
              </a:rPr>
              <a:t>Let’s start with the Solidity code shown on the right. The function </a:t>
            </a:r>
            <a:r>
              <a:rPr lang="iw" dirty="0">
                <a:solidFill>
                  <a:srgbClr val="188038"/>
                </a:solidFill>
                <a:latin typeface="Roboto Mono"/>
                <a:ea typeface="Roboto Mono"/>
                <a:cs typeface="Roboto Mono"/>
                <a:sym typeface="Roboto Mono"/>
              </a:rPr>
              <a:t>acc(uint8 y)</a:t>
            </a:r>
            <a:r>
              <a:rPr lang="iw" dirty="0">
                <a:solidFill>
                  <a:schemeClr val="dk1"/>
                </a:solidFill>
              </a:rPr>
              <a:t> performs two operations:</a:t>
            </a:r>
            <a:endParaRPr dirty="0">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iw" dirty="0">
                <a:solidFill>
                  <a:schemeClr val="dk1"/>
                </a:solidFill>
              </a:rPr>
              <a:t>It first checks that the input </a:t>
            </a:r>
            <a:r>
              <a:rPr lang="iw" dirty="0">
                <a:solidFill>
                  <a:srgbClr val="188038"/>
                </a:solidFill>
                <a:latin typeface="Roboto Mono"/>
                <a:ea typeface="Roboto Mono"/>
                <a:cs typeface="Roboto Mono"/>
                <a:sym typeface="Roboto Mono"/>
              </a:rPr>
              <a:t>y</a:t>
            </a:r>
            <a:r>
              <a:rPr lang="iw" dirty="0">
                <a:solidFill>
                  <a:schemeClr val="dk1"/>
                </a:solidFill>
              </a:rPr>
              <a:t> is less than or equal to 10 using a </a:t>
            </a:r>
            <a:r>
              <a:rPr lang="iw" dirty="0">
                <a:solidFill>
                  <a:srgbClr val="188038"/>
                </a:solidFill>
                <a:latin typeface="Roboto Mono"/>
                <a:ea typeface="Roboto Mono"/>
                <a:cs typeface="Roboto Mono"/>
                <a:sym typeface="Roboto Mono"/>
              </a:rPr>
              <a:t>require</a:t>
            </a:r>
            <a:r>
              <a:rPr lang="iw" dirty="0">
                <a:solidFill>
                  <a:schemeClr val="dk1"/>
                </a:solidFill>
              </a:rPr>
              <a:t> statement.</a:t>
            </a:r>
            <a:br>
              <a:rPr lang="iw"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iw" dirty="0">
                <a:solidFill>
                  <a:schemeClr val="dk1"/>
                </a:solidFill>
              </a:rPr>
              <a:t>If the check passes, it adds </a:t>
            </a:r>
            <a:r>
              <a:rPr lang="iw" dirty="0">
                <a:solidFill>
                  <a:srgbClr val="188038"/>
                </a:solidFill>
                <a:latin typeface="Roboto Mono"/>
                <a:ea typeface="Roboto Mono"/>
                <a:cs typeface="Roboto Mono"/>
                <a:sym typeface="Roboto Mono"/>
              </a:rPr>
              <a:t>y</a:t>
            </a:r>
            <a:r>
              <a:rPr lang="iw" dirty="0">
                <a:solidFill>
                  <a:schemeClr val="dk1"/>
                </a:solidFill>
              </a:rPr>
              <a:t> to the contract’s state variable </a:t>
            </a:r>
            <a:r>
              <a:rPr lang="iw" dirty="0">
                <a:solidFill>
                  <a:srgbClr val="188038"/>
                </a:solidFill>
                <a:latin typeface="Roboto Mono"/>
                <a:ea typeface="Roboto Mono"/>
                <a:cs typeface="Roboto Mono"/>
                <a:sym typeface="Roboto Mono"/>
              </a:rPr>
              <a:t>x</a:t>
            </a:r>
            <a:r>
              <a:rPr lang="iw" dirty="0">
                <a:solidFill>
                  <a:schemeClr val="dk1"/>
                </a:solidFill>
              </a:rPr>
              <a:t>.</a:t>
            </a:r>
            <a:br>
              <a:rPr lang="iw" dirty="0">
                <a:solidFill>
                  <a:schemeClr val="dk1"/>
                </a:solidFill>
              </a:rPr>
            </a:br>
            <a:endParaRPr dirty="0">
              <a:solidFill>
                <a:schemeClr val="dk1"/>
              </a:solidFill>
            </a:endParaRPr>
          </a:p>
          <a:p>
            <a:pPr marL="0" lvl="0" indent="0" algn="l" rtl="0">
              <a:lnSpc>
                <a:spcPct val="115000"/>
              </a:lnSpc>
              <a:spcBef>
                <a:spcPts val="1200"/>
              </a:spcBef>
              <a:spcAft>
                <a:spcPts val="0"/>
              </a:spcAft>
              <a:buNone/>
            </a:pPr>
            <a:r>
              <a:rPr lang="iw" dirty="0">
                <a:solidFill>
                  <a:schemeClr val="dk1"/>
                </a:solidFill>
              </a:rPr>
              <a:t>Now, let’s walk through the CFG on the left:</a:t>
            </a:r>
            <a:endParaRPr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iw" b="1" dirty="0">
                <a:solidFill>
                  <a:schemeClr val="dk1"/>
                </a:solidFill>
              </a:rPr>
              <a:t>Entry Node</a:t>
            </a:r>
            <a:r>
              <a:rPr lang="iw" dirty="0">
                <a:solidFill>
                  <a:schemeClr val="dk1"/>
                </a:solidFill>
              </a:rPr>
              <a:t>: This represents the start of the function. Control flows immediately to the next node.</a:t>
            </a:r>
            <a:br>
              <a:rPr lang="iw"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iw" b="1" dirty="0">
                <a:solidFill>
                  <a:schemeClr val="dk1"/>
                </a:solidFill>
              </a:rPr>
              <a:t>Check Node (</a:t>
            </a:r>
            <a:r>
              <a:rPr lang="iw" b="1" dirty="0">
                <a:solidFill>
                  <a:srgbClr val="188038"/>
                </a:solidFill>
                <a:latin typeface="Roboto Mono"/>
                <a:ea typeface="Roboto Mono"/>
                <a:cs typeface="Roboto Mono"/>
                <a:sym typeface="Roboto Mono"/>
              </a:rPr>
              <a:t>y &lt;= 10</a:t>
            </a:r>
            <a:r>
              <a:rPr lang="iw" b="1" dirty="0">
                <a:solidFill>
                  <a:schemeClr val="dk1"/>
                </a:solidFill>
              </a:rPr>
              <a:t>)</a:t>
            </a:r>
            <a:r>
              <a:rPr lang="iw" dirty="0">
                <a:solidFill>
                  <a:schemeClr val="dk1"/>
                </a:solidFill>
              </a:rPr>
              <a:t>: This is where the </a:t>
            </a:r>
            <a:r>
              <a:rPr lang="iw" dirty="0">
                <a:solidFill>
                  <a:srgbClr val="188038"/>
                </a:solidFill>
                <a:latin typeface="Roboto Mono"/>
                <a:ea typeface="Roboto Mono"/>
                <a:cs typeface="Roboto Mono"/>
                <a:sym typeface="Roboto Mono"/>
              </a:rPr>
              <a:t>require</a:t>
            </a:r>
            <a:r>
              <a:rPr lang="iw" dirty="0">
                <a:solidFill>
                  <a:schemeClr val="dk1"/>
                </a:solidFill>
              </a:rPr>
              <a:t> condition is evaluated.</a:t>
            </a:r>
            <a:br>
              <a:rPr lang="iw"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iw" b="1" dirty="0">
                <a:solidFill>
                  <a:schemeClr val="dk1"/>
                </a:solidFill>
              </a:rPr>
              <a:t>Add Node (</a:t>
            </a:r>
            <a:r>
              <a:rPr lang="iw" b="1" dirty="0">
                <a:solidFill>
                  <a:srgbClr val="188038"/>
                </a:solidFill>
                <a:latin typeface="Roboto Mono"/>
                <a:ea typeface="Roboto Mono"/>
                <a:cs typeface="Roboto Mono"/>
                <a:sym typeface="Roboto Mono"/>
              </a:rPr>
              <a:t>x += y</a:t>
            </a:r>
            <a:r>
              <a:rPr lang="iw" b="1" dirty="0">
                <a:solidFill>
                  <a:schemeClr val="dk1"/>
                </a:solidFill>
              </a:rPr>
              <a:t>)</a:t>
            </a:r>
            <a:r>
              <a:rPr lang="iw" dirty="0">
                <a:solidFill>
                  <a:schemeClr val="dk1"/>
                </a:solidFill>
              </a:rPr>
              <a:t>: This node performs the addition only if the check passed. It's the safe execution path.</a:t>
            </a:r>
            <a:br>
              <a:rPr lang="iw"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iw" b="1" dirty="0">
                <a:solidFill>
                  <a:schemeClr val="dk1"/>
                </a:solidFill>
              </a:rPr>
              <a:t>Exit Node</a:t>
            </a:r>
            <a:r>
              <a:rPr lang="iw" dirty="0">
                <a:solidFill>
                  <a:schemeClr val="dk1"/>
                </a:solidFill>
              </a:rPr>
              <a:t>: Both successful and reverted paths eventually lead to the exit. Even though the revert undoes state changes, it still ends function execution — which is why we connect it to Exit too.</a:t>
            </a:r>
            <a:br>
              <a:rPr lang="iw" dirty="0">
                <a:solidFill>
                  <a:schemeClr val="dk1"/>
                </a:solidFill>
              </a:rPr>
            </a:br>
            <a:endParaRPr dirty="0">
              <a:solidFill>
                <a:schemeClr val="dk1"/>
              </a:solidFill>
            </a:endParaRPr>
          </a:p>
          <a:p>
            <a:pPr marL="0" lvl="0" indent="0" algn="l" rtl="0">
              <a:lnSpc>
                <a:spcPct val="115000"/>
              </a:lnSpc>
              <a:spcBef>
                <a:spcPts val="1200"/>
              </a:spcBef>
              <a:spcAft>
                <a:spcPts val="0"/>
              </a:spcAft>
              <a:buNone/>
            </a:pPr>
            <a:r>
              <a:rPr lang="iw" dirty="0">
                <a:solidFill>
                  <a:schemeClr val="dk1"/>
                </a:solidFill>
              </a:rPr>
              <a:t>This graph is an essential part of how SolCMC generates </a:t>
            </a:r>
            <a:r>
              <a:rPr lang="iw" b="1" dirty="0">
                <a:solidFill>
                  <a:schemeClr val="dk1"/>
                </a:solidFill>
              </a:rPr>
              <a:t>CHC predicates</a:t>
            </a:r>
            <a:r>
              <a:rPr lang="iw" dirty="0">
                <a:solidFill>
                  <a:schemeClr val="dk1"/>
                </a:solidFill>
              </a:rPr>
              <a:t>. Each node becomes a logical clause, and the flow between them becomes formal rules. By encoding this graph into logic, SolCMC can verify whether paths are reachable, and under what conditions.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None/>
            </a:pPr>
            <a:endParaRPr b="1" dirty="0">
              <a:solidFill>
                <a:schemeClr val="dk1"/>
              </a:solidFill>
            </a:endParaRPr>
          </a:p>
        </p:txBody>
      </p:sp>
      <p:sp>
        <p:nvSpPr>
          <p:cNvPr id="166" name="Google Shape;166;g35497fa93ef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144AE4CC-3A11-8094-ECFC-76BD57256B63}"/>
            </a:ext>
          </a:extLst>
        </p:cNvPr>
        <p:cNvGrpSpPr/>
        <p:nvPr/>
      </p:nvGrpSpPr>
      <p:grpSpPr>
        <a:xfrm>
          <a:off x="0" y="0"/>
          <a:ext cx="0" cy="0"/>
          <a:chOff x="0" y="0"/>
          <a:chExt cx="0" cy="0"/>
        </a:xfrm>
      </p:grpSpPr>
      <p:sp>
        <p:nvSpPr>
          <p:cNvPr id="182" name="Google Shape;182;g35497fa93ef_5_73:notes">
            <a:extLst>
              <a:ext uri="{FF2B5EF4-FFF2-40B4-BE49-F238E27FC236}">
                <a16:creationId xmlns:a16="http://schemas.microsoft.com/office/drawing/2014/main" id="{6180B7BA-771E-C19E-D8F0-5F6EE5EEE5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On this slide, we introduce one of the core predicate types used in </a:t>
            </a:r>
            <a:r>
              <a:rPr lang="en-US" dirty="0" err="1"/>
              <a:t>SolCMC</a:t>
            </a:r>
            <a:r>
              <a:rPr lang="en-US" dirty="0"/>
              <a:t>: the </a:t>
            </a:r>
            <a:r>
              <a:rPr lang="en-US" b="1" dirty="0"/>
              <a:t>function body predicate</a:t>
            </a:r>
            <a:r>
              <a:rPr lang="en-US" dirty="0"/>
              <a:t>, denoted as Bf.</a:t>
            </a:r>
            <a:br>
              <a:rPr lang="en-US" dirty="0"/>
            </a:br>
            <a:r>
              <a:rPr lang="en-US" dirty="0"/>
              <a:t>This predicate represents the </a:t>
            </a:r>
            <a:r>
              <a:rPr lang="en-US" b="1" dirty="0"/>
              <a:t>very beginning of a function execution</a:t>
            </a:r>
            <a:r>
              <a:rPr lang="en-US" dirty="0"/>
              <a:t>. It's responsible for capturing the </a:t>
            </a:r>
            <a:r>
              <a:rPr lang="en-US" b="1" dirty="0"/>
              <a:t>initial state</a:t>
            </a:r>
            <a:r>
              <a:rPr lang="en-US" dirty="0"/>
              <a:t> — before any line of code has been executed.</a:t>
            </a:r>
            <a:br>
              <a:rPr lang="en-US" dirty="0"/>
            </a:br>
            <a:r>
              <a:rPr lang="en-US" dirty="0"/>
              <a:t>It sets up the context: making sure inputs are valid and preparing the system to track what will happen next.</a:t>
            </a:r>
          </a:p>
          <a:p>
            <a:pPr>
              <a:buNone/>
            </a:pPr>
            <a:r>
              <a:rPr lang="en-US" dirty="0"/>
              <a:t>In the example below, you can see Bf taking in multiple parameters like e for error flag, a for the contract address, </a:t>
            </a:r>
            <a:r>
              <a:rPr lang="en-US" dirty="0" err="1"/>
              <a:t>tx</a:t>
            </a:r>
            <a:r>
              <a:rPr lang="en-US" dirty="0"/>
              <a:t> for the transaction data, and </a:t>
            </a:r>
            <a:r>
              <a:rPr lang="en-US" dirty="0" err="1"/>
              <a:t>st</a:t>
            </a:r>
            <a:r>
              <a:rPr lang="en-US" dirty="0"/>
              <a:t> which holds the current state of the blockchain, including balances and storage.</a:t>
            </a:r>
          </a:p>
          <a:p>
            <a:pPr>
              <a:buNone/>
            </a:pPr>
            <a:r>
              <a:rPr lang="en-US" dirty="0"/>
              <a:t>On the right side of the slide, we’ve listed a few important variables you'll see frequently. Each contract will also have its own specific state variables — such as x, y, and others — which appear toward the end of the predicate.</a:t>
            </a:r>
          </a:p>
          <a:p>
            <a:r>
              <a:rPr lang="en-US" dirty="0"/>
              <a:t>So to summarize: the Bf predicate defines the starting conditions for any function, and it plays a crucial role in modeling how the contract behaves under verification.</a:t>
            </a:r>
          </a:p>
          <a:p>
            <a:pPr marL="0" lvl="0" indent="0" algn="l" rtl="0">
              <a:spcBef>
                <a:spcPts val="0"/>
              </a:spcBef>
              <a:spcAft>
                <a:spcPts val="0"/>
              </a:spcAft>
              <a:buNone/>
            </a:pPr>
            <a:endParaRPr dirty="0"/>
          </a:p>
        </p:txBody>
      </p:sp>
      <p:sp>
        <p:nvSpPr>
          <p:cNvPr id="183" name="Google Shape;183;g35497fa93ef_5_73:notes">
            <a:extLst>
              <a:ext uri="{FF2B5EF4-FFF2-40B4-BE49-F238E27FC236}">
                <a16:creationId xmlns:a16="http://schemas.microsoft.com/office/drawing/2014/main" id="{2FF0D9AA-086D-D564-6BE2-DE2F2967E6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167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6EC5A566-91F6-433B-19CF-0B3D53E24D34}"/>
            </a:ext>
          </a:extLst>
        </p:cNvPr>
        <p:cNvGrpSpPr/>
        <p:nvPr/>
      </p:nvGrpSpPr>
      <p:grpSpPr>
        <a:xfrm>
          <a:off x="0" y="0"/>
          <a:ext cx="0" cy="0"/>
          <a:chOff x="0" y="0"/>
          <a:chExt cx="0" cy="0"/>
        </a:xfrm>
      </p:grpSpPr>
      <p:sp>
        <p:nvSpPr>
          <p:cNvPr id="182" name="Google Shape;182;g35497fa93ef_5_73:notes">
            <a:extLst>
              <a:ext uri="{FF2B5EF4-FFF2-40B4-BE49-F238E27FC236}">
                <a16:creationId xmlns:a16="http://schemas.microsoft.com/office/drawing/2014/main" id="{B0478C10-8317-10A5-FA4F-EA86FFAC61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Now let’s look at the </a:t>
            </a:r>
            <a:r>
              <a:rPr lang="en-US" b="1" dirty="0"/>
              <a:t>Sf predicate</a:t>
            </a:r>
            <a:r>
              <a:rPr lang="en-US" dirty="0"/>
              <a:t>, which stands for the </a:t>
            </a:r>
            <a:r>
              <a:rPr lang="en-US" b="1" dirty="0"/>
              <a:t>function summary</a:t>
            </a:r>
            <a:r>
              <a:rPr lang="en-US" dirty="0"/>
              <a:t>.</a:t>
            </a:r>
            <a:br>
              <a:rPr lang="en-US" dirty="0"/>
            </a:br>
            <a:r>
              <a:rPr lang="en-US" dirty="0"/>
              <a:t>While the Bf predicate captures the beginning of a function call, Sf represents its </a:t>
            </a:r>
            <a:r>
              <a:rPr lang="en-US" b="1" dirty="0"/>
              <a:t>end</a:t>
            </a:r>
            <a:r>
              <a:rPr lang="en-US" dirty="0"/>
              <a:t> — specifically the </a:t>
            </a:r>
            <a:r>
              <a:rPr lang="en-US" b="1" dirty="0"/>
              <a:t>result of execution</a:t>
            </a:r>
            <a:r>
              <a:rPr lang="en-US" dirty="0"/>
              <a:t>.</a:t>
            </a:r>
          </a:p>
          <a:p>
            <a:pPr>
              <a:buNone/>
            </a:pPr>
            <a:r>
              <a:rPr lang="en-US" dirty="0"/>
              <a:t>This predicate is used to describe how the function </a:t>
            </a:r>
            <a:r>
              <a:rPr lang="en-US" b="1" dirty="0"/>
              <a:t>changes the program state</a:t>
            </a:r>
            <a:r>
              <a:rPr lang="en-US" dirty="0"/>
              <a:t>, and whether it finished </a:t>
            </a:r>
            <a:r>
              <a:rPr lang="en-US" b="1" dirty="0"/>
              <a:t>normally</a:t>
            </a:r>
            <a:r>
              <a:rPr lang="en-US" dirty="0"/>
              <a:t> or ended with an </a:t>
            </a:r>
            <a:r>
              <a:rPr lang="en-US" b="1" dirty="0"/>
              <a:t>error</a:t>
            </a:r>
            <a:r>
              <a:rPr lang="en-US" dirty="0"/>
              <a:t>.</a:t>
            </a:r>
            <a:br>
              <a:rPr lang="en-US" dirty="0"/>
            </a:br>
            <a:r>
              <a:rPr lang="en-US" dirty="0"/>
              <a:t>It plays a central role in </a:t>
            </a:r>
            <a:r>
              <a:rPr lang="en-US" b="1" dirty="0"/>
              <a:t>verifying correctness</a:t>
            </a:r>
            <a:r>
              <a:rPr lang="en-US" dirty="0"/>
              <a:t> or </a:t>
            </a:r>
            <a:r>
              <a:rPr lang="en-US" b="1" dirty="0"/>
              <a:t>detecting bugs</a:t>
            </a:r>
            <a:r>
              <a:rPr lang="en-US" dirty="0"/>
              <a:t>.</a:t>
            </a:r>
          </a:p>
          <a:p>
            <a:pPr>
              <a:buNone/>
            </a:pPr>
            <a:r>
              <a:rPr lang="en-US" dirty="0"/>
              <a:t>In the example here, we see two possibilities:</a:t>
            </a:r>
          </a:p>
          <a:p>
            <a:pPr>
              <a:buFont typeface="Arial" panose="020B0604020202020204" pitchFamily="34" charset="0"/>
              <a:buChar char="•"/>
            </a:pPr>
            <a:r>
              <a:rPr lang="en-US" dirty="0"/>
              <a:t>On the first line, the predicate shows a </a:t>
            </a:r>
            <a:r>
              <a:rPr lang="en-US" b="1" dirty="0"/>
              <a:t>successful outcome</a:t>
            </a:r>
            <a:r>
              <a:rPr lang="en-US" dirty="0"/>
              <a:t>, with e = 0.</a:t>
            </a:r>
          </a:p>
          <a:p>
            <a:pPr>
              <a:buFont typeface="Arial" panose="020B0604020202020204" pitchFamily="34" charset="0"/>
              <a:buChar char="•"/>
            </a:pPr>
            <a:r>
              <a:rPr lang="en-US" dirty="0"/>
              <a:t>On the second line, it shows an </a:t>
            </a:r>
            <a:r>
              <a:rPr lang="en-US" b="1" dirty="0"/>
              <a:t>error occurred</a:t>
            </a:r>
            <a:r>
              <a:rPr lang="en-US" dirty="0"/>
              <a:t>, indicated by e = 1.</a:t>
            </a:r>
          </a:p>
          <a:p>
            <a:pPr>
              <a:buNone/>
            </a:pPr>
            <a:r>
              <a:rPr lang="en-US" dirty="0"/>
              <a:t>T here stands for the transition logic — it could include things like variable updates or conditions.</a:t>
            </a:r>
          </a:p>
          <a:p>
            <a:r>
              <a:rPr lang="en-US" dirty="0"/>
              <a:t>So in short:</a:t>
            </a:r>
            <a:br>
              <a:rPr lang="en-US" dirty="0"/>
            </a:br>
            <a:r>
              <a:rPr lang="en-US" dirty="0"/>
              <a:t>Sf captures what happens at the end of a function, and it's essential for proving whether the code behaves safely across all possible executions.</a:t>
            </a:r>
          </a:p>
        </p:txBody>
      </p:sp>
      <p:sp>
        <p:nvSpPr>
          <p:cNvPr id="183" name="Google Shape;183;g35497fa93ef_5_73:notes">
            <a:extLst>
              <a:ext uri="{FF2B5EF4-FFF2-40B4-BE49-F238E27FC236}">
                <a16:creationId xmlns:a16="http://schemas.microsoft.com/office/drawing/2014/main" id="{B05E9CA3-7FD6-FBE8-24D8-91A378500A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10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1C57F914-2693-1252-A207-1DFAADD7A9F5}"/>
            </a:ext>
          </a:extLst>
        </p:cNvPr>
        <p:cNvGrpSpPr/>
        <p:nvPr/>
      </p:nvGrpSpPr>
      <p:grpSpPr>
        <a:xfrm>
          <a:off x="0" y="0"/>
          <a:ext cx="0" cy="0"/>
          <a:chOff x="0" y="0"/>
          <a:chExt cx="0" cy="0"/>
        </a:xfrm>
      </p:grpSpPr>
      <p:sp>
        <p:nvSpPr>
          <p:cNvPr id="182" name="Google Shape;182;g35497fa93ef_5_73:notes">
            <a:extLst>
              <a:ext uri="{FF2B5EF4-FFF2-40B4-BE49-F238E27FC236}">
                <a16:creationId xmlns:a16="http://schemas.microsoft.com/office/drawing/2014/main" id="{884A2F01-F198-433F-7F68-519DF5D242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In this slide, we introduce the </a:t>
            </a:r>
            <a:r>
              <a:rPr lang="en-US" b="1" dirty="0"/>
              <a:t>IC predicate</a:t>
            </a:r>
            <a:r>
              <a:rPr lang="en-US" dirty="0"/>
              <a:t>, which stands for </a:t>
            </a:r>
            <a:r>
              <a:rPr lang="en-US" b="1" dirty="0"/>
              <a:t>Interface Clause</a:t>
            </a:r>
            <a:r>
              <a:rPr lang="en-US" dirty="0"/>
              <a:t>.</a:t>
            </a:r>
            <a:br>
              <a:rPr lang="en-US" dirty="0"/>
            </a:br>
            <a:r>
              <a:rPr lang="en-US" dirty="0"/>
              <a:t>This predicate represents the </a:t>
            </a:r>
            <a:r>
              <a:rPr lang="en-US" b="1" dirty="0"/>
              <a:t>stable state of the contract</a:t>
            </a:r>
            <a:r>
              <a:rPr lang="en-US" dirty="0"/>
              <a:t> — in other words, the points </a:t>
            </a:r>
            <a:r>
              <a:rPr lang="en-US" b="1" dirty="0"/>
              <a:t>between transactions</a:t>
            </a:r>
            <a:r>
              <a:rPr lang="en-US" dirty="0"/>
              <a:t> where the contract isn’t actively running a function.</a:t>
            </a:r>
          </a:p>
          <a:p>
            <a:pPr>
              <a:buNone/>
            </a:pPr>
            <a:r>
              <a:rPr lang="en-US" dirty="0"/>
              <a:t>IC is used at both the </a:t>
            </a:r>
            <a:r>
              <a:rPr lang="en-US" b="1" dirty="0"/>
              <a:t>start and end of every transaction</a:t>
            </a:r>
            <a:r>
              <a:rPr lang="en-US" dirty="0"/>
              <a:t>. It acts as a checkpoint before and after something happens.</a:t>
            </a:r>
          </a:p>
          <a:p>
            <a:pPr>
              <a:buNone/>
            </a:pPr>
            <a:r>
              <a:rPr lang="en-US" dirty="0"/>
              <a:t>The reason it’s so important is that it allows us to express </a:t>
            </a:r>
            <a:r>
              <a:rPr lang="en-US" b="1" dirty="0"/>
              <a:t>invariants</a:t>
            </a:r>
            <a:r>
              <a:rPr lang="en-US" dirty="0"/>
              <a:t> — properties that should always hold true for the contract — and it helps us track transitions from one state to the next.</a:t>
            </a:r>
          </a:p>
          <a:p>
            <a:pPr>
              <a:buNone/>
            </a:pPr>
            <a:r>
              <a:rPr lang="en-US" dirty="0"/>
              <a:t>If we look at the examples:</a:t>
            </a:r>
          </a:p>
          <a:p>
            <a:pPr>
              <a:buFont typeface="Arial" panose="020B0604020202020204" pitchFamily="34" charset="0"/>
              <a:buChar char="•"/>
            </a:pPr>
            <a:r>
              <a:rPr lang="en-US" dirty="0"/>
              <a:t>The first rule shows a </a:t>
            </a:r>
            <a:r>
              <a:rPr lang="en-US" b="1" dirty="0"/>
              <a:t>safe update</a:t>
            </a:r>
            <a:r>
              <a:rPr lang="en-US" dirty="0"/>
              <a:t>: we started in a stable state, executed a function (Sf) with no error (e = 0), and then returned to a new stable state — another IC.</a:t>
            </a:r>
          </a:p>
          <a:p>
            <a:pPr>
              <a:buFont typeface="Arial" panose="020B0604020202020204" pitchFamily="34" charset="0"/>
              <a:buChar char="•"/>
            </a:pPr>
            <a:r>
              <a:rPr lang="en-US" dirty="0"/>
              <a:t>The second rule shows an </a:t>
            </a:r>
            <a:r>
              <a:rPr lang="en-US" b="1" dirty="0"/>
              <a:t>error case</a:t>
            </a:r>
            <a:r>
              <a:rPr lang="en-US" dirty="0"/>
              <a:t>: the transaction ended with e &gt; 0, so instead of going back to IC, we trigger an error predicate Err(e).</a:t>
            </a:r>
          </a:p>
          <a:p>
            <a:r>
              <a:rPr lang="en-US" dirty="0"/>
              <a:t>So in short, IC tells us what the contract looks like when it’s not in motion, and how to detect whether the most recent action was safe or not.</a:t>
            </a:r>
          </a:p>
          <a:p>
            <a:pPr marL="0" lvl="0" indent="0" algn="l" rtl="0">
              <a:spcBef>
                <a:spcPts val="0"/>
              </a:spcBef>
              <a:spcAft>
                <a:spcPts val="0"/>
              </a:spcAft>
              <a:buNone/>
            </a:pPr>
            <a:endParaRPr dirty="0"/>
          </a:p>
        </p:txBody>
      </p:sp>
      <p:sp>
        <p:nvSpPr>
          <p:cNvPr id="183" name="Google Shape;183;g35497fa93ef_5_73:notes">
            <a:extLst>
              <a:ext uri="{FF2B5EF4-FFF2-40B4-BE49-F238E27FC236}">
                <a16:creationId xmlns:a16="http://schemas.microsoft.com/office/drawing/2014/main" id="{99FC8DA8-D6AF-39DB-0AA3-63AAEE2D9D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3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497fa93ef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dirty="0"/>
              <a:t>In previous lectures, we learned that smart contracts are essentially code written in the Solidity language, designed to automatically enforce contractual conditions.</a:t>
            </a:r>
            <a:endParaRPr dirty="0"/>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Smart contracts are powerful but unforgiving. Once deployed to the blockchain, they become immutable — meaning no one, not even the developers, can change or fix them. </a:t>
            </a:r>
            <a:endParaRPr dirty="0"/>
          </a:p>
          <a:p>
            <a:pPr marL="0" lvl="0" indent="0" algn="l" rtl="0">
              <a:spcBef>
                <a:spcPts val="1200"/>
              </a:spcBef>
              <a:spcAft>
                <a:spcPts val="0"/>
              </a:spcAft>
              <a:buNone/>
            </a:pPr>
            <a:endParaRPr dirty="0"/>
          </a:p>
        </p:txBody>
      </p:sp>
      <p:sp>
        <p:nvSpPr>
          <p:cNvPr id="63" name="Google Shape;63;g35497fa93ef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8C496939-F984-EFF8-2737-283A36CC4E6C}"/>
            </a:ext>
          </a:extLst>
        </p:cNvPr>
        <p:cNvGrpSpPr/>
        <p:nvPr/>
      </p:nvGrpSpPr>
      <p:grpSpPr>
        <a:xfrm>
          <a:off x="0" y="0"/>
          <a:ext cx="0" cy="0"/>
          <a:chOff x="0" y="0"/>
          <a:chExt cx="0" cy="0"/>
        </a:xfrm>
      </p:grpSpPr>
      <p:sp>
        <p:nvSpPr>
          <p:cNvPr id="182" name="Google Shape;182;g35497fa93ef_5_73:notes">
            <a:extLst>
              <a:ext uri="{FF2B5EF4-FFF2-40B4-BE49-F238E27FC236}">
                <a16:creationId xmlns:a16="http://schemas.microsoft.com/office/drawing/2014/main" id="{F7E420A2-1F11-DF8B-1370-C5E8EAD53C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This final predicate, </a:t>
            </a:r>
            <a:r>
              <a:rPr lang="en-US" b="1" dirty="0"/>
              <a:t>NC</a:t>
            </a:r>
            <a:r>
              <a:rPr lang="en-US" dirty="0"/>
              <a:t>, stands for </a:t>
            </a:r>
            <a:r>
              <a:rPr lang="en-US" b="1" dirty="0"/>
              <a:t>nondeterministic interface</a:t>
            </a:r>
            <a:r>
              <a:rPr lang="en-US" dirty="0"/>
              <a:t>.</a:t>
            </a:r>
            <a:br>
              <a:rPr lang="en-US" dirty="0"/>
            </a:br>
            <a:r>
              <a:rPr lang="en-US" dirty="0"/>
              <a:t>Unlike the others, it’s not about internal logic or stable states — instead, it models </a:t>
            </a:r>
            <a:r>
              <a:rPr lang="en-US" b="1" dirty="0"/>
              <a:t>everything the outside world might do to the contract</a:t>
            </a:r>
            <a:r>
              <a:rPr lang="en-US" dirty="0"/>
              <a:t>.</a:t>
            </a:r>
          </a:p>
          <a:p>
            <a:pPr>
              <a:buNone/>
            </a:pPr>
            <a:r>
              <a:rPr lang="en-US" dirty="0"/>
              <a:t>That includes things like </a:t>
            </a:r>
            <a:r>
              <a:rPr lang="en-US" b="1" dirty="0"/>
              <a:t>arbitrary external calls</a:t>
            </a:r>
            <a:r>
              <a:rPr lang="en-US" dirty="0"/>
              <a:t>, interactions from other contracts, or even malicious behavior such as </a:t>
            </a:r>
            <a:r>
              <a:rPr lang="en-US" b="1" dirty="0"/>
              <a:t>reentrancy attacks</a:t>
            </a:r>
            <a:r>
              <a:rPr lang="en-US" dirty="0"/>
              <a:t>.</a:t>
            </a:r>
          </a:p>
          <a:p>
            <a:pPr>
              <a:buNone/>
            </a:pPr>
            <a:r>
              <a:rPr lang="en-US" dirty="0"/>
              <a:t>The purpose of this predicate is to simulate </a:t>
            </a:r>
            <a:r>
              <a:rPr lang="en-US" b="1" dirty="0"/>
              <a:t>unbounded external behavior</a:t>
            </a:r>
            <a:r>
              <a:rPr lang="en-US" dirty="0"/>
              <a:t>. So it doesn’t just run a function once — it models what happens if external actors call the contract again and again, in any order.</a:t>
            </a:r>
          </a:p>
          <a:p>
            <a:pPr>
              <a:buNone/>
            </a:pPr>
            <a:r>
              <a:rPr lang="en-US" dirty="0"/>
              <a:t>This is especially important in </a:t>
            </a:r>
            <a:r>
              <a:rPr lang="en-US" b="1" dirty="0"/>
              <a:t>security analysis</a:t>
            </a:r>
            <a:r>
              <a:rPr lang="en-US" dirty="0"/>
              <a:t>, where we want to make sure that no matter what the environment does, the contract still behaves safely.</a:t>
            </a:r>
          </a:p>
          <a:p>
            <a:pPr>
              <a:buNone/>
            </a:pPr>
            <a:r>
              <a:rPr lang="en-US" dirty="0"/>
              <a:t>In the example at the bottom, you can see how it allows chaining calls:</a:t>
            </a:r>
            <a:br>
              <a:rPr lang="en-US" dirty="0"/>
            </a:br>
            <a:r>
              <a:rPr lang="en-US" dirty="0"/>
              <a:t>If a call described by Sf(...) happens during an external state represented by NC(...), the system transitions to another external state — a new NC(...).</a:t>
            </a:r>
          </a:p>
          <a:p>
            <a:r>
              <a:rPr lang="en-US" dirty="0"/>
              <a:t>So in short: NC lets the verification engine explore </a:t>
            </a:r>
            <a:r>
              <a:rPr lang="en-US" b="1" dirty="0"/>
              <a:t>all possible sequences of external actions</a:t>
            </a:r>
            <a:r>
              <a:rPr lang="en-US" dirty="0"/>
              <a:t>, including worst-case adversarial scenarios.</a:t>
            </a:r>
          </a:p>
          <a:p>
            <a:pPr marL="0" lvl="0" indent="0" algn="l" rtl="0">
              <a:spcBef>
                <a:spcPts val="0"/>
              </a:spcBef>
              <a:spcAft>
                <a:spcPts val="0"/>
              </a:spcAft>
              <a:buNone/>
            </a:pPr>
            <a:endParaRPr dirty="0"/>
          </a:p>
        </p:txBody>
      </p:sp>
      <p:sp>
        <p:nvSpPr>
          <p:cNvPr id="183" name="Google Shape;183;g35497fa93ef_5_73:notes">
            <a:extLst>
              <a:ext uri="{FF2B5EF4-FFF2-40B4-BE49-F238E27FC236}">
                <a16:creationId xmlns:a16="http://schemas.microsoft.com/office/drawing/2014/main" id="{6B47EAB4-4140-7FA6-3F19-C105155530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84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497fa93ef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gn="l" rtl="0">
              <a:spcBef>
                <a:spcPts val="640"/>
              </a:spcBef>
              <a:spcAft>
                <a:spcPts val="0"/>
              </a:spcAft>
              <a:buClr>
                <a:schemeClr val="dk1"/>
              </a:buClr>
              <a:buSzPts val="3200"/>
              <a:buChar char="●"/>
            </a:pPr>
            <a:r>
              <a:rPr lang="en-US" sz="1100" dirty="0">
                <a:solidFill>
                  <a:schemeClr val="dk1"/>
                </a:solidFill>
                <a:latin typeface="Calibri"/>
                <a:ea typeface="Calibri"/>
                <a:cs typeface="Calibri"/>
                <a:sym typeface="Calibri"/>
              </a:rPr>
              <a:t>CHC encodes all paths through acc()</a:t>
            </a:r>
            <a:endParaRPr lang="en-US" dirty="0"/>
          </a:p>
          <a:p>
            <a:pPr marL="342900" lvl="0" indent="-342900" algn="l" rtl="0">
              <a:spcBef>
                <a:spcPts val="640"/>
              </a:spcBef>
              <a:spcAft>
                <a:spcPts val="1200"/>
              </a:spcAft>
              <a:buClr>
                <a:schemeClr val="dk1"/>
              </a:buClr>
              <a:buSzPts val="3200"/>
              <a:buChar char="●"/>
            </a:pPr>
            <a:r>
              <a:rPr lang="en-US" sz="1100" dirty="0">
                <a:solidFill>
                  <a:schemeClr val="dk1"/>
                </a:solidFill>
                <a:latin typeface="Calibri"/>
                <a:ea typeface="Calibri"/>
                <a:cs typeface="Calibri"/>
                <a:sym typeface="Calibri"/>
              </a:rPr>
              <a:t>Detects overflow on x + y</a:t>
            </a:r>
            <a:endParaRPr lang="en-US" dirty="0"/>
          </a:p>
          <a:p>
            <a:pPr marL="0" lvl="0" indent="0" algn="l" rtl="0">
              <a:spcBef>
                <a:spcPts val="0"/>
              </a:spcBef>
              <a:spcAft>
                <a:spcPts val="0"/>
              </a:spcAft>
              <a:buNone/>
            </a:pPr>
            <a:endParaRPr dirty="0"/>
          </a:p>
        </p:txBody>
      </p:sp>
      <p:sp>
        <p:nvSpPr>
          <p:cNvPr id="193" name="Google Shape;193;g35497fa93ef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A082DAB5-45BE-DCA3-3B46-E2F2B949F279}"/>
            </a:ext>
          </a:extLst>
        </p:cNvPr>
        <p:cNvGrpSpPr/>
        <p:nvPr/>
      </p:nvGrpSpPr>
      <p:grpSpPr>
        <a:xfrm>
          <a:off x="0" y="0"/>
          <a:ext cx="0" cy="0"/>
          <a:chOff x="0" y="0"/>
          <a:chExt cx="0" cy="0"/>
        </a:xfrm>
      </p:grpSpPr>
      <p:sp>
        <p:nvSpPr>
          <p:cNvPr id="192" name="Google Shape;192;g35497fa93ef_2_121:notes">
            <a:extLst>
              <a:ext uri="{FF2B5EF4-FFF2-40B4-BE49-F238E27FC236}">
                <a16:creationId xmlns:a16="http://schemas.microsoft.com/office/drawing/2014/main" id="{06B11F95-BFE1-5156-6C15-0277EC364D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This slide demonstrates how a very simple Solidity function — in this case, an acc(uint8 y) function that just adds a value to a state variable — gets translated into Horn clauses used for verification.</a:t>
            </a:r>
          </a:p>
          <a:p>
            <a:pPr>
              <a:buNone/>
            </a:pPr>
            <a:r>
              <a:rPr lang="en-US" dirty="0"/>
              <a:t>Let’s walk through each of the three parts shown here:</a:t>
            </a:r>
          </a:p>
          <a:p>
            <a:pPr>
              <a:buNone/>
            </a:pPr>
            <a:r>
              <a:rPr lang="en-US" b="1" dirty="0"/>
              <a:t>1. Initial State Setup:</a:t>
            </a:r>
            <a:br>
              <a:rPr lang="en-US" dirty="0"/>
            </a:br>
            <a:r>
              <a:rPr lang="en-US" dirty="0"/>
              <a:t>This line encodes the starting point of the function.</a:t>
            </a:r>
            <a:br>
              <a:rPr lang="en-US" dirty="0"/>
            </a:br>
            <a:r>
              <a:rPr lang="en-US" dirty="0"/>
              <a:t>It says: there is no error (e = 0), the blockchain state (</a:t>
            </a:r>
            <a:r>
              <a:rPr lang="en-US" dirty="0" err="1"/>
              <a:t>st</a:t>
            </a:r>
            <a:r>
              <a:rPr lang="en-US" dirty="0"/>
              <a:t>) is unchanged, and the variables x and y are initialized properly.</a:t>
            </a:r>
            <a:br>
              <a:rPr lang="en-US" dirty="0"/>
            </a:br>
            <a:r>
              <a:rPr lang="en-US" dirty="0"/>
              <a:t>The predicate </a:t>
            </a:r>
            <a:r>
              <a:rPr lang="en-US" dirty="0" err="1"/>
              <a:t>Bacc</a:t>
            </a:r>
            <a:r>
              <a:rPr lang="en-US" dirty="0"/>
              <a:t> is used to mark that we're inside the body of the acc function.</a:t>
            </a:r>
          </a:p>
          <a:p>
            <a:pPr>
              <a:buNone/>
            </a:pPr>
            <a:r>
              <a:rPr lang="en-US" b="1" dirty="0"/>
              <a:t>2. Overflow Detected:</a:t>
            </a:r>
            <a:br>
              <a:rPr lang="en-US" dirty="0"/>
            </a:br>
            <a:r>
              <a:rPr lang="en-US" dirty="0"/>
              <a:t>This rule checks for overflow.</a:t>
            </a:r>
            <a:br>
              <a:rPr lang="en-US" dirty="0"/>
            </a:br>
            <a:r>
              <a:rPr lang="en-US" dirty="0"/>
              <a:t>If the sum of x′ + y′ is larger than 255, it would overflow the uint8 type.</a:t>
            </a:r>
            <a:br>
              <a:rPr lang="en-US" dirty="0"/>
            </a:br>
            <a:r>
              <a:rPr lang="en-US" dirty="0"/>
              <a:t>That’s considered an error, so </a:t>
            </a:r>
            <a:r>
              <a:rPr lang="en-US" dirty="0" err="1"/>
              <a:t>Sacc</a:t>
            </a:r>
            <a:r>
              <a:rPr lang="en-US" dirty="0"/>
              <a:t> returns with an error code: e = 1.</a:t>
            </a:r>
          </a:p>
          <a:p>
            <a:pPr>
              <a:buNone/>
            </a:pPr>
            <a:r>
              <a:rPr lang="en-US" b="1" dirty="0"/>
              <a:t>3. Normal Execution:</a:t>
            </a:r>
            <a:br>
              <a:rPr lang="en-US" dirty="0"/>
            </a:br>
            <a:r>
              <a:rPr lang="en-US" dirty="0"/>
              <a:t>If there’s no overflow, the function continues normally.</a:t>
            </a:r>
            <a:br>
              <a:rPr lang="en-US" dirty="0"/>
            </a:br>
            <a:r>
              <a:rPr lang="en-US" dirty="0"/>
              <a:t>Here we compute x″ = x′ + y′, and as long as the result is still within range, the function exits safely with e = 0.</a:t>
            </a:r>
          </a:p>
          <a:p>
            <a:r>
              <a:rPr lang="en-US" dirty="0"/>
              <a:t>So even this tiny function becomes three Horn rules — one for setup, one for the error case, and one for the successful case.</a:t>
            </a:r>
            <a:br>
              <a:rPr lang="en-US" dirty="0"/>
            </a:br>
            <a:r>
              <a:rPr lang="en-US" dirty="0"/>
              <a:t>This kind of encoding lets the model checker reason precisely about what can go wrong and when.</a:t>
            </a:r>
          </a:p>
          <a:p>
            <a:pPr marL="0" lvl="0" indent="0" algn="l" rtl="0">
              <a:spcBef>
                <a:spcPts val="0"/>
              </a:spcBef>
              <a:spcAft>
                <a:spcPts val="0"/>
              </a:spcAft>
              <a:buNone/>
            </a:pPr>
            <a:endParaRPr dirty="0"/>
          </a:p>
        </p:txBody>
      </p:sp>
      <p:sp>
        <p:nvSpPr>
          <p:cNvPr id="193" name="Google Shape;193;g35497fa93ef_2_121:notes">
            <a:extLst>
              <a:ext uri="{FF2B5EF4-FFF2-40B4-BE49-F238E27FC236}">
                <a16:creationId xmlns:a16="http://schemas.microsoft.com/office/drawing/2014/main" id="{79C852F2-820D-AA97-A542-0C85FF6691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428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497fa93ef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w" dirty="0">
                <a:solidFill>
                  <a:schemeClr val="dk1"/>
                </a:solidFill>
              </a:rPr>
              <a:t>The verification process relies on Horn solvers, which are advanced tools that can handle various mathematical theories. For example, LIA supports arithmetic operations on integers, Arrays model blockchain storage, and ADTs represent complex contract states. When contracts use nonlinear arithmetic or bitwise logic, SolCMC falls back on the NIA or BV theories.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
        <p:nvSpPr>
          <p:cNvPr id="144" name="Google Shape;144;g35497fa93ef_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497fa93ef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
        <p:nvSpPr>
          <p:cNvPr id="121" name="Google Shape;121;g35497fa93ef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497fa93ef_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497fa93ef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the Solidity Compiler’s Model Checker, integrates into the overall compilation pipeline.</a:t>
            </a:r>
          </a:p>
          <a:p>
            <a:pPr>
              <a:buNone/>
            </a:pPr>
            <a:r>
              <a:rPr lang="en-US" dirty="0"/>
              <a:t>The process begins with a Solidity smart contract. Like any compiler, the Solidity compiler parses the code into an </a:t>
            </a:r>
            <a:r>
              <a:rPr lang="en-US" b="1" dirty="0"/>
              <a:t>AST</a:t>
            </a:r>
            <a:r>
              <a:rPr lang="en-US" dirty="0"/>
              <a:t> (Abstract Syntax Tree), performs </a:t>
            </a:r>
            <a:r>
              <a:rPr lang="en-US" b="1" dirty="0"/>
              <a:t>type checking</a:t>
            </a:r>
            <a:r>
              <a:rPr lang="en-US" dirty="0"/>
              <a:t>, and runs </a:t>
            </a:r>
            <a:r>
              <a:rPr lang="en-US" b="1" dirty="0"/>
              <a:t>semantic analysis</a:t>
            </a:r>
            <a:r>
              <a:rPr lang="en-US" dirty="0"/>
              <a:t>.</a:t>
            </a:r>
          </a:p>
          <a:p>
            <a:pPr>
              <a:buNone/>
            </a:pPr>
            <a:r>
              <a:rPr lang="en-US" dirty="0"/>
              <a:t>But when model checking is enabled, an additional component — the </a:t>
            </a:r>
            <a:r>
              <a:rPr lang="en-US" b="1" dirty="0"/>
              <a:t>Model Checker</a:t>
            </a:r>
            <a:r>
              <a:rPr lang="en-US" dirty="0"/>
              <a:t> — is triggered.</a:t>
            </a:r>
            <a:br>
              <a:rPr lang="en-US" dirty="0"/>
            </a:br>
            <a:r>
              <a:rPr lang="en-US" dirty="0"/>
              <a:t>Inside this box, </a:t>
            </a:r>
            <a:r>
              <a:rPr lang="en-US" dirty="0" err="1"/>
              <a:t>SolCMC</a:t>
            </a:r>
            <a:r>
              <a:rPr lang="en-US" dirty="0"/>
              <a:t> uses engines like </a:t>
            </a:r>
            <a:r>
              <a:rPr lang="en-US" b="1" dirty="0"/>
              <a:t>BMC (Bounded Model Checking)</a:t>
            </a:r>
            <a:r>
              <a:rPr lang="en-US" dirty="0"/>
              <a:t> and </a:t>
            </a:r>
            <a:r>
              <a:rPr lang="en-US" b="1" dirty="0"/>
              <a:t>CHC (Constrained Horn Clauses)</a:t>
            </a:r>
            <a:r>
              <a:rPr lang="en-US" dirty="0"/>
              <a:t>, depending on the verification strategy.</a:t>
            </a:r>
          </a:p>
          <a:p>
            <a:pPr>
              <a:buNone/>
            </a:pPr>
            <a:r>
              <a:rPr lang="en-US" dirty="0"/>
              <a:t>These engines use an </a:t>
            </a:r>
            <a:r>
              <a:rPr lang="en-US" b="1" dirty="0"/>
              <a:t>expression encoder</a:t>
            </a:r>
            <a:r>
              <a:rPr lang="en-US" dirty="0"/>
              <a:t> to transform the logic into a format solvable by logical solvers. Solvers like </a:t>
            </a:r>
            <a:r>
              <a:rPr lang="en-US" b="1" dirty="0" err="1"/>
              <a:t>Eldarica</a:t>
            </a:r>
            <a:r>
              <a:rPr lang="en-US" dirty="0"/>
              <a:t>, </a:t>
            </a:r>
            <a:r>
              <a:rPr lang="en-US" b="1" dirty="0"/>
              <a:t>Spacer</a:t>
            </a:r>
            <a:r>
              <a:rPr lang="en-US" dirty="0"/>
              <a:t>, </a:t>
            </a:r>
            <a:r>
              <a:rPr lang="en-US" b="1" dirty="0"/>
              <a:t>z3</a:t>
            </a:r>
            <a:r>
              <a:rPr lang="en-US" dirty="0"/>
              <a:t>, and </a:t>
            </a:r>
            <a:r>
              <a:rPr lang="en-US" b="1" dirty="0"/>
              <a:t>cvc5</a:t>
            </a:r>
            <a:r>
              <a:rPr lang="en-US" dirty="0"/>
              <a:t> are then used to check properties about the contract.</a:t>
            </a:r>
          </a:p>
          <a:p>
            <a:pPr>
              <a:buNone/>
            </a:pPr>
            <a:r>
              <a:rPr lang="en-US" dirty="0"/>
              <a:t>The output goes to the user as reports that may include:</a:t>
            </a:r>
          </a:p>
          <a:p>
            <a:pPr>
              <a:buFont typeface="Arial" panose="020B0604020202020204" pitchFamily="34" charset="0"/>
              <a:buChar char="•"/>
            </a:pPr>
            <a:r>
              <a:rPr lang="en-US" dirty="0"/>
              <a:t>errors,</a:t>
            </a:r>
          </a:p>
          <a:p>
            <a:pPr>
              <a:buFont typeface="Arial" panose="020B0604020202020204" pitchFamily="34" charset="0"/>
              <a:buChar char="•"/>
            </a:pPr>
            <a:r>
              <a:rPr lang="en-US" dirty="0"/>
              <a:t>warnings,</a:t>
            </a:r>
          </a:p>
          <a:p>
            <a:pPr>
              <a:buFont typeface="Arial" panose="020B0604020202020204" pitchFamily="34" charset="0"/>
              <a:buChar char="•"/>
            </a:pPr>
            <a:r>
              <a:rPr lang="en-US" dirty="0"/>
              <a:t>counterexamples (CEXs),</a:t>
            </a:r>
          </a:p>
          <a:p>
            <a:pPr>
              <a:buFont typeface="Arial" panose="020B0604020202020204" pitchFamily="34" charset="0"/>
              <a:buChar char="•"/>
            </a:pPr>
            <a:r>
              <a:rPr lang="en-US" dirty="0"/>
              <a:t>or proven invariants.</a:t>
            </a:r>
          </a:p>
          <a:p>
            <a:r>
              <a:rPr lang="en-US" dirty="0"/>
              <a:t>Meanwhile, the regular compilation process continues, and </a:t>
            </a:r>
            <a:r>
              <a:rPr lang="en-US" b="1" dirty="0"/>
              <a:t>bytecode</a:t>
            </a:r>
            <a:r>
              <a:rPr lang="en-US" dirty="0"/>
              <a:t> is generated as usual.</a:t>
            </a:r>
          </a:p>
          <a:p>
            <a:pPr marL="0" lvl="0" indent="0" algn="r" rtl="1">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497fa93ef_6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497fa93ef_6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w"/>
              <a:t>SolCMC is available by default in the Solidity compiler. Developers can access it through different environments. Remix is the most accessible platform for beginners, though it provides limited control over configuration- we will expand about it in next slides.</a:t>
            </a:r>
            <a:br>
              <a:rPr lang="iw"/>
            </a:br>
            <a:r>
              <a:rPr lang="iw"/>
              <a:t>For more advanced setups, the WebAssembly and command-line interfaces offer full customization.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497fa93ef_6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497fa93ef_6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w" dirty="0">
                <a:solidFill>
                  <a:schemeClr val="dk1"/>
                </a:solidFill>
              </a:rPr>
              <a:t>When working with the command line or the JavaScript wrapper (option 1 or 2 from the previous slide), users can control nearly every aspect of SolCMC’s behavior. For example, they can choose the underlying verification engine (CHC or BMC), filter which functions and contracts to check:</a:t>
            </a:r>
            <a:br>
              <a:rPr lang="iw" dirty="0">
                <a:solidFill>
                  <a:schemeClr val="dk1"/>
                </a:solidFill>
              </a:rPr>
            </a:br>
            <a:r>
              <a:rPr lang="iw" dirty="0">
                <a:solidFill>
                  <a:schemeClr val="dk1"/>
                </a:solidFill>
              </a:rPr>
              <a:t>Typically the user specifies only the contract they wish to deploy. Inherited and library contracts are included automatically, avoiding verifying every contract as the main one.</a:t>
            </a:r>
            <a:br>
              <a:rPr lang="iw" dirty="0">
                <a:solidFill>
                  <a:schemeClr val="dk1"/>
                </a:solidFill>
              </a:rPr>
            </a:br>
            <a:br>
              <a:rPr lang="iw" dirty="0">
                <a:solidFill>
                  <a:schemeClr val="dk1"/>
                </a:solidFill>
              </a:rPr>
            </a:br>
            <a:r>
              <a:rPr lang="iw" dirty="0">
                <a:solidFill>
                  <a:schemeClr val="dk1"/>
                </a:solidFill>
              </a:rPr>
              <a:t> and adjust performance-related settings like timeouts. Encoding methods for division/modulo can also be changed for better solver compatibility.</a:t>
            </a:r>
            <a:endParaRPr dirty="0">
              <a:solidFill>
                <a:schemeClr val="dk1"/>
              </a:solidFill>
            </a:endParaRPr>
          </a:p>
          <a:p>
            <a:pPr marL="0" lvl="0" indent="0" algn="l" rtl="0">
              <a:spcBef>
                <a:spcPts val="0"/>
              </a:spcBef>
              <a:spcAft>
                <a:spcPts val="0"/>
              </a:spcAft>
              <a:buNone/>
            </a:pPr>
            <a:r>
              <a:rPr lang="iw" dirty="0">
                <a:solidFill>
                  <a:schemeClr val="dk1"/>
                </a:solidFill>
              </a:rPr>
              <a:t>more configurations:</a:t>
            </a:r>
            <a:endParaRPr dirty="0">
              <a:solidFill>
                <a:schemeClr val="dk1"/>
              </a:solidFill>
            </a:endParaRPr>
          </a:p>
          <a:p>
            <a:pPr marL="0" lvl="0" indent="0" algn="l" rtl="0">
              <a:spcBef>
                <a:spcPts val="0"/>
              </a:spcBef>
              <a:spcAft>
                <a:spcPts val="0"/>
              </a:spcAft>
              <a:buNone/>
            </a:pPr>
            <a:r>
              <a:rPr lang="iw" dirty="0">
                <a:solidFill>
                  <a:schemeClr val="dk1"/>
                </a:solidFill>
              </a:rPr>
              <a:t>show-unproved: watch unproved targets, beside those who failed.</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497fa93ef_6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497fa93ef_6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One of the powerful features of </a:t>
            </a:r>
            <a:r>
              <a:rPr lang="en-US" dirty="0" err="1"/>
              <a:t>SolCMC</a:t>
            </a:r>
            <a:r>
              <a:rPr lang="en-US" dirty="0"/>
              <a:t> is that it doesn’t just say “verification failed” — it actually shows </a:t>
            </a:r>
            <a:r>
              <a:rPr lang="en-US" b="1" dirty="0"/>
              <a:t>why</a:t>
            </a:r>
            <a:r>
              <a:rPr lang="en-US" dirty="0"/>
              <a:t> it failed.</a:t>
            </a:r>
          </a:p>
          <a:p>
            <a:pPr>
              <a:buNone/>
            </a:pPr>
            <a:r>
              <a:rPr lang="en-US" dirty="0"/>
              <a:t>When a property can’t be proven, </a:t>
            </a:r>
            <a:r>
              <a:rPr lang="en-US" dirty="0" err="1"/>
              <a:t>SolCMC</a:t>
            </a:r>
            <a:r>
              <a:rPr lang="en-US" dirty="0"/>
              <a:t> provides a </a:t>
            </a:r>
            <a:r>
              <a:rPr lang="en-US" b="1" dirty="0"/>
              <a:t>detailed counterexample</a:t>
            </a:r>
            <a:r>
              <a:rPr lang="en-US" dirty="0"/>
              <a:t>, which helps us understand exactly what went wrong and where.</a:t>
            </a:r>
          </a:p>
          <a:p>
            <a:pPr>
              <a:buNone/>
            </a:pPr>
            <a:r>
              <a:rPr lang="en-US" dirty="0"/>
              <a:t>The counterexample includes:</a:t>
            </a:r>
          </a:p>
          <a:p>
            <a:pPr>
              <a:buFont typeface="Arial" panose="020B0604020202020204" pitchFamily="34" charset="0"/>
              <a:buChar char="•"/>
            </a:pPr>
            <a:r>
              <a:rPr lang="en-US" dirty="0"/>
              <a:t>The </a:t>
            </a:r>
            <a:r>
              <a:rPr lang="en-US" b="1" dirty="0"/>
              <a:t>exact line of code</a:t>
            </a:r>
            <a:r>
              <a:rPr lang="en-US" dirty="0"/>
              <a:t> that failed the assertion or condition</a:t>
            </a:r>
          </a:p>
          <a:p>
            <a:pPr>
              <a:buFont typeface="Arial" panose="020B0604020202020204" pitchFamily="34" charset="0"/>
              <a:buChar char="•"/>
            </a:pPr>
            <a:r>
              <a:rPr lang="en-US" dirty="0"/>
              <a:t>A full </a:t>
            </a:r>
            <a:r>
              <a:rPr lang="en-US" b="1" dirty="0"/>
              <a:t>execution trace</a:t>
            </a:r>
            <a:r>
              <a:rPr lang="en-US" dirty="0"/>
              <a:t> — showing which functions and transactions were called leading up to the failure</a:t>
            </a:r>
          </a:p>
          <a:p>
            <a:pPr>
              <a:buFont typeface="Arial" panose="020B0604020202020204" pitchFamily="34" charset="0"/>
              <a:buChar char="•"/>
            </a:pPr>
            <a:r>
              <a:rPr lang="en-US" dirty="0"/>
              <a:t>The actual </a:t>
            </a:r>
            <a:r>
              <a:rPr lang="en-US" b="1" dirty="0"/>
              <a:t>input arguments and state variable values</a:t>
            </a:r>
            <a:r>
              <a:rPr lang="en-US" dirty="0"/>
              <a:t> that caused the error</a:t>
            </a:r>
          </a:p>
          <a:p>
            <a:pPr>
              <a:buFont typeface="Arial" panose="020B0604020202020204" pitchFamily="34" charset="0"/>
              <a:buChar char="•"/>
            </a:pPr>
            <a:r>
              <a:rPr lang="en-US" dirty="0"/>
              <a:t>And if the issue involves reentrancy, it will even include the </a:t>
            </a:r>
            <a:r>
              <a:rPr lang="en-US" b="1" dirty="0"/>
              <a:t>reentrant call trace</a:t>
            </a:r>
            <a:r>
              <a:rPr lang="en-US" dirty="0"/>
              <a:t> that triggered the bug</a:t>
            </a:r>
          </a:p>
          <a:p>
            <a:r>
              <a:rPr lang="en-US" dirty="0"/>
              <a:t>This level of detail makes debugging much easier — you’re not guessing what caused the failure. You get a concrete scenario, like a real attack path or logic flaw, that you can immediately investigate or reproduce.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497fa93ef_6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497fa93ef_6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So now we’ve seen what happens when verification fails — but what about when it </a:t>
            </a:r>
            <a:r>
              <a:rPr lang="en-US" b="1" dirty="0"/>
              <a:t>succeeds</a:t>
            </a:r>
            <a:r>
              <a:rPr lang="en-US" dirty="0"/>
              <a:t>?</a:t>
            </a:r>
          </a:p>
          <a:p>
            <a:pPr>
              <a:buNone/>
            </a:pPr>
            <a:r>
              <a:rPr lang="en-US" dirty="0"/>
              <a:t>In that case, </a:t>
            </a:r>
            <a:r>
              <a:rPr lang="en-US" dirty="0" err="1"/>
              <a:t>SolCMC</a:t>
            </a:r>
            <a:r>
              <a:rPr lang="en-US" dirty="0"/>
              <a:t> is able to generate something called an </a:t>
            </a:r>
            <a:r>
              <a:rPr lang="en-US" b="1" dirty="0"/>
              <a:t>inductive invariant</a:t>
            </a:r>
            <a:r>
              <a:rPr lang="en-US" dirty="0"/>
              <a:t>.</a:t>
            </a:r>
          </a:p>
          <a:p>
            <a:pPr>
              <a:buNone/>
            </a:pPr>
            <a:r>
              <a:rPr lang="en-US" dirty="0"/>
              <a:t>These are logical statements that describe what </a:t>
            </a:r>
            <a:r>
              <a:rPr lang="en-US" b="1" dirty="0"/>
              <a:t>always remains true</a:t>
            </a:r>
            <a:r>
              <a:rPr lang="en-US" dirty="0"/>
              <a:t> in the contract — across any number of transactions, inputs, or states.</a:t>
            </a:r>
          </a:p>
          <a:p>
            <a:pPr>
              <a:buNone/>
            </a:pPr>
            <a:r>
              <a:rPr lang="en-US" dirty="0"/>
              <a:t>These invariants are extremely useful because they can give us formal assurance about things like balance preservation, access control, or absence of reentrancy.</a:t>
            </a:r>
          </a:p>
          <a:p>
            <a:pPr>
              <a:buNone/>
            </a:pPr>
            <a:r>
              <a:rPr lang="en-US" dirty="0"/>
              <a:t>One of the nice features of </a:t>
            </a:r>
            <a:r>
              <a:rPr lang="en-US" dirty="0" err="1"/>
              <a:t>SolCMC</a:t>
            </a:r>
            <a:r>
              <a:rPr lang="en-US" dirty="0"/>
              <a:t> is that it presents these invariants in </a:t>
            </a:r>
            <a:r>
              <a:rPr lang="en-US" b="1" dirty="0"/>
              <a:t>Solidity-like syntax</a:t>
            </a:r>
            <a:r>
              <a:rPr lang="en-US" dirty="0"/>
              <a:t>, so they’re readable even to developers who aren't formal methods experts.</a:t>
            </a:r>
          </a:p>
          <a:p>
            <a:pPr>
              <a:buNone/>
            </a:pPr>
            <a:r>
              <a:rPr lang="en-US" dirty="0"/>
              <a:t>And as the last bullet notes, the invariants can even capture </a:t>
            </a:r>
            <a:r>
              <a:rPr lang="en-US" b="1" dirty="0"/>
              <a:t>reentrancy safety guarantees</a:t>
            </a:r>
            <a:r>
              <a:rPr lang="en-US" dirty="0"/>
              <a:t>, like ensuring that no reentrant call will change the contract’s critical state unexpectedly.</a:t>
            </a:r>
          </a:p>
          <a:p>
            <a:r>
              <a:rPr lang="en-US" dirty="0"/>
              <a:t>So in summary: invariants are like </a:t>
            </a:r>
            <a:r>
              <a:rPr lang="en-US" b="1" dirty="0"/>
              <a:t>mathematical safety proofs</a:t>
            </a:r>
            <a:r>
              <a:rPr lang="en-US" dirty="0"/>
              <a:t> that </a:t>
            </a:r>
            <a:r>
              <a:rPr lang="en-US" dirty="0" err="1"/>
              <a:t>SolCMC</a:t>
            </a:r>
            <a:r>
              <a:rPr lang="en-US" dirty="0"/>
              <a:t> produces automatically — when everything checks out.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497fa93ef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This immutability, while useful for trust and transparency, makes bugs especially dangerous, so these contracts are immutable, which makes their correctness critically important.</a:t>
            </a:r>
            <a:endParaRPr lang="en-US"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Given that these contracts often control millions or even billions of dollars in assets, the stakes are incredibly high. A single overlooked vulnerability can be exploited and cause </a:t>
            </a:r>
            <a:r>
              <a:rPr lang="en-US" dirty="0">
                <a:solidFill>
                  <a:schemeClr val="dk1"/>
                </a:solidFill>
              </a:rPr>
              <a:t>huge</a:t>
            </a:r>
            <a:r>
              <a:rPr lang="iw" dirty="0">
                <a:solidFill>
                  <a:schemeClr val="dk1"/>
                </a:solidFill>
              </a:rPr>
              <a:t> damage.</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None/>
            </a:pPr>
            <a:endParaRPr dirty="0"/>
          </a:p>
        </p:txBody>
      </p:sp>
      <p:sp>
        <p:nvSpPr>
          <p:cNvPr id="69" name="Google Shape;69;g35497fa93ef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547d0dfd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547d0dfd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This contract, </a:t>
            </a:r>
            <a:r>
              <a:rPr lang="iw" dirty="0">
                <a:solidFill>
                  <a:schemeClr val="dk1"/>
                </a:solidFill>
                <a:latin typeface="Roboto Mono"/>
                <a:ea typeface="Roboto Mono"/>
                <a:cs typeface="Roboto Mono"/>
                <a:sym typeface="Roboto Mono"/>
              </a:rPr>
              <a:t>VulnerableBank</a:t>
            </a:r>
            <a:r>
              <a:rPr lang="iw" dirty="0">
                <a:solidFill>
                  <a:schemeClr val="dk1"/>
                </a:solidFill>
              </a:rPr>
              <a:t>, appears simple: users deposit Ether (=native cryptocurrency of the Ethereum blockchain), and can later withdraw it. </a:t>
            </a:r>
            <a:br>
              <a:rPr lang="iw" dirty="0">
                <a:solidFill>
                  <a:schemeClr val="dk1"/>
                </a:solidFill>
              </a:rPr>
            </a:br>
            <a:r>
              <a:rPr lang="iw" dirty="0">
                <a:solidFill>
                  <a:schemeClr val="dk1"/>
                </a:solidFill>
              </a:rPr>
              <a:t>However, there's a serious flaw in the </a:t>
            </a:r>
            <a:r>
              <a:rPr lang="iw" dirty="0">
                <a:solidFill>
                  <a:schemeClr val="dk1"/>
                </a:solidFill>
                <a:latin typeface="Roboto Mono"/>
                <a:ea typeface="Roboto Mono"/>
                <a:cs typeface="Roboto Mono"/>
                <a:sym typeface="Roboto Mono"/>
              </a:rPr>
              <a:t>withdraw</a:t>
            </a:r>
            <a:r>
              <a:rPr lang="iw" dirty="0">
                <a:solidFill>
                  <a:schemeClr val="dk1"/>
                </a:solidFill>
              </a:rPr>
              <a:t> function. The key issue is the </a:t>
            </a:r>
            <a:r>
              <a:rPr lang="iw" b="1" dirty="0">
                <a:solidFill>
                  <a:schemeClr val="dk1"/>
                </a:solidFill>
              </a:rPr>
              <a:t>order of operations</a:t>
            </a:r>
            <a:r>
              <a:rPr lang="iw" dirty="0">
                <a:solidFill>
                  <a:schemeClr val="dk1"/>
                </a:solidFill>
              </a:rPr>
              <a: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It first checks if the sender has enough balance (require). Then it sends Ether to </a:t>
            </a:r>
            <a:r>
              <a:rPr lang="iw" dirty="0">
                <a:solidFill>
                  <a:srgbClr val="188038"/>
                </a:solidFill>
                <a:latin typeface="Roboto Mono"/>
                <a:ea typeface="Roboto Mono"/>
                <a:cs typeface="Roboto Mono"/>
                <a:sym typeface="Roboto Mono"/>
              </a:rPr>
              <a:t>msg.sender</a:t>
            </a:r>
            <a:r>
              <a:rPr lang="iw" dirty="0">
                <a:solidFill>
                  <a:schemeClr val="dk1"/>
                </a:solidFill>
              </a:rPr>
              <a:t> using a low-level </a:t>
            </a:r>
            <a:r>
              <a:rPr lang="iw" dirty="0">
                <a:solidFill>
                  <a:srgbClr val="188038"/>
                </a:solidFill>
                <a:latin typeface="Roboto Mono"/>
                <a:ea typeface="Roboto Mono"/>
                <a:cs typeface="Roboto Mono"/>
                <a:sym typeface="Roboto Mono"/>
              </a:rPr>
              <a:t>.call</a:t>
            </a:r>
            <a:r>
              <a:rPr lang="iw" dirty="0">
                <a:solidFill>
                  <a:schemeClr val="dk1"/>
                </a:solidFill>
              </a:rPr>
              <a:t>, but only </a:t>
            </a:r>
            <a:r>
              <a:rPr lang="iw" b="1" dirty="0">
                <a:solidFill>
                  <a:schemeClr val="dk1"/>
                </a:solidFill>
              </a:rPr>
              <a:t>after</a:t>
            </a:r>
            <a:r>
              <a:rPr lang="iw" dirty="0">
                <a:solidFill>
                  <a:schemeClr val="dk1"/>
                </a:solidFill>
              </a:rPr>
              <a:t> that does it subtract the amount from the internal balance.</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The problem is that </a:t>
            </a:r>
            <a:r>
              <a:rPr lang="iw" dirty="0">
                <a:solidFill>
                  <a:srgbClr val="188038"/>
                </a:solidFill>
                <a:latin typeface="Roboto Mono"/>
                <a:ea typeface="Roboto Mono"/>
                <a:cs typeface="Roboto Mono"/>
                <a:sym typeface="Roboto Mono"/>
              </a:rPr>
              <a:t>.call</a:t>
            </a:r>
            <a:r>
              <a:rPr lang="iw" dirty="0">
                <a:solidFill>
                  <a:schemeClr val="dk1"/>
                </a:solidFill>
              </a:rPr>
              <a:t> transfers control to the receiving address — which could be a malicious smart contract. That contract could immediately call </a:t>
            </a:r>
            <a:r>
              <a:rPr lang="iw" dirty="0">
                <a:solidFill>
                  <a:srgbClr val="188038"/>
                </a:solidFill>
                <a:latin typeface="Roboto Mono"/>
                <a:ea typeface="Roboto Mono"/>
                <a:cs typeface="Roboto Mono"/>
                <a:sym typeface="Roboto Mono"/>
              </a:rPr>
              <a:t>withdraw</a:t>
            </a:r>
            <a:r>
              <a:rPr lang="iw" dirty="0">
                <a:solidFill>
                  <a:schemeClr val="dk1"/>
                </a:solidFill>
              </a:rPr>
              <a:t> again before its balance has been updated, allowing it to withdraw multiple times.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This is a classic </a:t>
            </a:r>
            <a:r>
              <a:rPr lang="iw" b="1" dirty="0">
                <a:solidFill>
                  <a:schemeClr val="dk1"/>
                </a:solidFill>
              </a:rPr>
              <a:t>reentrancy vulnerability</a:t>
            </a:r>
            <a:r>
              <a:rPr lang="iw" dirty="0">
                <a:solidFill>
                  <a:schemeClr val="dk1"/>
                </a:solidFill>
              </a:rPr>
              <a:t>, the same type that caused the DAO hack in 2016. SolCMC is designed to detect this kind of bug by synthesizing such an attacker contract and checking if it can reach an invalid state or assertion failure.</a:t>
            </a:r>
            <a:endParaRPr lang="en-US" dirty="0">
              <a:solidFill>
                <a:schemeClr val="dk1"/>
              </a:solidFill>
            </a:endParaRPr>
          </a:p>
          <a:p>
            <a:pPr marL="158750" indent="0" algn="l">
              <a:lnSpc>
                <a:spcPts val="3450"/>
              </a:lnSpc>
              <a:spcAft>
                <a:spcPts val="1800"/>
              </a:spcAft>
              <a:buNone/>
            </a:pPr>
            <a:endParaRPr lang="en-US" dirty="0">
              <a:solidFill>
                <a:schemeClr val="dk1"/>
              </a:solidFill>
              <a:latin typeface="Arial"/>
            </a:endParaRPr>
          </a:p>
          <a:p>
            <a:pPr marL="158750" indent="0" algn="l">
              <a:lnSpc>
                <a:spcPts val="3450"/>
              </a:lnSpc>
              <a:spcAft>
                <a:spcPts val="1800"/>
              </a:spcAft>
              <a:buNone/>
            </a:pPr>
            <a:endParaRPr lang="en-US" dirty="0">
              <a:solidFill>
                <a:schemeClr val="dk1"/>
              </a:solidFill>
              <a:latin typeface="Arial"/>
            </a:endParaRPr>
          </a:p>
          <a:p>
            <a:pPr marL="158750" indent="0" algn="l">
              <a:lnSpc>
                <a:spcPts val="3450"/>
              </a:lnSpc>
              <a:spcAft>
                <a:spcPts val="1800"/>
              </a:spcAft>
              <a:buNone/>
            </a:pPr>
            <a:r>
              <a:rPr lang="en-US" dirty="0">
                <a:latin typeface="+mn-lt"/>
              </a:rPr>
              <a:t>Overflow</a:t>
            </a:r>
            <a:r>
              <a:rPr lang="he-IL" dirty="0">
                <a:latin typeface="+mn-lt"/>
              </a:rPr>
              <a:t> </a:t>
            </a:r>
            <a:r>
              <a:rPr lang="en-US" dirty="0">
                <a:latin typeface="+mn-lt"/>
              </a:rPr>
              <a:t>example:</a:t>
            </a:r>
          </a:p>
          <a:p>
            <a:pPr>
              <a:buNone/>
            </a:pPr>
            <a:r>
              <a:rPr lang="en-US" dirty="0"/>
              <a:t>This slide shows a practical example of how the Solidity </a:t>
            </a:r>
            <a:r>
              <a:rPr lang="en-US" dirty="0" err="1"/>
              <a:t>SMTChecker</a:t>
            </a:r>
            <a:r>
              <a:rPr lang="en-US" dirty="0"/>
              <a:t> can detect overflows during verification.</a:t>
            </a:r>
          </a:p>
          <a:p>
            <a:pPr>
              <a:buNone/>
            </a:pPr>
            <a:r>
              <a:rPr lang="en-US" dirty="0"/>
              <a:t>At the top, we have a very simple smart contract with two immutable variables, x and y, and a function that returns x + y.</a:t>
            </a:r>
          </a:p>
          <a:p>
            <a:pPr>
              <a:buNone/>
            </a:pPr>
            <a:r>
              <a:rPr lang="en-US" dirty="0"/>
              <a:t>The key point here is that we’re using the </a:t>
            </a:r>
            <a:r>
              <a:rPr lang="en-US" dirty="0" err="1"/>
              <a:t>SMTChecker</a:t>
            </a:r>
            <a:r>
              <a:rPr lang="en-US" dirty="0"/>
              <a:t> to </a:t>
            </a:r>
            <a:r>
              <a:rPr lang="en-US" b="1" dirty="0"/>
              <a:t>formally verify</a:t>
            </a:r>
            <a:r>
              <a:rPr lang="en-US" dirty="0"/>
              <a:t> that overflow can’t occur — but by default, Solidity versions </a:t>
            </a:r>
            <a:r>
              <a:rPr lang="en-US" b="1" dirty="0"/>
              <a:t>from 0.8.7 and up</a:t>
            </a:r>
            <a:r>
              <a:rPr lang="en-US" dirty="0"/>
              <a:t> no longer check overflow automatically in this analysis.</a:t>
            </a:r>
          </a:p>
          <a:p>
            <a:pPr>
              <a:buNone/>
            </a:pPr>
            <a:r>
              <a:rPr lang="en-US" dirty="0"/>
              <a:t>So we have to </a:t>
            </a:r>
            <a:r>
              <a:rPr lang="en-US" b="1" dirty="0"/>
              <a:t>manually enable</a:t>
            </a:r>
            <a:r>
              <a:rPr lang="en-US" dirty="0"/>
              <a:t> it using a flag:</a:t>
            </a:r>
            <a:br>
              <a:rPr lang="en-US" dirty="0"/>
            </a:br>
            <a:r>
              <a:rPr lang="en-US" dirty="0"/>
              <a:t>--model-checker-targets "</a:t>
            </a:r>
            <a:r>
              <a:rPr lang="en-US" dirty="0" err="1"/>
              <a:t>underflow,overflow</a:t>
            </a:r>
            <a:r>
              <a:rPr lang="en-US" dirty="0"/>
              <a:t>"</a:t>
            </a:r>
          </a:p>
          <a:p>
            <a:pPr>
              <a:buNone/>
            </a:pPr>
            <a:r>
              <a:rPr lang="en-US" dirty="0"/>
              <a:t>Once this flag is added, the </a:t>
            </a:r>
            <a:r>
              <a:rPr lang="en-US" dirty="0" err="1"/>
              <a:t>SMTChecker</a:t>
            </a:r>
            <a:r>
              <a:rPr lang="en-US" dirty="0"/>
              <a:t> performs symbolic execution and finds a counterexample where overflow happens.</a:t>
            </a:r>
          </a:p>
          <a:p>
            <a:pPr>
              <a:buNone/>
            </a:pPr>
            <a:r>
              <a:rPr lang="en-US" dirty="0"/>
              <a:t>In this case, it shows a warning saying that the value of x + y is larger than 2**256 - 1.</a:t>
            </a:r>
            <a:br>
              <a:rPr lang="en-US" dirty="0"/>
            </a:br>
            <a:r>
              <a:rPr lang="en-US" dirty="0"/>
              <a:t>It also gives a detailed </a:t>
            </a:r>
            <a:r>
              <a:rPr lang="en-US" b="1" dirty="0"/>
              <a:t>counterexample</a:t>
            </a:r>
            <a:r>
              <a:rPr lang="en-US" dirty="0"/>
              <a:t> showing specific values for x and y, the exact line in the code that fails (return x_ + y_), and a full transaction trace.</a:t>
            </a:r>
          </a:p>
          <a:p>
            <a:pPr>
              <a:buNone/>
            </a:pPr>
            <a:r>
              <a:rPr lang="en-US" dirty="0"/>
              <a:t>This demonstrates how </a:t>
            </a:r>
            <a:r>
              <a:rPr lang="en-US" dirty="0" err="1"/>
              <a:t>SMTChecker</a:t>
            </a:r>
            <a:r>
              <a:rPr lang="en-US" dirty="0"/>
              <a:t> can help catch serious arithmetic bugs — not by running the code, but by analyzing it mathematically.</a:t>
            </a:r>
          </a:p>
          <a:p>
            <a:r>
              <a:rPr lang="en-US" dirty="0"/>
              <a:t>At the bottom, we also see how to fix the issue: by adding require statements that limit the values of x and y, we avoid the overflow.</a:t>
            </a:r>
            <a:br>
              <a:rPr lang="en-US" dirty="0"/>
            </a:br>
            <a:r>
              <a:rPr lang="en-US" dirty="0"/>
              <a:t>Once these guards are added, the warning disappears, and the </a:t>
            </a:r>
            <a:r>
              <a:rPr lang="en-US" dirty="0" err="1"/>
              <a:t>SMTChecker</a:t>
            </a:r>
            <a:r>
              <a:rPr lang="en-US" dirty="0"/>
              <a:t> </a:t>
            </a:r>
            <a:r>
              <a:rPr lang="en-US" b="1" dirty="0"/>
              <a:t>proves that the function is now safe</a:t>
            </a:r>
            <a:r>
              <a:rPr lang="en-US" dirty="0"/>
              <a:t>.</a:t>
            </a:r>
          </a:p>
          <a:p>
            <a:pPr marL="158750" indent="0" algn="l">
              <a:lnSpc>
                <a:spcPts val="3450"/>
              </a:lnSpc>
              <a:spcAft>
                <a:spcPts val="1800"/>
              </a:spcAft>
              <a:buNone/>
            </a:pPr>
            <a:endParaRPr lang="he-IL" dirty="0">
              <a:latin typeface="+mn-lt"/>
            </a:endParaRPr>
          </a:p>
          <a:p>
            <a:pPr marL="0" lvl="0" indent="0" algn="l" rtl="0">
              <a:spcBef>
                <a:spcPts val="1200"/>
              </a:spcBef>
              <a:spcAft>
                <a:spcPts val="0"/>
              </a:spcAft>
              <a:buNone/>
            </a:pPr>
            <a:endParaRPr b="1"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547d0df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547d0df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a:solidFill>
                  <a:schemeClr val="dk1"/>
                </a:solidFill>
              </a:rPr>
              <a:t> Now we will present two important contracts - to demonstrates SolCMC's power in handling complex verification tasks.</a:t>
            </a:r>
            <a:br>
              <a:rPr lang="iw">
                <a:solidFill>
                  <a:schemeClr val="dk1"/>
                </a:solidFill>
              </a:rPr>
            </a:br>
            <a:r>
              <a:rPr lang="iw">
                <a:solidFill>
                  <a:schemeClr val="dk1"/>
                </a:solidFill>
              </a:rPr>
              <a:t>The contracts are: the Ethereum 2.0 Deposit Contract and the ERC777 token. </a:t>
            </a:r>
            <a:br>
              <a:rPr lang="iw">
                <a:solidFill>
                  <a:schemeClr val="dk1"/>
                </a:solidFill>
              </a:rPr>
            </a:br>
            <a:r>
              <a:rPr lang="iw">
                <a:solidFill>
                  <a:schemeClr val="dk1"/>
                </a:solidFill>
              </a:rPr>
              <a:t>These are sophisticated, widely used contracts with constructs that are traditionally hard to verify automatically. The experiments demonstrate how SolCMC, powered by CHC encoding and Horn solvers, successfully verified or found issues in both cases.</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547d0dfd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547d0dfd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497fa93ef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previous lectures, we saw that the entities responsible for securing the Ethereum 1.0 network were called </a:t>
            </a:r>
            <a:r>
              <a:rPr lang="en-US" i="1" dirty="0"/>
              <a:t>miners</a:t>
            </a:r>
            <a:r>
              <a:rPr lang="en-US" dirty="0"/>
              <a:t>.</a:t>
            </a:r>
            <a:br>
              <a:rPr lang="en-US" dirty="0"/>
            </a:br>
            <a:r>
              <a:rPr lang="en-US" dirty="0"/>
              <a:t>In Ethereum 2.0, this role is performed by </a:t>
            </a:r>
            <a:r>
              <a:rPr lang="en-US" i="1" dirty="0"/>
              <a:t>validators</a:t>
            </a:r>
            <a:r>
              <a:rPr lang="en-US" dirty="0"/>
              <a:t>, who help secure the network using a mechanism called Proof of Stake instead of computational power.</a:t>
            </a:r>
            <a:br>
              <a:rPr lang="en-US" dirty="0"/>
            </a:br>
            <a:r>
              <a:rPr lang="en-US" dirty="0"/>
              <a:t>To become a validator, a user must deposit </a:t>
            </a:r>
            <a:r>
              <a:rPr lang="en-US" b="1" dirty="0"/>
              <a:t>32 ETH</a:t>
            </a:r>
            <a:r>
              <a:rPr lang="en-US" dirty="0"/>
              <a:t> into the </a:t>
            </a:r>
            <a:r>
              <a:rPr lang="en-US" b="1" dirty="0"/>
              <a:t>Deposit Contract</a:t>
            </a:r>
            <a:r>
              <a:rPr lang="en-US" dirty="0"/>
              <a:t> — the smart contract shown here.</a:t>
            </a:r>
            <a:br>
              <a:rPr lang="en-US" dirty="0"/>
            </a:br>
            <a:r>
              <a:rPr lang="en-US" dirty="0"/>
              <a:t>The contract is deployed on Ethereum 1.0, but its data is read by the Ethereum 2.0.</a:t>
            </a:r>
            <a:br>
              <a:rPr lang="en-US" dirty="0"/>
            </a:br>
            <a:r>
              <a:rPr lang="en-US" dirty="0"/>
              <a:t>This makes the Deposit Contract a kind of </a:t>
            </a:r>
            <a:r>
              <a:rPr lang="en-US" b="1" dirty="0"/>
              <a:t>bridge</a:t>
            </a:r>
            <a:r>
              <a:rPr lang="en-US" dirty="0"/>
              <a:t> between the two versions of the network — it enables the new Ethereum to register validators based on deposits made in the old Ethereum.</a:t>
            </a:r>
          </a:p>
        </p:txBody>
      </p:sp>
      <p:sp>
        <p:nvSpPr>
          <p:cNvPr id="240" name="Google Shape;240;g35497fa93ef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a:extLst>
            <a:ext uri="{FF2B5EF4-FFF2-40B4-BE49-F238E27FC236}">
              <a16:creationId xmlns:a16="http://schemas.microsoft.com/office/drawing/2014/main" id="{28153BB2-7553-57A1-A47D-56E5934738EF}"/>
            </a:ext>
          </a:extLst>
        </p:cNvPr>
        <p:cNvGrpSpPr/>
        <p:nvPr/>
      </p:nvGrpSpPr>
      <p:grpSpPr>
        <a:xfrm>
          <a:off x="0" y="0"/>
          <a:ext cx="0" cy="0"/>
          <a:chOff x="0" y="0"/>
          <a:chExt cx="0" cy="0"/>
        </a:xfrm>
      </p:grpSpPr>
      <p:sp>
        <p:nvSpPr>
          <p:cNvPr id="239" name="Google Shape;239;g35497fa93ef_2_141:notes">
            <a:extLst>
              <a:ext uri="{FF2B5EF4-FFF2-40B4-BE49-F238E27FC236}">
                <a16:creationId xmlns:a16="http://schemas.microsoft.com/office/drawing/2014/main" id="{90644AE4-ECA4-D458-63C9-E143723F87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The Deposit Contract is critical in the Ethereum ecosystem.</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It has significant financial importance, holding over 9 million deposits with a total value of tens of billions of dollars.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Moreover, it plays a foundational role in the progression of the Ethereum protocol itself, as it performs the essential function of transferring coins to the new proof-of-stake chain.</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Its complexity arises from the combination of several advanced features used in parallel, such as loops, cryptographic hashing (Merkle trees), and low-level data manipulations.</a:t>
            </a:r>
            <a:endParaRPr dirty="0">
              <a:solidFill>
                <a:schemeClr val="dk1"/>
              </a:solidFill>
            </a:endParaRPr>
          </a:p>
          <a:p>
            <a:pPr marL="0" lvl="0" indent="0" algn="l" rtl="0">
              <a:spcBef>
                <a:spcPts val="12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iw" dirty="0"/>
              <a:t>Initially the contract was manually proven. Manual verification was enough for correctness, but not ideal because:</a:t>
            </a:r>
            <a:endParaRPr dirty="0"/>
          </a:p>
          <a:p>
            <a:pPr marL="0" lvl="0" indent="0" algn="l" rtl="0">
              <a:spcBef>
                <a:spcPts val="0"/>
              </a:spcBef>
              <a:spcAft>
                <a:spcPts val="0"/>
              </a:spcAft>
              <a:buClr>
                <a:schemeClr val="dk1"/>
              </a:buClr>
              <a:buSzPts val="1100"/>
              <a:buFont typeface="Arial"/>
              <a:buNone/>
            </a:pPr>
            <a:r>
              <a:rPr lang="iw" dirty="0"/>
              <a:t>it’s time-consuming – requires experts writing and checking proofs line by line.</a:t>
            </a:r>
            <a:endParaRPr dirty="0"/>
          </a:p>
          <a:p>
            <a:pPr marL="0" lvl="0" indent="0" algn="l" rtl="0">
              <a:spcBef>
                <a:spcPts val="0"/>
              </a:spcBef>
              <a:spcAft>
                <a:spcPts val="0"/>
              </a:spcAft>
              <a:buClr>
                <a:schemeClr val="dk1"/>
              </a:buClr>
              <a:buSzPts val="1100"/>
              <a:buFont typeface="Arial"/>
              <a:buNone/>
            </a:pPr>
            <a:r>
              <a:rPr lang="iw" dirty="0"/>
              <a:t>and  It’s hard to repeat or reuse – each code change might require redoing large parts of the manual proof.</a:t>
            </a:r>
            <a:endParaRPr dirty="0"/>
          </a:p>
          <a:p>
            <a:pPr marL="0" lvl="0" indent="0" algn="l" rtl="0">
              <a:spcBef>
                <a:spcPts val="0"/>
              </a:spcBef>
              <a:spcAft>
                <a:spcPts val="0"/>
              </a:spcAft>
              <a:buNone/>
            </a:pPr>
            <a:endParaRPr dirty="0"/>
          </a:p>
        </p:txBody>
      </p:sp>
      <p:sp>
        <p:nvSpPr>
          <p:cNvPr id="240" name="Google Shape;240;g35497fa93ef_2_141:notes">
            <a:extLst>
              <a:ext uri="{FF2B5EF4-FFF2-40B4-BE49-F238E27FC236}">
                <a16:creationId xmlns:a16="http://schemas.microsoft.com/office/drawing/2014/main" id="{8973A036-9E22-34C5-A800-3C2EF7CD6A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252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547d0df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 SolCMC turned the Deposit Contract into 127 CHC rules and passed them to backend solvers. Spacer failed due to complexity, but Eldarica succeeded — largely due to a small but important rewrite: replacing </a:t>
            </a:r>
            <a:r>
              <a:rPr lang="iw" dirty="0">
                <a:solidFill>
                  <a:srgbClr val="188038"/>
                </a:solidFill>
                <a:latin typeface="Roboto Mono"/>
                <a:ea typeface="Roboto Mono"/>
                <a:cs typeface="Roboto Mono"/>
                <a:sym typeface="Roboto Mono"/>
              </a:rPr>
              <a:t>size &amp; 1</a:t>
            </a:r>
            <a:r>
              <a:rPr lang="iw" dirty="0">
                <a:solidFill>
                  <a:schemeClr val="dk1"/>
                </a:solidFill>
              </a:rPr>
              <a:t> (a bitwise operation) with </a:t>
            </a:r>
            <a:r>
              <a:rPr lang="iw" dirty="0">
                <a:solidFill>
                  <a:srgbClr val="188038"/>
                </a:solidFill>
                <a:latin typeface="Roboto Mono"/>
                <a:ea typeface="Roboto Mono"/>
                <a:cs typeface="Roboto Mono"/>
                <a:sym typeface="Roboto Mono"/>
              </a:rPr>
              <a:t>size % 2</a:t>
            </a:r>
            <a:r>
              <a:rPr lang="iw" dirty="0">
                <a:solidFill>
                  <a:schemeClr val="dk1"/>
                </a:solidFill>
              </a:rPr>
              <a:t> (a modulo operation). This simplification avoided the need for bit-vector theory and made the problem solvable faster. This shows how even subtle syntax can greatly influence automatic verifiability.</a:t>
            </a:r>
            <a:endParaRPr dirty="0">
              <a:solidFill>
                <a:schemeClr val="dk1"/>
              </a:solidFill>
            </a:endParaRPr>
          </a:p>
          <a:p>
            <a:pPr marL="0" lvl="0" indent="0" algn="l" rtl="0">
              <a:spcBef>
                <a:spcPts val="1200"/>
              </a:spcBef>
              <a:spcAft>
                <a:spcPts val="0"/>
              </a:spcAft>
              <a:buNone/>
            </a:pPr>
            <a:endParaRPr dirty="0"/>
          </a:p>
        </p:txBody>
      </p:sp>
      <p:sp>
        <p:nvSpPr>
          <p:cNvPr id="246" name="Google Shape;246;g35547d0df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547d0dfd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547d0dfd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5a37ef03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5a37ef0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rPr>
              <a:t>This slide is from Yoni’s first lecture. We see that the Ethereum blockchain doesn’t just use Ether – it can build many other types of digital currencies, called tokens.</a:t>
            </a: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rPr>
              <a:t>Each token can have its own rules and logic – but so that everyone knows how to communicate with certain tokens, standards have been created.</a:t>
            </a:r>
          </a:p>
          <a:p>
            <a:pPr marL="0" lvl="0" indent="0" algn="l" rtl="0">
              <a:lnSpc>
                <a:spcPct val="115000"/>
              </a:lnSpc>
              <a:spcBef>
                <a:spcPts val="1200"/>
              </a:spcBef>
              <a:spcAft>
                <a:spcPts val="1200"/>
              </a:spcAft>
              <a:buClr>
                <a:schemeClr val="dk1"/>
              </a:buClr>
              <a:buSzPts val="1100"/>
              <a:buFont typeface="Arial"/>
              <a:buNone/>
            </a:pPr>
            <a:endParaRPr lang="en-US" dirty="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5497fa93ef_2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iw" dirty="0">
                <a:solidFill>
                  <a:schemeClr val="dk1"/>
                </a:solidFill>
              </a:rPr>
              <a:t> ERC777 is an advanced token standard offering more flexibility than ERC20. </a:t>
            </a:r>
            <a:br>
              <a:rPr lang="iw" dirty="0">
                <a:solidFill>
                  <a:schemeClr val="dk1"/>
                </a:solidFill>
              </a:rPr>
            </a:br>
            <a:br>
              <a:rPr lang="iw" dirty="0">
                <a:solidFill>
                  <a:schemeClr val="dk1"/>
                </a:solidFill>
              </a:rPr>
            </a:br>
            <a:br>
              <a:rPr lang="iw" dirty="0">
                <a:solidFill>
                  <a:schemeClr val="dk1"/>
                </a:solidFill>
              </a:rPr>
            </a:br>
            <a:r>
              <a:rPr lang="iw" dirty="0">
                <a:solidFill>
                  <a:schemeClr val="dk1"/>
                </a:solidFill>
              </a:rPr>
              <a:t>This flexibility comes at the cost of complexity—1200 lines of code, assembly usage, inheritance, and reentrant function calls. </a:t>
            </a:r>
            <a:br>
              <a:rPr lang="iw" dirty="0">
                <a:solidFill>
                  <a:schemeClr val="dk1"/>
                </a:solidFill>
              </a:rPr>
            </a:br>
            <a:r>
              <a:rPr lang="iw" dirty="0">
                <a:solidFill>
                  <a:schemeClr val="dk1"/>
                </a:solidFill>
              </a:rPr>
              <a:t>Hooks are predefined function calls that a contract can trigger in </a:t>
            </a:r>
            <a:r>
              <a:rPr lang="iw" i="1" dirty="0">
                <a:solidFill>
                  <a:schemeClr val="dk1"/>
                </a:solidFill>
              </a:rPr>
              <a:t>another</a:t>
            </a:r>
            <a:r>
              <a:rPr lang="iw" dirty="0">
                <a:solidFill>
                  <a:schemeClr val="dk1"/>
                </a:solidFill>
              </a:rPr>
              <a:t> contract during a transaction.These allow external contracts to respond </a:t>
            </a:r>
            <a:endParaRPr dirty="0">
              <a:solidFill>
                <a:schemeClr val="dk1"/>
              </a:solidFill>
            </a:endParaRPr>
          </a:p>
          <a:p>
            <a:pPr marL="0" lvl="0" indent="0" algn="l" rtl="0">
              <a:spcBef>
                <a:spcPts val="1200"/>
              </a:spcBef>
              <a:spcAft>
                <a:spcPts val="0"/>
              </a:spcAft>
              <a:buNone/>
            </a:pPr>
            <a:r>
              <a:rPr lang="iw" dirty="0">
                <a:solidFill>
                  <a:schemeClr val="dk1"/>
                </a:solidFill>
              </a:rPr>
              <a:t>For example, in ERC777:</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iw" dirty="0">
                <a:solidFill>
                  <a:schemeClr val="dk1"/>
                </a:solidFill>
                <a:latin typeface="Roboto Mono"/>
                <a:ea typeface="Roboto Mono"/>
                <a:cs typeface="Roboto Mono"/>
                <a:sym typeface="Roboto Mono"/>
              </a:rPr>
              <a:t>tokensToSend</a:t>
            </a:r>
            <a:r>
              <a:rPr lang="iw" dirty="0">
                <a:solidFill>
                  <a:schemeClr val="dk1"/>
                </a:solidFill>
              </a:rPr>
              <a:t>: called before tokens are sent</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iw" dirty="0">
                <a:solidFill>
                  <a:schemeClr val="dk1"/>
                </a:solidFill>
                <a:latin typeface="Roboto Mono"/>
                <a:ea typeface="Roboto Mono"/>
                <a:cs typeface="Roboto Mono"/>
                <a:sym typeface="Roboto Mono"/>
              </a:rPr>
              <a:t>tokensReceived</a:t>
            </a:r>
            <a:r>
              <a:rPr lang="iw" dirty="0">
                <a:solidFill>
                  <a:schemeClr val="dk1"/>
                </a:solidFill>
              </a:rPr>
              <a:t>: called after tokens are received</a:t>
            </a:r>
            <a:endParaRPr lang="en-US" dirty="0">
              <a:solidFill>
                <a:schemeClr val="dk1"/>
              </a:solidFill>
            </a:endParaRPr>
          </a:p>
          <a:p>
            <a:pPr marL="158750" lvl="0" indent="0" algn="l" rtl="0">
              <a:spcBef>
                <a:spcPts val="0"/>
              </a:spcBef>
              <a:spcAft>
                <a:spcPts val="0"/>
              </a:spcAft>
              <a:buClr>
                <a:schemeClr val="dk1"/>
              </a:buClr>
              <a:buSzPts val="1100"/>
              <a:buNone/>
            </a:pPr>
            <a:endParaRPr dirty="0">
              <a:solidFill>
                <a:schemeClr val="dk1"/>
              </a:solidFill>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dirty="0">
                <a:solidFill>
                  <a:schemeClr val="dk1"/>
                </a:solidFill>
              </a:rPr>
              <a:t>One major disadvantage : it doesn't ensure that the total supply remains constant during token transfers, opening the door to subtle bugs.</a:t>
            </a: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None/>
            </a:pPr>
            <a:endParaRPr dirty="0">
              <a:solidFill>
                <a:schemeClr val="dk1"/>
              </a:solidFill>
            </a:endParaRPr>
          </a:p>
        </p:txBody>
      </p:sp>
      <p:sp>
        <p:nvSpPr>
          <p:cNvPr id="264" name="Google Shape;264;g35497fa93ef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497fa93ef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
        <p:nvSpPr>
          <p:cNvPr id="270" name="Google Shape;270;g35497fa93ef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497fa93ef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w" dirty="0"/>
              <a:t>example of harmful bugs</a:t>
            </a:r>
            <a:r>
              <a:rPr lang="en-US" dirty="0"/>
              <a:t>:</a:t>
            </a:r>
          </a:p>
          <a:p>
            <a:pPr marL="0" lvl="0" indent="0" algn="l" rtl="0">
              <a:spcBef>
                <a:spcPts val="0"/>
              </a:spcBef>
              <a:spcAft>
                <a:spcPts val="0"/>
              </a:spcAft>
              <a:buNone/>
            </a:pPr>
            <a:r>
              <a:rPr lang="en-US" dirty="0"/>
              <a:t>In previous lecture we saw The Dao attack which cause 60 million dollar loos</a:t>
            </a:r>
          </a:p>
          <a:p>
            <a:pPr marL="0" lvl="0" indent="0" algn="l" rtl="0">
              <a:spcBef>
                <a:spcPts val="0"/>
              </a:spcBef>
              <a:spcAft>
                <a:spcPts val="0"/>
              </a:spcAft>
              <a:buNone/>
            </a:pPr>
            <a:r>
              <a:rPr lang="en-US" dirty="0"/>
              <a:t>Another attack back in 2017 - although no ETH was </a:t>
            </a:r>
            <a:r>
              <a:rPr lang="en-US" i="1" dirty="0"/>
              <a:t>stolen</a:t>
            </a:r>
            <a:r>
              <a:rPr lang="en-US" dirty="0"/>
              <a:t>, a</a:t>
            </a:r>
            <a:r>
              <a:rPr lang="en-US" b="0" dirty="0"/>
              <a:t> huge amount of ETH was permanently frozen and became inaccessible. Now this amount of ETH is worth over 1 billion dollars!</a:t>
            </a:r>
          </a:p>
          <a:p>
            <a:pPr marL="0" lvl="0" indent="0" algn="l" rtl="0">
              <a:spcBef>
                <a:spcPts val="0"/>
              </a:spcBef>
              <a:spcAft>
                <a:spcPts val="0"/>
              </a:spcAft>
              <a:buNone/>
            </a:pPr>
            <a:r>
              <a:rPr lang="en-US" b="0" dirty="0"/>
              <a:t>And another</a:t>
            </a:r>
            <a:r>
              <a:rPr lang="he-IL" b="0" dirty="0"/>
              <a:t> </a:t>
            </a:r>
            <a:r>
              <a:rPr lang="en-US" b="0" dirty="0"/>
              <a:t>series of attacks causes </a:t>
            </a:r>
            <a:r>
              <a:rPr lang="he-IL" b="0" dirty="0"/>
              <a:t> </a:t>
            </a:r>
            <a:r>
              <a:rPr lang="en-US" b="0" dirty="0"/>
              <a:t>accumulation of a loss of 60 million dollars during 2020-2021</a:t>
            </a:r>
            <a:endParaRPr b="0" dirty="0"/>
          </a:p>
        </p:txBody>
      </p:sp>
      <p:sp>
        <p:nvSpPr>
          <p:cNvPr id="84" name="Google Shape;84;g35497fa93ef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5b0a2950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err="1">
                <a:solidFill>
                  <a:schemeClr val="dk1"/>
                </a:solidFill>
              </a:rPr>
              <a:t>SolCMC</a:t>
            </a:r>
            <a:r>
              <a:rPr lang="en-US" dirty="0">
                <a:solidFill>
                  <a:schemeClr val="dk1"/>
                </a:solidFill>
              </a:rPr>
              <a:t> detected a bug in the ERC777 transfer process.</a:t>
            </a: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During a transfer, the token contract notifies the recipient contract once tokens are moved.</a:t>
            </a: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At that point, the recipient can run its own code — for example, it might call </a:t>
            </a:r>
            <a:r>
              <a:rPr lang="en-US" dirty="0" err="1">
                <a:solidFill>
                  <a:schemeClr val="dk1"/>
                </a:solidFill>
              </a:rPr>
              <a:t>operatorBurn</a:t>
            </a:r>
            <a:r>
              <a:rPr lang="en-US" dirty="0">
                <a:solidFill>
                  <a:schemeClr val="dk1"/>
                </a:solidFill>
              </a:rPr>
              <a:t> to burn some of its tokens.</a:t>
            </a: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If this happens before the original transfer call finishes, the total supply gets reduced in the middle of the transfer.</a:t>
            </a:r>
          </a:p>
          <a:p>
            <a:pPr marL="0" lvl="0" indent="0" algn="l" rtl="0">
              <a:lnSpc>
                <a:spcPct val="115000"/>
              </a:lnSpc>
              <a:spcBef>
                <a:spcPts val="1200"/>
              </a:spcBef>
              <a:spcAft>
                <a:spcPts val="0"/>
              </a:spcAft>
              <a:buClr>
                <a:schemeClr val="dk1"/>
              </a:buClr>
              <a:buSzPts val="1100"/>
              <a:buFont typeface="Arial"/>
              <a:buNone/>
            </a:pPr>
            <a:r>
              <a:rPr lang="en-US" dirty="0" err="1">
                <a:solidFill>
                  <a:schemeClr val="dk1"/>
                </a:solidFill>
              </a:rPr>
              <a:t>SolCMC</a:t>
            </a:r>
            <a:r>
              <a:rPr lang="en-US" dirty="0">
                <a:solidFill>
                  <a:schemeClr val="dk1"/>
                </a:solidFill>
              </a:rPr>
              <a:t> was able to detect this and report a counterexample where the assertion </a:t>
            </a:r>
            <a:r>
              <a:rPr lang="en-US" dirty="0" err="1">
                <a:solidFill>
                  <a:schemeClr val="dk1"/>
                </a:solidFill>
              </a:rPr>
              <a:t>prev</a:t>
            </a:r>
            <a:r>
              <a:rPr lang="en-US" dirty="0">
                <a:solidFill>
                  <a:schemeClr val="dk1"/>
                </a:solidFill>
              </a:rPr>
              <a:t> == post fails, exposing a safety violation.</a:t>
            </a:r>
            <a:endParaRPr dirty="0"/>
          </a:p>
        </p:txBody>
      </p:sp>
      <p:sp>
        <p:nvSpPr>
          <p:cNvPr id="276" name="Google Shape;276;g355b0a2950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547d0dfd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547d0dfd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This diagram shows the </a:t>
            </a:r>
            <a:r>
              <a:rPr lang="en-US" b="1" dirty="0"/>
              <a:t>transaction trace</a:t>
            </a:r>
            <a:r>
              <a:rPr lang="en-US" dirty="0"/>
              <a:t> of a call to the transfer function in the ERC777 token contract.</a:t>
            </a:r>
            <a:br>
              <a:rPr lang="en-US" dirty="0"/>
            </a:br>
            <a:r>
              <a:rPr lang="en-US" dirty="0"/>
              <a:t>We can see the process step-by-step:</a:t>
            </a:r>
          </a:p>
          <a:p>
            <a:pPr>
              <a:buFont typeface="Arial" panose="020B0604020202020204" pitchFamily="34" charset="0"/>
              <a:buChar char="•"/>
            </a:pPr>
            <a:r>
              <a:rPr lang="en-US" dirty="0"/>
              <a:t>The transfer function first triggers an external call to </a:t>
            </a:r>
            <a:r>
              <a:rPr lang="en-US" dirty="0" err="1"/>
              <a:t>tokensToSend</a:t>
            </a:r>
            <a:r>
              <a:rPr lang="en-US" dirty="0"/>
              <a:t> on the sender’s side, notifying them of the transfer.</a:t>
            </a:r>
          </a:p>
          <a:p>
            <a:pPr>
              <a:buFont typeface="Arial" panose="020B0604020202020204" pitchFamily="34" charset="0"/>
              <a:buChar char="•"/>
            </a:pPr>
            <a:r>
              <a:rPr lang="en-US" dirty="0"/>
              <a:t>Then, the move operation performs the actual transfer of tokens from sender to recipient.</a:t>
            </a:r>
          </a:p>
          <a:p>
            <a:pPr>
              <a:buFont typeface="Arial" panose="020B0604020202020204" pitchFamily="34" charset="0"/>
              <a:buChar char="•"/>
            </a:pPr>
            <a:r>
              <a:rPr lang="en-US" dirty="0"/>
              <a:t>Finally, </a:t>
            </a:r>
            <a:r>
              <a:rPr lang="en-US" dirty="0" err="1"/>
              <a:t>tokensReceived</a:t>
            </a:r>
            <a:r>
              <a:rPr lang="en-US" dirty="0"/>
              <a:t> is called on the recipient, allowing them to react to receiving tokens.</a:t>
            </a:r>
          </a:p>
          <a:p>
            <a:pPr>
              <a:buNone/>
            </a:pPr>
            <a:r>
              <a:rPr lang="en-US" dirty="0"/>
              <a:t>Here lies the problem: inside </a:t>
            </a:r>
            <a:r>
              <a:rPr lang="en-US" dirty="0" err="1"/>
              <a:t>tokensReceived</a:t>
            </a:r>
            <a:r>
              <a:rPr lang="en-US" dirty="0"/>
              <a:t>, the recipient makes a </a:t>
            </a:r>
            <a:r>
              <a:rPr lang="en-US" b="1" dirty="0"/>
              <a:t>reentrant call</a:t>
            </a:r>
            <a:r>
              <a:rPr lang="en-US" dirty="0"/>
              <a:t> to </a:t>
            </a:r>
            <a:r>
              <a:rPr lang="en-US" dirty="0" err="1"/>
              <a:t>operatorBurn</a:t>
            </a:r>
            <a:r>
              <a:rPr lang="en-US" dirty="0"/>
              <a:t>, which burns tokens.</a:t>
            </a:r>
            <a:br>
              <a:rPr lang="en-US" dirty="0"/>
            </a:br>
            <a:r>
              <a:rPr lang="en-US" dirty="0"/>
              <a:t>This changes the total supply </a:t>
            </a:r>
            <a:r>
              <a:rPr lang="en-US" b="1" dirty="0"/>
              <a:t>during the transfer</a:t>
            </a:r>
            <a:r>
              <a:rPr lang="en-US" dirty="0"/>
              <a:t>, violating the safety property we enforced via assert(</a:t>
            </a:r>
            <a:r>
              <a:rPr lang="en-US" dirty="0" err="1"/>
              <a:t>prev</a:t>
            </a:r>
            <a:r>
              <a:rPr lang="en-US" dirty="0"/>
              <a:t> == post).</a:t>
            </a:r>
          </a:p>
          <a:p>
            <a:r>
              <a:rPr lang="en-US" dirty="0"/>
              <a:t>This diagram clearly illustrates the reentrancy vulnerability, highlighting the need for protection mechanisms like </a:t>
            </a:r>
            <a:r>
              <a:rPr lang="en-US" b="1" dirty="0"/>
              <a:t>mutex locks</a:t>
            </a:r>
            <a:r>
              <a:rPr lang="en-US" dirty="0"/>
              <a:t> to maintain system integrity.</a:t>
            </a:r>
          </a:p>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497fa93ef_2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dirty="0"/>
          </a:p>
        </p:txBody>
      </p:sp>
      <p:sp>
        <p:nvSpPr>
          <p:cNvPr id="293" name="Google Shape;293;g35497fa93ef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a:extLst>
            <a:ext uri="{FF2B5EF4-FFF2-40B4-BE49-F238E27FC236}">
              <a16:creationId xmlns:a16="http://schemas.microsoft.com/office/drawing/2014/main" id="{3EDC07E2-85A4-06CE-9286-E8C324447163}"/>
            </a:ext>
          </a:extLst>
        </p:cNvPr>
        <p:cNvGrpSpPr/>
        <p:nvPr/>
      </p:nvGrpSpPr>
      <p:grpSpPr>
        <a:xfrm>
          <a:off x="0" y="0"/>
          <a:ext cx="0" cy="0"/>
          <a:chOff x="0" y="0"/>
          <a:chExt cx="0" cy="0"/>
        </a:xfrm>
      </p:grpSpPr>
      <p:sp>
        <p:nvSpPr>
          <p:cNvPr id="251" name="Google Shape;251;g35547d0dfde_0_18:notes">
            <a:extLst>
              <a:ext uri="{FF2B5EF4-FFF2-40B4-BE49-F238E27FC236}">
                <a16:creationId xmlns:a16="http://schemas.microsoft.com/office/drawing/2014/main" id="{4D63526D-86DF-1988-E074-364B07387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547d0dfde_0_18:notes">
            <a:extLst>
              <a:ext uri="{FF2B5EF4-FFF2-40B4-BE49-F238E27FC236}">
                <a16:creationId xmlns:a16="http://schemas.microsoft.com/office/drawing/2014/main" id="{F7FC678D-CA1E-04EC-2E89-F6217A4E08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666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5497fa93ef_2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g35497fa93ef_2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a:extLst>
            <a:ext uri="{FF2B5EF4-FFF2-40B4-BE49-F238E27FC236}">
              <a16:creationId xmlns:a16="http://schemas.microsoft.com/office/drawing/2014/main" id="{77A151CE-2412-74C5-50B8-BD2C7606B4BC}"/>
            </a:ext>
          </a:extLst>
        </p:cNvPr>
        <p:cNvGrpSpPr/>
        <p:nvPr/>
      </p:nvGrpSpPr>
      <p:grpSpPr>
        <a:xfrm>
          <a:off x="0" y="0"/>
          <a:ext cx="0" cy="0"/>
          <a:chOff x="0" y="0"/>
          <a:chExt cx="0" cy="0"/>
        </a:xfrm>
      </p:grpSpPr>
      <p:sp>
        <p:nvSpPr>
          <p:cNvPr id="298" name="Google Shape;298;g35497fa93ef_2_231:notes">
            <a:extLst>
              <a:ext uri="{FF2B5EF4-FFF2-40B4-BE49-F238E27FC236}">
                <a16:creationId xmlns:a16="http://schemas.microsoft.com/office/drawing/2014/main" id="{A4B06F7F-2A2C-68E5-C6AB-616B7EDCA8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 the left, we have a very simple function using a regular variable and a straightforward condition.</a:t>
            </a:r>
          </a:p>
          <a:p>
            <a:pPr marL="0" lvl="0" indent="0" algn="l" rtl="0">
              <a:spcBef>
                <a:spcPts val="0"/>
              </a:spcBef>
              <a:spcAft>
                <a:spcPts val="0"/>
              </a:spcAft>
              <a:buNone/>
            </a:pPr>
            <a:r>
              <a:rPr lang="en-US" dirty="0"/>
              <a:t>This is ideal for Spacer, which works well with basic logic, simple state, and minimal abstraction.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 the right, we have a much more complex structure: a struct that includes a nested mapping, and a global mapping to access these structs.</a:t>
            </a:r>
          </a:p>
          <a:p>
            <a:pPr marL="0" lvl="0" indent="0" algn="l" rtl="0">
              <a:spcBef>
                <a:spcPts val="0"/>
              </a:spcBef>
              <a:spcAft>
                <a:spcPts val="0"/>
              </a:spcAft>
              <a:buNone/>
            </a:pPr>
            <a:r>
              <a:rPr lang="en-US" dirty="0"/>
              <a:t>This level of data nesting and abstraction is hard for Spacer to handle efficiently, but </a:t>
            </a:r>
            <a:r>
              <a:rPr lang="en-US" dirty="0" err="1"/>
              <a:t>Eldarica</a:t>
            </a:r>
            <a:r>
              <a:rPr lang="en-US" dirty="0"/>
              <a:t> is designed to support abstract and complex data types like these.</a:t>
            </a:r>
          </a:p>
          <a:p>
            <a:pPr marL="0" lvl="0" indent="0" algn="l" rtl="0">
              <a:spcBef>
                <a:spcPts val="0"/>
              </a:spcBef>
              <a:spcAft>
                <a:spcPts val="0"/>
              </a:spcAft>
              <a:buNone/>
            </a:pPr>
            <a:r>
              <a:rPr lang="en-US" dirty="0"/>
              <a:t>It can encode and reason about nested mappings, tuples, and complex data relations — which makes it the better solver for the right-hand example.</a:t>
            </a:r>
          </a:p>
        </p:txBody>
      </p:sp>
      <p:sp>
        <p:nvSpPr>
          <p:cNvPr id="299" name="Google Shape;299;g35497fa93ef_2_231:notes">
            <a:extLst>
              <a:ext uri="{FF2B5EF4-FFF2-40B4-BE49-F238E27FC236}">
                <a16:creationId xmlns:a16="http://schemas.microsoft.com/office/drawing/2014/main" id="{D8DE2B10-7477-D7FA-3461-A2168F375E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323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497fa93ef_2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iw" dirty="0"/>
              <a:t>To conclude, SolCMC is a powerful, stable, and accessible model checker embedded into the Solidity compiler. </a:t>
            </a:r>
            <a:endParaRPr dirty="0"/>
          </a:p>
          <a:p>
            <a:pPr marL="0" lvl="0" indent="0" algn="l" rtl="0">
              <a:lnSpc>
                <a:spcPct val="115000"/>
              </a:lnSpc>
              <a:spcBef>
                <a:spcPts val="1200"/>
              </a:spcBef>
              <a:spcAft>
                <a:spcPts val="0"/>
              </a:spcAft>
              <a:buNone/>
            </a:pPr>
            <a:r>
              <a:rPr lang="iw" dirty="0"/>
              <a:t>By supporting direct encoding of smart contracts into CHC, it makes verifying real-world Solidity code feasible. </a:t>
            </a:r>
            <a:endParaRPr dirty="0"/>
          </a:p>
          <a:p>
            <a:pPr marL="0" lvl="0" indent="0" algn="l" rtl="0">
              <a:lnSpc>
                <a:spcPct val="115000"/>
              </a:lnSpc>
              <a:spcBef>
                <a:spcPts val="1200"/>
              </a:spcBef>
              <a:spcAft>
                <a:spcPts val="0"/>
              </a:spcAft>
              <a:buNone/>
            </a:pPr>
            <a:r>
              <a:rPr lang="iw" dirty="0"/>
              <a:t>The tool has already uncovered and verified complex behaviors and provides developers with readable counterexamples and inductive invariants. Its integration with compiler infrastructure ensures it evolves with the language and stays useful long-term. </a:t>
            </a:r>
            <a:endParaRPr dirty="0"/>
          </a:p>
          <a:p>
            <a:pPr marL="0" lvl="0" indent="0" algn="l" rtl="0">
              <a:lnSpc>
                <a:spcPct val="115000"/>
              </a:lnSpc>
              <a:spcBef>
                <a:spcPts val="1200"/>
              </a:spcBef>
              <a:spcAft>
                <a:spcPts val="0"/>
              </a:spcAft>
              <a:buClr>
                <a:schemeClr val="dk1"/>
              </a:buClr>
              <a:buSzPts val="1100"/>
              <a:buFont typeface="Arial"/>
              <a:buNone/>
            </a:pPr>
            <a:r>
              <a:rPr lang="iw" dirty="0"/>
              <a:t>Future work may further improve encoding efficiency and solver performance, especially in handling ADTs and complex data types (like algebraic data) ,tuple-heavy structures.</a:t>
            </a:r>
            <a:endParaRPr dirty="0"/>
          </a:p>
          <a:p>
            <a:pPr marL="0" lvl="0" indent="0" algn="l" rtl="0">
              <a:spcBef>
                <a:spcPts val="1200"/>
              </a:spcBef>
              <a:spcAft>
                <a:spcPts val="0"/>
              </a:spcAft>
              <a:buNone/>
            </a:pPr>
            <a:endParaRPr dirty="0"/>
          </a:p>
        </p:txBody>
      </p:sp>
      <p:sp>
        <p:nvSpPr>
          <p:cNvPr id="306" name="Google Shape;306;g35497fa93ef_2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497fa93ef_2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35497fa93ef_2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497fa93ef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a:solidFill>
                  <a:schemeClr val="dk1"/>
                </a:solidFill>
              </a:rPr>
              <a:t>Unfortunately, manual testing is simply not enough. You can’t test every possible input or execution path, especially in complex contracts. This leaves room for undetected bugs.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a:solidFill>
                  <a:schemeClr val="dk1"/>
                </a:solidFill>
              </a:rPr>
              <a:t>Some of the most common bugs include arithmetic overflows, reentrancy vulnerabilities, and unexpected state changes — all of which have caused major losses in the past.</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iw">
                <a:solidFill>
                  <a:schemeClr val="dk1"/>
                </a:solidFill>
              </a:rPr>
              <a:t>This is why formal verification and model checking are becoming increasingly important — to mathematically prove the correctness of the contract logic before it’s ever deployed.</a:t>
            </a:r>
            <a:endParaRPr/>
          </a:p>
        </p:txBody>
      </p:sp>
      <p:sp>
        <p:nvSpPr>
          <p:cNvPr id="75" name="Google Shape;75;g35497fa93ef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497fa93ef_5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497fa93ef_5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rPr>
              <a:t>User interface – how users can use the compiler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rPr>
              <a:t>Counterexamples &amp; invariants – the compiler outcome when a bug was found or when correctness has proved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rPr>
              <a:t>Verified Contracts – complex real world contracts used </a:t>
            </a:r>
            <a:r>
              <a:rPr lang="en-US" sz="1100" dirty="0" err="1">
                <a:solidFill>
                  <a:schemeClr val="dk1"/>
                </a:solidFill>
                <a:latin typeface="Calibri"/>
                <a:ea typeface="Calibri"/>
                <a:cs typeface="Calibri"/>
              </a:rPr>
              <a:t>solcmc</a:t>
            </a:r>
            <a:endParaRPr lang="en-US" sz="1100" dirty="0">
              <a:solidFill>
                <a:schemeClr val="dk1"/>
              </a:solid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rPr>
              <a:t>Solvers comparison – we will explain later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497fa93ef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iw" dirty="0">
                <a:solidFill>
                  <a:schemeClr val="dk1"/>
                </a:solidFill>
              </a:rPr>
              <a:t>A model checker is a formal verification tool that exhaustively explores all possible paths a program can take.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There are many tools designed to formally verify smart contracts.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To ensure that a verification tool always stays synchronized with the evolving language features, the best solution is to embed the tool within the compiler itself.</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This integration offers two main benefits</a:t>
            </a:r>
            <a:endParaRPr dirty="0">
              <a:solidFill>
                <a:schemeClr val="dk1"/>
              </a:solidFill>
            </a:endParaRPr>
          </a:p>
        </p:txBody>
      </p:sp>
      <p:sp>
        <p:nvSpPr>
          <p:cNvPr id="90" name="Google Shape;90;g35497fa93ef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497fa93ef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SolCMC is a model checker specifically designed for Solidity</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w" dirty="0">
                <a:solidFill>
                  <a:schemeClr val="dk1"/>
                </a:solidFill>
              </a:rPr>
              <a:t>What makes SolCMC stand out is its ability to:</a:t>
            </a:r>
            <a:endParaRPr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iw" dirty="0">
                <a:solidFill>
                  <a:schemeClr val="dk1"/>
                </a:solidFill>
              </a:rPr>
              <a:t>Detect critical bugs, such as overflows, assertion violations, and reentrancy vulnerabilities.</a:t>
            </a:r>
            <a:br>
              <a:rPr lang="iw"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iw" dirty="0">
                <a:solidFill>
                  <a:schemeClr val="dk1"/>
                </a:solidFill>
              </a:rPr>
              <a:t>Automatically generate counterexamples </a:t>
            </a:r>
            <a:br>
              <a:rPr lang="iw"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iw" dirty="0">
                <a:solidFill>
                  <a:schemeClr val="dk1"/>
                </a:solidFill>
              </a:rPr>
              <a:t>Compute inductive invariants, which are logical properties that hold across all execution paths. These help prove correctness of loops, recursive calls, and safety properties in complex contracts.</a:t>
            </a:r>
            <a:br>
              <a:rPr lang="iw" dirty="0">
                <a:solidFill>
                  <a:schemeClr val="dk1"/>
                </a:solidFill>
              </a:rPr>
            </a:br>
            <a:r>
              <a:rPr lang="iw" dirty="0">
                <a:solidFill>
                  <a:schemeClr val="dk1"/>
                </a:solidFill>
              </a:rPr>
              <a:t>.</a:t>
            </a:r>
            <a:endParaRPr dirty="0">
              <a:solidFill>
                <a:schemeClr val="dk1"/>
              </a:solidFill>
            </a:endParaRPr>
          </a:p>
          <a:p>
            <a:pPr marL="0" lvl="0" indent="0" algn="l" rtl="0">
              <a:spcBef>
                <a:spcPts val="1200"/>
              </a:spcBef>
              <a:spcAft>
                <a:spcPts val="0"/>
              </a:spcAft>
              <a:buNone/>
            </a:pPr>
            <a:endParaRPr dirty="0"/>
          </a:p>
        </p:txBody>
      </p:sp>
      <p:sp>
        <p:nvSpPr>
          <p:cNvPr id="96" name="Google Shape;96;g35497fa93ef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497fa93ef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err="1"/>
              <a:t>SolCMC</a:t>
            </a:r>
            <a:r>
              <a:rPr lang="en-US" dirty="0"/>
              <a:t> is designed to detect some issues and problems in Solidity smart contracts.</a:t>
            </a:r>
          </a:p>
          <a:p>
            <a:pPr>
              <a:buNone/>
            </a:pPr>
            <a:r>
              <a:rPr lang="en-US" dirty="0"/>
              <a:t>First, it checks for </a:t>
            </a:r>
            <a:r>
              <a:rPr lang="en-US" b="1" dirty="0"/>
              <a:t>arithmetic errors</a:t>
            </a:r>
            <a:r>
              <a:rPr lang="en-US" dirty="0"/>
              <a:t>, like overflow, underflow, or division by zero — these are common in low-level programming and can lead to major bugs.</a:t>
            </a:r>
            <a:br>
              <a:rPr lang="en-US" dirty="0"/>
            </a:br>
            <a:endParaRPr lang="en-US" dirty="0"/>
          </a:p>
          <a:p>
            <a:pPr>
              <a:buNone/>
            </a:pPr>
            <a:r>
              <a:rPr lang="en-US" dirty="0"/>
              <a:t>It also looks for </a:t>
            </a:r>
            <a:r>
              <a:rPr lang="en-US" b="1" dirty="0"/>
              <a:t>structural errors</a:t>
            </a:r>
            <a:r>
              <a:rPr lang="en-US" dirty="0"/>
              <a:t>, such as accessing elements out of bounds or trying to pop from an empty array — typical mistakes in Solidity.</a:t>
            </a:r>
            <a:br>
              <a:rPr lang="en-US" dirty="0"/>
            </a:br>
            <a:endParaRPr lang="en-US" dirty="0"/>
          </a:p>
          <a:p>
            <a:pPr>
              <a:buNone/>
            </a:pPr>
            <a:r>
              <a:rPr lang="en-US" dirty="0"/>
              <a:t>One of the most important checks is for </a:t>
            </a:r>
            <a:r>
              <a:rPr lang="en-US" b="1" dirty="0"/>
              <a:t>reentrancy</a:t>
            </a:r>
            <a:r>
              <a:rPr lang="en-US" dirty="0"/>
              <a:t> and </a:t>
            </a:r>
            <a:r>
              <a:rPr lang="en-US" b="1" dirty="0"/>
              <a:t>assertion violations</a:t>
            </a:r>
            <a:r>
              <a:rPr lang="en-US" dirty="0"/>
              <a:t>. Reentrancy is especially dangerous and has been used in real-world attacks like the DAO hack.</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02" name="Google Shape;102;g35497fa93ef_2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hasCustomPrompt="1"/>
          </p:nvPr>
        </p:nvSpPr>
        <p:spPr>
          <a:xfrm>
            <a:off x="7155180" y="456540"/>
            <a:ext cx="1865978"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dirty="0"/>
              <a:t>topics</a:t>
            </a:r>
            <a:endParaRPr dirty="0"/>
          </a:p>
        </p:txBody>
      </p:sp>
      <p:sp>
        <p:nvSpPr>
          <p:cNvPr id="30" name="Google Shape;30;p7"/>
          <p:cNvSpPr txBox="1">
            <a:spLocks noGrp="1"/>
          </p:cNvSpPr>
          <p:nvPr>
            <p:ph type="body" idx="1"/>
          </p:nvPr>
        </p:nvSpPr>
        <p:spPr>
          <a:xfrm>
            <a:off x="7155180" y="1348028"/>
            <a:ext cx="1865978" cy="3179400"/>
          </a:xfrm>
          <a:prstGeom prst="rect">
            <a:avLst/>
          </a:prstGeom>
        </p:spPr>
        <p:txBody>
          <a:bodyPr spcFirstLastPara="1" wrap="square" lIns="91425" tIns="91425" rIns="91425" bIns="91425" anchor="t" anchorCtr="0">
            <a:normAutofit/>
          </a:bodyPr>
          <a:lstStyle>
            <a:lvl1pPr marL="152400" lvl="0" indent="0">
              <a:spcBef>
                <a:spcPts val="0"/>
              </a:spcBef>
              <a:spcAft>
                <a:spcPts val="0"/>
              </a:spcAft>
              <a:buSzPts val="1200"/>
              <a:buNone/>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2" name="Group 1">
            <a:extLst>
              <a:ext uri="{FF2B5EF4-FFF2-40B4-BE49-F238E27FC236}">
                <a16:creationId xmlns:a16="http://schemas.microsoft.com/office/drawing/2014/main" id="{289DD1B3-A987-20B5-AAFF-3853A92BC2D6}"/>
              </a:ext>
            </a:extLst>
          </p:cNvPr>
          <p:cNvGrpSpPr/>
          <p:nvPr userDrawn="1"/>
        </p:nvGrpSpPr>
        <p:grpSpPr>
          <a:xfrm>
            <a:off x="96644" y="217729"/>
            <a:ext cx="8950710" cy="635711"/>
            <a:chOff x="96644" y="217729"/>
            <a:chExt cx="8950710" cy="635711"/>
          </a:xfrm>
        </p:grpSpPr>
        <p:sp>
          <p:nvSpPr>
            <p:cNvPr id="3" name="Freeform: Shape 2">
              <a:extLst>
                <a:ext uri="{FF2B5EF4-FFF2-40B4-BE49-F238E27FC236}">
                  <a16:creationId xmlns:a16="http://schemas.microsoft.com/office/drawing/2014/main" id="{856A8DA4-990D-EAA4-9981-C6EF2675D7C6}"/>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800" dirty="0"/>
            </a:p>
          </p:txBody>
        </p:sp>
        <p:sp>
          <p:nvSpPr>
            <p:cNvPr id="4" name="Freeform: Shape 3">
              <a:extLst>
                <a:ext uri="{FF2B5EF4-FFF2-40B4-BE49-F238E27FC236}">
                  <a16:creationId xmlns:a16="http://schemas.microsoft.com/office/drawing/2014/main" id="{0FFE4393-0E3B-8C02-9B04-C12F5EE30292}"/>
                </a:ext>
              </a:extLst>
            </p:cNvPr>
            <p:cNvSpPr/>
            <p:nvPr/>
          </p:nvSpPr>
          <p:spPr>
            <a:xfrm rot="10800000">
              <a:off x="7646575" y="217729"/>
              <a:ext cx="1400779" cy="622470"/>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 name="connsiteX0" fmla="*/ 0 w 12649187"/>
                <a:gd name="connsiteY0" fmla="*/ 14868 h 490653"/>
                <a:gd name="connsiteX1" fmla="*/ 7463883 w 12649187"/>
                <a:gd name="connsiteY1" fmla="*/ 0 h 490653"/>
                <a:gd name="connsiteX2" fmla="*/ 12649187 w 12649187"/>
                <a:gd name="connsiteY2" fmla="*/ 483219 h 490653"/>
                <a:gd name="connsiteX3" fmla="*/ 0 w 12649187"/>
                <a:gd name="connsiteY3" fmla="*/ 490653 h 490653"/>
                <a:gd name="connsiteX4" fmla="*/ 0 w 12649187"/>
                <a:gd name="connsiteY4" fmla="*/ 14868 h 490653"/>
                <a:gd name="connsiteX0" fmla="*/ 0 w 12649187"/>
                <a:gd name="connsiteY0" fmla="*/ 7545 h 483330"/>
                <a:gd name="connsiteX1" fmla="*/ 9907847 w 12649187"/>
                <a:gd name="connsiteY1" fmla="*/ 0 h 483330"/>
                <a:gd name="connsiteX2" fmla="*/ 12649187 w 12649187"/>
                <a:gd name="connsiteY2" fmla="*/ 475896 h 483330"/>
                <a:gd name="connsiteX3" fmla="*/ 0 w 12649187"/>
                <a:gd name="connsiteY3" fmla="*/ 483330 h 483330"/>
                <a:gd name="connsiteX4" fmla="*/ 0 w 12649187"/>
                <a:gd name="connsiteY4" fmla="*/ 7545 h 483330"/>
                <a:gd name="connsiteX0" fmla="*/ 0 w 12446073"/>
                <a:gd name="connsiteY0" fmla="*/ 7545 h 483330"/>
                <a:gd name="connsiteX1" fmla="*/ 9907847 w 12446073"/>
                <a:gd name="connsiteY1" fmla="*/ 0 h 483330"/>
                <a:gd name="connsiteX2" fmla="*/ 12446073 w 12446073"/>
                <a:gd name="connsiteY2" fmla="*/ 475896 h 483330"/>
                <a:gd name="connsiteX3" fmla="*/ 0 w 12446073"/>
                <a:gd name="connsiteY3" fmla="*/ 483330 h 483330"/>
                <a:gd name="connsiteX4" fmla="*/ 0 w 12446073"/>
                <a:gd name="connsiteY4" fmla="*/ 7545 h 48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73" h="483330">
                  <a:moveTo>
                    <a:pt x="0" y="7545"/>
                  </a:moveTo>
                  <a:lnTo>
                    <a:pt x="9907847" y="0"/>
                  </a:lnTo>
                  <a:lnTo>
                    <a:pt x="12446073" y="475896"/>
                  </a:lnTo>
                  <a:lnTo>
                    <a:pt x="0" y="483330"/>
                  </a:lnTo>
                  <a:lnTo>
                    <a:pt x="0" y="7545"/>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soliditylang.org/en/latest/smtchecker.html"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40" name="Picture 16">
            <a:extLst>
              <a:ext uri="{FF2B5EF4-FFF2-40B4-BE49-F238E27FC236}">
                <a16:creationId xmlns:a16="http://schemas.microsoft.com/office/drawing/2014/main" id="{CBF7C23E-2D3F-A750-BAA7-B0650C8141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t="-15625" r="-323" b="15625"/>
          <a:stretch/>
        </p:blipFill>
        <p:spPr bwMode="auto">
          <a:xfrm>
            <a:off x="29547" y="-9525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0" name="Google Shape;60;p14"/>
          <p:cNvSpPr txBox="1">
            <a:spLocks noGrp="1"/>
          </p:cNvSpPr>
          <p:nvPr>
            <p:ph type="subTitle" idx="1"/>
          </p:nvPr>
        </p:nvSpPr>
        <p:spPr>
          <a:xfrm>
            <a:off x="583841" y="444064"/>
            <a:ext cx="7976317" cy="2492084"/>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rgbClr val="888888"/>
              </a:buClr>
              <a:buSzPct val="29885"/>
              <a:buNone/>
            </a:pPr>
            <a:r>
              <a:rPr lang="en-US" sz="32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SolCMC</a:t>
            </a: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 Solidity Compiler's Model Checker</a:t>
            </a:r>
          </a:p>
          <a:p>
            <a:pPr marL="0" lvl="0" indent="0" algn="ctr" rtl="0">
              <a:lnSpc>
                <a:spcPct val="150000"/>
              </a:lnSpc>
              <a:spcBef>
                <a:spcPts val="640"/>
              </a:spcBef>
              <a:spcAft>
                <a:spcPts val="0"/>
              </a:spcAft>
              <a:buClr>
                <a:srgbClr val="888888"/>
              </a:buClr>
              <a:buSzPct val="29885"/>
              <a:buNone/>
            </a:pP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Formal Verification of Smart Contracts</a:t>
            </a:r>
          </a:p>
        </p:txBody>
      </p:sp>
      <p:sp>
        <p:nvSpPr>
          <p:cNvPr id="5" name="Google Shape;60;p14">
            <a:extLst>
              <a:ext uri="{FF2B5EF4-FFF2-40B4-BE49-F238E27FC236}">
                <a16:creationId xmlns:a16="http://schemas.microsoft.com/office/drawing/2014/main" id="{FFA52357-0CEB-1132-0316-14CD14298730}"/>
              </a:ext>
            </a:extLst>
          </p:cNvPr>
          <p:cNvSpPr txBox="1">
            <a:spLocks/>
          </p:cNvSpPr>
          <p:nvPr/>
        </p:nvSpPr>
        <p:spPr>
          <a:xfrm>
            <a:off x="6796588" y="3319588"/>
            <a:ext cx="2014882" cy="10609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nSpc>
                <a:spcPct val="150000"/>
              </a:lnSpc>
              <a:buClr>
                <a:srgbClr val="888888"/>
              </a:buClr>
              <a:buSzPct val="29885"/>
            </a:pP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Or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Haibi</a:t>
            </a:r>
            <a:endPar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buClr>
                <a:srgbClr val="888888"/>
              </a:buClr>
              <a:buSzPct val="29885"/>
            </a:pP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Orel Shai</a:t>
            </a:r>
          </a:p>
        </p:txBody>
      </p:sp>
      <p:pic>
        <p:nvPicPr>
          <p:cNvPr id="7" name="Picture 4" descr="Mosaic data filter icon and rubber stamp seal with Compilation phrase. Mosaic vector is composed from data filter icon and with scattered round items. Compilation stamp seal uses blue color,">
            <a:extLst>
              <a:ext uri="{FF2B5EF4-FFF2-40B4-BE49-F238E27FC236}">
                <a16:creationId xmlns:a16="http://schemas.microsoft.com/office/drawing/2014/main" id="{B9E377FF-0897-26E5-E29B-7C6E652549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04" r="2070" b="16062"/>
          <a:stretch/>
        </p:blipFill>
        <p:spPr bwMode="auto">
          <a:xfrm>
            <a:off x="936412" y="3228221"/>
            <a:ext cx="1367103" cy="12437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11+ Thousand Compiler Royalty-Free Images, Stock Photos &amp; Pictures |  Shutterstock">
            <a:extLst>
              <a:ext uri="{FF2B5EF4-FFF2-40B4-BE49-F238E27FC236}">
                <a16:creationId xmlns:a16="http://schemas.microsoft.com/office/drawing/2014/main" id="{A09A73C0-90A2-4302-8B41-B950514897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49" t="12927" r="19666" b="14304"/>
          <a:stretch/>
        </p:blipFill>
        <p:spPr bwMode="auto">
          <a:xfrm>
            <a:off x="3210380" y="3228221"/>
            <a:ext cx="1041580" cy="1275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E1B6F75-7A06-DDE0-EEF0-8505843AAC47}"/>
              </a:ext>
            </a:extLst>
          </p:cNvPr>
          <p:cNvPicPr>
            <a:picLocks noChangeAspect="1"/>
          </p:cNvPicPr>
          <p:nvPr/>
        </p:nvPicPr>
        <p:blipFill>
          <a:blip r:embed="rId6"/>
          <a:stretch>
            <a:fillRect/>
          </a:stretch>
        </p:blipFill>
        <p:spPr>
          <a:xfrm>
            <a:off x="5158825" y="3228221"/>
            <a:ext cx="1275686" cy="12756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22"/>
          <p:cNvSpPr txBox="1">
            <a:spLocks noGrp="1"/>
          </p:cNvSpPr>
          <p:nvPr>
            <p:ph type="body" idx="4294967295"/>
          </p:nvPr>
        </p:nvSpPr>
        <p:spPr>
          <a:xfrm>
            <a:off x="302079" y="1200150"/>
            <a:ext cx="8708421" cy="2759529"/>
          </a:xfrm>
          <a:prstGeom prst="rect">
            <a:avLst/>
          </a:prstGeom>
          <a:noFill/>
          <a:ln>
            <a:noFill/>
          </a:ln>
        </p:spPr>
        <p:txBody>
          <a:bodyPr spcFirstLastPara="1" wrap="square" lIns="91425" tIns="45700" rIns="91425" bIns="45700" anchor="t" anchorCtr="0">
            <a:normAutofit fontScale="92500" lnSpcReduction="20000"/>
          </a:bodyPr>
          <a:lstStyle/>
          <a:p>
            <a:pPr marL="342900" lvl="0" indent="-139700" algn="l" rtl="0">
              <a:spcBef>
                <a:spcPts val="0"/>
              </a:spcBef>
              <a:spcAft>
                <a:spcPts val="0"/>
              </a:spcAft>
              <a:buNone/>
            </a:pPr>
            <a:r>
              <a:rPr lang="iw" sz="2400" b="1" dirty="0">
                <a:solidFill>
                  <a:schemeClr val="dk1"/>
                </a:solidFill>
                <a:latin typeface="+mn-lt"/>
              </a:rPr>
              <a:t>Goal</a:t>
            </a:r>
            <a:r>
              <a:rPr lang="iw" sz="2400" dirty="0">
                <a:solidFill>
                  <a:schemeClr val="dk1"/>
                </a:solidFill>
                <a:latin typeface="+mn-lt"/>
              </a:rPr>
              <a:t>: Verify Solidity program properties with </a:t>
            </a:r>
            <a:r>
              <a:rPr lang="iw" sz="2400" b="1" dirty="0">
                <a:solidFill>
                  <a:schemeClr val="dk1"/>
                </a:solidFill>
                <a:latin typeface="+mn-lt"/>
              </a:rPr>
              <a:t>minimal user input </a:t>
            </a:r>
            <a:endParaRPr sz="2400" dirty="0">
              <a:solidFill>
                <a:schemeClr val="dk1"/>
              </a:solidFill>
              <a:latin typeface="+mn-lt"/>
            </a:endParaRPr>
          </a:p>
          <a:p>
            <a:pPr marL="342900" lvl="0" indent="-139700" algn="l" rtl="0">
              <a:spcBef>
                <a:spcPts val="0"/>
              </a:spcBef>
              <a:spcAft>
                <a:spcPts val="0"/>
              </a:spcAft>
              <a:buNone/>
            </a:pPr>
            <a:r>
              <a:rPr lang="iw" sz="2000" dirty="0">
                <a:solidFill>
                  <a:schemeClr val="dk1"/>
                </a:solidFill>
                <a:latin typeface="+mn-lt"/>
              </a:rPr>
              <a:t> </a:t>
            </a:r>
            <a:endParaRPr lang="en-US" sz="2000" dirty="0">
              <a:solidFill>
                <a:schemeClr val="dk1"/>
              </a:solidFill>
              <a:latin typeface="+mn-lt"/>
            </a:endParaRPr>
          </a:p>
          <a:p>
            <a:pPr marL="342900" lvl="0" indent="-139700" algn="l" rtl="0">
              <a:spcBef>
                <a:spcPts val="0"/>
              </a:spcBef>
              <a:spcAft>
                <a:spcPts val="0"/>
              </a:spcAft>
              <a:buNone/>
            </a:pPr>
            <a:endParaRPr sz="2000" dirty="0">
              <a:solidFill>
                <a:schemeClr val="dk1"/>
              </a:solidFill>
              <a:latin typeface="+mn-lt"/>
            </a:endParaRPr>
          </a:p>
          <a:p>
            <a:pPr marL="342900" lvl="0" indent="-139700" algn="l" rtl="0">
              <a:spcBef>
                <a:spcPts val="0"/>
              </a:spcBef>
              <a:spcAft>
                <a:spcPts val="0"/>
              </a:spcAft>
              <a:buNone/>
            </a:pPr>
            <a:r>
              <a:rPr lang="iw" sz="2600" dirty="0">
                <a:solidFill>
                  <a:schemeClr val="dk1"/>
                </a:solidFill>
                <a:latin typeface="+mn-lt"/>
              </a:rPr>
              <a:t>Three Ways to Use SolCMC</a:t>
            </a:r>
            <a:r>
              <a:rPr lang="en-US" sz="2600" dirty="0">
                <a:solidFill>
                  <a:schemeClr val="dk1"/>
                </a:solidFill>
                <a:latin typeface="+mn-lt"/>
              </a:rPr>
              <a:t>:</a:t>
            </a:r>
          </a:p>
          <a:p>
            <a:pPr marL="203200" lvl="0" algn="l" rtl="0">
              <a:lnSpc>
                <a:spcPct val="150000"/>
              </a:lnSpc>
              <a:spcBef>
                <a:spcPts val="0"/>
              </a:spcBef>
              <a:spcAft>
                <a:spcPts val="0"/>
              </a:spcAft>
            </a:pPr>
            <a:r>
              <a:rPr lang="en-US" sz="2200" i="1" dirty="0">
                <a:solidFill>
                  <a:schemeClr val="dk1"/>
                </a:solidFill>
                <a:latin typeface="+mn-lt"/>
                <a:ea typeface="Calibri"/>
                <a:cs typeface="Calibri"/>
                <a:sym typeface="Calibri"/>
              </a:rPr>
              <a:t>1.  </a:t>
            </a:r>
            <a:r>
              <a:rPr lang="en-US" sz="2200" i="1" dirty="0">
                <a:solidFill>
                  <a:schemeClr val="tx1"/>
                </a:solidFill>
                <a:latin typeface="+mn-lt"/>
                <a:ea typeface="Calibri"/>
                <a:cs typeface="Calibri"/>
                <a:sym typeface="Calibri"/>
              </a:rPr>
              <a:t>* </a:t>
            </a:r>
            <a:r>
              <a:rPr lang="en-US"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r</a:t>
            </a:r>
            <a:r>
              <a:rPr lang="iw"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equire</a:t>
            </a:r>
            <a:r>
              <a:rPr lang="en-US"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iw" sz="2200"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iw" sz="2200" dirty="0">
                <a:solidFill>
                  <a:schemeClr val="tx1"/>
                </a:solidFill>
                <a:latin typeface="+mn-lt"/>
                <a:ea typeface="Calibri"/>
                <a:cs typeface="Calibri"/>
                <a:sym typeface="Calibri"/>
              </a:rPr>
              <a:t>statements</a:t>
            </a:r>
            <a:r>
              <a:rPr lang="en-US" sz="2200" i="1" dirty="0">
                <a:solidFill>
                  <a:schemeClr val="tx1"/>
                </a:solidFill>
                <a:latin typeface="+mn-lt"/>
                <a:ea typeface="Calibri"/>
                <a:cs typeface="Calibri"/>
                <a:sym typeface="Calibri"/>
              </a:rPr>
              <a:t> (</a:t>
            </a:r>
            <a:r>
              <a:rPr lang="en-US" sz="1800" dirty="0">
                <a:solidFill>
                  <a:schemeClr val="tx1"/>
                </a:solidFill>
              </a:rPr>
              <a:t>assumptions/ precondition)</a:t>
            </a:r>
            <a:r>
              <a:rPr lang="iw" sz="2200" dirty="0">
                <a:solidFill>
                  <a:schemeClr val="tx1"/>
                </a:solidFill>
                <a:latin typeface="+mn-lt"/>
                <a:ea typeface="Calibri"/>
                <a:cs typeface="Calibri"/>
                <a:sym typeface="Calibri"/>
              </a:rPr>
              <a:t> </a:t>
            </a:r>
            <a:endParaRPr lang="en-US" sz="2200" dirty="0">
              <a:solidFill>
                <a:schemeClr val="tx1"/>
              </a:solidFill>
              <a:latin typeface="+mn-lt"/>
              <a:ea typeface="Calibri"/>
              <a:cs typeface="Calibri"/>
              <a:sym typeface="Calibri"/>
            </a:endParaRPr>
          </a:p>
          <a:p>
            <a:pPr marL="203200" lvl="0" algn="l" rtl="0">
              <a:lnSpc>
                <a:spcPct val="150000"/>
              </a:lnSpc>
              <a:spcBef>
                <a:spcPts val="0"/>
              </a:spcBef>
              <a:spcAft>
                <a:spcPts val="0"/>
              </a:spcAft>
            </a:pPr>
            <a:r>
              <a:rPr lang="en-US" sz="2200" i="1" dirty="0">
                <a:solidFill>
                  <a:schemeClr val="tx1"/>
                </a:solidFill>
                <a:latin typeface="+mn-lt"/>
                <a:ea typeface="Calibri"/>
                <a:cs typeface="Calibri"/>
                <a:sym typeface="Calibri"/>
              </a:rPr>
              <a:t>     *</a:t>
            </a:r>
            <a:r>
              <a:rPr lang="en-US"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assert</a:t>
            </a:r>
            <a:r>
              <a:rPr lang="iw" sz="2200"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iw" sz="2200" dirty="0">
                <a:solidFill>
                  <a:schemeClr val="tx1"/>
                </a:solidFill>
                <a:latin typeface="+mn-lt"/>
                <a:ea typeface="Calibri"/>
                <a:cs typeface="Calibri"/>
                <a:sym typeface="Calibri"/>
              </a:rPr>
              <a:t>statements </a:t>
            </a:r>
            <a:r>
              <a:rPr lang="en-US" sz="2200" dirty="0">
                <a:solidFill>
                  <a:schemeClr val="tx1"/>
                </a:solidFill>
                <a:latin typeface="+mn-lt"/>
                <a:ea typeface="Calibri"/>
                <a:cs typeface="Calibri"/>
                <a:sym typeface="Calibri"/>
              </a:rPr>
              <a:t> (</a:t>
            </a:r>
            <a:r>
              <a:rPr lang="en-US" sz="1800" dirty="0">
                <a:solidFill>
                  <a:schemeClr val="tx1"/>
                </a:solidFill>
              </a:rPr>
              <a:t>verification - must always hold)</a:t>
            </a:r>
            <a:endParaRPr lang="en-US" sz="2200" dirty="0">
              <a:solidFill>
                <a:schemeClr val="tx1"/>
              </a:solidFill>
              <a:latin typeface="+mn-lt"/>
              <a:ea typeface="Calibri"/>
              <a:cs typeface="Calibri"/>
              <a:sym typeface="Calibri"/>
            </a:endParaRPr>
          </a:p>
          <a:p>
            <a:pPr marL="203200" lvl="0" algn="l" rtl="0">
              <a:lnSpc>
                <a:spcPct val="150000"/>
              </a:lnSpc>
              <a:spcBef>
                <a:spcPts val="0"/>
              </a:spcBef>
              <a:spcAft>
                <a:spcPts val="0"/>
              </a:spcAft>
            </a:pPr>
            <a:r>
              <a:rPr lang="en-US" sz="2200" dirty="0">
                <a:solidFill>
                  <a:schemeClr val="tx1"/>
                </a:solidFill>
                <a:latin typeface="+mn-lt"/>
                <a:ea typeface="Calibri"/>
                <a:cs typeface="Calibri"/>
                <a:sym typeface="Calibri"/>
              </a:rPr>
              <a:t>2. </a:t>
            </a:r>
            <a:r>
              <a:rPr lang="iw" sz="2200" dirty="0">
                <a:solidFill>
                  <a:schemeClr val="tx1"/>
                </a:solidFill>
                <a:latin typeface="+mn-lt"/>
                <a:ea typeface="Calibri"/>
                <a:cs typeface="Calibri"/>
                <a:sym typeface="Calibri"/>
              </a:rPr>
              <a:t>Structural Property Checks </a:t>
            </a:r>
            <a:r>
              <a:rPr lang="iw" sz="2200" dirty="0">
                <a:solidFill>
                  <a:schemeClr val="dk1"/>
                </a:solidFill>
                <a:latin typeface="+mn-lt"/>
                <a:ea typeface="Calibri"/>
                <a:cs typeface="Calibri"/>
                <a:sym typeface="Calibri"/>
              </a:rPr>
              <a:t>(Automatic)</a:t>
            </a:r>
            <a:endParaRPr lang="en-US" sz="2200" dirty="0">
              <a:solidFill>
                <a:schemeClr val="dk1"/>
              </a:solidFill>
              <a:latin typeface="+mn-lt"/>
              <a:ea typeface="Calibri"/>
              <a:cs typeface="Calibri"/>
              <a:sym typeface="Calibri"/>
            </a:endParaRPr>
          </a:p>
          <a:p>
            <a:pPr marL="203200" lvl="0" algn="l" rtl="0">
              <a:lnSpc>
                <a:spcPct val="150000"/>
              </a:lnSpc>
              <a:spcBef>
                <a:spcPts val="0"/>
              </a:spcBef>
              <a:spcAft>
                <a:spcPts val="0"/>
              </a:spcAft>
            </a:pPr>
            <a:r>
              <a:rPr lang="en-US" sz="2200" dirty="0">
                <a:solidFill>
                  <a:schemeClr val="dk1"/>
                </a:solidFill>
                <a:latin typeface="+mn-lt"/>
                <a:ea typeface="Calibri"/>
                <a:cs typeface="Calibri"/>
                <a:sym typeface="Calibri"/>
              </a:rPr>
              <a:t>3. </a:t>
            </a:r>
            <a:r>
              <a:rPr lang="iw" sz="2200" dirty="0">
                <a:solidFill>
                  <a:schemeClr val="dk1"/>
                </a:solidFill>
                <a:latin typeface="+mn-lt"/>
                <a:ea typeface="Calibri"/>
                <a:cs typeface="Calibri"/>
                <a:sym typeface="Calibri"/>
              </a:rPr>
              <a:t>Test Harnesses (for Complex Properties)</a:t>
            </a:r>
            <a:endParaRPr sz="800" dirty="0">
              <a:latin typeface="+mn-lt"/>
            </a:endParaRPr>
          </a:p>
        </p:txBody>
      </p:sp>
      <p:sp>
        <p:nvSpPr>
          <p:cNvPr id="6" name="Freeform: Shape 5">
            <a:extLst>
              <a:ext uri="{FF2B5EF4-FFF2-40B4-BE49-F238E27FC236}">
                <a16:creationId xmlns:a16="http://schemas.microsoft.com/office/drawing/2014/main" id="{9FE58137-C5A8-0F7A-7E46-B981D8887106}"/>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libri"/>
                <a:ea typeface="Calibri"/>
                <a:cs typeface="Calibri"/>
                <a:sym typeface="Calibri"/>
              </a:rPr>
              <a:t>S</a:t>
            </a:r>
            <a:r>
              <a:rPr lang="iw" sz="2800" b="1" dirty="0">
                <a:solidFill>
                  <a:schemeClr val="tx1"/>
                </a:solidFill>
                <a:latin typeface="Calibri"/>
                <a:ea typeface="Calibri"/>
                <a:cs typeface="Calibri"/>
                <a:sym typeface="Calibri"/>
              </a:rPr>
              <a:t>olCMC </a:t>
            </a:r>
            <a:r>
              <a:rPr lang="iw" sz="2800" b="1" dirty="0">
                <a:solidFill>
                  <a:schemeClr val="tx1"/>
                </a:solidFill>
              </a:rPr>
              <a:t>Automated Smart Contract Verification</a:t>
            </a:r>
            <a:endParaRPr lang="en-US" sz="28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22AB34C-3B8A-27B5-0F83-4C1BDDC425EF}"/>
            </a:ext>
          </a:extLst>
        </p:cNvPr>
        <p:cNvGrpSpPr/>
        <p:nvPr/>
      </p:nvGrpSpPr>
      <p:grpSpPr>
        <a:xfrm>
          <a:off x="0" y="0"/>
          <a:ext cx="0" cy="0"/>
          <a:chOff x="0" y="0"/>
          <a:chExt cx="0" cy="0"/>
        </a:xfrm>
      </p:grpSpPr>
      <p:sp>
        <p:nvSpPr>
          <p:cNvPr id="110" name="Google Shape;110;p22">
            <a:extLst>
              <a:ext uri="{FF2B5EF4-FFF2-40B4-BE49-F238E27FC236}">
                <a16:creationId xmlns:a16="http://schemas.microsoft.com/office/drawing/2014/main" id="{189A350F-C56C-637B-F1B9-0F33E613B4A6}"/>
              </a:ext>
            </a:extLst>
          </p:cNvPr>
          <p:cNvSpPr txBox="1">
            <a:spLocks noGrp="1" noRot="1" noMove="1" noResize="1" noEditPoints="1" noAdjustHandles="1" noChangeArrowheads="1" noChangeShapeType="1"/>
          </p:cNvSpPr>
          <p:nvPr>
            <p:ph type="body" idx="4294967295"/>
          </p:nvPr>
        </p:nvSpPr>
        <p:spPr>
          <a:xfrm>
            <a:off x="-195943" y="3042814"/>
            <a:ext cx="4826000" cy="883300"/>
          </a:xfrm>
          <a:prstGeom prst="rect">
            <a:avLst/>
          </a:prstGeom>
          <a:noFill/>
          <a:ln>
            <a:noFill/>
          </a:ln>
        </p:spPr>
        <p:txBody>
          <a:bodyPr spcFirstLastPara="1" wrap="square" lIns="91425" tIns="45700" rIns="91425" bIns="45700" anchor="t" anchorCtr="0">
            <a:noAutofit/>
          </a:bodyPr>
          <a:lstStyle/>
          <a:p>
            <a:pPr marL="342900" indent="-139700"/>
            <a:r>
              <a:rPr lang="en-US" sz="1300" dirty="0">
                <a:latin typeface="+mn-lt"/>
              </a:rPr>
              <a:t>Here, we check that the </a:t>
            </a:r>
            <a:r>
              <a:rPr lang="en-US" sz="1300" b="1" dirty="0">
                <a:latin typeface="+mn-lt"/>
              </a:rPr>
              <a:t>precondition</a:t>
            </a:r>
            <a:r>
              <a:rPr lang="en-US" sz="1300" dirty="0">
                <a:latin typeface="+mn-lt"/>
              </a:rPr>
              <a:t> for executing the function holds — the user must have enough coins.</a:t>
            </a:r>
            <a:br>
              <a:rPr lang="en-US" sz="1300" dirty="0">
                <a:latin typeface="+mn-lt"/>
              </a:rPr>
            </a:br>
            <a:r>
              <a:rPr lang="en-US" sz="1300" dirty="0">
                <a:latin typeface="+mn-lt"/>
              </a:rPr>
              <a:t>If this is not true, the function stops with an error message.</a:t>
            </a:r>
            <a:br>
              <a:rPr lang="en-US" sz="1300" dirty="0">
                <a:latin typeface="+mn-lt"/>
              </a:rPr>
            </a:br>
            <a:r>
              <a:rPr lang="en-US" sz="1300" dirty="0">
                <a:latin typeface="+mn-lt"/>
              </a:rPr>
              <a:t>This is an external input from the user, so it’s an </a:t>
            </a:r>
            <a:r>
              <a:rPr lang="en-US" sz="1300" b="1" dirty="0">
                <a:latin typeface="+mn-lt"/>
              </a:rPr>
              <a:t>assumption</a:t>
            </a:r>
            <a:r>
              <a:rPr lang="en-US" sz="1300" dirty="0">
                <a:latin typeface="+mn-lt"/>
              </a:rPr>
              <a:t>.</a:t>
            </a:r>
          </a:p>
        </p:txBody>
      </p:sp>
      <p:sp>
        <p:nvSpPr>
          <p:cNvPr id="6" name="Freeform: Shape 5">
            <a:extLst>
              <a:ext uri="{FF2B5EF4-FFF2-40B4-BE49-F238E27FC236}">
                <a16:creationId xmlns:a16="http://schemas.microsoft.com/office/drawing/2014/main" id="{E35A71D1-0A13-D639-89F1-FBEBBDFD34F3}"/>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Require- Assert</a:t>
            </a:r>
          </a:p>
        </p:txBody>
      </p:sp>
      <p:pic>
        <p:nvPicPr>
          <p:cNvPr id="4" name="Picture 3">
            <a:extLst>
              <a:ext uri="{FF2B5EF4-FFF2-40B4-BE49-F238E27FC236}">
                <a16:creationId xmlns:a16="http://schemas.microsoft.com/office/drawing/2014/main" id="{8CCDB5FB-5C73-E7C4-8B7D-22D1F2B32036}"/>
              </a:ext>
            </a:extLst>
          </p:cNvPr>
          <p:cNvPicPr>
            <a:picLocks noGrp="1" noRot="1" noChangeAspect="1" noMove="1" noResize="1" noEditPoints="1" noAdjustHandles="1" noChangeArrowheads="1" noChangeShapeType="1" noCrop="1"/>
          </p:cNvPicPr>
          <p:nvPr/>
        </p:nvPicPr>
        <p:blipFill>
          <a:blip r:embed="rId3"/>
          <a:srcRect t="3374" r="4745" b="6672"/>
          <a:stretch/>
        </p:blipFill>
        <p:spPr>
          <a:xfrm>
            <a:off x="206020" y="1081314"/>
            <a:ext cx="5376542" cy="1596572"/>
          </a:xfrm>
          <a:prstGeom prst="rect">
            <a:avLst/>
          </a:prstGeom>
        </p:spPr>
      </p:pic>
      <p:pic>
        <p:nvPicPr>
          <p:cNvPr id="7" name="Picture 6">
            <a:extLst>
              <a:ext uri="{FF2B5EF4-FFF2-40B4-BE49-F238E27FC236}">
                <a16:creationId xmlns:a16="http://schemas.microsoft.com/office/drawing/2014/main" id="{083409A2-FBA3-78C0-DA50-8B0F95A34E43}"/>
              </a:ext>
            </a:extLst>
          </p:cNvPr>
          <p:cNvPicPr>
            <a:picLocks noGrp="1" noRot="1" noChangeAspect="1" noMove="1" noResize="1" noEditPoints="1" noAdjustHandles="1" noChangeArrowheads="1" noChangeShapeType="1" noCrop="1"/>
          </p:cNvPicPr>
          <p:nvPr/>
        </p:nvPicPr>
        <p:blipFill>
          <a:blip r:embed="rId4"/>
          <a:srcRect r="7824" b="7698"/>
          <a:stretch/>
        </p:blipFill>
        <p:spPr>
          <a:xfrm>
            <a:off x="4969781" y="2797433"/>
            <a:ext cx="3971596" cy="1596572"/>
          </a:xfrm>
          <a:prstGeom prst="rect">
            <a:avLst/>
          </a:prstGeom>
        </p:spPr>
      </p:pic>
      <p:sp>
        <p:nvSpPr>
          <p:cNvPr id="14" name="Google Shape;110;p22">
            <a:extLst>
              <a:ext uri="{FF2B5EF4-FFF2-40B4-BE49-F238E27FC236}">
                <a16:creationId xmlns:a16="http://schemas.microsoft.com/office/drawing/2014/main" id="{80FC904B-3829-B64F-B8A5-4B9ADC354634}"/>
              </a:ext>
            </a:extLst>
          </p:cNvPr>
          <p:cNvSpPr txBox="1">
            <a:spLocks noGrp="1" noRot="1" noMove="1" noResize="1" noEditPoints="1" noAdjustHandles="1" noChangeArrowheads="1" noChangeShapeType="1"/>
          </p:cNvSpPr>
          <p:nvPr/>
        </p:nvSpPr>
        <p:spPr>
          <a:xfrm>
            <a:off x="5686982" y="1262368"/>
            <a:ext cx="3457018" cy="1083699"/>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buNone/>
            </a:pPr>
            <a:r>
              <a:rPr lang="en-US" sz="1500" dirty="0">
                <a:effectLst/>
                <a:latin typeface="+mn-lt"/>
              </a:rPr>
              <a:t>This assert checks a property that should </a:t>
            </a:r>
            <a:r>
              <a:rPr lang="en-US" sz="1500" b="1" dirty="0">
                <a:effectLst/>
                <a:latin typeface="+mn-lt"/>
              </a:rPr>
              <a:t>always be true</a:t>
            </a:r>
            <a:r>
              <a:rPr lang="en-US" sz="1500" dirty="0">
                <a:effectLst/>
                <a:latin typeface="+mn-lt"/>
              </a:rPr>
              <a:t> — the total supply of tokens should never be less than the balance of a single user.</a:t>
            </a:r>
            <a:endParaRPr lang="en-US" sz="1500" dirty="0">
              <a:latin typeface="+mn-lt"/>
            </a:endParaRPr>
          </a:p>
          <a:p>
            <a:pPr rtl="0"/>
            <a:r>
              <a:rPr lang="en-US" sz="1500" dirty="0">
                <a:effectLst/>
                <a:latin typeface="+mn-lt"/>
              </a:rPr>
              <a:t>If this condition fails, it indicates a logical bug in the contract, not a user error.</a:t>
            </a:r>
            <a:endParaRPr lang="en-US" sz="1500" dirty="0">
              <a:latin typeface="+mn-lt"/>
            </a:endParaRPr>
          </a:p>
        </p:txBody>
      </p:sp>
      <p:sp>
        <p:nvSpPr>
          <p:cNvPr id="16" name="Oval 15">
            <a:extLst>
              <a:ext uri="{FF2B5EF4-FFF2-40B4-BE49-F238E27FC236}">
                <a16:creationId xmlns:a16="http://schemas.microsoft.com/office/drawing/2014/main" id="{A7A679F2-F598-C1C4-2AB3-FA4EE5D9C99B}"/>
              </a:ext>
            </a:extLst>
          </p:cNvPr>
          <p:cNvSpPr>
            <a:spLocks noGrp="1" noRot="1" noMove="1" noResize="1" noEditPoints="1" noAdjustHandles="1" noChangeArrowheads="1" noChangeShapeType="1"/>
          </p:cNvSpPr>
          <p:nvPr/>
        </p:nvSpPr>
        <p:spPr>
          <a:xfrm>
            <a:off x="544286" y="1458686"/>
            <a:ext cx="711200" cy="239485"/>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Oval 16">
            <a:extLst>
              <a:ext uri="{FF2B5EF4-FFF2-40B4-BE49-F238E27FC236}">
                <a16:creationId xmlns:a16="http://schemas.microsoft.com/office/drawing/2014/main" id="{35CF92E0-918C-ECA3-4AA5-2C0B851C4725}"/>
              </a:ext>
            </a:extLst>
          </p:cNvPr>
          <p:cNvSpPr>
            <a:spLocks noGrp="1" noRot="1" noMove="1" noResize="1" noEditPoints="1" noAdjustHandles="1" noChangeArrowheads="1" noChangeShapeType="1"/>
          </p:cNvSpPr>
          <p:nvPr/>
        </p:nvSpPr>
        <p:spPr>
          <a:xfrm>
            <a:off x="5226962" y="3866618"/>
            <a:ext cx="711200" cy="239485"/>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2" name="Connector: Elbow 21">
            <a:extLst>
              <a:ext uri="{FF2B5EF4-FFF2-40B4-BE49-F238E27FC236}">
                <a16:creationId xmlns:a16="http://schemas.microsoft.com/office/drawing/2014/main" id="{C8508DBC-E0B5-B0D3-9F6D-D4F45C672C42}"/>
              </a:ext>
            </a:extLst>
          </p:cNvPr>
          <p:cNvCxnSpPr>
            <a:cxnSpLocks/>
          </p:cNvCxnSpPr>
          <p:nvPr/>
        </p:nvCxnSpPr>
        <p:spPr>
          <a:xfrm rot="16200000" flipV="1">
            <a:off x="480754" y="1809689"/>
            <a:ext cx="1280264" cy="1269320"/>
          </a:xfrm>
          <a:prstGeom prst="bentConnector3">
            <a:avLst>
              <a:gd name="adj1" fmla="val 50000"/>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A9F16EB-B3AA-316A-A314-FBCD36D8A120}"/>
              </a:ext>
            </a:extLst>
          </p:cNvPr>
          <p:cNvCxnSpPr>
            <a:cxnSpLocks noGrp="1" noRot="1" noMove="1" noResize="1" noEditPoints="1" noAdjustHandles="1" noChangeArrowheads="1" noChangeShapeType="1"/>
          </p:cNvCxnSpPr>
          <p:nvPr/>
        </p:nvCxnSpPr>
        <p:spPr>
          <a:xfrm rot="5400000" flipH="1" flipV="1">
            <a:off x="4968137" y="2372268"/>
            <a:ext cx="1667899" cy="1560286"/>
          </a:xfrm>
          <a:prstGeom prst="bentConnector3">
            <a:avLst>
              <a:gd name="adj1" fmla="val 81763"/>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4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4944023-CD87-AFA1-66AA-8E150C376748}"/>
            </a:ext>
          </a:extLst>
        </p:cNvPr>
        <p:cNvGrpSpPr/>
        <p:nvPr/>
      </p:nvGrpSpPr>
      <p:grpSpPr>
        <a:xfrm>
          <a:off x="0" y="0"/>
          <a:ext cx="0" cy="0"/>
          <a:chOff x="0" y="0"/>
          <a:chExt cx="0" cy="0"/>
        </a:xfrm>
      </p:grpSpPr>
      <p:sp>
        <p:nvSpPr>
          <p:cNvPr id="110" name="Google Shape;110;p22">
            <a:extLst>
              <a:ext uri="{FF2B5EF4-FFF2-40B4-BE49-F238E27FC236}">
                <a16:creationId xmlns:a16="http://schemas.microsoft.com/office/drawing/2014/main" id="{CA150595-AD9B-69CC-3867-5163C338C606}"/>
              </a:ext>
            </a:extLst>
          </p:cNvPr>
          <p:cNvSpPr txBox="1">
            <a:spLocks noGrp="1"/>
          </p:cNvSpPr>
          <p:nvPr>
            <p:ph type="body" idx="4294967295"/>
          </p:nvPr>
        </p:nvSpPr>
        <p:spPr>
          <a:xfrm>
            <a:off x="302079" y="1200150"/>
            <a:ext cx="8708421" cy="2759529"/>
          </a:xfrm>
          <a:prstGeom prst="rect">
            <a:avLst/>
          </a:prstGeom>
          <a:noFill/>
          <a:ln>
            <a:noFill/>
          </a:ln>
        </p:spPr>
        <p:txBody>
          <a:bodyPr spcFirstLastPara="1" wrap="square" lIns="91425" tIns="45700" rIns="91425" bIns="45700" anchor="t" anchorCtr="0">
            <a:normAutofit fontScale="92500" lnSpcReduction="20000"/>
          </a:bodyPr>
          <a:lstStyle/>
          <a:p>
            <a:pPr marL="342900" lvl="0" indent="-139700" algn="l" rtl="0">
              <a:spcBef>
                <a:spcPts val="0"/>
              </a:spcBef>
              <a:spcAft>
                <a:spcPts val="0"/>
              </a:spcAft>
              <a:buNone/>
            </a:pPr>
            <a:r>
              <a:rPr lang="iw" sz="2400" b="1" dirty="0">
                <a:solidFill>
                  <a:schemeClr val="dk1"/>
                </a:solidFill>
                <a:latin typeface="+mn-lt"/>
              </a:rPr>
              <a:t>Goal</a:t>
            </a:r>
            <a:r>
              <a:rPr lang="iw" sz="2400" dirty="0">
                <a:solidFill>
                  <a:schemeClr val="dk1"/>
                </a:solidFill>
                <a:latin typeface="+mn-lt"/>
              </a:rPr>
              <a:t>: Verify Solidity program properties with </a:t>
            </a:r>
            <a:r>
              <a:rPr lang="iw" sz="2400" b="1" dirty="0">
                <a:solidFill>
                  <a:schemeClr val="dk1"/>
                </a:solidFill>
                <a:latin typeface="+mn-lt"/>
              </a:rPr>
              <a:t>minimal user input </a:t>
            </a:r>
            <a:endParaRPr sz="2400" dirty="0">
              <a:solidFill>
                <a:schemeClr val="dk1"/>
              </a:solidFill>
              <a:latin typeface="+mn-lt"/>
            </a:endParaRPr>
          </a:p>
          <a:p>
            <a:pPr marL="342900" lvl="0" indent="-139700" algn="l" rtl="0">
              <a:spcBef>
                <a:spcPts val="0"/>
              </a:spcBef>
              <a:spcAft>
                <a:spcPts val="0"/>
              </a:spcAft>
              <a:buNone/>
            </a:pPr>
            <a:r>
              <a:rPr lang="iw" sz="2000" dirty="0">
                <a:solidFill>
                  <a:schemeClr val="dk1"/>
                </a:solidFill>
                <a:latin typeface="+mn-lt"/>
              </a:rPr>
              <a:t> </a:t>
            </a:r>
            <a:endParaRPr lang="en-US" sz="2000" dirty="0">
              <a:solidFill>
                <a:schemeClr val="dk1"/>
              </a:solidFill>
              <a:latin typeface="+mn-lt"/>
            </a:endParaRPr>
          </a:p>
          <a:p>
            <a:pPr marL="342900" lvl="0" indent="-139700" algn="l" rtl="0">
              <a:spcBef>
                <a:spcPts val="0"/>
              </a:spcBef>
              <a:spcAft>
                <a:spcPts val="0"/>
              </a:spcAft>
              <a:buNone/>
            </a:pPr>
            <a:endParaRPr sz="2000" dirty="0">
              <a:solidFill>
                <a:schemeClr val="dk1"/>
              </a:solidFill>
              <a:latin typeface="+mn-lt"/>
            </a:endParaRPr>
          </a:p>
          <a:p>
            <a:pPr marL="342900" lvl="0" indent="-139700" algn="l" rtl="0">
              <a:spcBef>
                <a:spcPts val="0"/>
              </a:spcBef>
              <a:spcAft>
                <a:spcPts val="0"/>
              </a:spcAft>
              <a:buNone/>
            </a:pPr>
            <a:r>
              <a:rPr lang="iw" sz="2600" dirty="0">
                <a:solidFill>
                  <a:schemeClr val="dk1"/>
                </a:solidFill>
                <a:latin typeface="+mn-lt"/>
              </a:rPr>
              <a:t>Three Ways to Use SolCMC</a:t>
            </a:r>
            <a:r>
              <a:rPr lang="en-US" sz="2600" dirty="0">
                <a:solidFill>
                  <a:schemeClr val="dk1"/>
                </a:solidFill>
                <a:latin typeface="+mn-lt"/>
              </a:rPr>
              <a:t>:</a:t>
            </a:r>
          </a:p>
          <a:p>
            <a:pPr marL="203200" lvl="0" algn="l" rtl="0">
              <a:lnSpc>
                <a:spcPct val="150000"/>
              </a:lnSpc>
              <a:spcBef>
                <a:spcPts val="0"/>
              </a:spcBef>
              <a:spcAft>
                <a:spcPts val="0"/>
              </a:spcAft>
            </a:pPr>
            <a:r>
              <a:rPr lang="en-US" sz="2200" i="1" dirty="0">
                <a:solidFill>
                  <a:schemeClr val="dk1"/>
                </a:solidFill>
                <a:latin typeface="+mn-lt"/>
                <a:ea typeface="Calibri"/>
                <a:cs typeface="Calibri"/>
                <a:sym typeface="Calibri"/>
              </a:rPr>
              <a:t>1.  </a:t>
            </a:r>
            <a:r>
              <a:rPr lang="en-US" sz="2200" i="1" dirty="0">
                <a:solidFill>
                  <a:schemeClr val="tx1"/>
                </a:solidFill>
                <a:latin typeface="+mn-lt"/>
                <a:ea typeface="Calibri"/>
                <a:cs typeface="Calibri"/>
                <a:sym typeface="Calibri"/>
              </a:rPr>
              <a:t>* </a:t>
            </a:r>
            <a:r>
              <a:rPr lang="en-US"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r</a:t>
            </a:r>
            <a:r>
              <a:rPr lang="iw"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equire</a:t>
            </a:r>
            <a:r>
              <a:rPr lang="en-US"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iw" sz="2200"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iw" sz="2200" dirty="0">
                <a:solidFill>
                  <a:schemeClr val="tx1"/>
                </a:solidFill>
                <a:latin typeface="+mn-lt"/>
                <a:ea typeface="Calibri"/>
                <a:cs typeface="Calibri"/>
                <a:sym typeface="Calibri"/>
              </a:rPr>
              <a:t>statements</a:t>
            </a:r>
            <a:r>
              <a:rPr lang="en-US" sz="2200" i="1" dirty="0">
                <a:solidFill>
                  <a:schemeClr val="tx1"/>
                </a:solidFill>
                <a:latin typeface="+mn-lt"/>
                <a:ea typeface="Calibri"/>
                <a:cs typeface="Calibri"/>
                <a:sym typeface="Calibri"/>
              </a:rPr>
              <a:t> (</a:t>
            </a:r>
            <a:r>
              <a:rPr lang="en-US" sz="1800" dirty="0">
                <a:solidFill>
                  <a:schemeClr val="tx1"/>
                </a:solidFill>
              </a:rPr>
              <a:t>assumptions/ precondition)</a:t>
            </a:r>
            <a:r>
              <a:rPr lang="iw" sz="2200" dirty="0">
                <a:solidFill>
                  <a:schemeClr val="tx1"/>
                </a:solidFill>
                <a:latin typeface="+mn-lt"/>
                <a:ea typeface="Calibri"/>
                <a:cs typeface="Calibri"/>
                <a:sym typeface="Calibri"/>
              </a:rPr>
              <a:t> </a:t>
            </a:r>
            <a:endParaRPr lang="en-US" sz="2200" dirty="0">
              <a:solidFill>
                <a:schemeClr val="tx1"/>
              </a:solidFill>
              <a:latin typeface="+mn-lt"/>
              <a:ea typeface="Calibri"/>
              <a:cs typeface="Calibri"/>
              <a:sym typeface="Calibri"/>
            </a:endParaRPr>
          </a:p>
          <a:p>
            <a:pPr marL="203200" lvl="0" algn="l" rtl="0">
              <a:lnSpc>
                <a:spcPct val="150000"/>
              </a:lnSpc>
              <a:spcBef>
                <a:spcPts val="0"/>
              </a:spcBef>
              <a:spcAft>
                <a:spcPts val="0"/>
              </a:spcAft>
            </a:pPr>
            <a:r>
              <a:rPr lang="en-US" sz="2200" i="1" dirty="0">
                <a:solidFill>
                  <a:schemeClr val="tx1"/>
                </a:solidFill>
                <a:latin typeface="+mn-lt"/>
                <a:ea typeface="Calibri"/>
                <a:cs typeface="Calibri"/>
                <a:sym typeface="Calibri"/>
              </a:rPr>
              <a:t>     *</a:t>
            </a:r>
            <a:r>
              <a:rPr lang="en-US" sz="2200" i="1"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assert</a:t>
            </a:r>
            <a:r>
              <a:rPr lang="iw" sz="2200" dirty="0">
                <a:solidFill>
                  <a:schemeClr val="tx1"/>
                </a:solidFill>
                <a:latin typeface="+mn-lt"/>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iw" sz="2200" dirty="0">
                <a:solidFill>
                  <a:schemeClr val="tx1"/>
                </a:solidFill>
                <a:latin typeface="+mn-lt"/>
                <a:ea typeface="Calibri"/>
                <a:cs typeface="Calibri"/>
                <a:sym typeface="Calibri"/>
              </a:rPr>
              <a:t>statements </a:t>
            </a:r>
            <a:r>
              <a:rPr lang="en-US" sz="2200" dirty="0">
                <a:solidFill>
                  <a:schemeClr val="tx1"/>
                </a:solidFill>
                <a:latin typeface="+mn-lt"/>
                <a:ea typeface="Calibri"/>
                <a:cs typeface="Calibri"/>
                <a:sym typeface="Calibri"/>
              </a:rPr>
              <a:t> (</a:t>
            </a:r>
            <a:r>
              <a:rPr lang="en-US" sz="1800" dirty="0">
                <a:solidFill>
                  <a:schemeClr val="tx1"/>
                </a:solidFill>
              </a:rPr>
              <a:t>verification - must always hold)</a:t>
            </a:r>
            <a:endParaRPr lang="en-US" sz="2200" dirty="0">
              <a:solidFill>
                <a:schemeClr val="tx1"/>
              </a:solidFill>
              <a:latin typeface="+mn-lt"/>
              <a:ea typeface="Calibri"/>
              <a:cs typeface="Calibri"/>
              <a:sym typeface="Calibri"/>
            </a:endParaRPr>
          </a:p>
          <a:p>
            <a:pPr marL="203200" lvl="0" algn="l" rtl="0">
              <a:lnSpc>
                <a:spcPct val="150000"/>
              </a:lnSpc>
              <a:spcBef>
                <a:spcPts val="0"/>
              </a:spcBef>
              <a:spcAft>
                <a:spcPts val="0"/>
              </a:spcAft>
            </a:pPr>
            <a:r>
              <a:rPr lang="en-US" sz="2200" dirty="0">
                <a:solidFill>
                  <a:schemeClr val="tx1"/>
                </a:solidFill>
                <a:latin typeface="+mn-lt"/>
                <a:ea typeface="Calibri"/>
                <a:cs typeface="Calibri"/>
                <a:sym typeface="Calibri"/>
              </a:rPr>
              <a:t>2. </a:t>
            </a:r>
            <a:r>
              <a:rPr lang="iw" sz="2200" dirty="0">
                <a:solidFill>
                  <a:schemeClr val="tx1"/>
                </a:solidFill>
                <a:latin typeface="+mn-lt"/>
                <a:ea typeface="Calibri"/>
                <a:cs typeface="Calibri"/>
                <a:sym typeface="Calibri"/>
              </a:rPr>
              <a:t>Structural Property Checks </a:t>
            </a:r>
            <a:r>
              <a:rPr lang="iw" sz="2200" dirty="0">
                <a:solidFill>
                  <a:schemeClr val="dk1"/>
                </a:solidFill>
                <a:latin typeface="+mn-lt"/>
                <a:ea typeface="Calibri"/>
                <a:cs typeface="Calibri"/>
                <a:sym typeface="Calibri"/>
              </a:rPr>
              <a:t>(Automatic)</a:t>
            </a:r>
            <a:endParaRPr lang="en-US" sz="2200" dirty="0">
              <a:solidFill>
                <a:schemeClr val="dk1"/>
              </a:solidFill>
              <a:latin typeface="+mn-lt"/>
              <a:ea typeface="Calibri"/>
              <a:cs typeface="Calibri"/>
              <a:sym typeface="Calibri"/>
            </a:endParaRPr>
          </a:p>
          <a:p>
            <a:pPr marL="203200" lvl="0" algn="l" rtl="0">
              <a:lnSpc>
                <a:spcPct val="150000"/>
              </a:lnSpc>
              <a:spcBef>
                <a:spcPts val="0"/>
              </a:spcBef>
              <a:spcAft>
                <a:spcPts val="0"/>
              </a:spcAft>
            </a:pPr>
            <a:r>
              <a:rPr lang="en-US" sz="2200" dirty="0">
                <a:solidFill>
                  <a:schemeClr val="dk1"/>
                </a:solidFill>
                <a:latin typeface="+mn-lt"/>
                <a:ea typeface="Calibri"/>
                <a:cs typeface="Calibri"/>
                <a:sym typeface="Calibri"/>
              </a:rPr>
              <a:t>3. </a:t>
            </a:r>
            <a:r>
              <a:rPr lang="iw" sz="2200" dirty="0">
                <a:solidFill>
                  <a:schemeClr val="dk1"/>
                </a:solidFill>
                <a:latin typeface="+mn-lt"/>
                <a:ea typeface="Calibri"/>
                <a:cs typeface="Calibri"/>
                <a:sym typeface="Calibri"/>
              </a:rPr>
              <a:t>Test Harnesses (for Complex Properties)</a:t>
            </a:r>
            <a:endParaRPr sz="800" dirty="0">
              <a:latin typeface="+mn-lt"/>
            </a:endParaRPr>
          </a:p>
        </p:txBody>
      </p:sp>
      <p:sp>
        <p:nvSpPr>
          <p:cNvPr id="6" name="Freeform: Shape 5">
            <a:extLst>
              <a:ext uri="{FF2B5EF4-FFF2-40B4-BE49-F238E27FC236}">
                <a16:creationId xmlns:a16="http://schemas.microsoft.com/office/drawing/2014/main" id="{DD3F7D0A-1225-CAE2-096A-1C232BFF8E09}"/>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libri"/>
                <a:ea typeface="Calibri"/>
                <a:cs typeface="Calibri"/>
                <a:sym typeface="Calibri"/>
              </a:rPr>
              <a:t>S</a:t>
            </a:r>
            <a:r>
              <a:rPr lang="iw" sz="2800" b="1" dirty="0">
                <a:solidFill>
                  <a:schemeClr val="tx1"/>
                </a:solidFill>
                <a:latin typeface="Calibri"/>
                <a:ea typeface="Calibri"/>
                <a:cs typeface="Calibri"/>
                <a:sym typeface="Calibri"/>
              </a:rPr>
              <a:t>olCMC </a:t>
            </a:r>
            <a:r>
              <a:rPr lang="iw" sz="2800" b="1" dirty="0">
                <a:solidFill>
                  <a:schemeClr val="tx1"/>
                </a:solidFill>
              </a:rPr>
              <a:t>Automated Smart Contract Verification</a:t>
            </a:r>
            <a:endParaRPr lang="en-US" sz="2800" b="1" dirty="0">
              <a:solidFill>
                <a:schemeClr val="tx1"/>
              </a:solidFill>
            </a:endParaRPr>
          </a:p>
        </p:txBody>
      </p:sp>
    </p:spTree>
    <p:extLst>
      <p:ext uri="{BB962C8B-B14F-4D97-AF65-F5344CB8AC3E}">
        <p14:creationId xmlns:p14="http://schemas.microsoft.com/office/powerpoint/2010/main" val="161577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3"/>
          <p:cNvSpPr/>
          <p:nvPr/>
        </p:nvSpPr>
        <p:spPr>
          <a:xfrm>
            <a:off x="1568086" y="2717340"/>
            <a:ext cx="2403567" cy="93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iw" sz="2000" b="1" dirty="0">
                <a:solidFill>
                  <a:schemeClr val="dk1"/>
                </a:solidFill>
                <a:latin typeface="+mn-lt"/>
              </a:rPr>
              <a:t>CHC</a:t>
            </a:r>
            <a:endParaRPr sz="2000" b="1" dirty="0">
              <a:solidFill>
                <a:schemeClr val="dk1"/>
              </a:solidFill>
              <a:latin typeface="+mn-lt"/>
            </a:endParaRPr>
          </a:p>
          <a:p>
            <a:pPr marL="0" lvl="0" indent="0" algn="ctr" rtl="0">
              <a:lnSpc>
                <a:spcPct val="115000"/>
              </a:lnSpc>
              <a:spcBef>
                <a:spcPts val="1200"/>
              </a:spcBef>
              <a:spcAft>
                <a:spcPts val="1200"/>
              </a:spcAft>
              <a:buClr>
                <a:schemeClr val="dk1"/>
              </a:buClr>
              <a:buSzPts val="1100"/>
              <a:buFont typeface="Arial"/>
              <a:buNone/>
            </a:pPr>
            <a:r>
              <a:rPr lang="iw" b="1" dirty="0">
                <a:solidFill>
                  <a:schemeClr val="dk1"/>
                </a:solidFill>
                <a:latin typeface="+mn-lt"/>
              </a:rPr>
              <a:t>Constrained Horn Clauses </a:t>
            </a:r>
            <a:endParaRPr sz="2400" b="1" dirty="0">
              <a:solidFill>
                <a:schemeClr val="dk1"/>
              </a:solidFill>
              <a:latin typeface="+mn-lt"/>
            </a:endParaRPr>
          </a:p>
        </p:txBody>
      </p:sp>
      <p:sp>
        <p:nvSpPr>
          <p:cNvPr id="117" name="Google Shape;117;p23"/>
          <p:cNvSpPr/>
          <p:nvPr/>
        </p:nvSpPr>
        <p:spPr>
          <a:xfrm>
            <a:off x="5189220" y="2717340"/>
            <a:ext cx="2403566" cy="93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iw" sz="2000" b="1" dirty="0">
                <a:solidFill>
                  <a:schemeClr val="dk1"/>
                </a:solidFill>
                <a:latin typeface="+mn-lt"/>
              </a:rPr>
              <a:t>BMC</a:t>
            </a:r>
            <a:endParaRPr sz="2000" b="1" dirty="0">
              <a:solidFill>
                <a:schemeClr val="dk1"/>
              </a:solidFill>
              <a:latin typeface="+mn-lt"/>
            </a:endParaRPr>
          </a:p>
          <a:p>
            <a:pPr marL="0" lvl="0" indent="0" algn="ctr" rtl="0">
              <a:lnSpc>
                <a:spcPct val="115000"/>
              </a:lnSpc>
              <a:spcBef>
                <a:spcPts val="1200"/>
              </a:spcBef>
              <a:spcAft>
                <a:spcPts val="1200"/>
              </a:spcAft>
              <a:buClr>
                <a:schemeClr val="dk1"/>
              </a:buClr>
              <a:buSzPts val="1100"/>
              <a:buFont typeface="Arial"/>
              <a:buNone/>
            </a:pPr>
            <a:r>
              <a:rPr lang="iw" b="1" dirty="0">
                <a:solidFill>
                  <a:schemeClr val="dk1"/>
                </a:solidFill>
              </a:rPr>
              <a:t>Bounded Model Checking</a:t>
            </a:r>
            <a:endParaRPr b="1" dirty="0">
              <a:solidFill>
                <a:schemeClr val="dk1"/>
              </a:solidFill>
            </a:endParaRPr>
          </a:p>
        </p:txBody>
      </p:sp>
      <p:sp>
        <p:nvSpPr>
          <p:cNvPr id="118" name="Google Shape;118;p23"/>
          <p:cNvSpPr txBox="1"/>
          <p:nvPr/>
        </p:nvSpPr>
        <p:spPr>
          <a:xfrm>
            <a:off x="0" y="1598272"/>
            <a:ext cx="9144000" cy="82788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640"/>
              </a:spcBef>
              <a:spcAft>
                <a:spcPts val="0"/>
              </a:spcAft>
              <a:buNone/>
            </a:pPr>
            <a:r>
              <a:rPr lang="en-US" sz="3200" dirty="0">
                <a:solidFill>
                  <a:schemeClr val="dk1"/>
                </a:solidFill>
                <a:latin typeface="Calibri"/>
                <a:ea typeface="Calibri"/>
                <a:cs typeface="Calibri"/>
                <a:sym typeface="Calibri"/>
              </a:rPr>
              <a:t>S</a:t>
            </a:r>
            <a:r>
              <a:rPr lang="iw" sz="3200" dirty="0">
                <a:solidFill>
                  <a:schemeClr val="dk1"/>
                </a:solidFill>
                <a:latin typeface="Calibri"/>
                <a:ea typeface="Calibri"/>
                <a:cs typeface="Calibri"/>
                <a:sym typeface="Calibri"/>
              </a:rPr>
              <a:t>olCMC Based on two egines</a:t>
            </a:r>
            <a:endParaRPr sz="1800" dirty="0">
              <a:solidFill>
                <a:schemeClr val="dk2"/>
              </a:solidFill>
            </a:endParaRPr>
          </a:p>
        </p:txBody>
      </p:sp>
      <p:sp>
        <p:nvSpPr>
          <p:cNvPr id="10" name="TextBox 9">
            <a:extLst>
              <a:ext uri="{FF2B5EF4-FFF2-40B4-BE49-F238E27FC236}">
                <a16:creationId xmlns:a16="http://schemas.microsoft.com/office/drawing/2014/main" id="{1CF482D8-2ABA-DA65-1878-4E5091D27E53}"/>
              </a:ext>
            </a:extLst>
          </p:cNvPr>
          <p:cNvSpPr txBox="1"/>
          <p:nvPr/>
        </p:nvSpPr>
        <p:spPr>
          <a:xfrm>
            <a:off x="121920" y="269022"/>
            <a:ext cx="4838700" cy="523220"/>
          </a:xfrm>
          <a:prstGeom prst="rect">
            <a:avLst/>
          </a:prstGeom>
          <a:noFill/>
        </p:spPr>
        <p:txBody>
          <a:bodyPr wrap="square">
            <a:spAutoFit/>
          </a:bodyPr>
          <a:lstStyle/>
          <a:p>
            <a:r>
              <a:rPr lang="en-US" sz="2800" b="1" dirty="0">
                <a:solidFill>
                  <a:schemeClr val="tx1"/>
                </a:solidFill>
                <a:latin typeface="Calibri"/>
                <a:ea typeface="Calibri"/>
                <a:cs typeface="Calibri"/>
                <a:sym typeface="Calibri"/>
              </a:rPr>
              <a:t>S</a:t>
            </a:r>
            <a:r>
              <a:rPr lang="iw" sz="2800" b="1" dirty="0">
                <a:solidFill>
                  <a:schemeClr val="tx1"/>
                </a:solidFill>
                <a:latin typeface="Calibri"/>
                <a:ea typeface="Calibri"/>
                <a:cs typeface="Calibri"/>
                <a:sym typeface="Calibri"/>
              </a:rPr>
              <a:t>olCMC </a:t>
            </a:r>
            <a:r>
              <a:rPr lang="he-IL" sz="2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engines</a:t>
            </a:r>
            <a:endParaRPr lang="en-US" sz="28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7"/>
          <p:cNvSpPr txBox="1">
            <a:spLocks noGrp="1"/>
          </p:cNvSpPr>
          <p:nvPr>
            <p:ph type="body" idx="4294967295"/>
          </p:nvPr>
        </p:nvSpPr>
        <p:spPr>
          <a:xfrm>
            <a:off x="121920" y="1007481"/>
            <a:ext cx="8602830" cy="829483"/>
          </a:xfrm>
          <a:prstGeom prst="rect">
            <a:avLst/>
          </a:prstGeom>
          <a:noFill/>
          <a:ln>
            <a:noFill/>
          </a:ln>
        </p:spPr>
        <p:txBody>
          <a:bodyPr spcFirstLastPara="1" wrap="square" lIns="91425" tIns="45700" rIns="91425" bIns="45700" anchor="t" anchorCtr="0">
            <a:noAutofit/>
          </a:bodyPr>
          <a:lstStyle/>
          <a:p>
            <a:pPr marL="342900" lvl="0" indent="-139700" algn="ctr">
              <a:lnSpc>
                <a:spcPct val="150000"/>
              </a:lnSpc>
              <a:spcBef>
                <a:spcPts val="640"/>
              </a:spcBef>
              <a:spcAft>
                <a:spcPts val="0"/>
              </a:spcAft>
              <a:buNone/>
            </a:pPr>
            <a:r>
              <a:rPr lang="iw" dirty="0">
                <a:solidFill>
                  <a:schemeClr val="dk1"/>
                </a:solidFill>
              </a:rPr>
              <a:t>SolCMC encodes Solidity smart contracts into a system of </a:t>
            </a:r>
            <a:r>
              <a:rPr lang="iw" b="1" dirty="0">
                <a:solidFill>
                  <a:schemeClr val="dk1"/>
                </a:solidFill>
              </a:rPr>
              <a:t>Constrained Horn Clauses </a:t>
            </a:r>
            <a:r>
              <a:rPr lang="en-US" dirty="0">
                <a:solidFill>
                  <a:schemeClr val="dk1"/>
                </a:solidFill>
              </a:rPr>
              <a:t>(</a:t>
            </a:r>
            <a:r>
              <a:rPr lang="iw" dirty="0">
                <a:solidFill>
                  <a:schemeClr val="dk1"/>
                </a:solidFill>
              </a:rPr>
              <a:t>CHC</a:t>
            </a:r>
            <a:r>
              <a:rPr lang="en-US" dirty="0">
                <a:solidFill>
                  <a:schemeClr val="dk1"/>
                </a:solidFill>
              </a:rPr>
              <a:t>s).</a:t>
            </a:r>
          </a:p>
          <a:p>
            <a:pPr algn="ctr">
              <a:lnSpc>
                <a:spcPct val="150000"/>
              </a:lnSpc>
            </a:pPr>
            <a:r>
              <a:rPr lang="en-US" b="1" dirty="0"/>
              <a:t>Describes a state transition in a program</a:t>
            </a:r>
          </a:p>
        </p:txBody>
      </p:sp>
      <p:sp>
        <p:nvSpPr>
          <p:cNvPr id="6" name="TextBox 5">
            <a:extLst>
              <a:ext uri="{FF2B5EF4-FFF2-40B4-BE49-F238E27FC236}">
                <a16:creationId xmlns:a16="http://schemas.microsoft.com/office/drawing/2014/main" id="{F15CF783-B3D4-3A1F-CDE9-1793BAD5FE0A}"/>
              </a:ext>
            </a:extLst>
          </p:cNvPr>
          <p:cNvSpPr txBox="1"/>
          <p:nvPr/>
        </p:nvSpPr>
        <p:spPr>
          <a:xfrm>
            <a:off x="121920" y="269022"/>
            <a:ext cx="4838700" cy="523220"/>
          </a:xfrm>
          <a:prstGeom prst="rect">
            <a:avLst/>
          </a:prstGeom>
          <a:noFill/>
        </p:spPr>
        <p:txBody>
          <a:bodyPr wrap="square">
            <a:spAutoFit/>
          </a:bodyPr>
          <a:lstStyle/>
          <a:p>
            <a:r>
              <a:rPr lang="iw" sz="2800" b="1" dirty="0">
                <a:latin typeface="Calibri"/>
                <a:ea typeface="Calibri"/>
                <a:cs typeface="Calibri"/>
                <a:sym typeface="Calibri"/>
              </a:rPr>
              <a:t>What Are CHCs?</a:t>
            </a:r>
            <a:endParaRPr lang="en-US" sz="2800" b="1" dirty="0">
              <a:solidFill>
                <a:schemeClr val="tx1"/>
              </a:solidFill>
            </a:endParaRPr>
          </a:p>
        </p:txBody>
      </p:sp>
      <p:sp>
        <p:nvSpPr>
          <p:cNvPr id="7" name="TextBox 6">
            <a:extLst>
              <a:ext uri="{FF2B5EF4-FFF2-40B4-BE49-F238E27FC236}">
                <a16:creationId xmlns:a16="http://schemas.microsoft.com/office/drawing/2014/main" id="{3949DAF8-7536-A05A-A1F9-8B1930EE328E}"/>
              </a:ext>
            </a:extLst>
          </p:cNvPr>
          <p:cNvSpPr txBox="1"/>
          <p:nvPr/>
        </p:nvSpPr>
        <p:spPr>
          <a:xfrm>
            <a:off x="55442" y="2482758"/>
            <a:ext cx="8956766" cy="461665"/>
          </a:xfrm>
          <a:prstGeom prst="rect">
            <a:avLst/>
          </a:prstGeom>
          <a:noFill/>
        </p:spPr>
        <p:txBody>
          <a:bodyPr wrap="square">
            <a:spAutoFit/>
          </a:bodyPr>
          <a:lstStyle/>
          <a:p>
            <a:pPr algn="ctr"/>
            <a:r>
              <a:rPr lang="en-US" sz="2400" b="1" dirty="0">
                <a:latin typeface="+mn-lt"/>
              </a:rPr>
              <a:t>A₁ ∧ A₂ ∧ ... ∧ Aₙ ∧ C  ⇒  B</a:t>
            </a:r>
          </a:p>
        </p:txBody>
      </p:sp>
      <p:sp>
        <p:nvSpPr>
          <p:cNvPr id="13" name="TextBox 12">
            <a:extLst>
              <a:ext uri="{FF2B5EF4-FFF2-40B4-BE49-F238E27FC236}">
                <a16:creationId xmlns:a16="http://schemas.microsoft.com/office/drawing/2014/main" id="{6894AAE4-95D2-FA87-E73E-459A1E3BC2D8}"/>
              </a:ext>
            </a:extLst>
          </p:cNvPr>
          <p:cNvSpPr txBox="1"/>
          <p:nvPr/>
        </p:nvSpPr>
        <p:spPr>
          <a:xfrm>
            <a:off x="285751" y="3758313"/>
            <a:ext cx="4786985" cy="923330"/>
          </a:xfrm>
          <a:prstGeom prst="rect">
            <a:avLst/>
          </a:prstGeom>
          <a:noFill/>
        </p:spPr>
        <p:txBody>
          <a:bodyPr wrap="square">
            <a:spAutoFit/>
          </a:bodyPr>
          <a:lstStyle/>
          <a:p>
            <a:pPr marL="285750" indent="-285750">
              <a:buFont typeface="Arial" panose="020B0604020202020204" pitchFamily="34" charset="0"/>
              <a:buChar char="•"/>
            </a:pPr>
            <a:r>
              <a:rPr lang="en-US" sz="1800" b="1" dirty="0">
                <a:latin typeface="+mj-lt"/>
              </a:rPr>
              <a:t>Aᵢ</a:t>
            </a:r>
            <a:r>
              <a:rPr lang="en-US" sz="1800" dirty="0">
                <a:latin typeface="+mj-lt"/>
              </a:rPr>
              <a:t>: Predicates (conditions)</a:t>
            </a:r>
          </a:p>
          <a:p>
            <a:pPr marL="285750" indent="-285750">
              <a:buFont typeface="Arial" panose="020B0604020202020204" pitchFamily="34" charset="0"/>
              <a:buChar char="•"/>
            </a:pPr>
            <a:r>
              <a:rPr kumimoji="0" lang="en-US" altLang="en-US" sz="1800" b="1" i="0" u="none" strike="noStrike" cap="none" normalizeH="0" baseline="0" dirty="0">
                <a:ln>
                  <a:noFill/>
                </a:ln>
                <a:solidFill>
                  <a:schemeClr val="tx1"/>
                </a:solidFill>
                <a:effectLst/>
                <a:latin typeface="+mj-lt"/>
              </a:rPr>
              <a:t>C</a:t>
            </a:r>
            <a:r>
              <a:rPr kumimoji="0" lang="en-US" altLang="en-US" sz="1800" b="0" i="0" u="none" strike="noStrike" cap="none" normalizeH="0" baseline="0" dirty="0">
                <a:ln>
                  <a:noFill/>
                </a:ln>
                <a:solidFill>
                  <a:schemeClr val="tx1"/>
                </a:solidFill>
                <a:effectLst/>
                <a:latin typeface="+mj-lt"/>
              </a:rPr>
              <a:t>: Constraints (e.g., arithmetic conditions)</a:t>
            </a:r>
          </a:p>
          <a:p>
            <a:pPr marL="285750" indent="-285750">
              <a:buFont typeface="Arial" panose="020B0604020202020204" pitchFamily="34" charset="0"/>
              <a:buChar char="•"/>
            </a:pPr>
            <a:r>
              <a:rPr kumimoji="0" lang="en-US" altLang="en-US" sz="1800" b="1" i="0" u="none" strike="noStrike" cap="none" normalizeH="0" baseline="0" dirty="0">
                <a:ln>
                  <a:noFill/>
                </a:ln>
                <a:solidFill>
                  <a:schemeClr val="tx1"/>
                </a:solidFill>
                <a:effectLst/>
                <a:latin typeface="+mj-lt"/>
              </a:rPr>
              <a:t>B</a:t>
            </a:r>
            <a:r>
              <a:rPr kumimoji="0" lang="en-US" altLang="en-US" sz="1800" b="0" i="0" u="none" strike="noStrike" cap="none" normalizeH="0" baseline="0" dirty="0">
                <a:ln>
                  <a:noFill/>
                </a:ln>
                <a:solidFill>
                  <a:schemeClr val="tx1"/>
                </a:solidFill>
                <a:effectLst/>
                <a:latin typeface="+mj-lt"/>
              </a:rPr>
              <a:t>: Conclusion (predicate)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6" name="TextBox 5">
            <a:extLst>
              <a:ext uri="{FF2B5EF4-FFF2-40B4-BE49-F238E27FC236}">
                <a16:creationId xmlns:a16="http://schemas.microsoft.com/office/drawing/2014/main" id="{0C07831E-6654-1D86-8833-67875FCD251B}"/>
              </a:ext>
            </a:extLst>
          </p:cNvPr>
          <p:cNvSpPr txBox="1"/>
          <p:nvPr/>
        </p:nvSpPr>
        <p:spPr>
          <a:xfrm>
            <a:off x="121920" y="284262"/>
            <a:ext cx="7376160" cy="523220"/>
          </a:xfrm>
          <a:prstGeom prst="rect">
            <a:avLst/>
          </a:prstGeom>
          <a:noFill/>
        </p:spPr>
        <p:txBody>
          <a:bodyPr wrap="square">
            <a:spAutoFit/>
          </a:bodyPr>
          <a:lstStyle/>
          <a:p>
            <a:r>
              <a:rPr lang="iw" sz="2800" b="1" dirty="0">
                <a:solidFill>
                  <a:schemeClr val="dk1"/>
                </a:solidFill>
                <a:latin typeface="Calibri"/>
                <a:ea typeface="Calibri"/>
                <a:cs typeface="Calibri"/>
                <a:sym typeface="Calibri"/>
              </a:rPr>
              <a:t>CHC</a:t>
            </a:r>
            <a:r>
              <a:rPr lang="iw" sz="2800" b="1" dirty="0">
                <a:latin typeface="Calibri"/>
                <a:ea typeface="Calibri"/>
                <a:cs typeface="Calibri"/>
                <a:sym typeface="Calibri"/>
              </a:rPr>
              <a:t> engine flow</a:t>
            </a:r>
            <a:endParaRPr lang="en-US" sz="2800" b="1" dirty="0">
              <a:solidFill>
                <a:schemeClr val="tx1"/>
              </a:solidFill>
            </a:endParaRPr>
          </a:p>
        </p:txBody>
      </p:sp>
      <p:grpSp>
        <p:nvGrpSpPr>
          <p:cNvPr id="5" name="Group 4">
            <a:extLst>
              <a:ext uri="{FF2B5EF4-FFF2-40B4-BE49-F238E27FC236}">
                <a16:creationId xmlns:a16="http://schemas.microsoft.com/office/drawing/2014/main" id="{A323EAD5-D321-64A3-3ED4-7CBACEB3F848}"/>
              </a:ext>
            </a:extLst>
          </p:cNvPr>
          <p:cNvGrpSpPr/>
          <p:nvPr/>
        </p:nvGrpSpPr>
        <p:grpSpPr>
          <a:xfrm>
            <a:off x="227998" y="1388323"/>
            <a:ext cx="8688003" cy="2068011"/>
            <a:chOff x="1465159" y="2183232"/>
            <a:chExt cx="6429887" cy="1530510"/>
          </a:xfrm>
        </p:grpSpPr>
        <p:sp>
          <p:nvSpPr>
            <p:cNvPr id="7" name="Freeform: Shape 6">
              <a:extLst>
                <a:ext uri="{FF2B5EF4-FFF2-40B4-BE49-F238E27FC236}">
                  <a16:creationId xmlns:a16="http://schemas.microsoft.com/office/drawing/2014/main" id="{007E35BF-0C8D-8FA1-260E-5A306FA0DB51}"/>
                </a:ext>
              </a:extLst>
            </p:cNvPr>
            <p:cNvSpPr/>
            <p:nvPr/>
          </p:nvSpPr>
          <p:spPr>
            <a:xfrm>
              <a:off x="1465159" y="2655969"/>
              <a:ext cx="960856" cy="576513"/>
            </a:xfrm>
            <a:custGeom>
              <a:avLst/>
              <a:gdLst>
                <a:gd name="connsiteX0" fmla="*/ 0 w 761999"/>
                <a:gd name="connsiteY0" fmla="*/ 45720 h 457199"/>
                <a:gd name="connsiteX1" fmla="*/ 45720 w 761999"/>
                <a:gd name="connsiteY1" fmla="*/ 0 h 457199"/>
                <a:gd name="connsiteX2" fmla="*/ 716279 w 761999"/>
                <a:gd name="connsiteY2" fmla="*/ 0 h 457199"/>
                <a:gd name="connsiteX3" fmla="*/ 761999 w 761999"/>
                <a:gd name="connsiteY3" fmla="*/ 45720 h 457199"/>
                <a:gd name="connsiteX4" fmla="*/ 761999 w 761999"/>
                <a:gd name="connsiteY4" fmla="*/ 411479 h 457199"/>
                <a:gd name="connsiteX5" fmla="*/ 716279 w 761999"/>
                <a:gd name="connsiteY5" fmla="*/ 457199 h 457199"/>
                <a:gd name="connsiteX6" fmla="*/ 45720 w 761999"/>
                <a:gd name="connsiteY6" fmla="*/ 457199 h 457199"/>
                <a:gd name="connsiteX7" fmla="*/ 0 w 761999"/>
                <a:gd name="connsiteY7" fmla="*/ 411479 h 457199"/>
                <a:gd name="connsiteX8" fmla="*/ 0 w 761999"/>
                <a:gd name="connsiteY8" fmla="*/ 4572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 h="457199">
                  <a:moveTo>
                    <a:pt x="0" y="45720"/>
                  </a:moveTo>
                  <a:cubicBezTo>
                    <a:pt x="0" y="20470"/>
                    <a:pt x="20470" y="0"/>
                    <a:pt x="45720" y="0"/>
                  </a:cubicBezTo>
                  <a:lnTo>
                    <a:pt x="716279" y="0"/>
                  </a:lnTo>
                  <a:cubicBezTo>
                    <a:pt x="741529" y="0"/>
                    <a:pt x="761999" y="20470"/>
                    <a:pt x="761999" y="45720"/>
                  </a:cubicBezTo>
                  <a:lnTo>
                    <a:pt x="761999" y="411479"/>
                  </a:lnTo>
                  <a:cubicBezTo>
                    <a:pt x="761999" y="436729"/>
                    <a:pt x="741529" y="457199"/>
                    <a:pt x="716279" y="457199"/>
                  </a:cubicBezTo>
                  <a:lnTo>
                    <a:pt x="45720" y="457199"/>
                  </a:lnTo>
                  <a:cubicBezTo>
                    <a:pt x="20470" y="457199"/>
                    <a:pt x="0" y="436729"/>
                    <a:pt x="0" y="411479"/>
                  </a:cubicBezTo>
                  <a:lnTo>
                    <a:pt x="0" y="4572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5781" tIns="85781" rIns="85781" bIns="85781" numCol="1" spcCol="1270" anchor="ctr" anchorCtr="0">
              <a:noAutofit/>
            </a:bodyPr>
            <a:lstStyle/>
            <a:p>
              <a:pPr marL="0" lvl="0" indent="0" algn="ctr" defTabSz="844550">
                <a:lnSpc>
                  <a:spcPct val="90000"/>
                </a:lnSpc>
                <a:spcBef>
                  <a:spcPct val="0"/>
                </a:spcBef>
                <a:spcAft>
                  <a:spcPct val="35000"/>
                </a:spcAft>
                <a:buNone/>
              </a:pPr>
              <a:r>
                <a:rPr lang="iw" sz="2000" b="1" dirty="0">
                  <a:latin typeface="+mj-lt"/>
                </a:rPr>
                <a:t>code</a:t>
              </a:r>
              <a:endParaRPr lang="en-US" sz="1900" b="1" kern="1200" dirty="0">
                <a:latin typeface="+mj-lt"/>
              </a:endParaRPr>
            </a:p>
          </p:txBody>
        </p:sp>
        <p:sp>
          <p:nvSpPr>
            <p:cNvPr id="8" name="Freeform: Shape 7">
              <a:extLst>
                <a:ext uri="{FF2B5EF4-FFF2-40B4-BE49-F238E27FC236}">
                  <a16:creationId xmlns:a16="http://schemas.microsoft.com/office/drawing/2014/main" id="{32805D2A-6DFE-4E78-1B50-A8B4EB945D5A}"/>
                </a:ext>
              </a:extLst>
            </p:cNvPr>
            <p:cNvSpPr/>
            <p:nvPr/>
          </p:nvSpPr>
          <p:spPr>
            <a:xfrm>
              <a:off x="2522102" y="2825080"/>
              <a:ext cx="203700" cy="238293"/>
            </a:xfrm>
            <a:custGeom>
              <a:avLst/>
              <a:gdLst>
                <a:gd name="connsiteX0" fmla="*/ 0 w 161543"/>
                <a:gd name="connsiteY0" fmla="*/ 37795 h 188976"/>
                <a:gd name="connsiteX1" fmla="*/ 80772 w 161543"/>
                <a:gd name="connsiteY1" fmla="*/ 37795 h 188976"/>
                <a:gd name="connsiteX2" fmla="*/ 80772 w 161543"/>
                <a:gd name="connsiteY2" fmla="*/ 0 h 188976"/>
                <a:gd name="connsiteX3" fmla="*/ 161543 w 161543"/>
                <a:gd name="connsiteY3" fmla="*/ 94488 h 188976"/>
                <a:gd name="connsiteX4" fmla="*/ 80772 w 161543"/>
                <a:gd name="connsiteY4" fmla="*/ 188976 h 188976"/>
                <a:gd name="connsiteX5" fmla="*/ 80772 w 161543"/>
                <a:gd name="connsiteY5" fmla="*/ 151181 h 188976"/>
                <a:gd name="connsiteX6" fmla="*/ 0 w 161543"/>
                <a:gd name="connsiteY6" fmla="*/ 151181 h 188976"/>
                <a:gd name="connsiteX7" fmla="*/ 0 w 161543"/>
                <a:gd name="connsiteY7" fmla="*/ 37795 h 1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43" h="188976">
                  <a:moveTo>
                    <a:pt x="0" y="37795"/>
                  </a:moveTo>
                  <a:lnTo>
                    <a:pt x="80772" y="37795"/>
                  </a:lnTo>
                  <a:lnTo>
                    <a:pt x="80772" y="0"/>
                  </a:lnTo>
                  <a:lnTo>
                    <a:pt x="161543" y="94488"/>
                  </a:lnTo>
                  <a:lnTo>
                    <a:pt x="80772" y="188976"/>
                  </a:lnTo>
                  <a:lnTo>
                    <a:pt x="80772" y="151181"/>
                  </a:lnTo>
                  <a:lnTo>
                    <a:pt x="0" y="151181"/>
                  </a:lnTo>
                  <a:lnTo>
                    <a:pt x="0" y="37795"/>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0" tIns="37795" rIns="48463" bIns="37795" numCol="1" spcCol="1270" anchor="ctr" anchorCtr="0">
              <a:noAutofit/>
            </a:bodyPr>
            <a:lstStyle/>
            <a:p>
              <a:pPr marL="0" lvl="0" indent="0" algn="ctr" defTabSz="355600">
                <a:lnSpc>
                  <a:spcPct val="90000"/>
                </a:lnSpc>
                <a:spcBef>
                  <a:spcPct val="0"/>
                </a:spcBef>
                <a:spcAft>
                  <a:spcPct val="35000"/>
                </a:spcAft>
                <a:buNone/>
              </a:pPr>
              <a:endParaRPr lang="en-US" sz="800" kern="1200">
                <a:latin typeface="+mj-lt"/>
              </a:endParaRPr>
            </a:p>
          </p:txBody>
        </p:sp>
        <p:sp>
          <p:nvSpPr>
            <p:cNvPr id="9" name="Freeform: Shape 8">
              <a:extLst>
                <a:ext uri="{FF2B5EF4-FFF2-40B4-BE49-F238E27FC236}">
                  <a16:creationId xmlns:a16="http://schemas.microsoft.com/office/drawing/2014/main" id="{5EACA008-FB92-887A-46CB-59D271AFEC5D}"/>
                </a:ext>
              </a:extLst>
            </p:cNvPr>
            <p:cNvSpPr/>
            <p:nvPr/>
          </p:nvSpPr>
          <p:spPr>
            <a:xfrm>
              <a:off x="2810359" y="2655969"/>
              <a:ext cx="960856" cy="576513"/>
            </a:xfrm>
            <a:custGeom>
              <a:avLst/>
              <a:gdLst>
                <a:gd name="connsiteX0" fmla="*/ 0 w 761999"/>
                <a:gd name="connsiteY0" fmla="*/ 45720 h 457199"/>
                <a:gd name="connsiteX1" fmla="*/ 45720 w 761999"/>
                <a:gd name="connsiteY1" fmla="*/ 0 h 457199"/>
                <a:gd name="connsiteX2" fmla="*/ 716279 w 761999"/>
                <a:gd name="connsiteY2" fmla="*/ 0 h 457199"/>
                <a:gd name="connsiteX3" fmla="*/ 761999 w 761999"/>
                <a:gd name="connsiteY3" fmla="*/ 45720 h 457199"/>
                <a:gd name="connsiteX4" fmla="*/ 761999 w 761999"/>
                <a:gd name="connsiteY4" fmla="*/ 411479 h 457199"/>
                <a:gd name="connsiteX5" fmla="*/ 716279 w 761999"/>
                <a:gd name="connsiteY5" fmla="*/ 457199 h 457199"/>
                <a:gd name="connsiteX6" fmla="*/ 45720 w 761999"/>
                <a:gd name="connsiteY6" fmla="*/ 457199 h 457199"/>
                <a:gd name="connsiteX7" fmla="*/ 0 w 761999"/>
                <a:gd name="connsiteY7" fmla="*/ 411479 h 457199"/>
                <a:gd name="connsiteX8" fmla="*/ 0 w 761999"/>
                <a:gd name="connsiteY8" fmla="*/ 4572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 h="457199">
                  <a:moveTo>
                    <a:pt x="0" y="45720"/>
                  </a:moveTo>
                  <a:cubicBezTo>
                    <a:pt x="0" y="20470"/>
                    <a:pt x="20470" y="0"/>
                    <a:pt x="45720" y="0"/>
                  </a:cubicBezTo>
                  <a:lnTo>
                    <a:pt x="716279" y="0"/>
                  </a:lnTo>
                  <a:cubicBezTo>
                    <a:pt x="741529" y="0"/>
                    <a:pt x="761999" y="20470"/>
                    <a:pt x="761999" y="45720"/>
                  </a:cubicBezTo>
                  <a:lnTo>
                    <a:pt x="761999" y="411479"/>
                  </a:lnTo>
                  <a:cubicBezTo>
                    <a:pt x="761999" y="436729"/>
                    <a:pt x="741529" y="457199"/>
                    <a:pt x="716279" y="457199"/>
                  </a:cubicBezTo>
                  <a:lnTo>
                    <a:pt x="45720" y="457199"/>
                  </a:lnTo>
                  <a:cubicBezTo>
                    <a:pt x="20470" y="457199"/>
                    <a:pt x="0" y="436729"/>
                    <a:pt x="0" y="411479"/>
                  </a:cubicBezTo>
                  <a:lnTo>
                    <a:pt x="0" y="4572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5781" tIns="85781" rIns="85781" bIns="85781" numCol="1" spcCol="1270" anchor="ctr" anchorCtr="0">
              <a:noAutofit/>
            </a:bodyPr>
            <a:lstStyle/>
            <a:p>
              <a:pPr marL="0" lvl="0" indent="0" algn="ctr" rtl="0">
                <a:spcBef>
                  <a:spcPts val="0"/>
                </a:spcBef>
                <a:spcAft>
                  <a:spcPts val="0"/>
                </a:spcAft>
                <a:buNone/>
              </a:pPr>
              <a:r>
                <a:rPr lang="en-US" sz="2000" b="1" dirty="0">
                  <a:latin typeface="+mj-lt"/>
                </a:rPr>
                <a:t>AST</a:t>
              </a:r>
            </a:p>
            <a:p>
              <a:pPr marL="0" lvl="0" indent="0" algn="ctr" rtl="0">
                <a:spcBef>
                  <a:spcPts val="0"/>
                </a:spcBef>
                <a:spcAft>
                  <a:spcPts val="0"/>
                </a:spcAft>
                <a:buNone/>
              </a:pPr>
              <a:r>
                <a:rPr lang="en-US" sz="950" dirty="0">
                  <a:latin typeface="+mj-lt"/>
                </a:rPr>
                <a:t>(Abstract Syntax Tree)</a:t>
              </a:r>
            </a:p>
          </p:txBody>
        </p:sp>
        <p:sp>
          <p:nvSpPr>
            <p:cNvPr id="10" name="Freeform: Shape 9">
              <a:extLst>
                <a:ext uri="{FF2B5EF4-FFF2-40B4-BE49-F238E27FC236}">
                  <a16:creationId xmlns:a16="http://schemas.microsoft.com/office/drawing/2014/main" id="{ECD6D849-0993-D9B8-746C-5EB120496DF1}"/>
                </a:ext>
              </a:extLst>
            </p:cNvPr>
            <p:cNvSpPr/>
            <p:nvPr/>
          </p:nvSpPr>
          <p:spPr>
            <a:xfrm>
              <a:off x="3867302" y="2825080"/>
              <a:ext cx="203702" cy="238293"/>
            </a:xfrm>
            <a:custGeom>
              <a:avLst/>
              <a:gdLst>
                <a:gd name="connsiteX0" fmla="*/ 0 w 161544"/>
                <a:gd name="connsiteY0" fmla="*/ 37795 h 188976"/>
                <a:gd name="connsiteX1" fmla="*/ 80772 w 161544"/>
                <a:gd name="connsiteY1" fmla="*/ 37795 h 188976"/>
                <a:gd name="connsiteX2" fmla="*/ 80772 w 161544"/>
                <a:gd name="connsiteY2" fmla="*/ 0 h 188976"/>
                <a:gd name="connsiteX3" fmla="*/ 161544 w 161544"/>
                <a:gd name="connsiteY3" fmla="*/ 94488 h 188976"/>
                <a:gd name="connsiteX4" fmla="*/ 80772 w 161544"/>
                <a:gd name="connsiteY4" fmla="*/ 188976 h 188976"/>
                <a:gd name="connsiteX5" fmla="*/ 80772 w 161544"/>
                <a:gd name="connsiteY5" fmla="*/ 151181 h 188976"/>
                <a:gd name="connsiteX6" fmla="*/ 0 w 161544"/>
                <a:gd name="connsiteY6" fmla="*/ 151181 h 188976"/>
                <a:gd name="connsiteX7" fmla="*/ 0 w 161544"/>
                <a:gd name="connsiteY7" fmla="*/ 37795 h 1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44" h="188976">
                  <a:moveTo>
                    <a:pt x="0" y="37795"/>
                  </a:moveTo>
                  <a:lnTo>
                    <a:pt x="80772" y="37795"/>
                  </a:lnTo>
                  <a:lnTo>
                    <a:pt x="80772" y="0"/>
                  </a:lnTo>
                  <a:lnTo>
                    <a:pt x="161544" y="94488"/>
                  </a:lnTo>
                  <a:lnTo>
                    <a:pt x="80772" y="188976"/>
                  </a:lnTo>
                  <a:lnTo>
                    <a:pt x="80772" y="151181"/>
                  </a:lnTo>
                  <a:lnTo>
                    <a:pt x="0" y="151181"/>
                  </a:lnTo>
                  <a:lnTo>
                    <a:pt x="0" y="37795"/>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0" tIns="37795" rIns="48463" bIns="37795" numCol="1" spcCol="1270" anchor="ctr" anchorCtr="0">
              <a:noAutofit/>
            </a:bodyPr>
            <a:lstStyle/>
            <a:p>
              <a:pPr marL="0" lvl="0" indent="0" algn="ctr" defTabSz="355600">
                <a:lnSpc>
                  <a:spcPct val="90000"/>
                </a:lnSpc>
                <a:spcBef>
                  <a:spcPct val="0"/>
                </a:spcBef>
                <a:spcAft>
                  <a:spcPct val="35000"/>
                </a:spcAft>
                <a:buNone/>
              </a:pPr>
              <a:endParaRPr lang="en-US" sz="800" kern="1200">
                <a:latin typeface="+mj-lt"/>
              </a:endParaRPr>
            </a:p>
          </p:txBody>
        </p:sp>
        <p:sp>
          <p:nvSpPr>
            <p:cNvPr id="11" name="Freeform: Shape 10">
              <a:extLst>
                <a:ext uri="{FF2B5EF4-FFF2-40B4-BE49-F238E27FC236}">
                  <a16:creationId xmlns:a16="http://schemas.microsoft.com/office/drawing/2014/main" id="{4CD9429E-EA9B-CC59-30FD-2A7C7C900A81}"/>
                </a:ext>
              </a:extLst>
            </p:cNvPr>
            <p:cNvSpPr/>
            <p:nvPr/>
          </p:nvSpPr>
          <p:spPr>
            <a:xfrm>
              <a:off x="4155559" y="2655969"/>
              <a:ext cx="960856" cy="576513"/>
            </a:xfrm>
            <a:custGeom>
              <a:avLst/>
              <a:gdLst>
                <a:gd name="connsiteX0" fmla="*/ 0 w 761999"/>
                <a:gd name="connsiteY0" fmla="*/ 45720 h 457199"/>
                <a:gd name="connsiteX1" fmla="*/ 45720 w 761999"/>
                <a:gd name="connsiteY1" fmla="*/ 0 h 457199"/>
                <a:gd name="connsiteX2" fmla="*/ 716279 w 761999"/>
                <a:gd name="connsiteY2" fmla="*/ 0 h 457199"/>
                <a:gd name="connsiteX3" fmla="*/ 761999 w 761999"/>
                <a:gd name="connsiteY3" fmla="*/ 45720 h 457199"/>
                <a:gd name="connsiteX4" fmla="*/ 761999 w 761999"/>
                <a:gd name="connsiteY4" fmla="*/ 411479 h 457199"/>
                <a:gd name="connsiteX5" fmla="*/ 716279 w 761999"/>
                <a:gd name="connsiteY5" fmla="*/ 457199 h 457199"/>
                <a:gd name="connsiteX6" fmla="*/ 45720 w 761999"/>
                <a:gd name="connsiteY6" fmla="*/ 457199 h 457199"/>
                <a:gd name="connsiteX7" fmla="*/ 0 w 761999"/>
                <a:gd name="connsiteY7" fmla="*/ 411479 h 457199"/>
                <a:gd name="connsiteX8" fmla="*/ 0 w 761999"/>
                <a:gd name="connsiteY8" fmla="*/ 4572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 h="457199">
                  <a:moveTo>
                    <a:pt x="0" y="45720"/>
                  </a:moveTo>
                  <a:cubicBezTo>
                    <a:pt x="0" y="20470"/>
                    <a:pt x="20470" y="0"/>
                    <a:pt x="45720" y="0"/>
                  </a:cubicBezTo>
                  <a:lnTo>
                    <a:pt x="716279" y="0"/>
                  </a:lnTo>
                  <a:cubicBezTo>
                    <a:pt x="741529" y="0"/>
                    <a:pt x="761999" y="20470"/>
                    <a:pt x="761999" y="45720"/>
                  </a:cubicBezTo>
                  <a:lnTo>
                    <a:pt x="761999" y="411479"/>
                  </a:lnTo>
                  <a:cubicBezTo>
                    <a:pt x="761999" y="436729"/>
                    <a:pt x="741529" y="457199"/>
                    <a:pt x="716279" y="457199"/>
                  </a:cubicBezTo>
                  <a:lnTo>
                    <a:pt x="45720" y="457199"/>
                  </a:lnTo>
                  <a:cubicBezTo>
                    <a:pt x="20470" y="457199"/>
                    <a:pt x="0" y="436729"/>
                    <a:pt x="0" y="411479"/>
                  </a:cubicBezTo>
                  <a:lnTo>
                    <a:pt x="0" y="4572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5781" tIns="85781" rIns="85781" bIns="85781" numCol="1" spcCol="1270" anchor="ctr" anchorCtr="0">
              <a:noAutofit/>
            </a:bodyPr>
            <a:lstStyle/>
            <a:p>
              <a:pPr marL="0" lvl="0" indent="0" algn="ctr" rtl="0">
                <a:spcBef>
                  <a:spcPts val="0"/>
                </a:spcBef>
                <a:spcAft>
                  <a:spcPts val="0"/>
                </a:spcAft>
                <a:buNone/>
              </a:pPr>
              <a:r>
                <a:rPr lang="en-US" sz="2000" b="1" dirty="0">
                  <a:latin typeface="+mj-lt"/>
                </a:rPr>
                <a:t>CFG</a:t>
              </a:r>
            </a:p>
            <a:p>
              <a:pPr marL="0" lvl="0" indent="0" algn="ctr" rtl="0">
                <a:spcBef>
                  <a:spcPts val="0"/>
                </a:spcBef>
                <a:spcAft>
                  <a:spcPts val="0"/>
                </a:spcAft>
                <a:buNone/>
              </a:pPr>
              <a:r>
                <a:rPr lang="en-US" sz="1000" dirty="0">
                  <a:latin typeface="+mj-lt"/>
                </a:rPr>
                <a:t>(control flow graph)</a:t>
              </a:r>
            </a:p>
          </p:txBody>
        </p:sp>
        <p:sp>
          <p:nvSpPr>
            <p:cNvPr id="12" name="Freeform: Shape 11">
              <a:extLst>
                <a:ext uri="{FF2B5EF4-FFF2-40B4-BE49-F238E27FC236}">
                  <a16:creationId xmlns:a16="http://schemas.microsoft.com/office/drawing/2014/main" id="{0DD9837F-6773-A7D4-3ECE-B812A4732088}"/>
                </a:ext>
              </a:extLst>
            </p:cNvPr>
            <p:cNvSpPr/>
            <p:nvPr/>
          </p:nvSpPr>
          <p:spPr>
            <a:xfrm>
              <a:off x="5212502" y="2825080"/>
              <a:ext cx="203702" cy="238293"/>
            </a:xfrm>
            <a:custGeom>
              <a:avLst/>
              <a:gdLst>
                <a:gd name="connsiteX0" fmla="*/ 0 w 161544"/>
                <a:gd name="connsiteY0" fmla="*/ 37795 h 188976"/>
                <a:gd name="connsiteX1" fmla="*/ 80772 w 161544"/>
                <a:gd name="connsiteY1" fmla="*/ 37795 h 188976"/>
                <a:gd name="connsiteX2" fmla="*/ 80772 w 161544"/>
                <a:gd name="connsiteY2" fmla="*/ 0 h 188976"/>
                <a:gd name="connsiteX3" fmla="*/ 161544 w 161544"/>
                <a:gd name="connsiteY3" fmla="*/ 94488 h 188976"/>
                <a:gd name="connsiteX4" fmla="*/ 80772 w 161544"/>
                <a:gd name="connsiteY4" fmla="*/ 188976 h 188976"/>
                <a:gd name="connsiteX5" fmla="*/ 80772 w 161544"/>
                <a:gd name="connsiteY5" fmla="*/ 151181 h 188976"/>
                <a:gd name="connsiteX6" fmla="*/ 0 w 161544"/>
                <a:gd name="connsiteY6" fmla="*/ 151181 h 188976"/>
                <a:gd name="connsiteX7" fmla="*/ 0 w 161544"/>
                <a:gd name="connsiteY7" fmla="*/ 37795 h 1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44" h="188976">
                  <a:moveTo>
                    <a:pt x="0" y="37795"/>
                  </a:moveTo>
                  <a:lnTo>
                    <a:pt x="80772" y="37795"/>
                  </a:lnTo>
                  <a:lnTo>
                    <a:pt x="80772" y="0"/>
                  </a:lnTo>
                  <a:lnTo>
                    <a:pt x="161544" y="94488"/>
                  </a:lnTo>
                  <a:lnTo>
                    <a:pt x="80772" y="188976"/>
                  </a:lnTo>
                  <a:lnTo>
                    <a:pt x="80772" y="151181"/>
                  </a:lnTo>
                  <a:lnTo>
                    <a:pt x="0" y="151181"/>
                  </a:lnTo>
                  <a:lnTo>
                    <a:pt x="0" y="37795"/>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0" tIns="37795" rIns="48463" bIns="37795" numCol="1" spcCol="1270" anchor="ctr" anchorCtr="0">
              <a:noAutofit/>
            </a:bodyPr>
            <a:lstStyle/>
            <a:p>
              <a:pPr marL="0" lvl="0" indent="0" algn="ctr" defTabSz="355600">
                <a:lnSpc>
                  <a:spcPct val="90000"/>
                </a:lnSpc>
                <a:spcBef>
                  <a:spcPct val="0"/>
                </a:spcBef>
                <a:spcAft>
                  <a:spcPct val="35000"/>
                </a:spcAft>
                <a:buNone/>
              </a:pPr>
              <a:endParaRPr lang="en-US" sz="800" kern="1200">
                <a:latin typeface="+mj-lt"/>
              </a:endParaRPr>
            </a:p>
          </p:txBody>
        </p:sp>
        <p:sp>
          <p:nvSpPr>
            <p:cNvPr id="13" name="Freeform: Shape 12">
              <a:extLst>
                <a:ext uri="{FF2B5EF4-FFF2-40B4-BE49-F238E27FC236}">
                  <a16:creationId xmlns:a16="http://schemas.microsoft.com/office/drawing/2014/main" id="{089F3D94-6737-5959-8734-98933F109DDC}"/>
                </a:ext>
              </a:extLst>
            </p:cNvPr>
            <p:cNvSpPr/>
            <p:nvPr/>
          </p:nvSpPr>
          <p:spPr>
            <a:xfrm>
              <a:off x="5500759" y="2655969"/>
              <a:ext cx="960856" cy="576513"/>
            </a:xfrm>
            <a:custGeom>
              <a:avLst/>
              <a:gdLst>
                <a:gd name="connsiteX0" fmla="*/ 0 w 761999"/>
                <a:gd name="connsiteY0" fmla="*/ 45720 h 457199"/>
                <a:gd name="connsiteX1" fmla="*/ 45720 w 761999"/>
                <a:gd name="connsiteY1" fmla="*/ 0 h 457199"/>
                <a:gd name="connsiteX2" fmla="*/ 716279 w 761999"/>
                <a:gd name="connsiteY2" fmla="*/ 0 h 457199"/>
                <a:gd name="connsiteX3" fmla="*/ 761999 w 761999"/>
                <a:gd name="connsiteY3" fmla="*/ 45720 h 457199"/>
                <a:gd name="connsiteX4" fmla="*/ 761999 w 761999"/>
                <a:gd name="connsiteY4" fmla="*/ 411479 h 457199"/>
                <a:gd name="connsiteX5" fmla="*/ 716279 w 761999"/>
                <a:gd name="connsiteY5" fmla="*/ 457199 h 457199"/>
                <a:gd name="connsiteX6" fmla="*/ 45720 w 761999"/>
                <a:gd name="connsiteY6" fmla="*/ 457199 h 457199"/>
                <a:gd name="connsiteX7" fmla="*/ 0 w 761999"/>
                <a:gd name="connsiteY7" fmla="*/ 411479 h 457199"/>
                <a:gd name="connsiteX8" fmla="*/ 0 w 761999"/>
                <a:gd name="connsiteY8" fmla="*/ 4572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 h="457199">
                  <a:moveTo>
                    <a:pt x="0" y="45720"/>
                  </a:moveTo>
                  <a:cubicBezTo>
                    <a:pt x="0" y="20470"/>
                    <a:pt x="20470" y="0"/>
                    <a:pt x="45720" y="0"/>
                  </a:cubicBezTo>
                  <a:lnTo>
                    <a:pt x="716279" y="0"/>
                  </a:lnTo>
                  <a:cubicBezTo>
                    <a:pt x="741529" y="0"/>
                    <a:pt x="761999" y="20470"/>
                    <a:pt x="761999" y="45720"/>
                  </a:cubicBezTo>
                  <a:lnTo>
                    <a:pt x="761999" y="411479"/>
                  </a:lnTo>
                  <a:cubicBezTo>
                    <a:pt x="761999" y="436729"/>
                    <a:pt x="741529" y="457199"/>
                    <a:pt x="716279" y="457199"/>
                  </a:cubicBezTo>
                  <a:lnTo>
                    <a:pt x="45720" y="457199"/>
                  </a:lnTo>
                  <a:cubicBezTo>
                    <a:pt x="20470" y="457199"/>
                    <a:pt x="0" y="436729"/>
                    <a:pt x="0" y="411479"/>
                  </a:cubicBezTo>
                  <a:lnTo>
                    <a:pt x="0" y="4572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5781" tIns="85781" rIns="85781" bIns="85781" numCol="1" spcCol="1270" anchor="ctr" anchorCtr="0">
              <a:noAutofit/>
            </a:bodyPr>
            <a:lstStyle/>
            <a:p>
              <a:pPr algn="ctr" defTabSz="844550">
                <a:lnSpc>
                  <a:spcPct val="90000"/>
                </a:lnSpc>
                <a:spcBef>
                  <a:spcPct val="0"/>
                </a:spcBef>
                <a:spcAft>
                  <a:spcPct val="35000"/>
                </a:spcAft>
              </a:pPr>
              <a:r>
                <a:rPr lang="en-US" sz="1600" b="1" dirty="0">
                  <a:latin typeface="+mj-lt"/>
                </a:rPr>
                <a:t>CHC to</a:t>
              </a:r>
            </a:p>
            <a:p>
              <a:pPr algn="ctr" defTabSz="844550">
                <a:lnSpc>
                  <a:spcPct val="90000"/>
                </a:lnSpc>
                <a:spcBef>
                  <a:spcPct val="0"/>
                </a:spcBef>
                <a:spcAft>
                  <a:spcPct val="35000"/>
                </a:spcAft>
              </a:pPr>
              <a:r>
                <a:rPr lang="en-US" sz="1600" b="1" dirty="0">
                  <a:latin typeface="+mj-lt"/>
                </a:rPr>
                <a:t>Horn Solver</a:t>
              </a:r>
            </a:p>
          </p:txBody>
        </p:sp>
        <p:sp>
          <p:nvSpPr>
            <p:cNvPr id="14" name="Freeform: Shape 13">
              <a:extLst>
                <a:ext uri="{FF2B5EF4-FFF2-40B4-BE49-F238E27FC236}">
                  <a16:creationId xmlns:a16="http://schemas.microsoft.com/office/drawing/2014/main" id="{DE0700CE-523E-94F2-6A4D-F797A1020A22}"/>
                </a:ext>
              </a:extLst>
            </p:cNvPr>
            <p:cNvSpPr/>
            <p:nvPr/>
          </p:nvSpPr>
          <p:spPr>
            <a:xfrm rot="2373943">
              <a:off x="6596051" y="3113335"/>
              <a:ext cx="203702" cy="238293"/>
            </a:xfrm>
            <a:custGeom>
              <a:avLst/>
              <a:gdLst>
                <a:gd name="connsiteX0" fmla="*/ 0 w 161544"/>
                <a:gd name="connsiteY0" fmla="*/ 37795 h 188976"/>
                <a:gd name="connsiteX1" fmla="*/ 80772 w 161544"/>
                <a:gd name="connsiteY1" fmla="*/ 37795 h 188976"/>
                <a:gd name="connsiteX2" fmla="*/ 80772 w 161544"/>
                <a:gd name="connsiteY2" fmla="*/ 0 h 188976"/>
                <a:gd name="connsiteX3" fmla="*/ 161544 w 161544"/>
                <a:gd name="connsiteY3" fmla="*/ 94488 h 188976"/>
                <a:gd name="connsiteX4" fmla="*/ 80772 w 161544"/>
                <a:gd name="connsiteY4" fmla="*/ 188976 h 188976"/>
                <a:gd name="connsiteX5" fmla="*/ 80772 w 161544"/>
                <a:gd name="connsiteY5" fmla="*/ 151181 h 188976"/>
                <a:gd name="connsiteX6" fmla="*/ 0 w 161544"/>
                <a:gd name="connsiteY6" fmla="*/ 151181 h 188976"/>
                <a:gd name="connsiteX7" fmla="*/ 0 w 161544"/>
                <a:gd name="connsiteY7" fmla="*/ 37795 h 1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44" h="188976">
                  <a:moveTo>
                    <a:pt x="0" y="37795"/>
                  </a:moveTo>
                  <a:lnTo>
                    <a:pt x="80772" y="37795"/>
                  </a:lnTo>
                  <a:lnTo>
                    <a:pt x="80772" y="0"/>
                  </a:lnTo>
                  <a:lnTo>
                    <a:pt x="161544" y="94488"/>
                  </a:lnTo>
                  <a:lnTo>
                    <a:pt x="80772" y="188976"/>
                  </a:lnTo>
                  <a:lnTo>
                    <a:pt x="80772" y="151181"/>
                  </a:lnTo>
                  <a:lnTo>
                    <a:pt x="0" y="151181"/>
                  </a:lnTo>
                  <a:lnTo>
                    <a:pt x="0" y="37795"/>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0" tIns="37795" rIns="48463" bIns="37795" numCol="1" spcCol="1270" anchor="ctr" anchorCtr="0">
              <a:noAutofit/>
            </a:bodyPr>
            <a:lstStyle/>
            <a:p>
              <a:pPr marL="0" lvl="0" indent="0" algn="ctr" defTabSz="355600">
                <a:lnSpc>
                  <a:spcPct val="90000"/>
                </a:lnSpc>
                <a:spcBef>
                  <a:spcPct val="0"/>
                </a:spcBef>
                <a:spcAft>
                  <a:spcPct val="35000"/>
                </a:spcAft>
                <a:buNone/>
              </a:pPr>
              <a:endParaRPr lang="en-US" sz="800" kern="1200">
                <a:latin typeface="+mj-lt"/>
              </a:endParaRPr>
            </a:p>
          </p:txBody>
        </p:sp>
        <p:sp>
          <p:nvSpPr>
            <p:cNvPr id="15" name="Freeform: Shape 14">
              <a:extLst>
                <a:ext uri="{FF2B5EF4-FFF2-40B4-BE49-F238E27FC236}">
                  <a16:creationId xmlns:a16="http://schemas.microsoft.com/office/drawing/2014/main" id="{F263A448-221A-1443-C7BB-DD4965899544}"/>
                </a:ext>
              </a:extLst>
            </p:cNvPr>
            <p:cNvSpPr/>
            <p:nvPr/>
          </p:nvSpPr>
          <p:spPr>
            <a:xfrm>
              <a:off x="6934190" y="3137229"/>
              <a:ext cx="960856" cy="576513"/>
            </a:xfrm>
            <a:custGeom>
              <a:avLst/>
              <a:gdLst>
                <a:gd name="connsiteX0" fmla="*/ 0 w 761999"/>
                <a:gd name="connsiteY0" fmla="*/ 45720 h 457199"/>
                <a:gd name="connsiteX1" fmla="*/ 45720 w 761999"/>
                <a:gd name="connsiteY1" fmla="*/ 0 h 457199"/>
                <a:gd name="connsiteX2" fmla="*/ 716279 w 761999"/>
                <a:gd name="connsiteY2" fmla="*/ 0 h 457199"/>
                <a:gd name="connsiteX3" fmla="*/ 761999 w 761999"/>
                <a:gd name="connsiteY3" fmla="*/ 45720 h 457199"/>
                <a:gd name="connsiteX4" fmla="*/ 761999 w 761999"/>
                <a:gd name="connsiteY4" fmla="*/ 411479 h 457199"/>
                <a:gd name="connsiteX5" fmla="*/ 716279 w 761999"/>
                <a:gd name="connsiteY5" fmla="*/ 457199 h 457199"/>
                <a:gd name="connsiteX6" fmla="*/ 45720 w 761999"/>
                <a:gd name="connsiteY6" fmla="*/ 457199 h 457199"/>
                <a:gd name="connsiteX7" fmla="*/ 0 w 761999"/>
                <a:gd name="connsiteY7" fmla="*/ 411479 h 457199"/>
                <a:gd name="connsiteX8" fmla="*/ 0 w 761999"/>
                <a:gd name="connsiteY8" fmla="*/ 4572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 h="457199">
                  <a:moveTo>
                    <a:pt x="0" y="45720"/>
                  </a:moveTo>
                  <a:cubicBezTo>
                    <a:pt x="0" y="20470"/>
                    <a:pt x="20470" y="0"/>
                    <a:pt x="45720" y="0"/>
                  </a:cubicBezTo>
                  <a:lnTo>
                    <a:pt x="716279" y="0"/>
                  </a:lnTo>
                  <a:cubicBezTo>
                    <a:pt x="741529" y="0"/>
                    <a:pt x="761999" y="20470"/>
                    <a:pt x="761999" y="45720"/>
                  </a:cubicBezTo>
                  <a:lnTo>
                    <a:pt x="761999" y="411479"/>
                  </a:lnTo>
                  <a:cubicBezTo>
                    <a:pt x="761999" y="436729"/>
                    <a:pt x="741529" y="457199"/>
                    <a:pt x="716279" y="457199"/>
                  </a:cubicBezTo>
                  <a:lnTo>
                    <a:pt x="45720" y="457199"/>
                  </a:lnTo>
                  <a:cubicBezTo>
                    <a:pt x="20470" y="457199"/>
                    <a:pt x="0" y="436729"/>
                    <a:pt x="0" y="411479"/>
                  </a:cubicBezTo>
                  <a:lnTo>
                    <a:pt x="0" y="4572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5781" tIns="85781" rIns="85781" bIns="85781" numCol="1" spcCol="1270" anchor="ctr" anchorCtr="0">
              <a:noAutofit/>
            </a:bodyPr>
            <a:lstStyle/>
            <a:p>
              <a:pPr marL="0" lvl="0" indent="0" algn="ctr" defTabSz="844550">
                <a:lnSpc>
                  <a:spcPct val="90000"/>
                </a:lnSpc>
                <a:spcBef>
                  <a:spcPct val="0"/>
                </a:spcBef>
                <a:spcAft>
                  <a:spcPct val="35000"/>
                </a:spcAft>
                <a:buNone/>
              </a:pPr>
              <a:r>
                <a:rPr lang="iw" sz="1800" b="1" dirty="0">
                  <a:latin typeface="+mj-lt"/>
                </a:rPr>
                <a:t>invariants</a:t>
              </a:r>
              <a:endParaRPr lang="en-US" sz="1900" b="1" kern="1200" dirty="0">
                <a:latin typeface="+mj-lt"/>
              </a:endParaRPr>
            </a:p>
          </p:txBody>
        </p:sp>
        <p:sp>
          <p:nvSpPr>
            <p:cNvPr id="16" name="Freeform: Shape 15">
              <a:extLst>
                <a:ext uri="{FF2B5EF4-FFF2-40B4-BE49-F238E27FC236}">
                  <a16:creationId xmlns:a16="http://schemas.microsoft.com/office/drawing/2014/main" id="{FD41C57B-6651-CBB0-7CAB-B926FF212BF9}"/>
                </a:ext>
              </a:extLst>
            </p:cNvPr>
            <p:cNvSpPr/>
            <p:nvPr/>
          </p:nvSpPr>
          <p:spPr>
            <a:xfrm rot="19315762">
              <a:off x="6596051" y="2585112"/>
              <a:ext cx="203702" cy="238293"/>
            </a:xfrm>
            <a:custGeom>
              <a:avLst/>
              <a:gdLst>
                <a:gd name="connsiteX0" fmla="*/ 0 w 161544"/>
                <a:gd name="connsiteY0" fmla="*/ 37795 h 188976"/>
                <a:gd name="connsiteX1" fmla="*/ 80772 w 161544"/>
                <a:gd name="connsiteY1" fmla="*/ 37795 h 188976"/>
                <a:gd name="connsiteX2" fmla="*/ 80772 w 161544"/>
                <a:gd name="connsiteY2" fmla="*/ 0 h 188976"/>
                <a:gd name="connsiteX3" fmla="*/ 161544 w 161544"/>
                <a:gd name="connsiteY3" fmla="*/ 94488 h 188976"/>
                <a:gd name="connsiteX4" fmla="*/ 80772 w 161544"/>
                <a:gd name="connsiteY4" fmla="*/ 188976 h 188976"/>
                <a:gd name="connsiteX5" fmla="*/ 80772 w 161544"/>
                <a:gd name="connsiteY5" fmla="*/ 151181 h 188976"/>
                <a:gd name="connsiteX6" fmla="*/ 0 w 161544"/>
                <a:gd name="connsiteY6" fmla="*/ 151181 h 188976"/>
                <a:gd name="connsiteX7" fmla="*/ 0 w 161544"/>
                <a:gd name="connsiteY7" fmla="*/ 37795 h 1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44" h="188976">
                  <a:moveTo>
                    <a:pt x="0" y="37795"/>
                  </a:moveTo>
                  <a:lnTo>
                    <a:pt x="80772" y="37795"/>
                  </a:lnTo>
                  <a:lnTo>
                    <a:pt x="80772" y="0"/>
                  </a:lnTo>
                  <a:lnTo>
                    <a:pt x="161544" y="94488"/>
                  </a:lnTo>
                  <a:lnTo>
                    <a:pt x="80772" y="188976"/>
                  </a:lnTo>
                  <a:lnTo>
                    <a:pt x="80772" y="151181"/>
                  </a:lnTo>
                  <a:lnTo>
                    <a:pt x="0" y="151181"/>
                  </a:lnTo>
                  <a:lnTo>
                    <a:pt x="0" y="37795"/>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0" tIns="37795" rIns="48463" bIns="37795" numCol="1" spcCol="1270" anchor="ctr" anchorCtr="0">
              <a:noAutofit/>
            </a:bodyPr>
            <a:lstStyle/>
            <a:p>
              <a:pPr marL="0" lvl="0" indent="0" algn="ctr" defTabSz="355600">
                <a:lnSpc>
                  <a:spcPct val="90000"/>
                </a:lnSpc>
                <a:spcBef>
                  <a:spcPct val="0"/>
                </a:spcBef>
                <a:spcAft>
                  <a:spcPct val="35000"/>
                </a:spcAft>
                <a:buNone/>
              </a:pPr>
              <a:endParaRPr lang="en-US" sz="800" kern="1200">
                <a:latin typeface="+mj-lt"/>
              </a:endParaRPr>
            </a:p>
          </p:txBody>
        </p:sp>
        <p:sp>
          <p:nvSpPr>
            <p:cNvPr id="17" name="Freeform: Shape 16">
              <a:extLst>
                <a:ext uri="{FF2B5EF4-FFF2-40B4-BE49-F238E27FC236}">
                  <a16:creationId xmlns:a16="http://schemas.microsoft.com/office/drawing/2014/main" id="{4F1CFCBC-38E5-4418-B30B-52AE7A94862D}"/>
                </a:ext>
              </a:extLst>
            </p:cNvPr>
            <p:cNvSpPr/>
            <p:nvPr/>
          </p:nvSpPr>
          <p:spPr>
            <a:xfrm>
              <a:off x="6934190" y="2183232"/>
              <a:ext cx="960856" cy="576513"/>
            </a:xfrm>
            <a:custGeom>
              <a:avLst/>
              <a:gdLst>
                <a:gd name="connsiteX0" fmla="*/ 0 w 761999"/>
                <a:gd name="connsiteY0" fmla="*/ 45720 h 457199"/>
                <a:gd name="connsiteX1" fmla="*/ 45720 w 761999"/>
                <a:gd name="connsiteY1" fmla="*/ 0 h 457199"/>
                <a:gd name="connsiteX2" fmla="*/ 716279 w 761999"/>
                <a:gd name="connsiteY2" fmla="*/ 0 h 457199"/>
                <a:gd name="connsiteX3" fmla="*/ 761999 w 761999"/>
                <a:gd name="connsiteY3" fmla="*/ 45720 h 457199"/>
                <a:gd name="connsiteX4" fmla="*/ 761999 w 761999"/>
                <a:gd name="connsiteY4" fmla="*/ 411479 h 457199"/>
                <a:gd name="connsiteX5" fmla="*/ 716279 w 761999"/>
                <a:gd name="connsiteY5" fmla="*/ 457199 h 457199"/>
                <a:gd name="connsiteX6" fmla="*/ 45720 w 761999"/>
                <a:gd name="connsiteY6" fmla="*/ 457199 h 457199"/>
                <a:gd name="connsiteX7" fmla="*/ 0 w 761999"/>
                <a:gd name="connsiteY7" fmla="*/ 411479 h 457199"/>
                <a:gd name="connsiteX8" fmla="*/ 0 w 761999"/>
                <a:gd name="connsiteY8" fmla="*/ 4572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 h="457199">
                  <a:moveTo>
                    <a:pt x="0" y="45720"/>
                  </a:moveTo>
                  <a:cubicBezTo>
                    <a:pt x="0" y="20470"/>
                    <a:pt x="20470" y="0"/>
                    <a:pt x="45720" y="0"/>
                  </a:cubicBezTo>
                  <a:lnTo>
                    <a:pt x="716279" y="0"/>
                  </a:lnTo>
                  <a:cubicBezTo>
                    <a:pt x="741529" y="0"/>
                    <a:pt x="761999" y="20470"/>
                    <a:pt x="761999" y="45720"/>
                  </a:cubicBezTo>
                  <a:lnTo>
                    <a:pt x="761999" y="411479"/>
                  </a:lnTo>
                  <a:cubicBezTo>
                    <a:pt x="761999" y="436729"/>
                    <a:pt x="741529" y="457199"/>
                    <a:pt x="716279" y="457199"/>
                  </a:cubicBezTo>
                  <a:lnTo>
                    <a:pt x="45720" y="457199"/>
                  </a:lnTo>
                  <a:cubicBezTo>
                    <a:pt x="20470" y="457199"/>
                    <a:pt x="0" y="436729"/>
                    <a:pt x="0" y="411479"/>
                  </a:cubicBezTo>
                  <a:lnTo>
                    <a:pt x="0" y="4572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5781" tIns="85781" rIns="85781" bIns="85781" numCol="1" spcCol="1270" anchor="ctr" anchorCtr="0">
              <a:noAutofit/>
            </a:bodyPr>
            <a:lstStyle/>
            <a:p>
              <a:pPr algn="ctr" defTabSz="844550">
                <a:lnSpc>
                  <a:spcPct val="90000"/>
                </a:lnSpc>
                <a:spcBef>
                  <a:spcPct val="0"/>
                </a:spcBef>
                <a:spcAft>
                  <a:spcPct val="35000"/>
                </a:spcAft>
              </a:pPr>
              <a:r>
                <a:rPr lang="en-US" sz="1600" b="1" dirty="0">
                  <a:latin typeface="+mj-lt"/>
                </a:rPr>
                <a:t>counter example</a:t>
              </a:r>
            </a:p>
          </p:txBody>
        </p:sp>
      </p:grpSp>
      <p:sp>
        <p:nvSpPr>
          <p:cNvPr id="26" name="Left Brace 25">
            <a:extLst>
              <a:ext uri="{FF2B5EF4-FFF2-40B4-BE49-F238E27FC236}">
                <a16:creationId xmlns:a16="http://schemas.microsoft.com/office/drawing/2014/main" id="{B5FBF673-99FC-798C-71D3-3C053E2D19D9}"/>
              </a:ext>
            </a:extLst>
          </p:cNvPr>
          <p:cNvSpPr/>
          <p:nvPr/>
        </p:nvSpPr>
        <p:spPr>
          <a:xfrm rot="16200000">
            <a:off x="2599693" y="1204323"/>
            <a:ext cx="363272" cy="50200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a:extLst>
              <a:ext uri="{FF2B5EF4-FFF2-40B4-BE49-F238E27FC236}">
                <a16:creationId xmlns:a16="http://schemas.microsoft.com/office/drawing/2014/main" id="{96B71D28-6EB3-C5D5-91E6-B45345E096F0}"/>
              </a:ext>
            </a:extLst>
          </p:cNvPr>
          <p:cNvSpPr/>
          <p:nvPr/>
        </p:nvSpPr>
        <p:spPr>
          <a:xfrm rot="16200000">
            <a:off x="7133939" y="1965407"/>
            <a:ext cx="363272" cy="34979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AB47CFA6-B7CC-6FD1-3F9C-BC66DD488421}"/>
              </a:ext>
            </a:extLst>
          </p:cNvPr>
          <p:cNvSpPr txBox="1"/>
          <p:nvPr/>
        </p:nvSpPr>
        <p:spPr>
          <a:xfrm>
            <a:off x="5566614" y="3896003"/>
            <a:ext cx="3497920" cy="400110"/>
          </a:xfrm>
          <a:prstGeom prst="rect">
            <a:avLst/>
          </a:prstGeom>
          <a:noFill/>
        </p:spPr>
        <p:txBody>
          <a:bodyPr wrap="square">
            <a:spAutoFit/>
          </a:bodyPr>
          <a:lstStyle/>
          <a:p>
            <a:pPr algn="ctr"/>
            <a:r>
              <a:rPr lang="en-US" sz="2000" dirty="0" err="1">
                <a:solidFill>
                  <a:schemeClr val="tx1"/>
                </a:solidFill>
                <a:latin typeface="+mj-lt"/>
                <a:ea typeface="+mn-ea"/>
                <a:cs typeface="+mn-cs"/>
              </a:rPr>
              <a:t>solCMC</a:t>
            </a:r>
            <a:r>
              <a:rPr lang="en-US" sz="2000" dirty="0">
                <a:solidFill>
                  <a:schemeClr val="tx1"/>
                </a:solidFill>
                <a:latin typeface="+mj-lt"/>
                <a:ea typeface="+mn-ea"/>
                <a:cs typeface="+mn-cs"/>
              </a:rPr>
              <a:t> Model checker</a:t>
            </a:r>
          </a:p>
        </p:txBody>
      </p:sp>
      <p:sp>
        <p:nvSpPr>
          <p:cNvPr id="32" name="TextBox 31">
            <a:extLst>
              <a:ext uri="{FF2B5EF4-FFF2-40B4-BE49-F238E27FC236}">
                <a16:creationId xmlns:a16="http://schemas.microsoft.com/office/drawing/2014/main" id="{3F742FD0-8A11-AA2E-54F0-54B4A5AFA94B}"/>
              </a:ext>
            </a:extLst>
          </p:cNvPr>
          <p:cNvSpPr txBox="1"/>
          <p:nvPr/>
        </p:nvSpPr>
        <p:spPr>
          <a:xfrm>
            <a:off x="1777545" y="3896003"/>
            <a:ext cx="2443739" cy="400110"/>
          </a:xfrm>
          <a:prstGeom prst="rect">
            <a:avLst/>
          </a:prstGeom>
          <a:noFill/>
        </p:spPr>
        <p:txBody>
          <a:bodyPr wrap="square">
            <a:spAutoFit/>
          </a:bodyPr>
          <a:lstStyle/>
          <a:p>
            <a:r>
              <a:rPr lang="en-US" sz="2000" dirty="0">
                <a:solidFill>
                  <a:schemeClr val="tx1"/>
                </a:solidFill>
                <a:latin typeface="+mj-lt"/>
                <a:ea typeface="+mn-ea"/>
                <a:cs typeface="+mn-cs"/>
              </a:rPr>
              <a:t>Regular compiler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idx="4294967295"/>
          </p:nvPr>
        </p:nvSpPr>
        <p:spPr>
          <a:xfrm>
            <a:off x="457200" y="1409875"/>
            <a:ext cx="3453000" cy="51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200"/>
              </a:spcBef>
              <a:spcAft>
                <a:spcPts val="0"/>
              </a:spcAft>
              <a:buClr>
                <a:schemeClr val="dk1"/>
              </a:buClr>
              <a:buSzPct val="61111"/>
              <a:buFont typeface="Arial"/>
              <a:buNone/>
            </a:pPr>
            <a:r>
              <a:rPr lang="iw" sz="2000" b="1" dirty="0">
                <a:latin typeface="+mj-lt"/>
              </a:rPr>
              <a:t>similar to automaton</a:t>
            </a:r>
            <a:endParaRPr sz="2000" b="1" dirty="0">
              <a:latin typeface="+mj-lt"/>
            </a:endParaRPr>
          </a:p>
          <a:p>
            <a:pPr marL="0" lvl="0" indent="0" algn="l" rtl="0">
              <a:lnSpc>
                <a:spcPct val="100000"/>
              </a:lnSpc>
              <a:spcBef>
                <a:spcPts val="1200"/>
              </a:spcBef>
              <a:spcAft>
                <a:spcPts val="1200"/>
              </a:spcAft>
              <a:buClr>
                <a:schemeClr val="dk1"/>
              </a:buClr>
              <a:buSzPct val="94285"/>
              <a:buFont typeface="Arial"/>
              <a:buNone/>
            </a:pPr>
            <a:r>
              <a:rPr lang="iw" sz="1200" b="1" dirty="0">
                <a:latin typeface="+mj-lt"/>
              </a:rPr>
              <a:t>(computational models cours</a:t>
            </a:r>
            <a:r>
              <a:rPr lang="en-US" sz="1200" b="1" dirty="0">
                <a:latin typeface="+mj-lt"/>
              </a:rPr>
              <a:t>e)</a:t>
            </a:r>
            <a:endParaRPr sz="1200" b="1" dirty="0">
              <a:latin typeface="+mj-lt"/>
            </a:endParaRPr>
          </a:p>
        </p:txBody>
      </p:sp>
      <p:pic>
        <p:nvPicPr>
          <p:cNvPr id="170" name="Google Shape;170;p30"/>
          <p:cNvPicPr preferRelativeResize="0"/>
          <p:nvPr/>
        </p:nvPicPr>
        <p:blipFill rotWithShape="1">
          <a:blip r:embed="rId3">
            <a:alphaModFix/>
          </a:blip>
          <a:srcRect t="29113" r="19910"/>
          <a:stretch/>
        </p:blipFill>
        <p:spPr>
          <a:xfrm>
            <a:off x="5233924" y="1127877"/>
            <a:ext cx="3452876" cy="1338125"/>
          </a:xfrm>
          <a:prstGeom prst="rect">
            <a:avLst/>
          </a:prstGeom>
          <a:ln>
            <a:noFill/>
          </a:ln>
          <a:effectLst>
            <a:outerShdw blurRad="190500" algn="tl" rotWithShape="0">
              <a:srgbClr val="000000">
                <a:alpha val="70000"/>
              </a:srgbClr>
            </a:outerShdw>
          </a:effectLst>
        </p:spPr>
      </p:pic>
      <p:grpSp>
        <p:nvGrpSpPr>
          <p:cNvPr id="3" name="Group 2">
            <a:extLst>
              <a:ext uri="{FF2B5EF4-FFF2-40B4-BE49-F238E27FC236}">
                <a16:creationId xmlns:a16="http://schemas.microsoft.com/office/drawing/2014/main" id="{B71C4BB0-1627-6F47-A95A-65F3F406C44F}"/>
              </a:ext>
            </a:extLst>
          </p:cNvPr>
          <p:cNvGrpSpPr/>
          <p:nvPr/>
        </p:nvGrpSpPr>
        <p:grpSpPr>
          <a:xfrm>
            <a:off x="804041" y="2724842"/>
            <a:ext cx="7123148" cy="2025724"/>
            <a:chOff x="457200" y="2539901"/>
            <a:chExt cx="7123148" cy="2025724"/>
          </a:xfrm>
        </p:grpSpPr>
        <p:sp>
          <p:nvSpPr>
            <p:cNvPr id="171" name="Google Shape;171;p30"/>
            <p:cNvSpPr/>
            <p:nvPr/>
          </p:nvSpPr>
          <p:spPr>
            <a:xfrm>
              <a:off x="457200" y="2870950"/>
              <a:ext cx="907800" cy="857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w" sz="1600" dirty="0">
                  <a:latin typeface="+mj-lt"/>
                </a:rPr>
                <a:t>Entry</a:t>
              </a:r>
              <a:endParaRPr sz="1600" dirty="0">
                <a:latin typeface="+mj-lt"/>
              </a:endParaRPr>
            </a:p>
          </p:txBody>
        </p:sp>
        <p:cxnSp>
          <p:nvCxnSpPr>
            <p:cNvPr id="172" name="Google Shape;172;p30"/>
            <p:cNvCxnSpPr>
              <a:stCxn id="171" idx="6"/>
            </p:cNvCxnSpPr>
            <p:nvPr/>
          </p:nvCxnSpPr>
          <p:spPr>
            <a:xfrm>
              <a:off x="1365000" y="3299650"/>
              <a:ext cx="597300" cy="3900"/>
            </a:xfrm>
            <a:prstGeom prst="straightConnector1">
              <a:avLst/>
            </a:prstGeom>
            <a:noFill/>
            <a:ln w="9525" cap="flat" cmpd="sng">
              <a:solidFill>
                <a:schemeClr val="dk2"/>
              </a:solidFill>
              <a:prstDash val="solid"/>
              <a:round/>
              <a:headEnd type="none" w="med" len="med"/>
              <a:tailEnd type="triangle" w="med" len="med"/>
            </a:ln>
          </p:spPr>
        </p:cxnSp>
        <p:sp>
          <p:nvSpPr>
            <p:cNvPr id="173" name="Google Shape;173;p30"/>
            <p:cNvSpPr/>
            <p:nvPr/>
          </p:nvSpPr>
          <p:spPr>
            <a:xfrm>
              <a:off x="1981200" y="2752550"/>
              <a:ext cx="1113900" cy="1052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w" sz="1600">
                  <a:latin typeface="+mj-lt"/>
                </a:rPr>
                <a:t>Check:</a:t>
              </a:r>
              <a:br>
                <a:rPr lang="iw" sz="1600">
                  <a:latin typeface="+mj-lt"/>
                </a:rPr>
              </a:br>
              <a:r>
                <a:rPr lang="iw" sz="1600">
                  <a:latin typeface="+mj-lt"/>
                </a:rPr>
                <a:t>y&lt;=10</a:t>
              </a:r>
              <a:endParaRPr sz="1600">
                <a:latin typeface="+mj-lt"/>
              </a:endParaRPr>
            </a:p>
          </p:txBody>
        </p:sp>
        <p:sp>
          <p:nvSpPr>
            <p:cNvPr id="174" name="Google Shape;174;p30"/>
            <p:cNvSpPr/>
            <p:nvPr/>
          </p:nvSpPr>
          <p:spPr>
            <a:xfrm>
              <a:off x="4362400" y="3513525"/>
              <a:ext cx="1113900" cy="1052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w" sz="1600">
                  <a:latin typeface="+mj-lt"/>
                </a:rPr>
                <a:t>Add:</a:t>
              </a:r>
              <a:endParaRPr sz="1600">
                <a:latin typeface="+mj-lt"/>
              </a:endParaRPr>
            </a:p>
            <a:p>
              <a:pPr marL="0" lvl="0" indent="0" algn="ctr" rtl="0">
                <a:spcBef>
                  <a:spcPts val="0"/>
                </a:spcBef>
                <a:spcAft>
                  <a:spcPts val="0"/>
                </a:spcAft>
                <a:buNone/>
              </a:pPr>
              <a:r>
                <a:rPr lang="iw" sz="1600">
                  <a:latin typeface="+mj-lt"/>
                </a:rPr>
                <a:t>x+=y</a:t>
              </a:r>
              <a:endParaRPr sz="1600">
                <a:latin typeface="+mj-lt"/>
              </a:endParaRPr>
            </a:p>
          </p:txBody>
        </p:sp>
        <p:cxnSp>
          <p:nvCxnSpPr>
            <p:cNvPr id="175" name="Google Shape;175;p30"/>
            <p:cNvCxnSpPr>
              <a:stCxn id="173" idx="7"/>
              <a:endCxn id="176" idx="1"/>
            </p:cNvCxnSpPr>
            <p:nvPr/>
          </p:nvCxnSpPr>
          <p:spPr>
            <a:xfrm>
              <a:off x="2931973" y="2906626"/>
              <a:ext cx="3850800" cy="51300"/>
            </a:xfrm>
            <a:prstGeom prst="straightConnector1">
              <a:avLst/>
            </a:prstGeom>
            <a:noFill/>
            <a:ln w="9525" cap="flat" cmpd="sng">
              <a:solidFill>
                <a:schemeClr val="dk2"/>
              </a:solidFill>
              <a:prstDash val="solid"/>
              <a:round/>
              <a:headEnd type="none" w="med" len="med"/>
              <a:tailEnd type="triangle" w="med" len="med"/>
            </a:ln>
          </p:spPr>
        </p:cxnSp>
        <p:cxnSp>
          <p:nvCxnSpPr>
            <p:cNvPr id="177" name="Google Shape;177;p30"/>
            <p:cNvCxnSpPr>
              <a:stCxn id="173" idx="5"/>
              <a:endCxn id="174" idx="2"/>
            </p:cNvCxnSpPr>
            <p:nvPr/>
          </p:nvCxnSpPr>
          <p:spPr>
            <a:xfrm>
              <a:off x="2931973" y="3650574"/>
              <a:ext cx="1430400" cy="389100"/>
            </a:xfrm>
            <a:prstGeom prst="straightConnector1">
              <a:avLst/>
            </a:prstGeom>
            <a:noFill/>
            <a:ln w="9525" cap="flat" cmpd="sng">
              <a:solidFill>
                <a:schemeClr val="dk2"/>
              </a:solidFill>
              <a:prstDash val="solid"/>
              <a:round/>
              <a:headEnd type="none" w="med" len="med"/>
              <a:tailEnd type="triangle" w="med" len="med"/>
            </a:ln>
          </p:spPr>
        </p:cxnSp>
        <p:sp>
          <p:nvSpPr>
            <p:cNvPr id="176" name="Google Shape;176;p30"/>
            <p:cNvSpPr/>
            <p:nvPr/>
          </p:nvSpPr>
          <p:spPr>
            <a:xfrm>
              <a:off x="6645848" y="2828750"/>
              <a:ext cx="934500" cy="88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w" sz="1600">
                  <a:latin typeface="+mj-lt"/>
                </a:rPr>
                <a:t>Exit</a:t>
              </a:r>
              <a:endParaRPr sz="1600">
                <a:latin typeface="+mj-lt"/>
              </a:endParaRPr>
            </a:p>
          </p:txBody>
        </p:sp>
        <p:cxnSp>
          <p:nvCxnSpPr>
            <p:cNvPr id="178" name="Google Shape;178;p30"/>
            <p:cNvCxnSpPr>
              <a:stCxn id="174" idx="6"/>
              <a:endCxn id="176" idx="2"/>
            </p:cNvCxnSpPr>
            <p:nvPr/>
          </p:nvCxnSpPr>
          <p:spPr>
            <a:xfrm rot="10800000" flipH="1">
              <a:off x="5476300" y="3270075"/>
              <a:ext cx="1169400" cy="769500"/>
            </a:xfrm>
            <a:prstGeom prst="straightConnector1">
              <a:avLst/>
            </a:prstGeom>
            <a:noFill/>
            <a:ln w="9525" cap="flat" cmpd="sng">
              <a:solidFill>
                <a:schemeClr val="dk2"/>
              </a:solidFill>
              <a:prstDash val="solid"/>
              <a:round/>
              <a:headEnd type="none" w="med" len="med"/>
              <a:tailEnd type="triangle" w="med" len="med"/>
            </a:ln>
          </p:spPr>
        </p:cxnSp>
        <p:sp>
          <p:nvSpPr>
            <p:cNvPr id="179" name="Google Shape;179;p30"/>
            <p:cNvSpPr txBox="1"/>
            <p:nvPr/>
          </p:nvSpPr>
          <p:spPr>
            <a:xfrm rot="2015">
              <a:off x="4446946" y="2539901"/>
              <a:ext cx="511800" cy="4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 sz="2000">
                  <a:solidFill>
                    <a:schemeClr val="dk2"/>
                  </a:solidFill>
                  <a:latin typeface="+mj-lt"/>
                </a:rPr>
                <a:t>No</a:t>
              </a:r>
              <a:endParaRPr sz="2000">
                <a:solidFill>
                  <a:schemeClr val="dk2"/>
                </a:solidFill>
                <a:latin typeface="+mj-lt"/>
              </a:endParaRPr>
            </a:p>
          </p:txBody>
        </p:sp>
        <p:sp>
          <p:nvSpPr>
            <p:cNvPr id="180" name="Google Shape;180;p30"/>
            <p:cNvSpPr txBox="1"/>
            <p:nvPr/>
          </p:nvSpPr>
          <p:spPr>
            <a:xfrm rot="1045622">
              <a:off x="3310101" y="3457154"/>
              <a:ext cx="674144" cy="4037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 sz="2000">
                  <a:solidFill>
                    <a:schemeClr val="dk2"/>
                  </a:solidFill>
                  <a:latin typeface="+mj-lt"/>
                </a:rPr>
                <a:t>Yes</a:t>
              </a:r>
              <a:endParaRPr sz="2000">
                <a:solidFill>
                  <a:schemeClr val="dk2"/>
                </a:solidFill>
                <a:latin typeface="+mj-lt"/>
              </a:endParaRPr>
            </a:p>
          </p:txBody>
        </p:sp>
      </p:grpSp>
      <p:sp>
        <p:nvSpPr>
          <p:cNvPr id="6" name="TextBox 5">
            <a:extLst>
              <a:ext uri="{FF2B5EF4-FFF2-40B4-BE49-F238E27FC236}">
                <a16:creationId xmlns:a16="http://schemas.microsoft.com/office/drawing/2014/main" id="{71DF182A-7241-AF96-0956-FA5D376DCCD4}"/>
              </a:ext>
            </a:extLst>
          </p:cNvPr>
          <p:cNvSpPr txBox="1"/>
          <p:nvPr/>
        </p:nvSpPr>
        <p:spPr>
          <a:xfrm>
            <a:off x="121920" y="284262"/>
            <a:ext cx="7376160" cy="558743"/>
          </a:xfrm>
          <a:prstGeom prst="rect">
            <a:avLst/>
          </a:prstGeom>
          <a:noFill/>
        </p:spPr>
        <p:txBody>
          <a:bodyPr wrap="square">
            <a:spAutoFit/>
          </a:bodyPr>
          <a:lstStyle/>
          <a:p>
            <a:pPr marL="0" lvl="0" indent="0" algn="l" rtl="0">
              <a:lnSpc>
                <a:spcPct val="115000"/>
              </a:lnSpc>
              <a:spcBef>
                <a:spcPts val="1200"/>
              </a:spcBef>
              <a:spcAft>
                <a:spcPts val="1200"/>
              </a:spcAft>
              <a:buClr>
                <a:schemeClr val="dk1"/>
              </a:buClr>
              <a:buSzPts val="1100"/>
              <a:buFont typeface="Arial"/>
              <a:buNone/>
            </a:pPr>
            <a:r>
              <a:rPr lang="en-US" sz="2800" b="1" dirty="0">
                <a:latin typeface="Calibri"/>
                <a:ea typeface="Calibri"/>
                <a:cs typeface="Calibri"/>
              </a:rPr>
              <a:t>Code to Graph - Example</a:t>
            </a:r>
            <a:endParaRPr lang="en-US" sz="2800" b="1"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2142949A-557D-4A1A-9145-9E3DE4F1F0F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6B34C84-F3CF-AA85-C625-DD897477843F}"/>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en-US" sz="2800" b="1" dirty="0">
                <a:latin typeface="Calibri"/>
                <a:ea typeface="Calibri"/>
                <a:cs typeface="Calibri"/>
                <a:sym typeface="Calibri"/>
              </a:rPr>
              <a:t>Predicate types &amp; State Variables</a:t>
            </a:r>
            <a:endParaRPr lang="en-US" sz="2800" b="1" dirty="0"/>
          </a:p>
        </p:txBody>
      </p:sp>
      <p:sp>
        <p:nvSpPr>
          <p:cNvPr id="3" name="TextBox 2">
            <a:extLst>
              <a:ext uri="{FF2B5EF4-FFF2-40B4-BE49-F238E27FC236}">
                <a16:creationId xmlns:a16="http://schemas.microsoft.com/office/drawing/2014/main" id="{829B3ECE-0107-8505-8FDE-48EB8644AD5E}"/>
              </a:ext>
            </a:extLst>
          </p:cNvPr>
          <p:cNvSpPr txBox="1"/>
          <p:nvPr/>
        </p:nvSpPr>
        <p:spPr>
          <a:xfrm>
            <a:off x="121920" y="1242916"/>
            <a:ext cx="6332220" cy="400110"/>
          </a:xfrm>
          <a:prstGeom prst="rect">
            <a:avLst/>
          </a:prstGeom>
          <a:noFill/>
        </p:spPr>
        <p:txBody>
          <a:bodyPr wrap="square">
            <a:spAutoFit/>
          </a:bodyPr>
          <a:lstStyle/>
          <a:p>
            <a:pPr marL="0" lvl="0" indent="0" algn="ctr" rtl="0">
              <a:spcBef>
                <a:spcPts val="0"/>
              </a:spcBef>
              <a:spcAft>
                <a:spcPts val="0"/>
              </a:spcAft>
              <a:buClr>
                <a:schemeClr val="dk1"/>
              </a:buClr>
              <a:buSzPts val="4400"/>
              <a:buFont typeface="Calibri"/>
              <a:buNone/>
            </a:pPr>
            <a:r>
              <a:rPr lang="en-US" sz="2000" b="1" u="sng" dirty="0">
                <a:latin typeface="+mj-lt"/>
                <a:ea typeface="Calibri"/>
                <a:cs typeface="Calibri"/>
              </a:rPr>
              <a:t>Bf – Function Body Predicate</a:t>
            </a:r>
          </a:p>
        </p:txBody>
      </p:sp>
      <p:sp>
        <p:nvSpPr>
          <p:cNvPr id="4" name="Rectangle 1">
            <a:extLst>
              <a:ext uri="{FF2B5EF4-FFF2-40B4-BE49-F238E27FC236}">
                <a16:creationId xmlns:a16="http://schemas.microsoft.com/office/drawing/2014/main" id="{1FBC896E-C4D1-2EEB-CA9F-D3ACBB7ACC39}"/>
              </a:ext>
            </a:extLst>
          </p:cNvPr>
          <p:cNvSpPr>
            <a:spLocks noChangeArrowheads="1"/>
          </p:cNvSpPr>
          <p:nvPr/>
        </p:nvSpPr>
        <p:spPr bwMode="auto">
          <a:xfrm>
            <a:off x="426720" y="1919595"/>
            <a:ext cx="5356860"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latin typeface="+mj-lt"/>
              </a:rPr>
              <a:t>Represents</a:t>
            </a:r>
            <a:r>
              <a:rPr lang="en-US" dirty="0">
                <a:latin typeface="+mj-lt"/>
              </a:rPr>
              <a:t> the start of a function call.</a:t>
            </a: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dirty="0">
              <a:solidFill>
                <a:schemeClr val="dk1"/>
              </a:solidFill>
              <a:latin typeface="+mj-lt"/>
              <a:ea typeface="Calibri"/>
              <a:cs typeface="Calibri"/>
            </a:endParaRP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Captures the </a:t>
            </a:r>
            <a:r>
              <a:rPr lang="en-US" b="1" dirty="0">
                <a:latin typeface="+mj-lt"/>
              </a:rPr>
              <a:t>initial state</a:t>
            </a:r>
            <a:r>
              <a:rPr lang="en-US" dirty="0">
                <a:latin typeface="+mj-lt"/>
              </a:rPr>
              <a:t> before execution.</a:t>
            </a:r>
          </a:p>
          <a:p>
            <a:pPr marL="0" marR="0" lvl="0" indent="0" algn="l" defTabSz="914400" rtl="0" eaLnBrk="0" fontAlgn="base" latinLnBrk="0" hangingPunct="0">
              <a:lnSpc>
                <a:spcPct val="150000"/>
              </a:lnSpc>
              <a:spcBef>
                <a:spcPct val="0"/>
              </a:spcBef>
              <a:spcAft>
                <a:spcPct val="0"/>
              </a:spcAft>
              <a:buClrTx/>
              <a:buSzTx/>
              <a:buFontTx/>
              <a:buNone/>
              <a:tabLst/>
            </a:pPr>
            <a:r>
              <a:rPr lang="en-US" altLang="en-US" dirty="0">
                <a:solidFill>
                  <a:schemeClr val="dk1"/>
                </a:solidFill>
                <a:latin typeface="+mj-lt"/>
                <a:ea typeface="Calibri"/>
                <a:cs typeface="Calibri"/>
              </a:rPr>
              <a:t>Ensures inputs are valid and sets up execution context.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dk1"/>
              </a:solidFill>
              <a:latin typeface="+mj-lt"/>
              <a:ea typeface="Calibri"/>
              <a:cs typeface="Calibri"/>
            </a:endParaRPr>
          </a:p>
        </p:txBody>
      </p:sp>
      <p:sp>
        <p:nvSpPr>
          <p:cNvPr id="7" name="TextBox 6">
            <a:extLst>
              <a:ext uri="{FF2B5EF4-FFF2-40B4-BE49-F238E27FC236}">
                <a16:creationId xmlns:a16="http://schemas.microsoft.com/office/drawing/2014/main" id="{4C547A2D-B0F3-A5CE-1559-F0884AE9A50F}"/>
              </a:ext>
            </a:extLst>
          </p:cNvPr>
          <p:cNvSpPr txBox="1"/>
          <p:nvPr/>
        </p:nvSpPr>
        <p:spPr>
          <a:xfrm>
            <a:off x="723900" y="3809310"/>
            <a:ext cx="4572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2000" b="1" u="sng" dirty="0">
                <a:solidFill>
                  <a:schemeClr val="dk1"/>
                </a:solidFill>
                <a:latin typeface="+mj-lt"/>
                <a:ea typeface="Calibri"/>
                <a:cs typeface="Calibri"/>
              </a:rPr>
              <a:t>Example</a:t>
            </a:r>
            <a:r>
              <a:rPr lang="en-US" altLang="en-US" sz="2000" dirty="0">
                <a:solidFill>
                  <a:schemeClr val="dk1"/>
                </a:solidFill>
                <a:latin typeface="+mj-lt"/>
                <a:ea typeface="Calibri"/>
                <a:cs typeface="Calibri"/>
              </a:rPr>
              <a:t>:</a:t>
            </a:r>
          </a:p>
          <a:p>
            <a:pPr lvl="1" eaLnBrk="0" fontAlgn="base" hangingPunct="0">
              <a:spcBef>
                <a:spcPct val="0"/>
              </a:spcBef>
              <a:spcAft>
                <a:spcPct val="0"/>
              </a:spcAft>
              <a:buClrTx/>
            </a:pPr>
            <a:r>
              <a:rPr lang="en-US" altLang="en-US" sz="2000" dirty="0">
                <a:solidFill>
                  <a:schemeClr val="dk1"/>
                </a:solidFill>
                <a:latin typeface="+mj-lt"/>
                <a:ea typeface="Calibri"/>
                <a:cs typeface="Calibri"/>
              </a:rPr>
              <a:t>	 </a:t>
            </a:r>
            <a:r>
              <a:rPr lang="en-US" sz="2000" dirty="0">
                <a:latin typeface="+mj-lt"/>
                <a:ea typeface="Calibri"/>
                <a:cs typeface="Calibri"/>
              </a:rPr>
              <a:t>Bf</a:t>
            </a:r>
            <a:r>
              <a:rPr lang="en-US" altLang="en-US" sz="2000" dirty="0">
                <a:solidFill>
                  <a:schemeClr val="dk1"/>
                </a:solidFill>
                <a:latin typeface="+mj-lt"/>
                <a:ea typeface="Calibri"/>
                <a:cs typeface="Calibri"/>
              </a:rPr>
              <a:t>(e=0, a, </a:t>
            </a:r>
            <a:r>
              <a:rPr lang="en-US" altLang="en-US" sz="2000" dirty="0" err="1">
                <a:solidFill>
                  <a:schemeClr val="dk1"/>
                </a:solidFill>
                <a:latin typeface="+mj-lt"/>
                <a:ea typeface="Calibri"/>
                <a:cs typeface="Calibri"/>
              </a:rPr>
              <a:t>abi</a:t>
            </a:r>
            <a:r>
              <a:rPr lang="en-US" altLang="en-US" sz="2000" dirty="0">
                <a:solidFill>
                  <a:schemeClr val="dk1"/>
                </a:solidFill>
                <a:latin typeface="+mj-lt"/>
                <a:ea typeface="Calibri"/>
                <a:cs typeface="Calibri"/>
              </a:rPr>
              <a:t>, </a:t>
            </a:r>
            <a:r>
              <a:rPr lang="en-US" altLang="en-US" sz="2000" dirty="0" err="1">
                <a:solidFill>
                  <a:schemeClr val="dk1"/>
                </a:solidFill>
                <a:latin typeface="+mj-lt"/>
                <a:ea typeface="Calibri"/>
                <a:cs typeface="Calibri"/>
              </a:rPr>
              <a:t>tx</a:t>
            </a:r>
            <a:r>
              <a:rPr lang="en-US" altLang="en-US" sz="2000" dirty="0">
                <a:solidFill>
                  <a:schemeClr val="dk1"/>
                </a:solidFill>
                <a:latin typeface="+mj-lt"/>
                <a:ea typeface="Calibri"/>
                <a:cs typeface="Calibri"/>
              </a:rPr>
              <a:t>, </a:t>
            </a:r>
            <a:r>
              <a:rPr lang="en-US" altLang="en-US" sz="2000" dirty="0" err="1">
                <a:solidFill>
                  <a:schemeClr val="dk1"/>
                </a:solidFill>
                <a:latin typeface="+mj-lt"/>
                <a:ea typeface="Calibri"/>
                <a:cs typeface="Calibri"/>
              </a:rPr>
              <a:t>st</a:t>
            </a:r>
            <a:r>
              <a:rPr lang="en-US" altLang="en-US" sz="2000" dirty="0">
                <a:solidFill>
                  <a:schemeClr val="dk1"/>
                </a:solidFill>
                <a:latin typeface="+mj-lt"/>
                <a:ea typeface="Calibri"/>
                <a:cs typeface="Calibri"/>
              </a:rPr>
              <a:t>, x, y, ...)</a:t>
            </a:r>
          </a:p>
        </p:txBody>
      </p:sp>
      <p:sp>
        <p:nvSpPr>
          <p:cNvPr id="5" name="Google Shape;188;p31">
            <a:extLst>
              <a:ext uri="{FF2B5EF4-FFF2-40B4-BE49-F238E27FC236}">
                <a16:creationId xmlns:a16="http://schemas.microsoft.com/office/drawing/2014/main" id="{A5BACAB7-8067-31CB-534F-8503B7BC5004}"/>
              </a:ext>
            </a:extLst>
          </p:cNvPr>
          <p:cNvSpPr txBox="1">
            <a:spLocks/>
          </p:cNvSpPr>
          <p:nvPr/>
        </p:nvSpPr>
        <p:spPr>
          <a:xfrm>
            <a:off x="6763754" y="2650103"/>
            <a:ext cx="2171699" cy="23611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e - error flag</a:t>
            </a:r>
            <a:endParaRPr lang="en-US" sz="1200"/>
          </a:p>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a - the contract address</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st - the Blockchain state</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tx - the transaction data</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Balances - connect addresses to balances</a:t>
            </a:r>
          </a:p>
          <a:p>
            <a:pPr algn="ctr">
              <a:spcBef>
                <a:spcPts val="1200"/>
              </a:spcBef>
              <a:spcAft>
                <a:spcPts val="1200"/>
              </a:spcAft>
            </a:pPr>
            <a:r>
              <a:rPr lang="en-US" sz="1200" b="1">
                <a:solidFill>
                  <a:schemeClr val="dk1"/>
                </a:solidFill>
                <a:latin typeface="Calibri"/>
                <a:ea typeface="Calibri"/>
                <a:cs typeface="Calibri"/>
                <a:sym typeface="Calibri"/>
              </a:rPr>
              <a:t>every contract have it’s own state variables</a:t>
            </a:r>
            <a:endParaRPr lang="en-US" sz="1200" b="1" dirty="0">
              <a:solidFill>
                <a:schemeClr val="dk1"/>
              </a:solidFill>
              <a:latin typeface="Calibri"/>
              <a:ea typeface="Calibri"/>
              <a:cs typeface="Calibri"/>
              <a:sym typeface="Calibri"/>
            </a:endParaRPr>
          </a:p>
        </p:txBody>
      </p:sp>
      <p:sp>
        <p:nvSpPr>
          <p:cNvPr id="9" name="Google Shape;189;p31">
            <a:extLst>
              <a:ext uri="{FF2B5EF4-FFF2-40B4-BE49-F238E27FC236}">
                <a16:creationId xmlns:a16="http://schemas.microsoft.com/office/drawing/2014/main" id="{836A6E43-2FFA-7E33-C62E-661C95DBAFAF}"/>
              </a:ext>
            </a:extLst>
          </p:cNvPr>
          <p:cNvSpPr txBox="1">
            <a:spLocks/>
          </p:cNvSpPr>
          <p:nvPr/>
        </p:nvSpPr>
        <p:spPr>
          <a:xfrm>
            <a:off x="6763755" y="2305080"/>
            <a:ext cx="2171698" cy="345023"/>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en-US" sz="2000">
                <a:latin typeface="Calibri"/>
                <a:ea typeface="Calibri"/>
                <a:cs typeface="Calibri"/>
                <a:sym typeface="Calibri"/>
              </a:rPr>
              <a:t>Variables</a:t>
            </a:r>
            <a:endParaRPr lang="en-US" sz="2000" dirty="0">
              <a:latin typeface="Calibri"/>
              <a:ea typeface="Calibri"/>
              <a:cs typeface="Calibri"/>
            </a:endParaRPr>
          </a:p>
        </p:txBody>
      </p:sp>
      <p:cxnSp>
        <p:nvCxnSpPr>
          <p:cNvPr id="10" name="Google Shape;190;p31">
            <a:extLst>
              <a:ext uri="{FF2B5EF4-FFF2-40B4-BE49-F238E27FC236}">
                <a16:creationId xmlns:a16="http://schemas.microsoft.com/office/drawing/2014/main" id="{CF47353A-E1B5-693F-46D7-B39980672389}"/>
              </a:ext>
            </a:extLst>
          </p:cNvPr>
          <p:cNvCxnSpPr/>
          <p:nvPr/>
        </p:nvCxnSpPr>
        <p:spPr>
          <a:xfrm>
            <a:off x="6537960" y="1464828"/>
            <a:ext cx="0" cy="3513900"/>
          </a:xfrm>
          <a:prstGeom prst="straightConnector1">
            <a:avLst/>
          </a:prstGeom>
          <a:noFill/>
          <a:ln w="9525" cap="flat" cmpd="sng">
            <a:solidFill>
              <a:schemeClr val="dk2"/>
            </a:solidFill>
            <a:prstDash val="solid"/>
            <a:round/>
            <a:headEnd type="none" w="med" len="med"/>
            <a:tailEnd type="none" w="med" len="med"/>
          </a:ln>
        </p:spPr>
      </p:cxnSp>
      <p:sp>
        <p:nvSpPr>
          <p:cNvPr id="11" name="Rectangle 10">
            <a:extLst>
              <a:ext uri="{FF2B5EF4-FFF2-40B4-BE49-F238E27FC236}">
                <a16:creationId xmlns:a16="http://schemas.microsoft.com/office/drawing/2014/main" id="{026F90E1-C3D2-3315-591E-A6605673EA55}"/>
              </a:ext>
            </a:extLst>
          </p:cNvPr>
          <p:cNvSpPr/>
          <p:nvPr/>
        </p:nvSpPr>
        <p:spPr>
          <a:xfrm>
            <a:off x="6763754" y="2650103"/>
            <a:ext cx="2171699" cy="181432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C59B81-AFEF-C216-BEC1-DD74D9EB5B3C}"/>
              </a:ext>
            </a:extLst>
          </p:cNvPr>
          <p:cNvSpPr txBox="1"/>
          <p:nvPr/>
        </p:nvSpPr>
        <p:spPr>
          <a:xfrm>
            <a:off x="6691977" y="1268413"/>
            <a:ext cx="2315252" cy="791179"/>
          </a:xfrm>
          <a:prstGeom prst="rect">
            <a:avLst/>
          </a:prstGeom>
          <a:noFill/>
        </p:spPr>
        <p:txBody>
          <a:bodyPr wrap="square">
            <a:spAutoFit/>
          </a:bodyPr>
          <a:lstStyle/>
          <a:p>
            <a:pPr algn="ctr">
              <a:lnSpc>
                <a:spcPct val="150000"/>
              </a:lnSpc>
            </a:pPr>
            <a:r>
              <a:rPr lang="en-US" sz="1600" u="sng" dirty="0">
                <a:latin typeface="Calibri"/>
                <a:ea typeface="Calibri"/>
                <a:cs typeface="Calibri"/>
                <a:sym typeface="Calibri"/>
              </a:rPr>
              <a:t>CHC form</a:t>
            </a:r>
            <a:r>
              <a:rPr lang="iw" sz="1600" u="sng" dirty="0">
                <a:latin typeface="Calibri"/>
                <a:ea typeface="Calibri"/>
                <a:cs typeface="Calibri"/>
                <a:sym typeface="Calibri"/>
              </a:rPr>
              <a:t> </a:t>
            </a:r>
            <a:endParaRPr lang="en-US" sz="1600" u="sng" dirty="0">
              <a:latin typeface="Calibri"/>
              <a:ea typeface="Calibri"/>
              <a:cs typeface="Calibri"/>
              <a:sym typeface="Calibri"/>
            </a:endParaRPr>
          </a:p>
          <a:p>
            <a:pPr algn="ctr">
              <a:lnSpc>
                <a:spcPct val="150000"/>
              </a:lnSpc>
            </a:pPr>
            <a:r>
              <a:rPr lang="en-US" sz="1600" b="1" dirty="0">
                <a:latin typeface="+mn-lt"/>
              </a:rPr>
              <a:t>A₁ ∧ A₂ ∧ ... ∧ Aₙ ∧ C ⇒ B</a:t>
            </a:r>
          </a:p>
        </p:txBody>
      </p:sp>
    </p:spTree>
    <p:extLst>
      <p:ext uri="{BB962C8B-B14F-4D97-AF65-F5344CB8AC3E}">
        <p14:creationId xmlns:p14="http://schemas.microsoft.com/office/powerpoint/2010/main" val="340600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A78BE297-1EE0-FBB9-DDAB-C0FC331ADFA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AE6F462-8696-C195-AEB9-F26C7712982A}"/>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en-US" sz="2800" b="1" dirty="0">
                <a:latin typeface="Calibri"/>
                <a:ea typeface="Calibri"/>
                <a:cs typeface="Calibri"/>
                <a:sym typeface="Calibri"/>
              </a:rPr>
              <a:t>Predicate types &amp; State Variables</a:t>
            </a:r>
            <a:endParaRPr lang="en-US" sz="2800" b="1" dirty="0"/>
          </a:p>
        </p:txBody>
      </p:sp>
      <p:sp>
        <p:nvSpPr>
          <p:cNvPr id="3" name="TextBox 2">
            <a:extLst>
              <a:ext uri="{FF2B5EF4-FFF2-40B4-BE49-F238E27FC236}">
                <a16:creationId xmlns:a16="http://schemas.microsoft.com/office/drawing/2014/main" id="{F683951E-75AB-9F22-CA9D-906B97DAA5DE}"/>
              </a:ext>
            </a:extLst>
          </p:cNvPr>
          <p:cNvSpPr txBox="1"/>
          <p:nvPr/>
        </p:nvSpPr>
        <p:spPr>
          <a:xfrm>
            <a:off x="121920" y="1242916"/>
            <a:ext cx="6332220" cy="400110"/>
          </a:xfrm>
          <a:prstGeom prst="rect">
            <a:avLst/>
          </a:prstGeom>
          <a:noFill/>
        </p:spPr>
        <p:txBody>
          <a:bodyPr wrap="square">
            <a:spAutoFit/>
          </a:bodyPr>
          <a:lstStyle/>
          <a:p>
            <a:pPr algn="ctr">
              <a:buClr>
                <a:schemeClr val="dk1"/>
              </a:buClr>
              <a:buSzPts val="4400"/>
            </a:pPr>
            <a:r>
              <a:rPr lang="en-US" sz="2000" b="1" u="sng" dirty="0">
                <a:latin typeface="+mj-lt"/>
                <a:ea typeface="Calibri"/>
                <a:cs typeface="Calibri"/>
              </a:rPr>
              <a:t>Sf – Function Summary Predicate</a:t>
            </a:r>
          </a:p>
        </p:txBody>
      </p:sp>
      <p:sp>
        <p:nvSpPr>
          <p:cNvPr id="4" name="Rectangle 1">
            <a:extLst>
              <a:ext uri="{FF2B5EF4-FFF2-40B4-BE49-F238E27FC236}">
                <a16:creationId xmlns:a16="http://schemas.microsoft.com/office/drawing/2014/main" id="{9A27C0CE-3BC9-2E28-9106-1394EEC32A37}"/>
              </a:ext>
            </a:extLst>
          </p:cNvPr>
          <p:cNvSpPr>
            <a:spLocks noChangeArrowheads="1"/>
          </p:cNvSpPr>
          <p:nvPr/>
        </p:nvSpPr>
        <p:spPr bwMode="auto">
          <a:xfrm>
            <a:off x="403860" y="1848804"/>
            <a:ext cx="5356860" cy="189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latin typeface="+mj-lt"/>
              </a:rPr>
              <a:t>Represents</a:t>
            </a:r>
            <a:r>
              <a:rPr lang="en-US" dirty="0">
                <a:latin typeface="+mj-lt"/>
              </a:rPr>
              <a:t> the outcome</a:t>
            </a:r>
            <a:r>
              <a:rPr lang="en-US" dirty="0"/>
              <a:t> </a:t>
            </a:r>
            <a:r>
              <a:rPr lang="en-US" dirty="0">
                <a:latin typeface="+mj-lt"/>
              </a:rPr>
              <a:t> of a function call.</a:t>
            </a: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dirty="0">
              <a:solidFill>
                <a:schemeClr val="dk1"/>
              </a:solidFill>
              <a:latin typeface="+mj-lt"/>
              <a:ea typeface="Calibri"/>
              <a:cs typeface="Calibri"/>
            </a:endParaRP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Describes how the function changes state.</a:t>
            </a: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Used to verify correctness or detect errors.</a:t>
            </a: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Can encode error conditions or normal return.</a:t>
            </a:r>
          </a:p>
          <a:p>
            <a:pPr marL="0" marR="0" lvl="0" indent="0" algn="l" defTabSz="914400" rtl="0" eaLnBrk="0" fontAlgn="base" latinLnBrk="0" hangingPunct="0">
              <a:lnSpc>
                <a:spcPct val="150000"/>
              </a:lnSpc>
              <a:spcBef>
                <a:spcPct val="0"/>
              </a:spcBef>
              <a:spcAft>
                <a:spcPct val="0"/>
              </a:spcAft>
              <a:buClrTx/>
              <a:buSzTx/>
              <a:buFontTx/>
              <a:buNone/>
              <a:tabLst/>
            </a:pPr>
            <a:endParaRPr lang="en-US" dirty="0">
              <a:latin typeface="+mj-lt"/>
            </a:endParaRPr>
          </a:p>
        </p:txBody>
      </p:sp>
      <p:sp>
        <p:nvSpPr>
          <p:cNvPr id="7" name="TextBox 6">
            <a:extLst>
              <a:ext uri="{FF2B5EF4-FFF2-40B4-BE49-F238E27FC236}">
                <a16:creationId xmlns:a16="http://schemas.microsoft.com/office/drawing/2014/main" id="{CEC332C7-0325-DDDA-B982-A94E5479FA9A}"/>
              </a:ext>
            </a:extLst>
          </p:cNvPr>
          <p:cNvSpPr txBox="1"/>
          <p:nvPr/>
        </p:nvSpPr>
        <p:spPr>
          <a:xfrm>
            <a:off x="665879" y="4055398"/>
            <a:ext cx="5788261"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sz="1800" b="1" u="sng" dirty="0">
                <a:solidFill>
                  <a:schemeClr val="dk1"/>
                </a:solidFill>
                <a:latin typeface="+mj-lt"/>
                <a:ea typeface="Calibri"/>
                <a:cs typeface="Calibri"/>
              </a:rPr>
              <a:t>Examples</a:t>
            </a:r>
            <a:r>
              <a:rPr lang="en-US" sz="1800" u="sng" dirty="0">
                <a:solidFill>
                  <a:schemeClr val="dk1"/>
                </a:solidFill>
                <a:latin typeface="+mj-lt"/>
                <a:ea typeface="Calibri"/>
                <a:cs typeface="Calibri"/>
              </a:rPr>
              <a:t>:</a:t>
            </a:r>
          </a:p>
          <a:p>
            <a:pPr marL="0" marR="0" lvl="0" indent="0" algn="l" defTabSz="914400" rtl="0" eaLnBrk="0" fontAlgn="base" latinLnBrk="0" hangingPunct="0">
              <a:lnSpc>
                <a:spcPct val="100000"/>
              </a:lnSpc>
              <a:spcBef>
                <a:spcPct val="0"/>
              </a:spcBef>
              <a:spcAft>
                <a:spcPct val="0"/>
              </a:spcAft>
              <a:buClrTx/>
              <a:buSzTx/>
              <a:tabLst/>
            </a:pPr>
            <a:r>
              <a:rPr lang="en-US" sz="1800" dirty="0">
                <a:solidFill>
                  <a:schemeClr val="dk1"/>
                </a:solidFill>
                <a:latin typeface="+mj-lt"/>
                <a:ea typeface="Calibri"/>
                <a:cs typeface="Calibri"/>
              </a:rPr>
              <a:t>            Success:	</a:t>
            </a:r>
            <a:r>
              <a:rPr lang="es-ES" sz="1800" dirty="0" err="1">
                <a:solidFill>
                  <a:schemeClr val="dk1"/>
                </a:solidFill>
                <a:latin typeface="+mj-lt"/>
                <a:ea typeface="Calibri"/>
                <a:cs typeface="Calibri"/>
              </a:rPr>
              <a:t>Bf</a:t>
            </a:r>
            <a:r>
              <a:rPr lang="es-ES" sz="1800" dirty="0">
                <a:solidFill>
                  <a:schemeClr val="dk1"/>
                </a:solidFill>
                <a:latin typeface="+mj-lt"/>
                <a:ea typeface="Calibri"/>
                <a:cs typeface="Calibri"/>
              </a:rPr>
              <a:t> (e = 0,...) ∧ T ⇒ </a:t>
            </a:r>
            <a:r>
              <a:rPr lang="es-ES" sz="1800" dirty="0" err="1">
                <a:solidFill>
                  <a:schemeClr val="dk1"/>
                </a:solidFill>
                <a:latin typeface="+mj-lt"/>
                <a:ea typeface="Calibri"/>
                <a:cs typeface="Calibri"/>
              </a:rPr>
              <a:t>Sf</a:t>
            </a:r>
            <a:r>
              <a:rPr lang="es-ES" sz="1800" dirty="0">
                <a:solidFill>
                  <a:schemeClr val="dk1"/>
                </a:solidFill>
                <a:latin typeface="+mj-lt"/>
                <a:ea typeface="Calibri"/>
                <a:cs typeface="Calibri"/>
              </a:rPr>
              <a:t> (e = 0, ...)</a:t>
            </a:r>
          </a:p>
          <a:p>
            <a:pPr marL="0" marR="0" lvl="0" indent="0" algn="l" defTabSz="914400" rtl="0" eaLnBrk="0" fontAlgn="base" latinLnBrk="0" hangingPunct="0">
              <a:lnSpc>
                <a:spcPct val="100000"/>
              </a:lnSpc>
              <a:spcBef>
                <a:spcPct val="0"/>
              </a:spcBef>
              <a:spcAft>
                <a:spcPct val="0"/>
              </a:spcAft>
              <a:buClrTx/>
              <a:buSzTx/>
              <a:tabLst/>
            </a:pPr>
            <a:r>
              <a:rPr lang="es-ES" altLang="en-US" sz="1800" dirty="0">
                <a:solidFill>
                  <a:schemeClr val="dk1"/>
                </a:solidFill>
                <a:latin typeface="+mj-lt"/>
                <a:ea typeface="Calibri"/>
                <a:cs typeface="Calibri"/>
              </a:rPr>
              <a:t>            Error:             </a:t>
            </a:r>
            <a:r>
              <a:rPr lang="es-ES" sz="1800" dirty="0" err="1">
                <a:solidFill>
                  <a:schemeClr val="dk1"/>
                </a:solidFill>
                <a:latin typeface="+mj-lt"/>
                <a:ea typeface="Calibri"/>
                <a:cs typeface="Calibri"/>
              </a:rPr>
              <a:t>Bf</a:t>
            </a:r>
            <a:r>
              <a:rPr lang="es-ES" sz="1800" dirty="0">
                <a:solidFill>
                  <a:schemeClr val="dk1"/>
                </a:solidFill>
                <a:latin typeface="+mj-lt"/>
                <a:ea typeface="Calibri"/>
                <a:cs typeface="Calibri"/>
              </a:rPr>
              <a:t> (e = 0, ...) ∧ T ⇒ </a:t>
            </a:r>
            <a:r>
              <a:rPr lang="es-ES" sz="1800" dirty="0" err="1">
                <a:solidFill>
                  <a:schemeClr val="dk1"/>
                </a:solidFill>
                <a:latin typeface="+mj-lt"/>
                <a:ea typeface="Calibri"/>
                <a:cs typeface="Calibri"/>
              </a:rPr>
              <a:t>Sf</a:t>
            </a:r>
            <a:r>
              <a:rPr lang="es-ES" sz="1800" dirty="0">
                <a:solidFill>
                  <a:schemeClr val="dk1"/>
                </a:solidFill>
                <a:latin typeface="+mj-lt"/>
                <a:ea typeface="Calibri"/>
                <a:cs typeface="Calibri"/>
              </a:rPr>
              <a:t> (e = 1, ...)</a:t>
            </a:r>
            <a:endParaRPr lang="en-US" altLang="en-US" sz="1800" dirty="0">
              <a:solidFill>
                <a:schemeClr val="dk1"/>
              </a:solidFill>
              <a:latin typeface="+mj-lt"/>
              <a:ea typeface="Calibri"/>
              <a:cs typeface="Calibri"/>
            </a:endParaRPr>
          </a:p>
        </p:txBody>
      </p:sp>
      <p:sp>
        <p:nvSpPr>
          <p:cNvPr id="5" name="Google Shape;188;p31">
            <a:extLst>
              <a:ext uri="{FF2B5EF4-FFF2-40B4-BE49-F238E27FC236}">
                <a16:creationId xmlns:a16="http://schemas.microsoft.com/office/drawing/2014/main" id="{B97FAA97-D003-54B2-834A-247D9D19AC0E}"/>
              </a:ext>
            </a:extLst>
          </p:cNvPr>
          <p:cNvSpPr txBox="1">
            <a:spLocks/>
          </p:cNvSpPr>
          <p:nvPr/>
        </p:nvSpPr>
        <p:spPr>
          <a:xfrm>
            <a:off x="6763754" y="2650103"/>
            <a:ext cx="2171699" cy="23611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e - error flag</a:t>
            </a:r>
            <a:endParaRPr lang="en-US" sz="1200"/>
          </a:p>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a - the contract address</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st - the Blockchain state</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tx - the transaction data</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Balances - connect addresses to balances</a:t>
            </a:r>
          </a:p>
          <a:p>
            <a:pPr algn="ctr">
              <a:spcBef>
                <a:spcPts val="1200"/>
              </a:spcBef>
              <a:spcAft>
                <a:spcPts val="1200"/>
              </a:spcAft>
            </a:pPr>
            <a:r>
              <a:rPr lang="en-US" sz="1200" b="1">
                <a:solidFill>
                  <a:schemeClr val="dk1"/>
                </a:solidFill>
                <a:latin typeface="Calibri"/>
                <a:ea typeface="Calibri"/>
                <a:cs typeface="Calibri"/>
                <a:sym typeface="Calibri"/>
              </a:rPr>
              <a:t>every contract have it’s own state variables</a:t>
            </a:r>
            <a:endParaRPr lang="en-US" sz="1200" b="1" dirty="0">
              <a:solidFill>
                <a:schemeClr val="dk1"/>
              </a:solidFill>
              <a:latin typeface="Calibri"/>
              <a:ea typeface="Calibri"/>
              <a:cs typeface="Calibri"/>
              <a:sym typeface="Calibri"/>
            </a:endParaRPr>
          </a:p>
        </p:txBody>
      </p:sp>
      <p:sp>
        <p:nvSpPr>
          <p:cNvPr id="9" name="Google Shape;189;p31">
            <a:extLst>
              <a:ext uri="{FF2B5EF4-FFF2-40B4-BE49-F238E27FC236}">
                <a16:creationId xmlns:a16="http://schemas.microsoft.com/office/drawing/2014/main" id="{B3455507-C457-1052-B94D-4EAB88A21446}"/>
              </a:ext>
            </a:extLst>
          </p:cNvPr>
          <p:cNvSpPr txBox="1">
            <a:spLocks/>
          </p:cNvSpPr>
          <p:nvPr/>
        </p:nvSpPr>
        <p:spPr>
          <a:xfrm>
            <a:off x="6763755" y="2305080"/>
            <a:ext cx="2171698" cy="345023"/>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en-US" sz="2000">
                <a:latin typeface="Calibri"/>
                <a:ea typeface="Calibri"/>
                <a:cs typeface="Calibri"/>
                <a:sym typeface="Calibri"/>
              </a:rPr>
              <a:t>Variables</a:t>
            </a:r>
            <a:endParaRPr lang="en-US" sz="2000" dirty="0">
              <a:latin typeface="Calibri"/>
              <a:ea typeface="Calibri"/>
              <a:cs typeface="Calibri"/>
            </a:endParaRPr>
          </a:p>
        </p:txBody>
      </p:sp>
      <p:cxnSp>
        <p:nvCxnSpPr>
          <p:cNvPr id="10" name="Google Shape;190;p31">
            <a:extLst>
              <a:ext uri="{FF2B5EF4-FFF2-40B4-BE49-F238E27FC236}">
                <a16:creationId xmlns:a16="http://schemas.microsoft.com/office/drawing/2014/main" id="{15F89E90-CDE3-EA5F-098D-AE869564A754}"/>
              </a:ext>
            </a:extLst>
          </p:cNvPr>
          <p:cNvCxnSpPr/>
          <p:nvPr/>
        </p:nvCxnSpPr>
        <p:spPr>
          <a:xfrm>
            <a:off x="6537960" y="1464828"/>
            <a:ext cx="0" cy="3513900"/>
          </a:xfrm>
          <a:prstGeom prst="straightConnector1">
            <a:avLst/>
          </a:prstGeom>
          <a:noFill/>
          <a:ln w="9525" cap="flat" cmpd="sng">
            <a:solidFill>
              <a:schemeClr val="dk2"/>
            </a:solidFill>
            <a:prstDash val="solid"/>
            <a:round/>
            <a:headEnd type="none" w="med" len="med"/>
            <a:tailEnd type="none" w="med" len="med"/>
          </a:ln>
        </p:spPr>
      </p:cxnSp>
      <p:sp>
        <p:nvSpPr>
          <p:cNvPr id="11" name="Rectangle 10">
            <a:extLst>
              <a:ext uri="{FF2B5EF4-FFF2-40B4-BE49-F238E27FC236}">
                <a16:creationId xmlns:a16="http://schemas.microsoft.com/office/drawing/2014/main" id="{4BAFE60F-B440-5F93-0F12-0F6EC673C364}"/>
              </a:ext>
            </a:extLst>
          </p:cNvPr>
          <p:cNvSpPr/>
          <p:nvPr/>
        </p:nvSpPr>
        <p:spPr>
          <a:xfrm>
            <a:off x="6763754" y="2650103"/>
            <a:ext cx="2171699" cy="181432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D75ACD-766F-DB3B-94DD-C15B729577DE}"/>
              </a:ext>
            </a:extLst>
          </p:cNvPr>
          <p:cNvSpPr txBox="1"/>
          <p:nvPr/>
        </p:nvSpPr>
        <p:spPr>
          <a:xfrm>
            <a:off x="6691977" y="1268413"/>
            <a:ext cx="2315252" cy="791179"/>
          </a:xfrm>
          <a:prstGeom prst="rect">
            <a:avLst/>
          </a:prstGeom>
          <a:noFill/>
        </p:spPr>
        <p:txBody>
          <a:bodyPr wrap="square">
            <a:spAutoFit/>
          </a:bodyPr>
          <a:lstStyle/>
          <a:p>
            <a:pPr algn="ctr">
              <a:lnSpc>
                <a:spcPct val="150000"/>
              </a:lnSpc>
            </a:pPr>
            <a:r>
              <a:rPr lang="en-US" sz="1600" u="sng" dirty="0">
                <a:latin typeface="Calibri"/>
                <a:ea typeface="Calibri"/>
                <a:cs typeface="Calibri"/>
                <a:sym typeface="Calibri"/>
              </a:rPr>
              <a:t>CHC form</a:t>
            </a:r>
            <a:r>
              <a:rPr lang="iw" sz="1600" u="sng" dirty="0">
                <a:latin typeface="Calibri"/>
                <a:ea typeface="Calibri"/>
                <a:cs typeface="Calibri"/>
                <a:sym typeface="Calibri"/>
              </a:rPr>
              <a:t> </a:t>
            </a:r>
            <a:endParaRPr lang="en-US" sz="1600" u="sng" dirty="0">
              <a:latin typeface="Calibri"/>
              <a:ea typeface="Calibri"/>
              <a:cs typeface="Calibri"/>
              <a:sym typeface="Calibri"/>
            </a:endParaRPr>
          </a:p>
          <a:p>
            <a:pPr algn="ctr">
              <a:lnSpc>
                <a:spcPct val="150000"/>
              </a:lnSpc>
            </a:pPr>
            <a:r>
              <a:rPr lang="en-US" sz="1600" b="1" dirty="0">
                <a:latin typeface="+mn-lt"/>
              </a:rPr>
              <a:t>A₁ ∧ A₂ ∧ ... ∧ Aₙ ∧ C ⇒ B</a:t>
            </a:r>
          </a:p>
        </p:txBody>
      </p:sp>
    </p:spTree>
    <p:extLst>
      <p:ext uri="{BB962C8B-B14F-4D97-AF65-F5344CB8AC3E}">
        <p14:creationId xmlns:p14="http://schemas.microsoft.com/office/powerpoint/2010/main" val="1703370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84">
          <a:extLst>
            <a:ext uri="{FF2B5EF4-FFF2-40B4-BE49-F238E27FC236}">
              <a16:creationId xmlns:a16="http://schemas.microsoft.com/office/drawing/2014/main" id="{A23D4672-B27A-67D5-3463-85BF5BCEE79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4F5A63C-644E-C753-5040-149571BC77A8}"/>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en-US" sz="2800" b="1" dirty="0">
                <a:latin typeface="Calibri"/>
                <a:ea typeface="Calibri"/>
                <a:cs typeface="Calibri"/>
                <a:sym typeface="Calibri"/>
              </a:rPr>
              <a:t>Predicate types &amp; State Variables</a:t>
            </a:r>
            <a:endParaRPr lang="en-US" sz="2800" b="1" dirty="0"/>
          </a:p>
        </p:txBody>
      </p:sp>
      <p:sp>
        <p:nvSpPr>
          <p:cNvPr id="3" name="TextBox 2">
            <a:extLst>
              <a:ext uri="{FF2B5EF4-FFF2-40B4-BE49-F238E27FC236}">
                <a16:creationId xmlns:a16="http://schemas.microsoft.com/office/drawing/2014/main" id="{30ADC248-CEA6-A082-BDAC-CD0A6A16EEFA}"/>
              </a:ext>
            </a:extLst>
          </p:cNvPr>
          <p:cNvSpPr txBox="1"/>
          <p:nvPr/>
        </p:nvSpPr>
        <p:spPr>
          <a:xfrm>
            <a:off x="121920" y="1242916"/>
            <a:ext cx="6332220" cy="400110"/>
          </a:xfrm>
          <a:prstGeom prst="rect">
            <a:avLst/>
          </a:prstGeom>
          <a:noFill/>
        </p:spPr>
        <p:txBody>
          <a:bodyPr wrap="square">
            <a:spAutoFit/>
          </a:bodyPr>
          <a:lstStyle/>
          <a:p>
            <a:pPr marL="0" lvl="0" indent="0" algn="ctr">
              <a:buClr>
                <a:schemeClr val="dk1"/>
              </a:buClr>
              <a:buSzPts val="4400"/>
              <a:buFont typeface="Arial"/>
              <a:buNone/>
            </a:pPr>
            <a:r>
              <a:rPr lang="en-US" sz="2000" b="1" u="sng" dirty="0">
                <a:latin typeface="+mj-lt"/>
                <a:ea typeface="Calibri"/>
                <a:cs typeface="Calibri"/>
              </a:rPr>
              <a:t>IC – Interface Predicate</a:t>
            </a:r>
          </a:p>
        </p:txBody>
      </p:sp>
      <p:sp>
        <p:nvSpPr>
          <p:cNvPr id="4" name="Rectangle 1">
            <a:extLst>
              <a:ext uri="{FF2B5EF4-FFF2-40B4-BE49-F238E27FC236}">
                <a16:creationId xmlns:a16="http://schemas.microsoft.com/office/drawing/2014/main" id="{7FF59700-0586-A9E6-2A17-1833707942E9}"/>
              </a:ext>
            </a:extLst>
          </p:cNvPr>
          <p:cNvSpPr>
            <a:spLocks noChangeArrowheads="1"/>
          </p:cNvSpPr>
          <p:nvPr/>
        </p:nvSpPr>
        <p:spPr bwMode="auto">
          <a:xfrm>
            <a:off x="426720" y="2097880"/>
            <a:ext cx="5356860" cy="113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t>Represents</a:t>
            </a:r>
            <a:r>
              <a:rPr lang="en-US" dirty="0"/>
              <a:t> a contract's stable state between transactions.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dk1"/>
              </a:solidFill>
              <a:latin typeface="+mj-lt"/>
              <a:ea typeface="Calibri"/>
              <a:cs typeface="Calibri"/>
            </a:endParaRP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Used at the </a:t>
            </a:r>
            <a:r>
              <a:rPr lang="en-US" b="1" dirty="0">
                <a:latin typeface="+mj-lt"/>
              </a:rPr>
              <a:t>start and end of each transaction</a:t>
            </a:r>
            <a:r>
              <a:rPr lang="en-US" dirty="0">
                <a:latin typeface="+mj-lt"/>
              </a:rPr>
              <a:t>.</a:t>
            </a:r>
          </a:p>
          <a:p>
            <a:pPr marL="0" marR="0" lvl="0" indent="0" algn="l" defTabSz="914400" rtl="0" eaLnBrk="0" fontAlgn="base" latinLnBrk="0" hangingPunct="0">
              <a:lnSpc>
                <a:spcPct val="150000"/>
              </a:lnSpc>
              <a:spcBef>
                <a:spcPct val="0"/>
              </a:spcBef>
              <a:spcAft>
                <a:spcPct val="0"/>
              </a:spcAft>
              <a:buClrTx/>
              <a:buSzTx/>
              <a:buFontTx/>
              <a:buNone/>
              <a:tabLst/>
            </a:pPr>
            <a:r>
              <a:rPr lang="en-US" altLang="en-US" dirty="0">
                <a:solidFill>
                  <a:schemeClr val="dk1"/>
                </a:solidFill>
                <a:latin typeface="+mj-lt"/>
                <a:ea typeface="Calibri"/>
                <a:cs typeface="Calibri"/>
              </a:rPr>
              <a:t>Central for expressing invariants and tracking transitions.</a:t>
            </a:r>
          </a:p>
        </p:txBody>
      </p:sp>
      <p:sp>
        <p:nvSpPr>
          <p:cNvPr id="7" name="TextBox 6">
            <a:extLst>
              <a:ext uri="{FF2B5EF4-FFF2-40B4-BE49-F238E27FC236}">
                <a16:creationId xmlns:a16="http://schemas.microsoft.com/office/drawing/2014/main" id="{B69AC2ED-F950-DFBF-0F6C-2F9312610072}"/>
              </a:ext>
            </a:extLst>
          </p:cNvPr>
          <p:cNvSpPr txBox="1"/>
          <p:nvPr/>
        </p:nvSpPr>
        <p:spPr>
          <a:xfrm>
            <a:off x="141849" y="3500475"/>
            <a:ext cx="6098933"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2000" b="1" u="sng" dirty="0">
                <a:solidFill>
                  <a:schemeClr val="dk1"/>
                </a:solidFill>
                <a:latin typeface="+mj-lt"/>
                <a:ea typeface="Calibri"/>
                <a:cs typeface="Calibri"/>
              </a:rPr>
              <a:t>Example</a:t>
            </a:r>
            <a:r>
              <a:rPr lang="en-US" altLang="en-US" sz="2000" dirty="0">
                <a:solidFill>
                  <a:schemeClr val="dk1"/>
                </a:solidFill>
                <a:latin typeface="+mj-lt"/>
                <a:ea typeface="Calibri"/>
                <a:cs typeface="Calibri"/>
              </a:rPr>
              <a:t>:</a:t>
            </a:r>
          </a:p>
          <a:p>
            <a:pPr lvl="1" eaLnBrk="0" fontAlgn="base" hangingPunct="0">
              <a:spcBef>
                <a:spcPct val="0"/>
              </a:spcBef>
              <a:spcAft>
                <a:spcPct val="0"/>
              </a:spcAft>
              <a:buClrTx/>
            </a:pPr>
            <a:r>
              <a:rPr lang="en-US" altLang="en-US" sz="2000" dirty="0">
                <a:solidFill>
                  <a:schemeClr val="dk1"/>
                </a:solidFill>
                <a:latin typeface="+mj-lt"/>
                <a:ea typeface="Calibri"/>
                <a:cs typeface="Calibri"/>
              </a:rPr>
              <a:t>         Safe update:	             IC(...) ∧ Sf(...) ∧ e = 0 ⇒ IC(...)</a:t>
            </a:r>
          </a:p>
          <a:p>
            <a:pPr lvl="1" eaLnBrk="0" fontAlgn="base" hangingPunct="0">
              <a:spcBef>
                <a:spcPct val="0"/>
              </a:spcBef>
              <a:spcAft>
                <a:spcPct val="0"/>
              </a:spcAft>
              <a:buClrTx/>
            </a:pPr>
            <a:r>
              <a:rPr lang="en-US" altLang="en-US" sz="2000" dirty="0">
                <a:solidFill>
                  <a:schemeClr val="dk1"/>
                </a:solidFill>
                <a:latin typeface="+mj-lt"/>
                <a:ea typeface="Calibri"/>
                <a:cs typeface="Calibri"/>
              </a:rPr>
              <a:t>         Error detected:        IC(...) ∧ Sf(...) ∧ e &gt; 0 ⇒ Err(e)</a:t>
            </a:r>
          </a:p>
        </p:txBody>
      </p:sp>
      <p:sp>
        <p:nvSpPr>
          <p:cNvPr id="5" name="Google Shape;188;p31">
            <a:extLst>
              <a:ext uri="{FF2B5EF4-FFF2-40B4-BE49-F238E27FC236}">
                <a16:creationId xmlns:a16="http://schemas.microsoft.com/office/drawing/2014/main" id="{AA4B94A1-017E-3FB1-BE99-456C0B26C3B3}"/>
              </a:ext>
            </a:extLst>
          </p:cNvPr>
          <p:cNvSpPr txBox="1">
            <a:spLocks/>
          </p:cNvSpPr>
          <p:nvPr/>
        </p:nvSpPr>
        <p:spPr>
          <a:xfrm>
            <a:off x="6763754" y="2650103"/>
            <a:ext cx="2171699" cy="23611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e - error flag</a:t>
            </a:r>
            <a:endParaRPr lang="en-US" sz="1200"/>
          </a:p>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a - the contract address</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st - the Blockchain state</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tx - the transaction data</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Balances - connect addresses to balances</a:t>
            </a:r>
          </a:p>
          <a:p>
            <a:pPr algn="ctr">
              <a:spcBef>
                <a:spcPts val="1200"/>
              </a:spcBef>
              <a:spcAft>
                <a:spcPts val="1200"/>
              </a:spcAft>
            </a:pPr>
            <a:r>
              <a:rPr lang="en-US" sz="1200" b="1">
                <a:solidFill>
                  <a:schemeClr val="dk1"/>
                </a:solidFill>
                <a:latin typeface="Calibri"/>
                <a:ea typeface="Calibri"/>
                <a:cs typeface="Calibri"/>
                <a:sym typeface="Calibri"/>
              </a:rPr>
              <a:t>every contract have it’s own state variables</a:t>
            </a:r>
            <a:endParaRPr lang="en-US" sz="1200" b="1" dirty="0">
              <a:solidFill>
                <a:schemeClr val="dk1"/>
              </a:solidFill>
              <a:latin typeface="Calibri"/>
              <a:ea typeface="Calibri"/>
              <a:cs typeface="Calibri"/>
              <a:sym typeface="Calibri"/>
            </a:endParaRPr>
          </a:p>
        </p:txBody>
      </p:sp>
      <p:sp>
        <p:nvSpPr>
          <p:cNvPr id="9" name="Google Shape;189;p31">
            <a:extLst>
              <a:ext uri="{FF2B5EF4-FFF2-40B4-BE49-F238E27FC236}">
                <a16:creationId xmlns:a16="http://schemas.microsoft.com/office/drawing/2014/main" id="{88771E3B-89C8-F969-E698-24D4A27EA243}"/>
              </a:ext>
            </a:extLst>
          </p:cNvPr>
          <p:cNvSpPr txBox="1">
            <a:spLocks/>
          </p:cNvSpPr>
          <p:nvPr/>
        </p:nvSpPr>
        <p:spPr>
          <a:xfrm>
            <a:off x="6763755" y="2305080"/>
            <a:ext cx="2171698" cy="345023"/>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en-US" sz="2000">
                <a:latin typeface="Calibri"/>
                <a:ea typeface="Calibri"/>
                <a:cs typeface="Calibri"/>
                <a:sym typeface="Calibri"/>
              </a:rPr>
              <a:t>Variables</a:t>
            </a:r>
            <a:endParaRPr lang="en-US" sz="2000" dirty="0">
              <a:latin typeface="Calibri"/>
              <a:ea typeface="Calibri"/>
              <a:cs typeface="Calibri"/>
            </a:endParaRPr>
          </a:p>
        </p:txBody>
      </p:sp>
      <p:cxnSp>
        <p:nvCxnSpPr>
          <p:cNvPr id="10" name="Google Shape;190;p31">
            <a:extLst>
              <a:ext uri="{FF2B5EF4-FFF2-40B4-BE49-F238E27FC236}">
                <a16:creationId xmlns:a16="http://schemas.microsoft.com/office/drawing/2014/main" id="{80DBA883-AF3E-DFB3-5C6F-CD34FAACAED7}"/>
              </a:ext>
            </a:extLst>
          </p:cNvPr>
          <p:cNvCxnSpPr/>
          <p:nvPr/>
        </p:nvCxnSpPr>
        <p:spPr>
          <a:xfrm>
            <a:off x="6537960" y="1464828"/>
            <a:ext cx="0" cy="3513900"/>
          </a:xfrm>
          <a:prstGeom prst="straightConnector1">
            <a:avLst/>
          </a:prstGeom>
          <a:noFill/>
          <a:ln w="9525" cap="flat" cmpd="sng">
            <a:solidFill>
              <a:schemeClr val="dk2"/>
            </a:solidFill>
            <a:prstDash val="solid"/>
            <a:round/>
            <a:headEnd type="none" w="med" len="med"/>
            <a:tailEnd type="none" w="med" len="med"/>
          </a:ln>
        </p:spPr>
      </p:cxnSp>
      <p:sp>
        <p:nvSpPr>
          <p:cNvPr id="11" name="Rectangle 10">
            <a:extLst>
              <a:ext uri="{FF2B5EF4-FFF2-40B4-BE49-F238E27FC236}">
                <a16:creationId xmlns:a16="http://schemas.microsoft.com/office/drawing/2014/main" id="{922C95ED-C7F7-FDD1-B92D-CC4F2A1485DD}"/>
              </a:ext>
            </a:extLst>
          </p:cNvPr>
          <p:cNvSpPr/>
          <p:nvPr/>
        </p:nvSpPr>
        <p:spPr>
          <a:xfrm>
            <a:off x="6763754" y="2650103"/>
            <a:ext cx="2171699" cy="181432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629472-450B-DF86-1AF4-380F50B73B3E}"/>
              </a:ext>
            </a:extLst>
          </p:cNvPr>
          <p:cNvSpPr txBox="1"/>
          <p:nvPr/>
        </p:nvSpPr>
        <p:spPr>
          <a:xfrm>
            <a:off x="6691977" y="1268413"/>
            <a:ext cx="2315252" cy="791179"/>
          </a:xfrm>
          <a:prstGeom prst="rect">
            <a:avLst/>
          </a:prstGeom>
          <a:noFill/>
        </p:spPr>
        <p:txBody>
          <a:bodyPr wrap="square">
            <a:spAutoFit/>
          </a:bodyPr>
          <a:lstStyle/>
          <a:p>
            <a:pPr algn="ctr">
              <a:lnSpc>
                <a:spcPct val="150000"/>
              </a:lnSpc>
            </a:pPr>
            <a:r>
              <a:rPr lang="en-US" sz="1600" u="sng" dirty="0">
                <a:latin typeface="Calibri"/>
                <a:ea typeface="Calibri"/>
                <a:cs typeface="Calibri"/>
                <a:sym typeface="Calibri"/>
              </a:rPr>
              <a:t>CHC form</a:t>
            </a:r>
            <a:r>
              <a:rPr lang="iw" sz="1600" u="sng" dirty="0">
                <a:latin typeface="Calibri"/>
                <a:ea typeface="Calibri"/>
                <a:cs typeface="Calibri"/>
                <a:sym typeface="Calibri"/>
              </a:rPr>
              <a:t> </a:t>
            </a:r>
            <a:endParaRPr lang="en-US" sz="1600" u="sng" dirty="0">
              <a:latin typeface="Calibri"/>
              <a:ea typeface="Calibri"/>
              <a:cs typeface="Calibri"/>
              <a:sym typeface="Calibri"/>
            </a:endParaRPr>
          </a:p>
          <a:p>
            <a:pPr algn="ctr">
              <a:lnSpc>
                <a:spcPct val="150000"/>
              </a:lnSpc>
            </a:pPr>
            <a:r>
              <a:rPr lang="en-US" sz="1600" b="1" dirty="0">
                <a:latin typeface="+mn-lt"/>
              </a:rPr>
              <a:t>A₁ ∧ A₂ ∧ ... ∧ Aₙ ∧ C ⇒ B</a:t>
            </a:r>
          </a:p>
        </p:txBody>
      </p:sp>
    </p:spTree>
    <p:extLst>
      <p:ext uri="{BB962C8B-B14F-4D97-AF65-F5344CB8AC3E}">
        <p14:creationId xmlns:p14="http://schemas.microsoft.com/office/powerpoint/2010/main" val="34117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10" name="Group 9">
            <a:extLst>
              <a:ext uri="{FF2B5EF4-FFF2-40B4-BE49-F238E27FC236}">
                <a16:creationId xmlns:a16="http://schemas.microsoft.com/office/drawing/2014/main" id="{B6F17D68-7532-43A1-7161-CF0BD392EEDC}"/>
              </a:ext>
            </a:extLst>
          </p:cNvPr>
          <p:cNvGrpSpPr/>
          <p:nvPr/>
        </p:nvGrpSpPr>
        <p:grpSpPr>
          <a:xfrm>
            <a:off x="96644" y="217729"/>
            <a:ext cx="8950710" cy="635711"/>
            <a:chOff x="96644" y="217729"/>
            <a:chExt cx="8950710" cy="635711"/>
          </a:xfrm>
        </p:grpSpPr>
        <p:sp>
          <p:nvSpPr>
            <p:cNvPr id="2" name="Freeform: Shape 1">
              <a:extLst>
                <a:ext uri="{FF2B5EF4-FFF2-40B4-BE49-F238E27FC236}">
                  <a16:creationId xmlns:a16="http://schemas.microsoft.com/office/drawing/2014/main" id="{9AA2CFB8-56CD-6340-69C9-338CA58E19FF}"/>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w" sz="2800" b="1" dirty="0">
                  <a:solidFill>
                    <a:schemeClr val="dk1"/>
                  </a:solidFill>
                  <a:latin typeface="Calibri"/>
                  <a:ea typeface="Calibri"/>
                  <a:cs typeface="Calibri"/>
                  <a:sym typeface="Calibri"/>
                </a:rPr>
                <a:t>What Are Smart Contracts?</a:t>
              </a:r>
              <a:endParaRPr lang="en-US" sz="2800" b="1" dirty="0"/>
            </a:p>
          </p:txBody>
        </p:sp>
        <p:sp>
          <p:nvSpPr>
            <p:cNvPr id="3" name="Freeform: Shape 2">
              <a:extLst>
                <a:ext uri="{FF2B5EF4-FFF2-40B4-BE49-F238E27FC236}">
                  <a16:creationId xmlns:a16="http://schemas.microsoft.com/office/drawing/2014/main" id="{28B1A13A-F834-2DBC-BE40-91CFA0010BB4}"/>
                </a:ext>
              </a:extLst>
            </p:cNvPr>
            <p:cNvSpPr/>
            <p:nvPr/>
          </p:nvSpPr>
          <p:spPr>
            <a:xfrm rot="10800000">
              <a:off x="7646575" y="217729"/>
              <a:ext cx="1400779" cy="622470"/>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 name="connsiteX0" fmla="*/ 0 w 12649187"/>
                <a:gd name="connsiteY0" fmla="*/ 14868 h 490653"/>
                <a:gd name="connsiteX1" fmla="*/ 7463883 w 12649187"/>
                <a:gd name="connsiteY1" fmla="*/ 0 h 490653"/>
                <a:gd name="connsiteX2" fmla="*/ 12649187 w 12649187"/>
                <a:gd name="connsiteY2" fmla="*/ 483219 h 490653"/>
                <a:gd name="connsiteX3" fmla="*/ 0 w 12649187"/>
                <a:gd name="connsiteY3" fmla="*/ 490653 h 490653"/>
                <a:gd name="connsiteX4" fmla="*/ 0 w 12649187"/>
                <a:gd name="connsiteY4" fmla="*/ 14868 h 490653"/>
                <a:gd name="connsiteX0" fmla="*/ 0 w 12649187"/>
                <a:gd name="connsiteY0" fmla="*/ 7545 h 483330"/>
                <a:gd name="connsiteX1" fmla="*/ 9907847 w 12649187"/>
                <a:gd name="connsiteY1" fmla="*/ 0 h 483330"/>
                <a:gd name="connsiteX2" fmla="*/ 12649187 w 12649187"/>
                <a:gd name="connsiteY2" fmla="*/ 475896 h 483330"/>
                <a:gd name="connsiteX3" fmla="*/ 0 w 12649187"/>
                <a:gd name="connsiteY3" fmla="*/ 483330 h 483330"/>
                <a:gd name="connsiteX4" fmla="*/ 0 w 12649187"/>
                <a:gd name="connsiteY4" fmla="*/ 7545 h 483330"/>
                <a:gd name="connsiteX0" fmla="*/ 0 w 12446073"/>
                <a:gd name="connsiteY0" fmla="*/ 7545 h 483330"/>
                <a:gd name="connsiteX1" fmla="*/ 9907847 w 12446073"/>
                <a:gd name="connsiteY1" fmla="*/ 0 h 483330"/>
                <a:gd name="connsiteX2" fmla="*/ 12446073 w 12446073"/>
                <a:gd name="connsiteY2" fmla="*/ 475896 h 483330"/>
                <a:gd name="connsiteX3" fmla="*/ 0 w 12446073"/>
                <a:gd name="connsiteY3" fmla="*/ 483330 h 483330"/>
                <a:gd name="connsiteX4" fmla="*/ 0 w 12446073"/>
                <a:gd name="connsiteY4" fmla="*/ 7545 h 48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73" h="483330">
                  <a:moveTo>
                    <a:pt x="0" y="7545"/>
                  </a:moveTo>
                  <a:lnTo>
                    <a:pt x="9907847" y="0"/>
                  </a:lnTo>
                  <a:lnTo>
                    <a:pt x="12446073" y="475896"/>
                  </a:lnTo>
                  <a:lnTo>
                    <a:pt x="0" y="483330"/>
                  </a:lnTo>
                  <a:lnTo>
                    <a:pt x="0" y="7545"/>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Diagram 7">
            <a:extLst>
              <a:ext uri="{FF2B5EF4-FFF2-40B4-BE49-F238E27FC236}">
                <a16:creationId xmlns:a16="http://schemas.microsoft.com/office/drawing/2014/main" id="{15916324-9F10-2854-0A5C-E6C7342006BC}"/>
              </a:ext>
            </a:extLst>
          </p:cNvPr>
          <p:cNvGraphicFramePr/>
          <p:nvPr>
            <p:extLst>
              <p:ext uri="{D42A27DB-BD31-4B8C-83A1-F6EECF244321}">
                <p14:modId xmlns:p14="http://schemas.microsoft.com/office/powerpoint/2010/main" val="1053005475"/>
              </p:ext>
            </p:extLst>
          </p:nvPr>
        </p:nvGraphicFramePr>
        <p:xfrm>
          <a:off x="1162321" y="1266871"/>
          <a:ext cx="6819357" cy="3312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84">
          <a:extLst>
            <a:ext uri="{FF2B5EF4-FFF2-40B4-BE49-F238E27FC236}">
              <a16:creationId xmlns:a16="http://schemas.microsoft.com/office/drawing/2014/main" id="{63660620-5E6D-A22C-FB11-415BD547B36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C845646-9BE9-19F0-15E2-EFBD4C295AD9}"/>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en-US" sz="2800" b="1" dirty="0">
                <a:latin typeface="Calibri"/>
                <a:ea typeface="Calibri"/>
                <a:cs typeface="Calibri"/>
                <a:sym typeface="Calibri"/>
              </a:rPr>
              <a:t>Predicate types &amp; State Variables</a:t>
            </a:r>
            <a:endParaRPr lang="en-US" sz="2800" b="1" dirty="0"/>
          </a:p>
        </p:txBody>
      </p:sp>
      <p:sp>
        <p:nvSpPr>
          <p:cNvPr id="3" name="TextBox 2">
            <a:extLst>
              <a:ext uri="{FF2B5EF4-FFF2-40B4-BE49-F238E27FC236}">
                <a16:creationId xmlns:a16="http://schemas.microsoft.com/office/drawing/2014/main" id="{2F345577-56E6-1E8A-F789-E5104A38C9D5}"/>
              </a:ext>
            </a:extLst>
          </p:cNvPr>
          <p:cNvSpPr txBox="1"/>
          <p:nvPr/>
        </p:nvSpPr>
        <p:spPr>
          <a:xfrm>
            <a:off x="121920" y="1242916"/>
            <a:ext cx="6332220" cy="400110"/>
          </a:xfrm>
          <a:prstGeom prst="rect">
            <a:avLst/>
          </a:prstGeom>
          <a:noFill/>
        </p:spPr>
        <p:txBody>
          <a:bodyPr wrap="square">
            <a:spAutoFit/>
          </a:bodyPr>
          <a:lstStyle/>
          <a:p>
            <a:pPr algn="ctr">
              <a:buClr>
                <a:schemeClr val="dk1"/>
              </a:buClr>
              <a:buSzPts val="4400"/>
            </a:pPr>
            <a:r>
              <a:rPr lang="en-US" sz="2000" b="1" u="sng" dirty="0">
                <a:latin typeface="+mj-lt"/>
                <a:ea typeface="Calibri"/>
                <a:cs typeface="Calibri"/>
              </a:rPr>
              <a:t>NC – Nondeterministic Interface Predicate</a:t>
            </a:r>
          </a:p>
        </p:txBody>
      </p:sp>
      <p:sp>
        <p:nvSpPr>
          <p:cNvPr id="4" name="Rectangle 1">
            <a:extLst>
              <a:ext uri="{FF2B5EF4-FFF2-40B4-BE49-F238E27FC236}">
                <a16:creationId xmlns:a16="http://schemas.microsoft.com/office/drawing/2014/main" id="{149005F3-521E-F5B7-18CE-E230BAA139AD}"/>
              </a:ext>
            </a:extLst>
          </p:cNvPr>
          <p:cNvSpPr>
            <a:spLocks noChangeArrowheads="1"/>
          </p:cNvSpPr>
          <p:nvPr/>
        </p:nvSpPr>
        <p:spPr bwMode="auto">
          <a:xfrm>
            <a:off x="487685" y="1842095"/>
            <a:ext cx="6027417" cy="145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1" dirty="0"/>
              <a:t>Represents </a:t>
            </a:r>
            <a:r>
              <a:rPr lang="en-US" dirty="0"/>
              <a:t>all possible external behaviors (adversaries, reentrancy).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dk1"/>
              </a:solidFill>
              <a:latin typeface="+mj-lt"/>
              <a:ea typeface="Calibri"/>
              <a:cs typeface="Calibri"/>
            </a:endParaRP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Models how the environment may interact with the contract.</a:t>
            </a: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Enables unbounded external calls (e.g. reentrant attacks).</a:t>
            </a:r>
          </a:p>
          <a:p>
            <a:pPr marL="0" marR="0" lvl="0" indent="0" algn="l" defTabSz="914400" rtl="0" eaLnBrk="0" fontAlgn="base" latinLnBrk="0" hangingPunct="0">
              <a:lnSpc>
                <a:spcPct val="150000"/>
              </a:lnSpc>
              <a:spcBef>
                <a:spcPct val="0"/>
              </a:spcBef>
              <a:spcAft>
                <a:spcPct val="0"/>
              </a:spcAft>
              <a:buClrTx/>
              <a:buSzTx/>
              <a:buFontTx/>
              <a:buNone/>
              <a:tabLst/>
            </a:pPr>
            <a:r>
              <a:rPr lang="en-US" dirty="0">
                <a:latin typeface="+mj-lt"/>
              </a:rPr>
              <a:t>Crucial for security analysis.</a:t>
            </a:r>
            <a:endParaRPr lang="en-US" altLang="en-US" dirty="0">
              <a:solidFill>
                <a:schemeClr val="dk1"/>
              </a:solidFill>
              <a:latin typeface="+mj-lt"/>
              <a:ea typeface="Calibri"/>
              <a:cs typeface="Calibri"/>
            </a:endParaRPr>
          </a:p>
        </p:txBody>
      </p:sp>
      <p:sp>
        <p:nvSpPr>
          <p:cNvPr id="7" name="TextBox 6">
            <a:extLst>
              <a:ext uri="{FF2B5EF4-FFF2-40B4-BE49-F238E27FC236}">
                <a16:creationId xmlns:a16="http://schemas.microsoft.com/office/drawing/2014/main" id="{52394E98-D9AC-5FFE-5B3E-89F7D6BE8AF7}"/>
              </a:ext>
            </a:extLst>
          </p:cNvPr>
          <p:cNvSpPr txBox="1"/>
          <p:nvPr/>
        </p:nvSpPr>
        <p:spPr>
          <a:xfrm>
            <a:off x="141849" y="3500475"/>
            <a:ext cx="6098933"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2000" b="1" u="sng" dirty="0">
                <a:solidFill>
                  <a:schemeClr val="dk1"/>
                </a:solidFill>
                <a:latin typeface="+mj-lt"/>
                <a:ea typeface="Calibri"/>
                <a:cs typeface="Calibri"/>
              </a:rPr>
              <a:t>Example</a:t>
            </a:r>
            <a:r>
              <a:rPr lang="en-US" altLang="en-US" sz="2000" dirty="0">
                <a:solidFill>
                  <a:schemeClr val="dk1"/>
                </a:solidFill>
                <a:latin typeface="+mj-lt"/>
                <a:ea typeface="Calibri"/>
                <a:cs typeface="Calibri"/>
              </a:rPr>
              <a:t>:</a:t>
            </a:r>
          </a:p>
          <a:p>
            <a:pPr lvl="1" eaLnBrk="0" fontAlgn="base" hangingPunct="0">
              <a:spcBef>
                <a:spcPct val="0"/>
              </a:spcBef>
              <a:spcAft>
                <a:spcPct val="0"/>
              </a:spcAft>
              <a:buClrTx/>
            </a:pPr>
            <a:r>
              <a:rPr lang="en-US" altLang="en-US" sz="2000" dirty="0">
                <a:latin typeface="+mj-lt"/>
              </a:rPr>
              <a:t>         </a:t>
            </a:r>
            <a:r>
              <a:rPr lang="en-US" sz="2000" dirty="0">
                <a:latin typeface="+mj-lt"/>
              </a:rPr>
              <a:t>External call sequence:</a:t>
            </a:r>
            <a:r>
              <a:rPr lang="en-US" altLang="en-US" sz="2000" dirty="0">
                <a:latin typeface="+mj-lt"/>
              </a:rPr>
              <a:t>     </a:t>
            </a:r>
            <a:r>
              <a:rPr lang="en-US" sz="2000" dirty="0">
                <a:latin typeface="+mj-lt"/>
              </a:rPr>
              <a:t>NC(...) ∧ Sf(...) ⇒ NC(...)</a:t>
            </a:r>
            <a:endParaRPr lang="en-US" altLang="en-US" sz="2000" dirty="0">
              <a:latin typeface="+mj-lt"/>
            </a:endParaRPr>
          </a:p>
        </p:txBody>
      </p:sp>
      <p:sp>
        <p:nvSpPr>
          <p:cNvPr id="5" name="Google Shape;188;p31">
            <a:extLst>
              <a:ext uri="{FF2B5EF4-FFF2-40B4-BE49-F238E27FC236}">
                <a16:creationId xmlns:a16="http://schemas.microsoft.com/office/drawing/2014/main" id="{614EEED9-0779-0A94-0CB8-55CE9E126E6C}"/>
              </a:ext>
            </a:extLst>
          </p:cNvPr>
          <p:cNvSpPr txBox="1">
            <a:spLocks/>
          </p:cNvSpPr>
          <p:nvPr/>
        </p:nvSpPr>
        <p:spPr>
          <a:xfrm>
            <a:off x="6763754" y="2650103"/>
            <a:ext cx="2171699" cy="23611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e - error flag</a:t>
            </a:r>
            <a:endParaRPr lang="en-US" sz="1200"/>
          </a:p>
          <a:p>
            <a:pPr marL="342900" indent="-231555">
              <a:spcBef>
                <a:spcPts val="640"/>
              </a:spcBef>
              <a:buClr>
                <a:schemeClr val="dk1"/>
              </a:buClr>
              <a:buSzPct val="100000"/>
              <a:buFont typeface="Arial"/>
              <a:buChar char="●"/>
            </a:pPr>
            <a:r>
              <a:rPr lang="en-US" sz="1200">
                <a:solidFill>
                  <a:schemeClr val="dk1"/>
                </a:solidFill>
                <a:latin typeface="Calibri"/>
                <a:ea typeface="Calibri"/>
                <a:cs typeface="Calibri"/>
                <a:sym typeface="Calibri"/>
              </a:rPr>
              <a:t>a - the contract address</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st - the Blockchain state</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tx - the transaction data</a:t>
            </a:r>
          </a:p>
          <a:p>
            <a:pPr marL="342900" indent="-231555">
              <a:spcBef>
                <a:spcPts val="1200"/>
              </a:spcBef>
              <a:buClr>
                <a:schemeClr val="dk1"/>
              </a:buClr>
              <a:buSzPct val="100000"/>
              <a:buFont typeface="Calibri"/>
              <a:buChar char="●"/>
            </a:pPr>
            <a:r>
              <a:rPr lang="en-US" sz="1200">
                <a:solidFill>
                  <a:schemeClr val="dk1"/>
                </a:solidFill>
                <a:latin typeface="Calibri"/>
                <a:ea typeface="Calibri"/>
                <a:cs typeface="Calibri"/>
                <a:sym typeface="Calibri"/>
              </a:rPr>
              <a:t>Balances - connect addresses to balances</a:t>
            </a:r>
          </a:p>
          <a:p>
            <a:pPr algn="ctr">
              <a:spcBef>
                <a:spcPts val="1200"/>
              </a:spcBef>
              <a:spcAft>
                <a:spcPts val="1200"/>
              </a:spcAft>
            </a:pPr>
            <a:r>
              <a:rPr lang="en-US" sz="1200" b="1">
                <a:solidFill>
                  <a:schemeClr val="dk1"/>
                </a:solidFill>
                <a:latin typeface="Calibri"/>
                <a:ea typeface="Calibri"/>
                <a:cs typeface="Calibri"/>
                <a:sym typeface="Calibri"/>
              </a:rPr>
              <a:t>every contract have it’s own state variables</a:t>
            </a:r>
            <a:endParaRPr lang="en-US" sz="1200" b="1" dirty="0">
              <a:solidFill>
                <a:schemeClr val="dk1"/>
              </a:solidFill>
              <a:latin typeface="Calibri"/>
              <a:ea typeface="Calibri"/>
              <a:cs typeface="Calibri"/>
              <a:sym typeface="Calibri"/>
            </a:endParaRPr>
          </a:p>
        </p:txBody>
      </p:sp>
      <p:sp>
        <p:nvSpPr>
          <p:cNvPr id="9" name="Google Shape;189;p31">
            <a:extLst>
              <a:ext uri="{FF2B5EF4-FFF2-40B4-BE49-F238E27FC236}">
                <a16:creationId xmlns:a16="http://schemas.microsoft.com/office/drawing/2014/main" id="{D4C1F48A-53F9-880F-A29A-6506EB4FEA37}"/>
              </a:ext>
            </a:extLst>
          </p:cNvPr>
          <p:cNvSpPr txBox="1">
            <a:spLocks/>
          </p:cNvSpPr>
          <p:nvPr/>
        </p:nvSpPr>
        <p:spPr>
          <a:xfrm>
            <a:off x="6763755" y="2305080"/>
            <a:ext cx="2171698" cy="345023"/>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4400"/>
              <a:buFont typeface="Calibri"/>
              <a:buNone/>
            </a:pPr>
            <a:r>
              <a:rPr lang="en-US" sz="2000">
                <a:latin typeface="Calibri"/>
                <a:ea typeface="Calibri"/>
                <a:cs typeface="Calibri"/>
                <a:sym typeface="Calibri"/>
              </a:rPr>
              <a:t>Variables</a:t>
            </a:r>
            <a:endParaRPr lang="en-US" sz="2000" dirty="0">
              <a:latin typeface="Calibri"/>
              <a:ea typeface="Calibri"/>
              <a:cs typeface="Calibri"/>
            </a:endParaRPr>
          </a:p>
        </p:txBody>
      </p:sp>
      <p:cxnSp>
        <p:nvCxnSpPr>
          <p:cNvPr id="10" name="Google Shape;190;p31">
            <a:extLst>
              <a:ext uri="{FF2B5EF4-FFF2-40B4-BE49-F238E27FC236}">
                <a16:creationId xmlns:a16="http://schemas.microsoft.com/office/drawing/2014/main" id="{F74302D6-6903-C81B-4899-47FD70DDDD4C}"/>
              </a:ext>
            </a:extLst>
          </p:cNvPr>
          <p:cNvCxnSpPr/>
          <p:nvPr/>
        </p:nvCxnSpPr>
        <p:spPr>
          <a:xfrm>
            <a:off x="6537960" y="1464828"/>
            <a:ext cx="0" cy="3513900"/>
          </a:xfrm>
          <a:prstGeom prst="straightConnector1">
            <a:avLst/>
          </a:prstGeom>
          <a:noFill/>
          <a:ln w="9525" cap="flat" cmpd="sng">
            <a:solidFill>
              <a:schemeClr val="dk2"/>
            </a:solidFill>
            <a:prstDash val="solid"/>
            <a:round/>
            <a:headEnd type="none" w="med" len="med"/>
            <a:tailEnd type="none" w="med" len="med"/>
          </a:ln>
        </p:spPr>
      </p:cxnSp>
      <p:sp>
        <p:nvSpPr>
          <p:cNvPr id="11" name="Rectangle 10">
            <a:extLst>
              <a:ext uri="{FF2B5EF4-FFF2-40B4-BE49-F238E27FC236}">
                <a16:creationId xmlns:a16="http://schemas.microsoft.com/office/drawing/2014/main" id="{80D9E353-253D-DDA7-1EED-A75CEFBB6E3E}"/>
              </a:ext>
            </a:extLst>
          </p:cNvPr>
          <p:cNvSpPr/>
          <p:nvPr/>
        </p:nvSpPr>
        <p:spPr>
          <a:xfrm>
            <a:off x="6763754" y="2650103"/>
            <a:ext cx="2171699" cy="181432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0242BCD-6B9A-D03D-19D9-11C9C744083F}"/>
              </a:ext>
            </a:extLst>
          </p:cNvPr>
          <p:cNvSpPr txBox="1"/>
          <p:nvPr/>
        </p:nvSpPr>
        <p:spPr>
          <a:xfrm>
            <a:off x="6691977" y="1268413"/>
            <a:ext cx="2315252" cy="791179"/>
          </a:xfrm>
          <a:prstGeom prst="rect">
            <a:avLst/>
          </a:prstGeom>
          <a:noFill/>
        </p:spPr>
        <p:txBody>
          <a:bodyPr wrap="square">
            <a:spAutoFit/>
          </a:bodyPr>
          <a:lstStyle/>
          <a:p>
            <a:pPr algn="ctr">
              <a:lnSpc>
                <a:spcPct val="150000"/>
              </a:lnSpc>
            </a:pPr>
            <a:r>
              <a:rPr lang="en-US" sz="1600" u="sng" dirty="0">
                <a:latin typeface="Calibri"/>
                <a:ea typeface="Calibri"/>
                <a:cs typeface="Calibri"/>
                <a:sym typeface="Calibri"/>
              </a:rPr>
              <a:t>CHC form</a:t>
            </a:r>
            <a:r>
              <a:rPr lang="iw" sz="1600" u="sng" dirty="0">
                <a:latin typeface="Calibri"/>
                <a:ea typeface="Calibri"/>
                <a:cs typeface="Calibri"/>
                <a:sym typeface="Calibri"/>
              </a:rPr>
              <a:t> </a:t>
            </a:r>
            <a:endParaRPr lang="en-US" sz="1600" u="sng" dirty="0">
              <a:latin typeface="Calibri"/>
              <a:ea typeface="Calibri"/>
              <a:cs typeface="Calibri"/>
              <a:sym typeface="Calibri"/>
            </a:endParaRPr>
          </a:p>
          <a:p>
            <a:pPr algn="ctr">
              <a:lnSpc>
                <a:spcPct val="150000"/>
              </a:lnSpc>
            </a:pPr>
            <a:r>
              <a:rPr lang="en-US" sz="1600" b="1" dirty="0">
                <a:latin typeface="+mn-lt"/>
              </a:rPr>
              <a:t>A₁ ∧ A₂ ∧ ... ∧ Aₙ ∧ C ⇒ B</a:t>
            </a:r>
          </a:p>
        </p:txBody>
      </p:sp>
    </p:spTree>
    <p:extLst>
      <p:ext uri="{BB962C8B-B14F-4D97-AF65-F5344CB8AC3E}">
        <p14:creationId xmlns:p14="http://schemas.microsoft.com/office/powerpoint/2010/main" val="397574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6" name="TextBox 5">
            <a:extLst>
              <a:ext uri="{FF2B5EF4-FFF2-40B4-BE49-F238E27FC236}">
                <a16:creationId xmlns:a16="http://schemas.microsoft.com/office/drawing/2014/main" id="{183C0664-C107-3641-B026-B9FE6EF45304}"/>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sym typeface="Calibri"/>
              </a:rPr>
              <a:t>Example — Simple Accumulator Contract</a:t>
            </a:r>
            <a:endParaRPr lang="en-US" sz="2800" b="1" dirty="0"/>
          </a:p>
        </p:txBody>
      </p:sp>
      <p:pic>
        <p:nvPicPr>
          <p:cNvPr id="4" name="Picture 3">
            <a:extLst>
              <a:ext uri="{FF2B5EF4-FFF2-40B4-BE49-F238E27FC236}">
                <a16:creationId xmlns:a16="http://schemas.microsoft.com/office/drawing/2014/main" id="{15B7BC82-38AD-5889-8F86-71063A3B4EF5}"/>
              </a:ext>
            </a:extLst>
          </p:cNvPr>
          <p:cNvPicPr>
            <a:picLocks noChangeAspect="1"/>
          </p:cNvPicPr>
          <p:nvPr/>
        </p:nvPicPr>
        <p:blipFill>
          <a:blip r:embed="rId3"/>
          <a:stretch>
            <a:fillRect/>
          </a:stretch>
        </p:blipFill>
        <p:spPr>
          <a:xfrm>
            <a:off x="1200149" y="1730626"/>
            <a:ext cx="6506937" cy="25623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B2F03310-9451-3A4E-1153-79FC6C870D7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F8E469B-1183-57AA-58F2-138C23957DE5}"/>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sym typeface="Calibri"/>
              </a:rPr>
              <a:t>Example — Simple Accumulator Contract</a:t>
            </a:r>
            <a:endParaRPr lang="en-US" sz="2800" b="1" dirty="0"/>
          </a:p>
        </p:txBody>
      </p:sp>
      <p:pic>
        <p:nvPicPr>
          <p:cNvPr id="4" name="Picture 3">
            <a:extLst>
              <a:ext uri="{FF2B5EF4-FFF2-40B4-BE49-F238E27FC236}">
                <a16:creationId xmlns:a16="http://schemas.microsoft.com/office/drawing/2014/main" id="{E96AAA28-66BB-686B-46AB-03248B8F187C}"/>
              </a:ext>
            </a:extLst>
          </p:cNvPr>
          <p:cNvPicPr>
            <a:picLocks noChangeAspect="1"/>
          </p:cNvPicPr>
          <p:nvPr/>
        </p:nvPicPr>
        <p:blipFill>
          <a:blip r:embed="rId3"/>
          <a:stretch>
            <a:fillRect/>
          </a:stretch>
        </p:blipFill>
        <p:spPr>
          <a:xfrm>
            <a:off x="5525054" y="947491"/>
            <a:ext cx="3497634" cy="1377306"/>
          </a:xfrm>
          <a:prstGeom prst="rect">
            <a:avLst/>
          </a:prstGeom>
        </p:spPr>
      </p:pic>
      <p:grpSp>
        <p:nvGrpSpPr>
          <p:cNvPr id="19" name="Group 18">
            <a:extLst>
              <a:ext uri="{FF2B5EF4-FFF2-40B4-BE49-F238E27FC236}">
                <a16:creationId xmlns:a16="http://schemas.microsoft.com/office/drawing/2014/main" id="{9A8996BD-3DE9-CD0D-E7D0-D7D293B4FBA9}"/>
              </a:ext>
            </a:extLst>
          </p:cNvPr>
          <p:cNvGrpSpPr/>
          <p:nvPr/>
        </p:nvGrpSpPr>
        <p:grpSpPr>
          <a:xfrm>
            <a:off x="313911" y="1181270"/>
            <a:ext cx="4887568" cy="1544115"/>
            <a:chOff x="313911" y="1181270"/>
            <a:chExt cx="4887568" cy="1544115"/>
          </a:xfrm>
        </p:grpSpPr>
        <p:sp>
          <p:nvSpPr>
            <p:cNvPr id="14" name="TextBox 13">
              <a:extLst>
                <a:ext uri="{FF2B5EF4-FFF2-40B4-BE49-F238E27FC236}">
                  <a16:creationId xmlns:a16="http://schemas.microsoft.com/office/drawing/2014/main" id="{7429D0AC-2372-1E61-0375-93E619B0B229}"/>
                </a:ext>
              </a:extLst>
            </p:cNvPr>
            <p:cNvSpPr txBox="1"/>
            <p:nvPr/>
          </p:nvSpPr>
          <p:spPr>
            <a:xfrm>
              <a:off x="353668" y="1181270"/>
              <a:ext cx="4576968" cy="338554"/>
            </a:xfrm>
            <a:prstGeom prst="rect">
              <a:avLst/>
            </a:prstGeom>
            <a:noFill/>
          </p:spPr>
          <p:txBody>
            <a:bodyPr wrap="square">
              <a:spAutoFit/>
            </a:bodyPr>
            <a:lstStyle/>
            <a:p>
              <a:r>
                <a:rPr lang="en-US" sz="1600" b="1" dirty="0">
                  <a:solidFill>
                    <a:schemeClr val="dk1"/>
                  </a:solidFill>
                  <a:latin typeface="Calibri"/>
                  <a:ea typeface="Calibri"/>
                  <a:cs typeface="Calibri"/>
                  <a:sym typeface="Calibri"/>
                </a:rPr>
                <a:t>1. Initial state setup</a:t>
              </a:r>
              <a:endParaRPr lang="en-US" sz="1600" dirty="0"/>
            </a:p>
          </p:txBody>
        </p:sp>
        <p:sp>
          <p:nvSpPr>
            <p:cNvPr id="15" name="TextBox 14">
              <a:extLst>
                <a:ext uri="{FF2B5EF4-FFF2-40B4-BE49-F238E27FC236}">
                  <a16:creationId xmlns:a16="http://schemas.microsoft.com/office/drawing/2014/main" id="{BB3EEABD-A719-B8CB-9839-3ADAA7E2A6FD}"/>
                </a:ext>
              </a:extLst>
            </p:cNvPr>
            <p:cNvSpPr txBox="1"/>
            <p:nvPr/>
          </p:nvSpPr>
          <p:spPr>
            <a:xfrm>
              <a:off x="353669" y="1579849"/>
              <a:ext cx="4847810" cy="744948"/>
            </a:xfrm>
            <a:prstGeom prst="rect">
              <a:avLst/>
            </a:prstGeom>
            <a:noFill/>
          </p:spPr>
          <p:txBody>
            <a:bodyPr wrap="square">
              <a:spAutoFit/>
            </a:bodyPr>
            <a:lstStyle/>
            <a:p>
              <a:pPr>
                <a:lnSpc>
                  <a:spcPct val="150000"/>
                </a:lnSpc>
              </a:pPr>
              <a:r>
                <a:rPr lang="en-US" sz="1500" dirty="0">
                  <a:solidFill>
                    <a:schemeClr val="dk1"/>
                  </a:solidFill>
                  <a:latin typeface="Bookman Old Style" panose="02050604050505020204" pitchFamily="18" charset="0"/>
                  <a:ea typeface="Calibri"/>
                  <a:cs typeface="Calibri"/>
                </a:rPr>
                <a:t>e = 0 ∧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 x = x′ ∧ y = y′ ∧ 0 ≤ x′, y′ ≤ 255</a:t>
              </a:r>
            </a:p>
            <a:p>
              <a:pPr>
                <a:lnSpc>
                  <a:spcPct val="150000"/>
                </a:lnSpc>
              </a:pP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Bacc</a:t>
              </a:r>
              <a:r>
                <a:rPr lang="en-US" sz="1500" dirty="0">
                  <a:solidFill>
                    <a:schemeClr val="dk1"/>
                  </a:solidFill>
                  <a:latin typeface="Bookman Old Style" panose="02050604050505020204" pitchFamily="18" charset="0"/>
                  <a:ea typeface="Calibri"/>
                  <a:cs typeface="Calibri"/>
                </a:rPr>
                <a:t>(e, a, </a:t>
              </a:r>
              <a:r>
                <a:rPr lang="en-US" sz="1500" dirty="0" err="1">
                  <a:solidFill>
                    <a:schemeClr val="dk1"/>
                  </a:solidFill>
                  <a:latin typeface="Bookman Old Style" panose="02050604050505020204" pitchFamily="18" charset="0"/>
                  <a:ea typeface="Calibri"/>
                  <a:cs typeface="Calibri"/>
                </a:rPr>
                <a:t>abi</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cr</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tx</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x, y,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x′, y′)</a:t>
              </a:r>
            </a:p>
          </p:txBody>
        </p:sp>
        <p:sp>
          <p:nvSpPr>
            <p:cNvPr id="16" name="Rectangle 15">
              <a:extLst>
                <a:ext uri="{FF2B5EF4-FFF2-40B4-BE49-F238E27FC236}">
                  <a16:creationId xmlns:a16="http://schemas.microsoft.com/office/drawing/2014/main" id="{C2B97669-CC5A-A1AC-9FFF-C7EB34B24B34}"/>
                </a:ext>
              </a:extLst>
            </p:cNvPr>
            <p:cNvSpPr/>
            <p:nvPr/>
          </p:nvSpPr>
          <p:spPr>
            <a:xfrm>
              <a:off x="313912" y="1653557"/>
              <a:ext cx="4616724" cy="688713"/>
            </a:xfrm>
            <a:prstGeom prst="rect">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4A6215C-4A9C-9188-8089-EAF77FE17315}"/>
                </a:ext>
              </a:extLst>
            </p:cNvPr>
            <p:cNvSpPr txBox="1"/>
            <p:nvPr/>
          </p:nvSpPr>
          <p:spPr>
            <a:xfrm>
              <a:off x="313911" y="2386831"/>
              <a:ext cx="4572000" cy="338554"/>
            </a:xfrm>
            <a:prstGeom prst="rect">
              <a:avLst/>
            </a:prstGeom>
            <a:noFill/>
          </p:spPr>
          <p:txBody>
            <a:bodyPr wrap="square">
              <a:spAutoFit/>
            </a:bodyPr>
            <a:lstStyle/>
            <a:p>
              <a:r>
                <a:rPr lang="en-US" sz="1600" dirty="0">
                  <a:solidFill>
                    <a:schemeClr val="dk1"/>
                  </a:solidFill>
                  <a:latin typeface="Calibri"/>
                  <a:ea typeface="Calibri"/>
                  <a:cs typeface="Calibri"/>
                </a:rPr>
                <a:t>Inputs are valid, no error, variables are initialized.</a:t>
              </a:r>
            </a:p>
          </p:txBody>
        </p:sp>
      </p:grpSp>
      <p:grpSp>
        <p:nvGrpSpPr>
          <p:cNvPr id="26" name="Group 25">
            <a:extLst>
              <a:ext uri="{FF2B5EF4-FFF2-40B4-BE49-F238E27FC236}">
                <a16:creationId xmlns:a16="http://schemas.microsoft.com/office/drawing/2014/main" id="{AA23C995-DAFE-4958-8803-2D469DEF15D2}"/>
              </a:ext>
            </a:extLst>
          </p:cNvPr>
          <p:cNvGrpSpPr/>
          <p:nvPr/>
        </p:nvGrpSpPr>
        <p:grpSpPr>
          <a:xfrm>
            <a:off x="294033" y="3139034"/>
            <a:ext cx="4293220" cy="1639401"/>
            <a:chOff x="274155" y="3139034"/>
            <a:chExt cx="4293220" cy="1639401"/>
          </a:xfrm>
        </p:grpSpPr>
        <p:grpSp>
          <p:nvGrpSpPr>
            <p:cNvPr id="12" name="Group 11">
              <a:extLst>
                <a:ext uri="{FF2B5EF4-FFF2-40B4-BE49-F238E27FC236}">
                  <a16:creationId xmlns:a16="http://schemas.microsoft.com/office/drawing/2014/main" id="{7CB63A23-AD62-1D9E-79AC-B52AD6C5204F}"/>
                </a:ext>
              </a:extLst>
            </p:cNvPr>
            <p:cNvGrpSpPr/>
            <p:nvPr/>
          </p:nvGrpSpPr>
          <p:grpSpPr>
            <a:xfrm>
              <a:off x="274155" y="3139034"/>
              <a:ext cx="4293220" cy="1239226"/>
              <a:chOff x="161512" y="1028870"/>
              <a:chExt cx="4297845" cy="1239226"/>
            </a:xfrm>
          </p:grpSpPr>
          <p:sp>
            <p:nvSpPr>
              <p:cNvPr id="8" name="TextBox 7">
                <a:extLst>
                  <a:ext uri="{FF2B5EF4-FFF2-40B4-BE49-F238E27FC236}">
                    <a16:creationId xmlns:a16="http://schemas.microsoft.com/office/drawing/2014/main" id="{5BD68367-B2A8-1EA0-190B-79410308EED1}"/>
                  </a:ext>
                </a:extLst>
              </p:cNvPr>
              <p:cNvSpPr txBox="1"/>
              <p:nvPr/>
            </p:nvSpPr>
            <p:spPr>
              <a:xfrm>
                <a:off x="201269" y="1028870"/>
                <a:ext cx="4258088" cy="338554"/>
              </a:xfrm>
              <a:prstGeom prst="rect">
                <a:avLst/>
              </a:prstGeom>
              <a:noFill/>
            </p:spPr>
            <p:txBody>
              <a:bodyPr wrap="square">
                <a:spAutoFit/>
              </a:bodyPr>
              <a:lstStyle/>
              <a:p>
                <a:r>
                  <a:rPr lang="en-US" sz="1600" b="1" dirty="0">
                    <a:solidFill>
                      <a:schemeClr val="dk1"/>
                    </a:solidFill>
                    <a:latin typeface="Calibri"/>
                    <a:ea typeface="Calibri"/>
                    <a:cs typeface="Calibri"/>
                  </a:rPr>
                  <a:t>2. Overflow Detected</a:t>
                </a:r>
              </a:p>
            </p:txBody>
          </p:sp>
          <p:sp>
            <p:nvSpPr>
              <p:cNvPr id="10" name="TextBox 9">
                <a:extLst>
                  <a:ext uri="{FF2B5EF4-FFF2-40B4-BE49-F238E27FC236}">
                    <a16:creationId xmlns:a16="http://schemas.microsoft.com/office/drawing/2014/main" id="{697C1762-DE1D-BF2E-1271-8267A4ADEBD4}"/>
                  </a:ext>
                </a:extLst>
              </p:cNvPr>
              <p:cNvSpPr txBox="1"/>
              <p:nvPr/>
            </p:nvSpPr>
            <p:spPr>
              <a:xfrm>
                <a:off x="191319" y="1448211"/>
                <a:ext cx="3964222" cy="744948"/>
              </a:xfrm>
              <a:prstGeom prst="rect">
                <a:avLst/>
              </a:prstGeom>
              <a:noFill/>
            </p:spPr>
            <p:txBody>
              <a:bodyPr wrap="square">
                <a:spAutoFit/>
              </a:bodyPr>
              <a:lstStyle/>
              <a:p>
                <a:pPr>
                  <a:lnSpc>
                    <a:spcPct val="150000"/>
                  </a:lnSpc>
                </a:pPr>
                <a:r>
                  <a:rPr lang="en-US" sz="1500" dirty="0" err="1">
                    <a:solidFill>
                      <a:schemeClr val="dk1"/>
                    </a:solidFill>
                    <a:latin typeface="Bookman Old Style" panose="02050604050505020204" pitchFamily="18" charset="0"/>
                    <a:ea typeface="Calibri"/>
                    <a:cs typeface="Calibri"/>
                  </a:rPr>
                  <a:t>Bacc</a:t>
                </a:r>
                <a:r>
                  <a:rPr lang="en-US" sz="1500" dirty="0">
                    <a:solidFill>
                      <a:schemeClr val="dk1"/>
                    </a:solidFill>
                    <a:latin typeface="Bookman Old Style" panose="02050604050505020204" pitchFamily="18" charset="0"/>
                    <a:ea typeface="Calibri"/>
                    <a:cs typeface="Calibri"/>
                  </a:rPr>
                  <a:t>(...) ∧ (x′ + y′ &gt; 255)</a:t>
                </a:r>
              </a:p>
              <a:p>
                <a:pPr>
                  <a:lnSpc>
                    <a:spcPct val="150000"/>
                  </a:lnSpc>
                </a:pP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Sacc</a:t>
                </a:r>
                <a:r>
                  <a:rPr lang="en-US" sz="1500" dirty="0">
                    <a:solidFill>
                      <a:schemeClr val="dk1"/>
                    </a:solidFill>
                    <a:latin typeface="Bookman Old Style" panose="02050604050505020204" pitchFamily="18" charset="0"/>
                    <a:ea typeface="Calibri"/>
                    <a:cs typeface="Calibri"/>
                  </a:rPr>
                  <a:t>(1, a, </a:t>
                </a:r>
                <a:r>
                  <a:rPr lang="en-US" sz="1500" dirty="0" err="1">
                    <a:solidFill>
                      <a:schemeClr val="dk1"/>
                    </a:solidFill>
                    <a:latin typeface="Bookman Old Style" panose="02050604050505020204" pitchFamily="18" charset="0"/>
                    <a:ea typeface="Calibri"/>
                    <a:cs typeface="Calibri"/>
                  </a:rPr>
                  <a:t>abi</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cr</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tx</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x, y,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x′, y′)</a:t>
                </a:r>
              </a:p>
            </p:txBody>
          </p:sp>
          <p:sp>
            <p:nvSpPr>
              <p:cNvPr id="11" name="Rectangle 10">
                <a:extLst>
                  <a:ext uri="{FF2B5EF4-FFF2-40B4-BE49-F238E27FC236}">
                    <a16:creationId xmlns:a16="http://schemas.microsoft.com/office/drawing/2014/main" id="{527F471D-A732-1D25-9163-EEB1AD0955ED}"/>
                  </a:ext>
                </a:extLst>
              </p:cNvPr>
              <p:cNvSpPr/>
              <p:nvPr/>
            </p:nvSpPr>
            <p:spPr>
              <a:xfrm>
                <a:off x="161512" y="1481279"/>
                <a:ext cx="3964222" cy="786817"/>
              </a:xfrm>
              <a:prstGeom prst="rect">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2A36D0B-37F1-A90B-66B1-57D5C47C08DD}"/>
                </a:ext>
              </a:extLst>
            </p:cNvPr>
            <p:cNvSpPr txBox="1"/>
            <p:nvPr/>
          </p:nvSpPr>
          <p:spPr>
            <a:xfrm>
              <a:off x="274155" y="4439881"/>
              <a:ext cx="4253506" cy="338554"/>
            </a:xfrm>
            <a:prstGeom prst="rect">
              <a:avLst/>
            </a:prstGeom>
            <a:noFill/>
          </p:spPr>
          <p:txBody>
            <a:bodyPr wrap="square">
              <a:spAutoFit/>
            </a:bodyPr>
            <a:lstStyle/>
            <a:p>
              <a:r>
                <a:rPr lang="en-US" sz="1600" dirty="0">
                  <a:solidFill>
                    <a:schemeClr val="dk1"/>
                  </a:solidFill>
                  <a:latin typeface="Calibri"/>
                  <a:ea typeface="Calibri"/>
                  <a:cs typeface="Calibri"/>
                </a:rPr>
                <a:t>Addition would overflow → raise error e = 1</a:t>
              </a:r>
            </a:p>
          </p:txBody>
        </p:sp>
      </p:grpSp>
      <p:grpSp>
        <p:nvGrpSpPr>
          <p:cNvPr id="31" name="Group 30">
            <a:extLst>
              <a:ext uri="{FF2B5EF4-FFF2-40B4-BE49-F238E27FC236}">
                <a16:creationId xmlns:a16="http://schemas.microsoft.com/office/drawing/2014/main" id="{CCBE9246-5C3D-51F0-5349-B6FB98F8F983}"/>
              </a:ext>
            </a:extLst>
          </p:cNvPr>
          <p:cNvGrpSpPr/>
          <p:nvPr/>
        </p:nvGrpSpPr>
        <p:grpSpPr>
          <a:xfrm>
            <a:off x="4689711" y="3119558"/>
            <a:ext cx="4116317" cy="1639401"/>
            <a:chOff x="274155" y="3139034"/>
            <a:chExt cx="4116317" cy="1639401"/>
          </a:xfrm>
        </p:grpSpPr>
        <p:grpSp>
          <p:nvGrpSpPr>
            <p:cNvPr id="32" name="Group 31">
              <a:extLst>
                <a:ext uri="{FF2B5EF4-FFF2-40B4-BE49-F238E27FC236}">
                  <a16:creationId xmlns:a16="http://schemas.microsoft.com/office/drawing/2014/main" id="{21F90A1A-E410-3823-C9BD-EC0B94D9E491}"/>
                </a:ext>
              </a:extLst>
            </p:cNvPr>
            <p:cNvGrpSpPr/>
            <p:nvPr/>
          </p:nvGrpSpPr>
          <p:grpSpPr>
            <a:xfrm>
              <a:off x="274155" y="3139034"/>
              <a:ext cx="4116317" cy="1259104"/>
              <a:chOff x="161512" y="1028870"/>
              <a:chExt cx="4120750" cy="1259104"/>
            </a:xfrm>
          </p:grpSpPr>
          <p:sp>
            <p:nvSpPr>
              <p:cNvPr id="34" name="TextBox 33">
                <a:extLst>
                  <a:ext uri="{FF2B5EF4-FFF2-40B4-BE49-F238E27FC236}">
                    <a16:creationId xmlns:a16="http://schemas.microsoft.com/office/drawing/2014/main" id="{089B8468-5040-AC45-0688-14D9683CC4AA}"/>
                  </a:ext>
                </a:extLst>
              </p:cNvPr>
              <p:cNvSpPr txBox="1"/>
              <p:nvPr/>
            </p:nvSpPr>
            <p:spPr>
              <a:xfrm>
                <a:off x="201269" y="1028870"/>
                <a:ext cx="4080993" cy="338554"/>
              </a:xfrm>
              <a:prstGeom prst="rect">
                <a:avLst/>
              </a:prstGeom>
              <a:noFill/>
            </p:spPr>
            <p:txBody>
              <a:bodyPr wrap="square">
                <a:spAutoFit/>
              </a:bodyPr>
              <a:lstStyle/>
              <a:p>
                <a:r>
                  <a:rPr lang="en-US" sz="1600" b="1" dirty="0">
                    <a:solidFill>
                      <a:schemeClr val="dk1"/>
                    </a:solidFill>
                    <a:latin typeface="Calibri"/>
                    <a:ea typeface="Calibri"/>
                    <a:cs typeface="Calibri"/>
                  </a:rPr>
                  <a:t>3. Normal Execution</a:t>
                </a:r>
              </a:p>
            </p:txBody>
          </p:sp>
          <p:sp>
            <p:nvSpPr>
              <p:cNvPr id="35" name="TextBox 34">
                <a:extLst>
                  <a:ext uri="{FF2B5EF4-FFF2-40B4-BE49-F238E27FC236}">
                    <a16:creationId xmlns:a16="http://schemas.microsoft.com/office/drawing/2014/main" id="{F579A575-889A-4F9C-F9C8-12B6612E8FA5}"/>
                  </a:ext>
                </a:extLst>
              </p:cNvPr>
              <p:cNvSpPr txBox="1"/>
              <p:nvPr/>
            </p:nvSpPr>
            <p:spPr>
              <a:xfrm>
                <a:off x="202597" y="1480574"/>
                <a:ext cx="3964221" cy="744948"/>
              </a:xfrm>
              <a:prstGeom prst="rect">
                <a:avLst/>
              </a:prstGeom>
              <a:noFill/>
            </p:spPr>
            <p:txBody>
              <a:bodyPr wrap="square">
                <a:spAutoFit/>
              </a:bodyPr>
              <a:lstStyle/>
              <a:p>
                <a:pPr>
                  <a:lnSpc>
                    <a:spcPct val="150000"/>
                  </a:lnSpc>
                </a:pPr>
                <a:r>
                  <a:rPr lang="en-US" sz="1500" dirty="0" err="1">
                    <a:solidFill>
                      <a:schemeClr val="dk1"/>
                    </a:solidFill>
                    <a:latin typeface="Bookman Old Style" panose="02050604050505020204" pitchFamily="18" charset="0"/>
                    <a:ea typeface="Calibri"/>
                    <a:cs typeface="Calibri"/>
                  </a:rPr>
                  <a:t>Bacc</a:t>
                </a:r>
                <a:r>
                  <a:rPr lang="en-US" sz="1500" dirty="0">
                    <a:solidFill>
                      <a:schemeClr val="dk1"/>
                    </a:solidFill>
                    <a:latin typeface="Bookman Old Style" panose="02050604050505020204" pitchFamily="18" charset="0"/>
                    <a:ea typeface="Calibri"/>
                    <a:cs typeface="Calibri"/>
                  </a:rPr>
                  <a:t>(...) ∧ (x″ = x′ + y′) ∧ (x″ ≤ 255)</a:t>
                </a:r>
              </a:p>
              <a:p>
                <a:pPr>
                  <a:lnSpc>
                    <a:spcPct val="150000"/>
                  </a:lnSpc>
                </a:pP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Sacc</a:t>
                </a:r>
                <a:r>
                  <a:rPr lang="en-US" sz="1500" dirty="0">
                    <a:solidFill>
                      <a:schemeClr val="dk1"/>
                    </a:solidFill>
                    <a:latin typeface="Bookman Old Style" panose="02050604050505020204" pitchFamily="18" charset="0"/>
                    <a:ea typeface="Calibri"/>
                    <a:cs typeface="Calibri"/>
                  </a:rPr>
                  <a:t>(0, a, </a:t>
                </a:r>
                <a:r>
                  <a:rPr lang="en-US" sz="1500" dirty="0" err="1">
                    <a:solidFill>
                      <a:schemeClr val="dk1"/>
                    </a:solidFill>
                    <a:latin typeface="Bookman Old Style" panose="02050604050505020204" pitchFamily="18" charset="0"/>
                    <a:ea typeface="Calibri"/>
                    <a:cs typeface="Calibri"/>
                  </a:rPr>
                  <a:t>abi</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cr</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tx</a:t>
                </a:r>
                <a:r>
                  <a:rPr lang="en-US" sz="1500" dirty="0">
                    <a:solidFill>
                      <a:schemeClr val="dk1"/>
                    </a:solidFill>
                    <a:latin typeface="Bookman Old Style" panose="02050604050505020204" pitchFamily="18" charset="0"/>
                    <a:ea typeface="Calibri"/>
                    <a:cs typeface="Calibri"/>
                  </a:rPr>
                  <a:t>,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x, y, </a:t>
                </a:r>
                <a:r>
                  <a:rPr lang="en-US" sz="1500" dirty="0" err="1">
                    <a:solidFill>
                      <a:schemeClr val="dk1"/>
                    </a:solidFill>
                    <a:latin typeface="Bookman Old Style" panose="02050604050505020204" pitchFamily="18" charset="0"/>
                    <a:ea typeface="Calibri"/>
                    <a:cs typeface="Calibri"/>
                  </a:rPr>
                  <a:t>st</a:t>
                </a:r>
                <a:r>
                  <a:rPr lang="en-US" sz="1500" dirty="0">
                    <a:solidFill>
                      <a:schemeClr val="dk1"/>
                    </a:solidFill>
                    <a:latin typeface="Bookman Old Style" panose="02050604050505020204" pitchFamily="18" charset="0"/>
                    <a:ea typeface="Calibri"/>
                    <a:cs typeface="Calibri"/>
                  </a:rPr>
                  <a:t>′, x″, y′)</a:t>
                </a:r>
              </a:p>
            </p:txBody>
          </p:sp>
          <p:sp>
            <p:nvSpPr>
              <p:cNvPr id="36" name="Rectangle 35">
                <a:extLst>
                  <a:ext uri="{FF2B5EF4-FFF2-40B4-BE49-F238E27FC236}">
                    <a16:creationId xmlns:a16="http://schemas.microsoft.com/office/drawing/2014/main" id="{E262EF3F-A3A8-1A78-A7E2-CE360013DE11}"/>
                  </a:ext>
                </a:extLst>
              </p:cNvPr>
              <p:cNvSpPr/>
              <p:nvPr/>
            </p:nvSpPr>
            <p:spPr>
              <a:xfrm>
                <a:off x="161512" y="1501157"/>
                <a:ext cx="4080993" cy="786817"/>
              </a:xfrm>
              <a:prstGeom prst="rect">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89709FA7-CED1-C1D5-B6CA-89644D9DA50C}"/>
                </a:ext>
              </a:extLst>
            </p:cNvPr>
            <p:cNvSpPr txBox="1"/>
            <p:nvPr/>
          </p:nvSpPr>
          <p:spPr>
            <a:xfrm>
              <a:off x="274155" y="4439881"/>
              <a:ext cx="4076603" cy="338554"/>
            </a:xfrm>
            <a:prstGeom prst="rect">
              <a:avLst/>
            </a:prstGeom>
            <a:noFill/>
          </p:spPr>
          <p:txBody>
            <a:bodyPr wrap="square">
              <a:spAutoFit/>
            </a:bodyPr>
            <a:lstStyle/>
            <a:p>
              <a:r>
                <a:rPr lang="en-US" sz="1600" dirty="0">
                  <a:solidFill>
                    <a:schemeClr val="dk1"/>
                  </a:solidFill>
                  <a:latin typeface="Calibri"/>
                  <a:ea typeface="Calibri"/>
                  <a:cs typeface="Calibri"/>
                </a:rPr>
                <a:t>Update the contract state, no error raised.</a:t>
              </a:r>
            </a:p>
          </p:txBody>
        </p:sp>
      </p:grpSp>
    </p:spTree>
    <p:extLst>
      <p:ext uri="{BB962C8B-B14F-4D97-AF65-F5344CB8AC3E}">
        <p14:creationId xmlns:p14="http://schemas.microsoft.com/office/powerpoint/2010/main" val="37381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body" idx="4294967295"/>
          </p:nvPr>
        </p:nvSpPr>
        <p:spPr>
          <a:xfrm>
            <a:off x="293577" y="1117878"/>
            <a:ext cx="8647800" cy="717934"/>
          </a:xfrm>
          <a:prstGeom prst="rect">
            <a:avLst/>
          </a:prstGeom>
          <a:noFill/>
          <a:ln>
            <a:noFill/>
          </a:ln>
        </p:spPr>
        <p:txBody>
          <a:bodyPr spcFirstLastPara="1" wrap="square" lIns="91425" tIns="45700" rIns="91425" bIns="45700" anchor="t" anchorCtr="0">
            <a:noAutofit/>
          </a:bodyPr>
          <a:lstStyle/>
          <a:p>
            <a:pPr marL="0" lvl="0" indent="0" algn="ctr" rtl="0">
              <a:lnSpc>
                <a:spcPct val="95000"/>
              </a:lnSpc>
              <a:spcBef>
                <a:spcPts val="0"/>
              </a:spcBef>
              <a:spcAft>
                <a:spcPts val="0"/>
              </a:spcAft>
              <a:buClr>
                <a:schemeClr val="dk1"/>
              </a:buClr>
              <a:buSzPts val="852"/>
              <a:buFont typeface="Arial"/>
              <a:buNone/>
            </a:pPr>
            <a:r>
              <a:rPr lang="en-US" sz="2000" dirty="0">
                <a:latin typeface="+mj-lt"/>
              </a:rPr>
              <a:t>CHC-based verification requires advanced </a:t>
            </a:r>
            <a:r>
              <a:rPr lang="en-US" sz="2000" b="1" dirty="0">
                <a:latin typeface="+mj-lt"/>
              </a:rPr>
              <a:t>Horn solvers</a:t>
            </a:r>
            <a:br>
              <a:rPr lang="en-US" sz="2000" dirty="0">
                <a:latin typeface="+mj-lt"/>
              </a:rPr>
            </a:br>
            <a:r>
              <a:rPr lang="en-US" sz="2000" dirty="0">
                <a:latin typeface="+mj-lt"/>
              </a:rPr>
              <a:t>with built-in support for </a:t>
            </a:r>
            <a:r>
              <a:rPr lang="en-US" sz="2000" b="1" dirty="0">
                <a:latin typeface="+mj-lt"/>
              </a:rPr>
              <a:t>SMT theories</a:t>
            </a:r>
            <a:endParaRPr sz="1600" dirty="0">
              <a:solidFill>
                <a:schemeClr val="dk1"/>
              </a:solidFill>
              <a:latin typeface="+mj-lt"/>
            </a:endParaRPr>
          </a:p>
        </p:txBody>
      </p:sp>
      <p:sp>
        <p:nvSpPr>
          <p:cNvPr id="6" name="TextBox 5">
            <a:extLst>
              <a:ext uri="{FF2B5EF4-FFF2-40B4-BE49-F238E27FC236}">
                <a16:creationId xmlns:a16="http://schemas.microsoft.com/office/drawing/2014/main" id="{104F145F-2A76-B4B3-1219-B640B42A942B}"/>
              </a:ext>
            </a:extLst>
          </p:cNvPr>
          <p:cNvSpPr txBox="1"/>
          <p:nvPr/>
        </p:nvSpPr>
        <p:spPr>
          <a:xfrm>
            <a:off x="121920" y="269022"/>
            <a:ext cx="7376160" cy="523220"/>
          </a:xfrm>
          <a:prstGeom prst="rect">
            <a:avLst/>
          </a:prstGeom>
          <a:noFill/>
        </p:spPr>
        <p:txBody>
          <a:bodyPr wrap="square">
            <a:spAutoFit/>
          </a:bodyPr>
          <a:lstStyle/>
          <a:p>
            <a:r>
              <a:rPr lang="iw" sz="2800" b="1" dirty="0">
                <a:latin typeface="Calibri"/>
                <a:ea typeface="Calibri"/>
                <a:cs typeface="Calibri"/>
                <a:sym typeface="Calibri"/>
              </a:rPr>
              <a:t>CHC solvers requirements</a:t>
            </a:r>
            <a:endParaRPr lang="en-US" sz="2800" b="1" dirty="0">
              <a:solidFill>
                <a:schemeClr val="tx1"/>
              </a:solidFill>
            </a:endParaRPr>
          </a:p>
        </p:txBody>
      </p:sp>
      <p:sp>
        <p:nvSpPr>
          <p:cNvPr id="5" name="TextBox 4">
            <a:extLst>
              <a:ext uri="{FF2B5EF4-FFF2-40B4-BE49-F238E27FC236}">
                <a16:creationId xmlns:a16="http://schemas.microsoft.com/office/drawing/2014/main" id="{DA0A1AE0-571D-6954-9A61-C72C6032203F}"/>
              </a:ext>
            </a:extLst>
          </p:cNvPr>
          <p:cNvSpPr txBox="1"/>
          <p:nvPr/>
        </p:nvSpPr>
        <p:spPr>
          <a:xfrm>
            <a:off x="436789" y="4577474"/>
            <a:ext cx="8291210" cy="326243"/>
          </a:xfrm>
          <a:prstGeom prst="rect">
            <a:avLst/>
          </a:prstGeom>
          <a:noFill/>
        </p:spPr>
        <p:txBody>
          <a:bodyPr wrap="square">
            <a:spAutoFit/>
          </a:bodyPr>
          <a:lstStyle/>
          <a:p>
            <a:pPr marL="142717" lvl="0" algn="ctr" rtl="0">
              <a:lnSpc>
                <a:spcPct val="95000"/>
              </a:lnSpc>
              <a:spcBef>
                <a:spcPts val="0"/>
              </a:spcBef>
              <a:spcAft>
                <a:spcPts val="0"/>
              </a:spcAft>
              <a:buSzPts val="1353"/>
            </a:pPr>
            <a:r>
              <a:rPr lang="en-US" sz="1600" dirty="0">
                <a:solidFill>
                  <a:schemeClr val="dk1"/>
                </a:solidFill>
              </a:rPr>
              <a:t>Only </a:t>
            </a:r>
            <a:r>
              <a:rPr lang="en-US" sz="1600" b="1" dirty="0">
                <a:solidFill>
                  <a:schemeClr val="dk1"/>
                </a:solidFill>
              </a:rPr>
              <a:t>Spacer</a:t>
            </a:r>
            <a:r>
              <a:rPr lang="en-US" sz="1600" dirty="0">
                <a:solidFill>
                  <a:schemeClr val="dk1"/>
                </a:solidFill>
              </a:rPr>
              <a:t> and </a:t>
            </a:r>
            <a:r>
              <a:rPr lang="en-US" sz="1600" b="1" dirty="0" err="1">
                <a:solidFill>
                  <a:schemeClr val="dk1"/>
                </a:solidFill>
              </a:rPr>
              <a:t>Eldarica</a:t>
            </a:r>
            <a:r>
              <a:rPr lang="en-US" sz="1600" dirty="0">
                <a:solidFill>
                  <a:schemeClr val="dk1"/>
                </a:solidFill>
              </a:rPr>
              <a:t> currently support these requirements.</a:t>
            </a:r>
            <a:endParaRPr lang="en-US" dirty="0">
              <a:solidFill>
                <a:schemeClr val="dk1"/>
              </a:solidFill>
            </a:endParaRPr>
          </a:p>
        </p:txBody>
      </p:sp>
      <p:sp>
        <p:nvSpPr>
          <p:cNvPr id="12" name="Freeform: Shape 11">
            <a:extLst>
              <a:ext uri="{FF2B5EF4-FFF2-40B4-BE49-F238E27FC236}">
                <a16:creationId xmlns:a16="http://schemas.microsoft.com/office/drawing/2014/main" id="{767E3958-0244-E91A-9C9E-8C210A6DC33C}"/>
              </a:ext>
            </a:extLst>
          </p:cNvPr>
          <p:cNvSpPr/>
          <p:nvPr/>
        </p:nvSpPr>
        <p:spPr>
          <a:xfrm>
            <a:off x="250950" y="2122066"/>
            <a:ext cx="2153924" cy="717934"/>
          </a:xfrm>
          <a:custGeom>
            <a:avLst/>
            <a:gdLst>
              <a:gd name="connsiteX0" fmla="*/ 0 w 2526227"/>
              <a:gd name="connsiteY0" fmla="*/ 0 h 701212"/>
              <a:gd name="connsiteX1" fmla="*/ 2526227 w 2526227"/>
              <a:gd name="connsiteY1" fmla="*/ 0 h 701212"/>
              <a:gd name="connsiteX2" fmla="*/ 2526227 w 2526227"/>
              <a:gd name="connsiteY2" fmla="*/ 701212 h 701212"/>
              <a:gd name="connsiteX3" fmla="*/ 0 w 2526227"/>
              <a:gd name="connsiteY3" fmla="*/ 701212 h 701212"/>
              <a:gd name="connsiteX4" fmla="*/ 0 w 2526227"/>
              <a:gd name="connsiteY4" fmla="*/ 0 h 70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701212">
                <a:moveTo>
                  <a:pt x="0" y="0"/>
                </a:moveTo>
                <a:lnTo>
                  <a:pt x="2526227" y="0"/>
                </a:lnTo>
                <a:lnTo>
                  <a:pt x="2526227" y="701212"/>
                </a:lnTo>
                <a:lnTo>
                  <a:pt x="0" y="701212"/>
                </a:lnTo>
                <a:lnTo>
                  <a:pt x="0" y="0"/>
                </a:lnTo>
                <a:close/>
              </a:path>
            </a:pathLst>
          </a:custGeom>
          <a:solidFill>
            <a:srgbClr val="78909C">
              <a:shade val="80000"/>
              <a:hueOff val="82353"/>
              <a:satOff val="-883"/>
              <a:lumOff val="23414"/>
              <a:alphaOff val="0"/>
            </a:srgbClr>
          </a:solidFill>
          <a:ln w="25400" cap="flat" cmpd="sng" algn="ctr">
            <a:solidFill>
              <a:srgbClr val="78909C">
                <a:shade val="80000"/>
                <a:hueOff val="82353"/>
                <a:satOff val="-883"/>
                <a:lumOff val="23414"/>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w" sz="1600" kern="1200" dirty="0">
                <a:solidFill>
                  <a:srgbClr val="000000"/>
                </a:solidFill>
                <a:latin typeface="Calibri" panose="020F0502020204030204"/>
                <a:ea typeface="+mn-ea"/>
                <a:cs typeface="Arial" panose="020B0604020202020204" pitchFamily="34" charset="0"/>
              </a:rPr>
              <a:t>LIA</a:t>
            </a:r>
            <a:endParaRPr lang="en-US" sz="1600" kern="1200" dirty="0">
              <a:solidFill>
                <a:srgbClr val="000000"/>
              </a:solidFill>
              <a:latin typeface="Calibri" panose="020F0502020204030204"/>
              <a:ea typeface="+mn-ea"/>
              <a:cs typeface="Arial" panose="020B0604020202020204" pitchFamily="34" charset="0"/>
            </a:endParaRPr>
          </a:p>
          <a:p>
            <a:pPr marL="0" lvl="0" indent="0" algn="ctr" defTabSz="800100">
              <a:lnSpc>
                <a:spcPct val="90000"/>
              </a:lnSpc>
              <a:spcBef>
                <a:spcPct val="0"/>
              </a:spcBef>
              <a:spcAft>
                <a:spcPct val="35000"/>
              </a:spcAft>
              <a:buNone/>
            </a:pPr>
            <a:r>
              <a:rPr lang="iw" sz="1200" kern="1200" dirty="0">
                <a:solidFill>
                  <a:srgbClr val="000000"/>
                </a:solidFill>
                <a:latin typeface="Calibri" panose="020F0502020204030204"/>
                <a:ea typeface="+mn-ea"/>
                <a:cs typeface="Arial" panose="020B0604020202020204" pitchFamily="34" charset="0"/>
              </a:rPr>
              <a:t>Linear Integer Arithmetic </a:t>
            </a:r>
            <a:endParaRPr lang="en-US" sz="1200" kern="1200" dirty="0">
              <a:solidFill>
                <a:srgbClr val="000000"/>
              </a:solidFill>
              <a:latin typeface="Calibri" panose="020F0502020204030204"/>
              <a:ea typeface="+mn-ea"/>
              <a:cs typeface="Arial" panose="020B0604020202020204" pitchFamily="34" charset="0"/>
            </a:endParaRPr>
          </a:p>
        </p:txBody>
      </p:sp>
      <p:sp>
        <p:nvSpPr>
          <p:cNvPr id="13" name="Freeform: Shape 12">
            <a:extLst>
              <a:ext uri="{FF2B5EF4-FFF2-40B4-BE49-F238E27FC236}">
                <a16:creationId xmlns:a16="http://schemas.microsoft.com/office/drawing/2014/main" id="{88005207-1868-1ED6-C693-B1CDF1DFA83F}"/>
              </a:ext>
            </a:extLst>
          </p:cNvPr>
          <p:cNvSpPr/>
          <p:nvPr/>
        </p:nvSpPr>
        <p:spPr>
          <a:xfrm>
            <a:off x="250949" y="2823278"/>
            <a:ext cx="2153923" cy="1254652"/>
          </a:xfrm>
          <a:custGeom>
            <a:avLst/>
            <a:gdLst>
              <a:gd name="connsiteX0" fmla="*/ 0 w 2526227"/>
              <a:gd name="connsiteY0" fmla="*/ 0 h 1026630"/>
              <a:gd name="connsiteX1" fmla="*/ 2526227 w 2526227"/>
              <a:gd name="connsiteY1" fmla="*/ 0 h 1026630"/>
              <a:gd name="connsiteX2" fmla="*/ 2526227 w 2526227"/>
              <a:gd name="connsiteY2" fmla="*/ 1026630 h 1026630"/>
              <a:gd name="connsiteX3" fmla="*/ 0 w 2526227"/>
              <a:gd name="connsiteY3" fmla="*/ 1026630 h 1026630"/>
              <a:gd name="connsiteX4" fmla="*/ 0 w 2526227"/>
              <a:gd name="connsiteY4" fmla="*/ 0 h 102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1026630">
                <a:moveTo>
                  <a:pt x="0" y="0"/>
                </a:moveTo>
                <a:lnTo>
                  <a:pt x="2526227" y="0"/>
                </a:lnTo>
                <a:lnTo>
                  <a:pt x="2526227" y="1026630"/>
                </a:lnTo>
                <a:lnTo>
                  <a:pt x="0" y="102663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ctr" defTabSz="755650">
              <a:lnSpc>
                <a:spcPct val="150000"/>
              </a:lnSpc>
              <a:spcBef>
                <a:spcPct val="0"/>
              </a:spcBef>
              <a:spcAft>
                <a:spcPct val="15000"/>
              </a:spcAft>
              <a:buNone/>
            </a:pPr>
            <a:r>
              <a:rPr lang="es-ES" kern="1200" dirty="0" err="1"/>
              <a:t>require</a:t>
            </a:r>
            <a:r>
              <a:rPr lang="es-ES" kern="1200" dirty="0"/>
              <a:t>(x + 2 * y &lt;= 100);</a:t>
            </a:r>
            <a:endParaRPr lang="en-US" sz="1600" kern="1200" dirty="0"/>
          </a:p>
          <a:p>
            <a:pPr marL="171450" lvl="1" indent="-171450" algn="ctr" defTabSz="755650">
              <a:lnSpc>
                <a:spcPct val="150000"/>
              </a:lnSpc>
              <a:spcBef>
                <a:spcPct val="0"/>
              </a:spcBef>
              <a:spcAft>
                <a:spcPct val="15000"/>
              </a:spcAft>
              <a:buNone/>
            </a:pPr>
            <a:endParaRPr lang="en-US" sz="1600" kern="1200" dirty="0"/>
          </a:p>
          <a:p>
            <a:pPr marL="171450" lvl="1" indent="-171450" algn="ctr" defTabSz="755650">
              <a:lnSpc>
                <a:spcPct val="150000"/>
              </a:lnSpc>
              <a:spcBef>
                <a:spcPct val="0"/>
              </a:spcBef>
              <a:spcAft>
                <a:spcPct val="15000"/>
              </a:spcAft>
              <a:buNone/>
            </a:pPr>
            <a:r>
              <a:rPr lang="en-US" sz="1600" kern="1200" dirty="0"/>
              <a:t>x + 2*y ≤ 100</a:t>
            </a:r>
          </a:p>
        </p:txBody>
      </p:sp>
      <p:sp>
        <p:nvSpPr>
          <p:cNvPr id="14" name="Freeform: Shape 13">
            <a:extLst>
              <a:ext uri="{FF2B5EF4-FFF2-40B4-BE49-F238E27FC236}">
                <a16:creationId xmlns:a16="http://schemas.microsoft.com/office/drawing/2014/main" id="{11EE3882-908F-42CA-3494-8FAE020D2FA4}"/>
              </a:ext>
            </a:extLst>
          </p:cNvPr>
          <p:cNvSpPr/>
          <p:nvPr/>
        </p:nvSpPr>
        <p:spPr>
          <a:xfrm>
            <a:off x="4726526" y="2138292"/>
            <a:ext cx="1999397" cy="717934"/>
          </a:xfrm>
          <a:custGeom>
            <a:avLst/>
            <a:gdLst>
              <a:gd name="connsiteX0" fmla="*/ 0 w 2526227"/>
              <a:gd name="connsiteY0" fmla="*/ 0 h 701212"/>
              <a:gd name="connsiteX1" fmla="*/ 2526227 w 2526227"/>
              <a:gd name="connsiteY1" fmla="*/ 0 h 701212"/>
              <a:gd name="connsiteX2" fmla="*/ 2526227 w 2526227"/>
              <a:gd name="connsiteY2" fmla="*/ 701212 h 701212"/>
              <a:gd name="connsiteX3" fmla="*/ 0 w 2526227"/>
              <a:gd name="connsiteY3" fmla="*/ 701212 h 701212"/>
              <a:gd name="connsiteX4" fmla="*/ 0 w 2526227"/>
              <a:gd name="connsiteY4" fmla="*/ 0 h 70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701212">
                <a:moveTo>
                  <a:pt x="0" y="0"/>
                </a:moveTo>
                <a:lnTo>
                  <a:pt x="2526227" y="0"/>
                </a:lnTo>
                <a:lnTo>
                  <a:pt x="2526227" y="701212"/>
                </a:lnTo>
                <a:lnTo>
                  <a:pt x="0" y="701212"/>
                </a:lnTo>
                <a:lnTo>
                  <a:pt x="0" y="0"/>
                </a:lnTo>
                <a:close/>
              </a:path>
            </a:pathLst>
          </a:custGeom>
          <a:solidFill>
            <a:srgbClr val="78909C">
              <a:shade val="80000"/>
              <a:hueOff val="82353"/>
              <a:satOff val="-883"/>
              <a:lumOff val="23414"/>
              <a:alphaOff val="0"/>
            </a:srgbClr>
          </a:solidFill>
          <a:ln w="25400" cap="flat" cmpd="sng" algn="ctr">
            <a:solidFill>
              <a:srgbClr val="78909C">
                <a:shade val="80000"/>
                <a:hueOff val="82353"/>
                <a:satOff val="-883"/>
                <a:lumOff val="23414"/>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w" sz="1600" kern="1200" dirty="0">
                <a:solidFill>
                  <a:srgbClr val="000000"/>
                </a:solidFill>
                <a:latin typeface="Calibri" panose="020F0502020204030204"/>
                <a:ea typeface="+mn-ea"/>
                <a:cs typeface="Arial" panose="020B0604020202020204" pitchFamily="34" charset="0"/>
              </a:rPr>
              <a:t>Arrays</a:t>
            </a:r>
            <a:endParaRPr lang="en-US" sz="1600" kern="1200" dirty="0">
              <a:solidFill>
                <a:srgbClr val="000000"/>
              </a:solidFill>
              <a:latin typeface="Calibri" panose="020F0502020204030204"/>
              <a:ea typeface="+mn-ea"/>
              <a:cs typeface="Arial" panose="020B0604020202020204" pitchFamily="34" charset="0"/>
            </a:endParaRPr>
          </a:p>
        </p:txBody>
      </p:sp>
      <p:sp>
        <p:nvSpPr>
          <p:cNvPr id="15" name="Freeform: Shape 14">
            <a:extLst>
              <a:ext uri="{FF2B5EF4-FFF2-40B4-BE49-F238E27FC236}">
                <a16:creationId xmlns:a16="http://schemas.microsoft.com/office/drawing/2014/main" id="{036F6FFD-7817-A19E-76FC-C98EBD207812}"/>
              </a:ext>
            </a:extLst>
          </p:cNvPr>
          <p:cNvSpPr/>
          <p:nvPr/>
        </p:nvSpPr>
        <p:spPr>
          <a:xfrm>
            <a:off x="4726526" y="2839504"/>
            <a:ext cx="1999396" cy="1254652"/>
          </a:xfrm>
          <a:custGeom>
            <a:avLst/>
            <a:gdLst>
              <a:gd name="connsiteX0" fmla="*/ 0 w 2526227"/>
              <a:gd name="connsiteY0" fmla="*/ 0 h 1026630"/>
              <a:gd name="connsiteX1" fmla="*/ 2526227 w 2526227"/>
              <a:gd name="connsiteY1" fmla="*/ 0 h 1026630"/>
              <a:gd name="connsiteX2" fmla="*/ 2526227 w 2526227"/>
              <a:gd name="connsiteY2" fmla="*/ 1026630 h 1026630"/>
              <a:gd name="connsiteX3" fmla="*/ 0 w 2526227"/>
              <a:gd name="connsiteY3" fmla="*/ 1026630 h 1026630"/>
              <a:gd name="connsiteX4" fmla="*/ 0 w 2526227"/>
              <a:gd name="connsiteY4" fmla="*/ 0 h 102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1026630">
                <a:moveTo>
                  <a:pt x="0" y="0"/>
                </a:moveTo>
                <a:lnTo>
                  <a:pt x="2526227" y="0"/>
                </a:lnTo>
                <a:lnTo>
                  <a:pt x="2526227" y="1026630"/>
                </a:lnTo>
                <a:lnTo>
                  <a:pt x="0" y="102663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ctr" defTabSz="755650">
              <a:lnSpc>
                <a:spcPct val="150000"/>
              </a:lnSpc>
              <a:spcBef>
                <a:spcPct val="0"/>
              </a:spcBef>
              <a:spcAft>
                <a:spcPct val="15000"/>
              </a:spcAft>
              <a:buNone/>
            </a:pPr>
            <a:r>
              <a:rPr lang="en-US" sz="1600" kern="1200" dirty="0" err="1"/>
              <a:t>arr</a:t>
            </a:r>
            <a:r>
              <a:rPr lang="en-US" sz="1600" kern="1200" dirty="0"/>
              <a:t>[index] = value</a:t>
            </a:r>
          </a:p>
          <a:p>
            <a:pPr marL="171450" lvl="1" indent="-171450" algn="ctr" defTabSz="755650">
              <a:lnSpc>
                <a:spcPct val="150000"/>
              </a:lnSpc>
              <a:spcBef>
                <a:spcPct val="0"/>
              </a:spcBef>
              <a:spcAft>
                <a:spcPct val="15000"/>
              </a:spcAft>
              <a:buNone/>
            </a:pPr>
            <a:endParaRPr lang="en-US" sz="1600" kern="1200" dirty="0"/>
          </a:p>
          <a:p>
            <a:pPr marL="171450" lvl="1" indent="-171450" algn="ctr" defTabSz="755650">
              <a:lnSpc>
                <a:spcPct val="150000"/>
              </a:lnSpc>
              <a:spcBef>
                <a:spcPct val="0"/>
              </a:spcBef>
              <a:spcAft>
                <a:spcPct val="15000"/>
              </a:spcAft>
              <a:buNone/>
            </a:pPr>
            <a:r>
              <a:rPr lang="en-US" sz="1600" kern="1200" dirty="0"/>
              <a:t>arr2 = w(arr1, </a:t>
            </a:r>
            <a:r>
              <a:rPr lang="en-US" sz="1600" kern="1200" dirty="0" err="1"/>
              <a:t>i</a:t>
            </a:r>
            <a:r>
              <a:rPr lang="en-US" sz="1600" kern="1200" dirty="0"/>
              <a:t>, v)</a:t>
            </a:r>
          </a:p>
        </p:txBody>
      </p:sp>
      <p:sp>
        <p:nvSpPr>
          <p:cNvPr id="16" name="Freeform: Shape 15">
            <a:extLst>
              <a:ext uri="{FF2B5EF4-FFF2-40B4-BE49-F238E27FC236}">
                <a16:creationId xmlns:a16="http://schemas.microsoft.com/office/drawing/2014/main" id="{F3DD817A-4B54-3439-FB19-8F33CC318F96}"/>
              </a:ext>
            </a:extLst>
          </p:cNvPr>
          <p:cNvSpPr/>
          <p:nvPr/>
        </p:nvSpPr>
        <p:spPr>
          <a:xfrm>
            <a:off x="6893654" y="2138292"/>
            <a:ext cx="1999397" cy="717934"/>
          </a:xfrm>
          <a:custGeom>
            <a:avLst/>
            <a:gdLst>
              <a:gd name="connsiteX0" fmla="*/ 0 w 2526227"/>
              <a:gd name="connsiteY0" fmla="*/ 0 h 701212"/>
              <a:gd name="connsiteX1" fmla="*/ 2526227 w 2526227"/>
              <a:gd name="connsiteY1" fmla="*/ 0 h 701212"/>
              <a:gd name="connsiteX2" fmla="*/ 2526227 w 2526227"/>
              <a:gd name="connsiteY2" fmla="*/ 701212 h 701212"/>
              <a:gd name="connsiteX3" fmla="*/ 0 w 2526227"/>
              <a:gd name="connsiteY3" fmla="*/ 701212 h 701212"/>
              <a:gd name="connsiteX4" fmla="*/ 0 w 2526227"/>
              <a:gd name="connsiteY4" fmla="*/ 0 h 70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701212">
                <a:moveTo>
                  <a:pt x="0" y="0"/>
                </a:moveTo>
                <a:lnTo>
                  <a:pt x="2526227" y="0"/>
                </a:lnTo>
                <a:lnTo>
                  <a:pt x="2526227" y="701212"/>
                </a:lnTo>
                <a:lnTo>
                  <a:pt x="0" y="701212"/>
                </a:lnTo>
                <a:lnTo>
                  <a:pt x="0" y="0"/>
                </a:lnTo>
                <a:close/>
              </a:path>
            </a:pathLst>
          </a:custGeom>
        </p:spPr>
        <p:style>
          <a:lnRef idx="2">
            <a:schemeClr val="accent3">
              <a:shade val="80000"/>
              <a:hueOff val="82353"/>
              <a:satOff val="-883"/>
              <a:lumOff val="23414"/>
              <a:alphaOff val="0"/>
            </a:schemeClr>
          </a:lnRef>
          <a:fillRef idx="1">
            <a:schemeClr val="accent3">
              <a:shade val="80000"/>
              <a:hueOff val="82353"/>
              <a:satOff val="-883"/>
              <a:lumOff val="23414"/>
              <a:alphaOff val="0"/>
            </a:schemeClr>
          </a:fillRef>
          <a:effectRef idx="0">
            <a:schemeClr val="accent3">
              <a:shade val="80000"/>
              <a:hueOff val="82353"/>
              <a:satOff val="-883"/>
              <a:lumOff val="23414"/>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w" sz="1800" kern="1200" dirty="0">
                <a:solidFill>
                  <a:schemeClr val="dk1"/>
                </a:solidFill>
              </a:rPr>
              <a:t>BV</a:t>
            </a:r>
            <a:endParaRPr lang="en-US" sz="1200" kern="1200" dirty="0"/>
          </a:p>
        </p:txBody>
      </p:sp>
      <p:sp>
        <p:nvSpPr>
          <p:cNvPr id="17" name="Freeform: Shape 16">
            <a:extLst>
              <a:ext uri="{FF2B5EF4-FFF2-40B4-BE49-F238E27FC236}">
                <a16:creationId xmlns:a16="http://schemas.microsoft.com/office/drawing/2014/main" id="{54EE316A-D621-855E-47C4-F8C8B1BF1807}"/>
              </a:ext>
            </a:extLst>
          </p:cNvPr>
          <p:cNvSpPr/>
          <p:nvPr/>
        </p:nvSpPr>
        <p:spPr>
          <a:xfrm>
            <a:off x="6893654" y="2839504"/>
            <a:ext cx="1999396" cy="1254652"/>
          </a:xfrm>
          <a:custGeom>
            <a:avLst/>
            <a:gdLst>
              <a:gd name="connsiteX0" fmla="*/ 0 w 2526227"/>
              <a:gd name="connsiteY0" fmla="*/ 0 h 1026630"/>
              <a:gd name="connsiteX1" fmla="*/ 2526227 w 2526227"/>
              <a:gd name="connsiteY1" fmla="*/ 0 h 1026630"/>
              <a:gd name="connsiteX2" fmla="*/ 2526227 w 2526227"/>
              <a:gd name="connsiteY2" fmla="*/ 1026630 h 1026630"/>
              <a:gd name="connsiteX3" fmla="*/ 0 w 2526227"/>
              <a:gd name="connsiteY3" fmla="*/ 1026630 h 1026630"/>
              <a:gd name="connsiteX4" fmla="*/ 0 w 2526227"/>
              <a:gd name="connsiteY4" fmla="*/ 0 h 102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1026630">
                <a:moveTo>
                  <a:pt x="0" y="0"/>
                </a:moveTo>
                <a:lnTo>
                  <a:pt x="2526227" y="0"/>
                </a:lnTo>
                <a:lnTo>
                  <a:pt x="2526227" y="1026630"/>
                </a:lnTo>
                <a:lnTo>
                  <a:pt x="0" y="102663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ctr" defTabSz="755650">
              <a:lnSpc>
                <a:spcPct val="150000"/>
              </a:lnSpc>
              <a:spcBef>
                <a:spcPct val="0"/>
              </a:spcBef>
              <a:spcAft>
                <a:spcPct val="15000"/>
              </a:spcAft>
              <a:buNone/>
            </a:pPr>
            <a:r>
              <a:rPr lang="en-US" sz="1600" kern="1200" dirty="0"/>
              <a:t>x = a &amp; 0xff</a:t>
            </a:r>
          </a:p>
          <a:p>
            <a:pPr marL="171450" lvl="1" indent="-171450" algn="ctr" defTabSz="755650">
              <a:lnSpc>
                <a:spcPct val="150000"/>
              </a:lnSpc>
              <a:spcBef>
                <a:spcPct val="0"/>
              </a:spcBef>
              <a:spcAft>
                <a:spcPct val="15000"/>
              </a:spcAft>
              <a:buNone/>
            </a:pPr>
            <a:endParaRPr lang="en-US" sz="1600" kern="1200" dirty="0"/>
          </a:p>
          <a:p>
            <a:pPr marL="171450" lvl="1" indent="-171450" algn="ctr" defTabSz="755650">
              <a:lnSpc>
                <a:spcPct val="150000"/>
              </a:lnSpc>
              <a:spcBef>
                <a:spcPct val="0"/>
              </a:spcBef>
              <a:spcAft>
                <a:spcPct val="15000"/>
              </a:spcAft>
              <a:buNone/>
            </a:pPr>
            <a:r>
              <a:rPr lang="en-US" sz="1600" kern="1200" dirty="0" err="1"/>
              <a:t>bvand</a:t>
            </a:r>
            <a:r>
              <a:rPr lang="en-US" sz="1600" kern="1200" dirty="0"/>
              <a:t>(a, 0xff)</a:t>
            </a:r>
          </a:p>
        </p:txBody>
      </p:sp>
      <p:sp>
        <p:nvSpPr>
          <p:cNvPr id="8" name="Arrow: Down 7">
            <a:extLst>
              <a:ext uri="{FF2B5EF4-FFF2-40B4-BE49-F238E27FC236}">
                <a16:creationId xmlns:a16="http://schemas.microsoft.com/office/drawing/2014/main" id="{38BC5FD5-C01F-6BE1-9358-AB2A8F71FC17}"/>
              </a:ext>
            </a:extLst>
          </p:cNvPr>
          <p:cNvSpPr/>
          <p:nvPr/>
        </p:nvSpPr>
        <p:spPr>
          <a:xfrm>
            <a:off x="1273046" y="3421698"/>
            <a:ext cx="109728" cy="23774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Freeform: Shape 17">
            <a:extLst>
              <a:ext uri="{FF2B5EF4-FFF2-40B4-BE49-F238E27FC236}">
                <a16:creationId xmlns:a16="http://schemas.microsoft.com/office/drawing/2014/main" id="{35441ED5-1AF2-1C41-58A5-A390B5DC4265}"/>
              </a:ext>
            </a:extLst>
          </p:cNvPr>
          <p:cNvSpPr/>
          <p:nvPr/>
        </p:nvSpPr>
        <p:spPr>
          <a:xfrm>
            <a:off x="2572603" y="2138292"/>
            <a:ext cx="1999397" cy="717934"/>
          </a:xfrm>
          <a:custGeom>
            <a:avLst/>
            <a:gdLst>
              <a:gd name="connsiteX0" fmla="*/ 0 w 2526227"/>
              <a:gd name="connsiteY0" fmla="*/ 0 h 701212"/>
              <a:gd name="connsiteX1" fmla="*/ 2526227 w 2526227"/>
              <a:gd name="connsiteY1" fmla="*/ 0 h 701212"/>
              <a:gd name="connsiteX2" fmla="*/ 2526227 w 2526227"/>
              <a:gd name="connsiteY2" fmla="*/ 701212 h 701212"/>
              <a:gd name="connsiteX3" fmla="*/ 0 w 2526227"/>
              <a:gd name="connsiteY3" fmla="*/ 701212 h 701212"/>
              <a:gd name="connsiteX4" fmla="*/ 0 w 2526227"/>
              <a:gd name="connsiteY4" fmla="*/ 0 h 701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701212">
                <a:moveTo>
                  <a:pt x="0" y="0"/>
                </a:moveTo>
                <a:lnTo>
                  <a:pt x="2526227" y="0"/>
                </a:lnTo>
                <a:lnTo>
                  <a:pt x="2526227" y="701212"/>
                </a:lnTo>
                <a:lnTo>
                  <a:pt x="0" y="701212"/>
                </a:lnTo>
                <a:lnTo>
                  <a:pt x="0" y="0"/>
                </a:lnTo>
                <a:close/>
              </a:path>
            </a:pathLst>
          </a:custGeom>
          <a:solidFill>
            <a:srgbClr val="78909C">
              <a:shade val="80000"/>
              <a:hueOff val="82353"/>
              <a:satOff val="-883"/>
              <a:lumOff val="23414"/>
              <a:alphaOff val="0"/>
            </a:srgbClr>
          </a:solidFill>
          <a:ln w="25400" cap="flat" cmpd="sng" algn="ctr">
            <a:solidFill>
              <a:srgbClr val="78909C">
                <a:shade val="80000"/>
                <a:hueOff val="82353"/>
                <a:satOff val="-883"/>
                <a:lumOff val="23414"/>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600" kern="1200" dirty="0">
                <a:solidFill>
                  <a:srgbClr val="000000"/>
                </a:solidFill>
                <a:latin typeface="Calibri" panose="020F0502020204030204"/>
                <a:cs typeface="Arial" panose="020B0604020202020204" pitchFamily="34" charset="0"/>
              </a:rPr>
              <a:t>UF</a:t>
            </a:r>
            <a:endParaRPr lang="en-US" sz="1600" kern="1200" dirty="0">
              <a:solidFill>
                <a:srgbClr val="000000"/>
              </a:solidFill>
              <a:latin typeface="Calibri" panose="020F0502020204030204"/>
              <a:ea typeface="+mn-ea"/>
              <a:cs typeface="Arial" panose="020B0604020202020204" pitchFamily="34" charset="0"/>
            </a:endParaRPr>
          </a:p>
          <a:p>
            <a:pPr marL="0" lvl="0" indent="0" algn="ctr" defTabSz="800100">
              <a:lnSpc>
                <a:spcPct val="90000"/>
              </a:lnSpc>
              <a:spcBef>
                <a:spcPct val="0"/>
              </a:spcBef>
              <a:spcAft>
                <a:spcPct val="35000"/>
              </a:spcAft>
              <a:buNone/>
            </a:pPr>
            <a:r>
              <a:rPr lang="en-US" sz="1200" kern="1200" dirty="0">
                <a:solidFill>
                  <a:srgbClr val="000000"/>
                </a:solidFill>
                <a:latin typeface="Calibri" panose="020F0502020204030204"/>
                <a:ea typeface="+mn-ea"/>
                <a:cs typeface="Arial" panose="020B0604020202020204" pitchFamily="34" charset="0"/>
              </a:rPr>
              <a:t>Uninterpreted Functions</a:t>
            </a:r>
          </a:p>
        </p:txBody>
      </p:sp>
      <p:sp>
        <p:nvSpPr>
          <p:cNvPr id="19" name="Freeform: Shape 18">
            <a:extLst>
              <a:ext uri="{FF2B5EF4-FFF2-40B4-BE49-F238E27FC236}">
                <a16:creationId xmlns:a16="http://schemas.microsoft.com/office/drawing/2014/main" id="{C9F70EB9-345B-5BB0-5280-20F6696A9969}"/>
              </a:ext>
            </a:extLst>
          </p:cNvPr>
          <p:cNvSpPr/>
          <p:nvPr/>
        </p:nvSpPr>
        <p:spPr>
          <a:xfrm>
            <a:off x="2572603" y="2839504"/>
            <a:ext cx="1999396" cy="1254652"/>
          </a:xfrm>
          <a:custGeom>
            <a:avLst/>
            <a:gdLst>
              <a:gd name="connsiteX0" fmla="*/ 0 w 2526227"/>
              <a:gd name="connsiteY0" fmla="*/ 0 h 1026630"/>
              <a:gd name="connsiteX1" fmla="*/ 2526227 w 2526227"/>
              <a:gd name="connsiteY1" fmla="*/ 0 h 1026630"/>
              <a:gd name="connsiteX2" fmla="*/ 2526227 w 2526227"/>
              <a:gd name="connsiteY2" fmla="*/ 1026630 h 1026630"/>
              <a:gd name="connsiteX3" fmla="*/ 0 w 2526227"/>
              <a:gd name="connsiteY3" fmla="*/ 1026630 h 1026630"/>
              <a:gd name="connsiteX4" fmla="*/ 0 w 2526227"/>
              <a:gd name="connsiteY4" fmla="*/ 0 h 102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27" h="1026630">
                <a:moveTo>
                  <a:pt x="0" y="0"/>
                </a:moveTo>
                <a:lnTo>
                  <a:pt x="2526227" y="0"/>
                </a:lnTo>
                <a:lnTo>
                  <a:pt x="2526227" y="1026630"/>
                </a:lnTo>
                <a:lnTo>
                  <a:pt x="0" y="102663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ctr" anchorCtr="0">
            <a:noAutofit/>
          </a:bodyPr>
          <a:lstStyle/>
          <a:p>
            <a:pPr marL="171450" lvl="1" indent="-171450" algn="ctr" defTabSz="755650">
              <a:lnSpc>
                <a:spcPct val="90000"/>
              </a:lnSpc>
              <a:spcBef>
                <a:spcPct val="0"/>
              </a:spcBef>
              <a:spcAft>
                <a:spcPct val="15000"/>
              </a:spcAft>
              <a:buNone/>
            </a:pPr>
            <a:r>
              <a:rPr lang="es-ES" sz="1600" dirty="0"/>
              <a:t>f(x) = f(y) → x = y</a:t>
            </a:r>
            <a:endParaRPr lang="en-US" sz="1200" kern="1200" dirty="0"/>
          </a:p>
        </p:txBody>
      </p:sp>
      <p:sp>
        <p:nvSpPr>
          <p:cNvPr id="20" name="Arrow: Down 19">
            <a:extLst>
              <a:ext uri="{FF2B5EF4-FFF2-40B4-BE49-F238E27FC236}">
                <a16:creationId xmlns:a16="http://schemas.microsoft.com/office/drawing/2014/main" id="{B675B478-2C15-9A47-A0B8-6642A44675E3}"/>
              </a:ext>
            </a:extLst>
          </p:cNvPr>
          <p:cNvSpPr/>
          <p:nvPr/>
        </p:nvSpPr>
        <p:spPr>
          <a:xfrm>
            <a:off x="5671360" y="3413833"/>
            <a:ext cx="109728" cy="23774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Arrow: Down 20">
            <a:extLst>
              <a:ext uri="{FF2B5EF4-FFF2-40B4-BE49-F238E27FC236}">
                <a16:creationId xmlns:a16="http://schemas.microsoft.com/office/drawing/2014/main" id="{A58E1EC9-E9A1-1949-7C6B-F0BC3586F8C6}"/>
              </a:ext>
            </a:extLst>
          </p:cNvPr>
          <p:cNvSpPr/>
          <p:nvPr/>
        </p:nvSpPr>
        <p:spPr>
          <a:xfrm>
            <a:off x="7838488" y="3421698"/>
            <a:ext cx="109728" cy="23774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959D7E0-69A1-8D1E-34C2-AB79AC4EFC22}"/>
              </a:ext>
            </a:extLst>
          </p:cNvPr>
          <p:cNvGraphicFramePr/>
          <p:nvPr/>
        </p:nvGraphicFramePr>
        <p:xfrm>
          <a:off x="697774" y="1265466"/>
          <a:ext cx="7923712" cy="2822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595D1CA-3270-5D0D-7132-F96AEF29A875}"/>
              </a:ext>
            </a:extLst>
          </p:cNvPr>
          <p:cNvSpPr txBox="1"/>
          <p:nvPr/>
        </p:nvSpPr>
        <p:spPr>
          <a:xfrm>
            <a:off x="121920" y="269022"/>
            <a:ext cx="8564880" cy="523220"/>
          </a:xfrm>
          <a:prstGeom prst="rect">
            <a:avLst/>
          </a:prstGeom>
          <a:noFill/>
        </p:spPr>
        <p:txBody>
          <a:bodyPr wrap="square">
            <a:spAutoFit/>
          </a:bodyPr>
          <a:lstStyle/>
          <a:p>
            <a:r>
              <a:rPr lang="iw" sz="2800" b="1" dirty="0">
                <a:solidFill>
                  <a:schemeClr val="dk1"/>
                </a:solidFill>
                <a:latin typeface="Calibri"/>
                <a:ea typeface="Calibri"/>
                <a:cs typeface="Calibri"/>
                <a:sym typeface="Calibri"/>
              </a:rPr>
              <a:t>SolCMC in the Compilation Pipeline</a:t>
            </a:r>
            <a:endParaRPr lang="en-US" sz="2800"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a:blip r:embed="rId3">
            <a:alphaModFix/>
          </a:blip>
          <a:stretch>
            <a:fillRect/>
          </a:stretch>
        </p:blipFill>
        <p:spPr>
          <a:xfrm>
            <a:off x="121920" y="967754"/>
            <a:ext cx="8603004" cy="3906724"/>
          </a:xfrm>
          <a:prstGeom prst="rect">
            <a:avLst/>
          </a:prstGeom>
          <a:noFill/>
          <a:ln>
            <a:noFill/>
          </a:ln>
        </p:spPr>
      </p:pic>
      <p:sp>
        <p:nvSpPr>
          <p:cNvPr id="6" name="TextBox 5">
            <a:extLst>
              <a:ext uri="{FF2B5EF4-FFF2-40B4-BE49-F238E27FC236}">
                <a16:creationId xmlns:a16="http://schemas.microsoft.com/office/drawing/2014/main" id="{D9E70A1B-8D13-26B4-DBFC-F39F1CA7041E}"/>
              </a:ext>
            </a:extLst>
          </p:cNvPr>
          <p:cNvSpPr txBox="1"/>
          <p:nvPr/>
        </p:nvSpPr>
        <p:spPr>
          <a:xfrm>
            <a:off x="121920" y="269022"/>
            <a:ext cx="7292340" cy="523220"/>
          </a:xfrm>
          <a:prstGeom prst="rect">
            <a:avLst/>
          </a:prstGeom>
          <a:noFill/>
        </p:spPr>
        <p:txBody>
          <a:bodyPr wrap="square">
            <a:spAutoFit/>
          </a:bodyPr>
          <a:lstStyle/>
          <a:p>
            <a:r>
              <a:rPr lang="iw" sz="2800" b="1" dirty="0">
                <a:solidFill>
                  <a:schemeClr val="dk1"/>
                </a:solidFill>
                <a:latin typeface="Calibri"/>
                <a:ea typeface="Calibri"/>
                <a:cs typeface="Calibri"/>
                <a:sym typeface="Calibri"/>
              </a:rPr>
              <a:t>SolCMC in the Compilation Pipeline</a:t>
            </a:r>
            <a:endParaRPr lang="en-US" sz="2800"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3"/>
          <p:cNvSpPr txBox="1">
            <a:spLocks noGrp="1"/>
          </p:cNvSpPr>
          <p:nvPr>
            <p:ph type="body" idx="4294967295"/>
          </p:nvPr>
        </p:nvSpPr>
        <p:spPr>
          <a:xfrm>
            <a:off x="457200" y="1200150"/>
            <a:ext cx="8229600" cy="3394500"/>
          </a:xfrm>
          <a:prstGeom prst="rect">
            <a:avLst/>
          </a:prstGeom>
        </p:spPr>
        <p:txBody>
          <a:bodyPr spcFirstLastPara="1" wrap="square" lIns="91425" tIns="45700" rIns="91425" bIns="45700" anchor="t" anchorCtr="0">
            <a:normAutofit fontScale="85000" lnSpcReduction="20000"/>
          </a:bodyPr>
          <a:lstStyle/>
          <a:p>
            <a:pPr marL="0" lvl="0" indent="0" algn="l" rtl="0">
              <a:spcBef>
                <a:spcPts val="360"/>
              </a:spcBef>
              <a:spcAft>
                <a:spcPts val="0"/>
              </a:spcAft>
              <a:buClr>
                <a:schemeClr val="dk1"/>
              </a:buClr>
              <a:buSzPct val="47443"/>
              <a:buFont typeface="Arial"/>
              <a:buNone/>
            </a:pPr>
            <a:r>
              <a:rPr lang="iw" sz="2200" dirty="0">
                <a:latin typeface="Calibri"/>
                <a:ea typeface="Calibri"/>
                <a:cs typeface="Calibri"/>
              </a:rPr>
              <a:t>SolCMC is built into the Solidity compiler</a:t>
            </a:r>
            <a:br>
              <a:rPr lang="iw" sz="2200" dirty="0">
                <a:latin typeface="Calibri"/>
                <a:ea typeface="Calibri"/>
                <a:cs typeface="Calibri"/>
              </a:rPr>
            </a:br>
            <a:endParaRPr sz="2200" dirty="0">
              <a:latin typeface="Calibri"/>
              <a:ea typeface="Calibri"/>
              <a:cs typeface="Calibri"/>
            </a:endParaRPr>
          </a:p>
          <a:p>
            <a:pPr marL="0" lvl="0" indent="0" algn="l" rtl="0">
              <a:spcBef>
                <a:spcPts val="1200"/>
              </a:spcBef>
              <a:spcAft>
                <a:spcPts val="0"/>
              </a:spcAft>
              <a:buClr>
                <a:schemeClr val="dk1"/>
              </a:buClr>
              <a:buSzPct val="47443"/>
              <a:buFont typeface="Arial"/>
              <a:buNone/>
            </a:pPr>
            <a:r>
              <a:rPr lang="iw" sz="2200" dirty="0">
                <a:latin typeface="Calibri"/>
                <a:ea typeface="Calibri"/>
                <a:cs typeface="Calibri"/>
              </a:rPr>
              <a:t>It can be accessed through:</a:t>
            </a:r>
            <a:br>
              <a:rPr lang="iw" sz="2200" dirty="0">
                <a:latin typeface="Calibri"/>
                <a:ea typeface="Calibri"/>
                <a:cs typeface="Calibri"/>
              </a:rPr>
            </a:br>
            <a:endParaRPr sz="2200" dirty="0">
              <a:latin typeface="Calibri"/>
              <a:ea typeface="Calibri"/>
              <a:cs typeface="Calibri"/>
            </a:endParaRPr>
          </a:p>
          <a:p>
            <a:pPr marL="457200" lvl="0" indent="-300545" algn="l" rtl="0">
              <a:spcBef>
                <a:spcPts val="1200"/>
              </a:spcBef>
              <a:spcAft>
                <a:spcPts val="0"/>
              </a:spcAft>
              <a:buSzPct val="69808"/>
              <a:buChar char="●"/>
            </a:pPr>
            <a:r>
              <a:rPr lang="iw" sz="2200" dirty="0">
                <a:latin typeface="Calibri"/>
                <a:ea typeface="Calibri"/>
                <a:cs typeface="Calibri"/>
              </a:rPr>
              <a:t>WebAssembly via JavaScript bindings</a:t>
            </a:r>
            <a:br>
              <a:rPr lang="iw" sz="2200" dirty="0">
                <a:latin typeface="Calibri"/>
                <a:ea typeface="Calibri"/>
                <a:cs typeface="Calibri"/>
              </a:rPr>
            </a:br>
            <a:endParaRPr sz="2200" dirty="0">
              <a:latin typeface="Calibri"/>
              <a:ea typeface="Calibri"/>
              <a:cs typeface="Calibri"/>
            </a:endParaRPr>
          </a:p>
          <a:p>
            <a:pPr marL="457200" lvl="0" indent="-300545" algn="l" rtl="0">
              <a:spcBef>
                <a:spcPts val="0"/>
              </a:spcBef>
              <a:spcAft>
                <a:spcPts val="0"/>
              </a:spcAft>
              <a:buSzPct val="69808"/>
              <a:buChar char="●"/>
            </a:pPr>
            <a:r>
              <a:rPr lang="iw" sz="2200" dirty="0">
                <a:latin typeface="Calibri"/>
                <a:ea typeface="Calibri"/>
                <a:cs typeface="Calibri"/>
              </a:rPr>
              <a:t>Command-line interface</a:t>
            </a:r>
            <a:br>
              <a:rPr lang="iw" sz="2200" dirty="0">
                <a:latin typeface="Calibri"/>
                <a:ea typeface="Calibri"/>
                <a:cs typeface="Calibri"/>
              </a:rPr>
            </a:br>
            <a:endParaRPr sz="2200" dirty="0">
              <a:latin typeface="Calibri"/>
              <a:ea typeface="Calibri"/>
              <a:cs typeface="Calibri"/>
            </a:endParaRPr>
          </a:p>
          <a:p>
            <a:pPr marL="457200" lvl="0" indent="-300545" algn="l" rtl="0">
              <a:spcBef>
                <a:spcPts val="0"/>
              </a:spcBef>
              <a:spcAft>
                <a:spcPts val="0"/>
              </a:spcAft>
              <a:buSzPct val="69808"/>
              <a:buChar char="●"/>
            </a:pPr>
            <a:r>
              <a:rPr lang="iw" sz="2200" dirty="0">
                <a:latin typeface="Calibri"/>
                <a:ea typeface="Calibri"/>
                <a:cs typeface="Calibri"/>
              </a:rPr>
              <a:t>Web IDEs like Remix</a:t>
            </a:r>
            <a:br>
              <a:rPr lang="iw" sz="2200" dirty="0">
                <a:latin typeface="Calibri"/>
                <a:ea typeface="Calibri"/>
                <a:cs typeface="Calibri"/>
              </a:rPr>
            </a:br>
            <a:endParaRPr sz="2200" dirty="0">
              <a:latin typeface="Calibri"/>
              <a:ea typeface="Calibri"/>
              <a:cs typeface="Calibri"/>
            </a:endParaRPr>
          </a:p>
          <a:p>
            <a:pPr marL="0" lvl="0" indent="0" algn="l" rtl="0">
              <a:spcBef>
                <a:spcPts val="1200"/>
              </a:spcBef>
              <a:spcAft>
                <a:spcPts val="0"/>
              </a:spcAft>
              <a:buClr>
                <a:schemeClr val="dk1"/>
              </a:buClr>
              <a:buSzPct val="47443"/>
              <a:buFont typeface="Arial"/>
              <a:buNone/>
            </a:pPr>
            <a:r>
              <a:rPr lang="iw" sz="2200" dirty="0">
                <a:latin typeface="Calibri"/>
                <a:ea typeface="Calibri"/>
                <a:cs typeface="Calibri"/>
              </a:rPr>
              <a:t>Remix is the easiest to use but offers limited configuration</a:t>
            </a:r>
            <a:endParaRPr sz="2200" dirty="0">
              <a:latin typeface="Calibri"/>
              <a:ea typeface="Calibri"/>
              <a:cs typeface="Calibri"/>
            </a:endParaRPr>
          </a:p>
          <a:p>
            <a:pPr marL="0" lvl="0" indent="0" algn="l" rtl="0">
              <a:spcBef>
                <a:spcPts val="360"/>
              </a:spcBef>
              <a:spcAft>
                <a:spcPts val="1200"/>
              </a:spcAft>
              <a:buNone/>
            </a:pPr>
            <a:endParaRPr sz="2200" dirty="0">
              <a:latin typeface="Calibri"/>
              <a:ea typeface="Calibri"/>
              <a:cs typeface="Calibri"/>
            </a:endParaRPr>
          </a:p>
        </p:txBody>
      </p:sp>
      <p:sp>
        <p:nvSpPr>
          <p:cNvPr id="6" name="TextBox 5">
            <a:extLst>
              <a:ext uri="{FF2B5EF4-FFF2-40B4-BE49-F238E27FC236}">
                <a16:creationId xmlns:a16="http://schemas.microsoft.com/office/drawing/2014/main" id="{5EDF1A37-1DE1-FBCA-5400-D2B51BD33FC0}"/>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latin typeface="Calibri"/>
                <a:ea typeface="Calibri"/>
                <a:cs typeface="Calibri"/>
              </a:rPr>
              <a:t>How Users Access SolCMC</a:t>
            </a:r>
            <a:endParaRPr lang="en-US" sz="2800" b="1" dirty="0">
              <a:latin typeface="Calibri"/>
              <a:ea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34"/>
          <p:cNvSpPr txBox="1">
            <a:spLocks noGrp="1"/>
          </p:cNvSpPr>
          <p:nvPr>
            <p:ph type="body" idx="4294967295"/>
          </p:nvPr>
        </p:nvSpPr>
        <p:spPr>
          <a:xfrm>
            <a:off x="316825" y="997353"/>
            <a:ext cx="8229600" cy="1500917"/>
          </a:xfrm>
          <a:prstGeom prst="rect">
            <a:avLst/>
          </a:prstGeom>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2400" dirty="0" err="1">
                <a:latin typeface="Calibri"/>
                <a:ea typeface="Calibri"/>
                <a:cs typeface="Calibri"/>
              </a:rPr>
              <a:t>SolCMC</a:t>
            </a:r>
            <a:r>
              <a:rPr lang="en-US" sz="2400" dirty="0">
                <a:latin typeface="Calibri"/>
                <a:ea typeface="Calibri"/>
                <a:cs typeface="Calibri"/>
              </a:rPr>
              <a:t> supports changing and configuring the settings via command line or </a:t>
            </a:r>
            <a:r>
              <a:rPr lang="iw" sz="2400" dirty="0">
                <a:latin typeface="Calibri"/>
                <a:ea typeface="Calibri"/>
                <a:cs typeface="Calibri"/>
              </a:rPr>
              <a:t>WebAssembly</a:t>
            </a:r>
            <a:r>
              <a:rPr lang="en-US" sz="2400" dirty="0">
                <a:latin typeface="Calibri"/>
                <a:ea typeface="Calibri"/>
                <a:cs typeface="Calibri"/>
              </a:rPr>
              <a:t>.  </a:t>
            </a:r>
          </a:p>
          <a:p>
            <a:pPr marL="0" lvl="0" indent="0" algn="l" rtl="0">
              <a:spcBef>
                <a:spcPts val="0"/>
              </a:spcBef>
              <a:spcAft>
                <a:spcPts val="0"/>
              </a:spcAft>
              <a:buNone/>
            </a:pPr>
            <a:br>
              <a:rPr lang="en-US" sz="2400" dirty="0">
                <a:latin typeface="Calibri"/>
                <a:ea typeface="Calibri"/>
                <a:cs typeface="Calibri"/>
              </a:rPr>
            </a:br>
            <a:r>
              <a:rPr lang="en-US" sz="2400" dirty="0">
                <a:latin typeface="Calibri"/>
                <a:ea typeface="Calibri"/>
                <a:cs typeface="Calibri"/>
              </a:rPr>
              <a:t>Key options include:</a:t>
            </a:r>
            <a:endParaRPr sz="2400" dirty="0">
              <a:latin typeface="Calibri"/>
              <a:ea typeface="Calibri"/>
              <a:cs typeface="Calibri"/>
            </a:endParaRPr>
          </a:p>
        </p:txBody>
      </p:sp>
      <p:sp>
        <p:nvSpPr>
          <p:cNvPr id="6" name="TextBox 5">
            <a:extLst>
              <a:ext uri="{FF2B5EF4-FFF2-40B4-BE49-F238E27FC236}">
                <a16:creationId xmlns:a16="http://schemas.microsoft.com/office/drawing/2014/main" id="{CD4CB47D-8E37-7BCF-077D-17EA3EAFE1A0}"/>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latin typeface="Calibri"/>
                <a:ea typeface="Calibri"/>
                <a:cs typeface="Calibri"/>
              </a:rPr>
              <a:t> Configuration Options</a:t>
            </a:r>
            <a:endParaRPr lang="en-US" sz="2800" b="1" dirty="0">
              <a:latin typeface="Calibri"/>
              <a:ea typeface="Calibri"/>
              <a:cs typeface="Calibri"/>
            </a:endParaRPr>
          </a:p>
        </p:txBody>
      </p:sp>
      <p:sp>
        <p:nvSpPr>
          <p:cNvPr id="3" name="Google Shape;209;p34">
            <a:extLst>
              <a:ext uri="{FF2B5EF4-FFF2-40B4-BE49-F238E27FC236}">
                <a16:creationId xmlns:a16="http://schemas.microsoft.com/office/drawing/2014/main" id="{8350D9A6-A7A4-D1A4-772E-6507E22B4F06}"/>
              </a:ext>
            </a:extLst>
          </p:cNvPr>
          <p:cNvSpPr txBox="1">
            <a:spLocks/>
          </p:cNvSpPr>
          <p:nvPr/>
        </p:nvSpPr>
        <p:spPr>
          <a:xfrm>
            <a:off x="121920" y="2718707"/>
            <a:ext cx="8229600" cy="2305910"/>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5578" indent="-342900">
              <a:spcBef>
                <a:spcPts val="1200"/>
              </a:spcBef>
              <a:buSzPct val="60768"/>
              <a:buFont typeface="Wingdings" panose="05000000000000000000" pitchFamily="2" charset="2"/>
              <a:buChar char="Ø"/>
            </a:pPr>
            <a:r>
              <a:rPr lang="en-US" sz="2200" dirty="0">
                <a:latin typeface="Calibri"/>
                <a:ea typeface="Calibri"/>
                <a:cs typeface="Calibri"/>
              </a:rPr>
              <a:t>Selecting engine - CHC, BMC or both</a:t>
            </a:r>
          </a:p>
          <a:p>
            <a:pPr marL="505578" indent="-342900">
              <a:spcBef>
                <a:spcPts val="1200"/>
              </a:spcBef>
              <a:buSzPct val="60768"/>
              <a:buFont typeface="Wingdings" panose="05000000000000000000" pitchFamily="2" charset="2"/>
              <a:buChar char="Ø"/>
            </a:pPr>
            <a:r>
              <a:rPr lang="en-US" sz="2200" dirty="0">
                <a:latin typeface="Calibri"/>
                <a:ea typeface="Calibri"/>
                <a:cs typeface="Calibri"/>
              </a:rPr>
              <a:t>Specifying which contracts and targets to verify</a:t>
            </a:r>
          </a:p>
          <a:p>
            <a:pPr marL="505578" indent="-342900">
              <a:spcBef>
                <a:spcPts val="1200"/>
              </a:spcBef>
              <a:buSzPct val="60768"/>
              <a:buFont typeface="Wingdings" panose="05000000000000000000" pitchFamily="2" charset="2"/>
              <a:buChar char="Ø"/>
            </a:pPr>
            <a:r>
              <a:rPr lang="en-US" sz="2200" dirty="0">
                <a:latin typeface="Calibri"/>
                <a:ea typeface="Calibri"/>
                <a:cs typeface="Calibri"/>
              </a:rPr>
              <a:t>Setting a timeout per verification target</a:t>
            </a:r>
          </a:p>
          <a:p>
            <a:pPr>
              <a:spcBef>
                <a:spcPts val="1200"/>
              </a:spcBef>
              <a:spcAft>
                <a:spcPts val="1200"/>
              </a:spcAft>
            </a:pPr>
            <a:endParaRPr 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5"/>
          <p:cNvSpPr txBox="1">
            <a:spLocks noGrp="1"/>
          </p:cNvSpPr>
          <p:nvPr>
            <p:ph type="body" idx="4294967295"/>
          </p:nvPr>
        </p:nvSpPr>
        <p:spPr>
          <a:xfrm>
            <a:off x="382866" y="1679510"/>
            <a:ext cx="8378268" cy="2939142"/>
          </a:xfrm>
          <a:prstGeom prst="rect">
            <a:avLst/>
          </a:prstGeom>
        </p:spPr>
        <p:txBody>
          <a:bodyPr spcFirstLastPara="1" wrap="square" lIns="91425" tIns="45700" rIns="91425" bIns="45700" anchor="t" anchorCtr="0">
            <a:normAutofit/>
          </a:bodyPr>
          <a:lstStyle/>
          <a:p>
            <a:pPr marL="457200" lvl="0" indent="-228600" algn="l" rtl="0">
              <a:spcBef>
                <a:spcPts val="1200"/>
              </a:spcBef>
              <a:spcAft>
                <a:spcPts val="0"/>
              </a:spcAft>
              <a:buNone/>
            </a:pPr>
            <a:r>
              <a:rPr lang="iw" sz="2000" dirty="0">
                <a:latin typeface="Calibri"/>
                <a:ea typeface="Calibri"/>
                <a:cs typeface="Calibri"/>
              </a:rPr>
              <a:t>Includes:</a:t>
            </a:r>
            <a:endParaRPr sz="2000" dirty="0">
              <a:latin typeface="Calibri"/>
              <a:ea typeface="Calibri"/>
              <a:cs typeface="Calibri"/>
            </a:endParaRPr>
          </a:p>
          <a:p>
            <a:pPr marL="457200" lvl="0" indent="-292513" algn="l" rtl="0">
              <a:spcBef>
                <a:spcPts val="1200"/>
              </a:spcBef>
              <a:spcAft>
                <a:spcPts val="0"/>
              </a:spcAft>
              <a:buSzPct val="60688"/>
              <a:buChar char="●"/>
            </a:pPr>
            <a:r>
              <a:rPr lang="iw" sz="2000" dirty="0">
                <a:latin typeface="Calibri"/>
                <a:ea typeface="Calibri"/>
                <a:cs typeface="Calibri"/>
              </a:rPr>
              <a:t>Failing code line</a:t>
            </a:r>
            <a:br>
              <a:rPr lang="iw" sz="2000" dirty="0">
                <a:latin typeface="Calibri"/>
                <a:ea typeface="Calibri"/>
                <a:cs typeface="Calibri"/>
              </a:rPr>
            </a:br>
            <a:endParaRPr sz="2000" dirty="0">
              <a:latin typeface="Calibri"/>
              <a:ea typeface="Calibri"/>
              <a:cs typeface="Calibri"/>
            </a:endParaRPr>
          </a:p>
          <a:p>
            <a:pPr marL="457200" lvl="0" indent="-292513" algn="l" rtl="0">
              <a:spcBef>
                <a:spcPts val="0"/>
              </a:spcBef>
              <a:spcAft>
                <a:spcPts val="0"/>
              </a:spcAft>
              <a:buSzPct val="60688"/>
              <a:buChar char="●"/>
            </a:pPr>
            <a:r>
              <a:rPr lang="iw" sz="2000" dirty="0">
                <a:latin typeface="Calibri"/>
                <a:ea typeface="Calibri"/>
                <a:cs typeface="Calibri"/>
              </a:rPr>
              <a:t>Execution trace (functions and transactions</a:t>
            </a:r>
            <a:r>
              <a:rPr lang="en-US" sz="2000" dirty="0">
                <a:latin typeface="Calibri"/>
                <a:ea typeface="Calibri"/>
                <a:cs typeface="Calibri"/>
              </a:rPr>
              <a:t>)</a:t>
            </a:r>
            <a:br>
              <a:rPr lang="iw" sz="2000" dirty="0">
                <a:latin typeface="Calibri"/>
                <a:ea typeface="Calibri"/>
                <a:cs typeface="Calibri"/>
              </a:rPr>
            </a:br>
            <a:endParaRPr sz="2000" dirty="0">
              <a:latin typeface="Calibri"/>
              <a:ea typeface="Calibri"/>
              <a:cs typeface="Calibri"/>
            </a:endParaRPr>
          </a:p>
          <a:p>
            <a:pPr marL="457200" lvl="0" indent="-292513" algn="l" rtl="0">
              <a:spcBef>
                <a:spcPts val="0"/>
              </a:spcBef>
              <a:spcAft>
                <a:spcPts val="0"/>
              </a:spcAft>
              <a:buSzPct val="60688"/>
              <a:buChar char="●"/>
            </a:pPr>
            <a:r>
              <a:rPr lang="iw" sz="2000" dirty="0">
                <a:latin typeface="Calibri"/>
                <a:ea typeface="Calibri"/>
                <a:cs typeface="Calibri"/>
              </a:rPr>
              <a:t>Input arguments and state variable values</a:t>
            </a:r>
            <a:br>
              <a:rPr lang="iw" sz="2000" dirty="0">
                <a:latin typeface="Calibri"/>
                <a:ea typeface="Calibri"/>
                <a:cs typeface="Calibri"/>
              </a:rPr>
            </a:br>
            <a:endParaRPr sz="2000" dirty="0">
              <a:latin typeface="Calibri"/>
              <a:ea typeface="Calibri"/>
              <a:cs typeface="Calibri"/>
            </a:endParaRPr>
          </a:p>
          <a:p>
            <a:pPr marL="457200" lvl="0" indent="-292513" algn="l" rtl="0">
              <a:spcBef>
                <a:spcPts val="0"/>
              </a:spcBef>
              <a:spcAft>
                <a:spcPts val="0"/>
              </a:spcAft>
              <a:buSzPct val="60688"/>
              <a:buChar char="●"/>
            </a:pPr>
            <a:r>
              <a:rPr lang="iw" sz="2000" dirty="0">
                <a:latin typeface="Calibri"/>
                <a:ea typeface="Calibri"/>
                <a:cs typeface="Calibri"/>
              </a:rPr>
              <a:t>Reentrancy traces when relevant</a:t>
            </a:r>
            <a:endParaRPr sz="2000" dirty="0">
              <a:latin typeface="Calibri"/>
              <a:ea typeface="Calibri"/>
              <a:cs typeface="Calibri"/>
            </a:endParaRPr>
          </a:p>
        </p:txBody>
      </p:sp>
      <p:sp>
        <p:nvSpPr>
          <p:cNvPr id="2" name="TextBox 1">
            <a:extLst>
              <a:ext uri="{FF2B5EF4-FFF2-40B4-BE49-F238E27FC236}">
                <a16:creationId xmlns:a16="http://schemas.microsoft.com/office/drawing/2014/main" id="{F1324043-5B17-0591-9DD8-67367B120F5C}"/>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latin typeface="Calibri"/>
                <a:ea typeface="Calibri"/>
                <a:cs typeface="Calibri"/>
              </a:rPr>
              <a:t> Counterexamples</a:t>
            </a:r>
            <a:endParaRPr lang="en-US" sz="2800" b="1" dirty="0">
              <a:latin typeface="Calibri"/>
              <a:ea typeface="Calibri"/>
              <a:cs typeface="Calibri"/>
            </a:endParaRPr>
          </a:p>
        </p:txBody>
      </p:sp>
      <p:sp>
        <p:nvSpPr>
          <p:cNvPr id="5" name="TextBox 4">
            <a:extLst>
              <a:ext uri="{FF2B5EF4-FFF2-40B4-BE49-F238E27FC236}">
                <a16:creationId xmlns:a16="http://schemas.microsoft.com/office/drawing/2014/main" id="{8E9767D9-15D3-F696-351A-E0E7B5F6EC9A}"/>
              </a:ext>
            </a:extLst>
          </p:cNvPr>
          <p:cNvSpPr txBox="1"/>
          <p:nvPr/>
        </p:nvSpPr>
        <p:spPr>
          <a:xfrm>
            <a:off x="382866" y="1151162"/>
            <a:ext cx="8484759" cy="400110"/>
          </a:xfrm>
          <a:prstGeom prst="rect">
            <a:avLst/>
          </a:prstGeom>
          <a:noFill/>
        </p:spPr>
        <p:txBody>
          <a:bodyPr wrap="square">
            <a:spAutoFit/>
          </a:bodyPr>
          <a:lstStyle/>
          <a:p>
            <a:pPr marL="457200" lvl="0" indent="-228600" algn="ctr" rtl="0">
              <a:spcBef>
                <a:spcPts val="1200"/>
              </a:spcBef>
              <a:spcAft>
                <a:spcPts val="0"/>
              </a:spcAft>
              <a:buNone/>
            </a:pPr>
            <a:r>
              <a:rPr lang="en-US" sz="2000" dirty="0">
                <a:latin typeface="Calibri"/>
                <a:ea typeface="Calibri"/>
                <a:cs typeface="Calibri"/>
              </a:rPr>
              <a:t>If verification fails, </a:t>
            </a:r>
            <a:r>
              <a:rPr lang="en-US" sz="2000" dirty="0" err="1">
                <a:latin typeface="Calibri"/>
                <a:ea typeface="Calibri"/>
                <a:cs typeface="Calibri"/>
              </a:rPr>
              <a:t>SolCMC</a:t>
            </a:r>
            <a:r>
              <a:rPr lang="en-US" sz="2000" dirty="0">
                <a:latin typeface="Calibri"/>
                <a:ea typeface="Calibri"/>
                <a:cs typeface="Calibri"/>
              </a:rPr>
              <a:t> provides detailed counterexamples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6"/>
          <p:cNvSpPr txBox="1">
            <a:spLocks noGrp="1"/>
          </p:cNvSpPr>
          <p:nvPr>
            <p:ph type="body" idx="4294967295"/>
          </p:nvPr>
        </p:nvSpPr>
        <p:spPr>
          <a:xfrm>
            <a:off x="457200" y="2115919"/>
            <a:ext cx="8229600" cy="2022900"/>
          </a:xfrm>
          <a:prstGeom prst="rect">
            <a:avLst/>
          </a:prstGeom>
        </p:spPr>
        <p:txBody>
          <a:bodyPr spcFirstLastPara="1" wrap="square" lIns="91425" tIns="45700" rIns="91425" bIns="45700" anchor="t" anchorCtr="0">
            <a:normAutofit/>
          </a:bodyPr>
          <a:lstStyle/>
          <a:p>
            <a:pPr marL="457200" lvl="0" indent="-322012" algn="l">
              <a:spcBef>
                <a:spcPts val="0"/>
              </a:spcBef>
              <a:spcAft>
                <a:spcPts val="0"/>
              </a:spcAft>
              <a:buSzPct val="60688"/>
              <a:buChar char="●"/>
            </a:pPr>
            <a:r>
              <a:rPr lang="iw" sz="2000" dirty="0">
                <a:latin typeface="Calibri"/>
                <a:ea typeface="Calibri"/>
                <a:cs typeface="Calibri"/>
              </a:rPr>
              <a:t>These describe what always holds true in the program</a:t>
            </a:r>
            <a:br>
              <a:rPr lang="iw" sz="2000" dirty="0">
                <a:latin typeface="Calibri"/>
                <a:ea typeface="Calibri"/>
                <a:cs typeface="Calibri"/>
              </a:rPr>
            </a:br>
            <a:endParaRPr sz="2000" dirty="0">
              <a:latin typeface="Calibri"/>
              <a:ea typeface="Calibri"/>
              <a:cs typeface="Calibri"/>
            </a:endParaRPr>
          </a:p>
          <a:p>
            <a:pPr marL="457200" lvl="0" indent="-322012" algn="l" rtl="0">
              <a:spcBef>
                <a:spcPts val="0"/>
              </a:spcBef>
              <a:spcAft>
                <a:spcPts val="0"/>
              </a:spcAft>
              <a:buSzPct val="60688"/>
              <a:buChar char="●"/>
            </a:pPr>
            <a:r>
              <a:rPr lang="iw" sz="2000" dirty="0">
                <a:latin typeface="Calibri"/>
                <a:ea typeface="Calibri"/>
                <a:cs typeface="Calibri"/>
              </a:rPr>
              <a:t>Invariants are displayed in Solidity-like syntax</a:t>
            </a:r>
            <a:br>
              <a:rPr lang="iw" sz="2000" dirty="0">
                <a:latin typeface="Calibri"/>
                <a:ea typeface="Calibri"/>
                <a:cs typeface="Calibri"/>
              </a:rPr>
            </a:br>
            <a:endParaRPr sz="2000" dirty="0">
              <a:latin typeface="Calibri"/>
              <a:ea typeface="Calibri"/>
              <a:cs typeface="Calibri"/>
            </a:endParaRPr>
          </a:p>
          <a:p>
            <a:pPr marL="457200" lvl="0" indent="-322012" algn="l" rtl="0">
              <a:spcBef>
                <a:spcPts val="0"/>
              </a:spcBef>
              <a:spcAft>
                <a:spcPts val="0"/>
              </a:spcAft>
              <a:buSzPct val="60688"/>
              <a:buChar char="●"/>
            </a:pPr>
            <a:r>
              <a:rPr lang="iw" sz="2000" dirty="0">
                <a:latin typeface="Calibri"/>
                <a:ea typeface="Calibri"/>
                <a:cs typeface="Calibri"/>
              </a:rPr>
              <a:t>Can include reentrancy safety guarantees</a:t>
            </a:r>
            <a:endParaRPr sz="2000" dirty="0">
              <a:latin typeface="Calibri"/>
              <a:ea typeface="Calibri"/>
              <a:cs typeface="Calibri"/>
            </a:endParaRPr>
          </a:p>
        </p:txBody>
      </p:sp>
      <p:sp>
        <p:nvSpPr>
          <p:cNvPr id="2" name="TextBox 1">
            <a:extLst>
              <a:ext uri="{FF2B5EF4-FFF2-40B4-BE49-F238E27FC236}">
                <a16:creationId xmlns:a16="http://schemas.microsoft.com/office/drawing/2014/main" id="{D41ED814-8521-E31F-6BA0-4469C5E900A7}"/>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latin typeface="Calibri"/>
                <a:ea typeface="Calibri"/>
                <a:cs typeface="Calibri"/>
              </a:rPr>
              <a:t> Inductive Invariants</a:t>
            </a:r>
            <a:endParaRPr lang="en-US" sz="2800" b="1" dirty="0">
              <a:latin typeface="Calibri"/>
              <a:ea typeface="Calibri"/>
              <a:cs typeface="Calibri"/>
            </a:endParaRPr>
          </a:p>
        </p:txBody>
      </p:sp>
      <p:sp>
        <p:nvSpPr>
          <p:cNvPr id="5" name="TextBox 4">
            <a:extLst>
              <a:ext uri="{FF2B5EF4-FFF2-40B4-BE49-F238E27FC236}">
                <a16:creationId xmlns:a16="http://schemas.microsoft.com/office/drawing/2014/main" id="{D4D7E7A9-E8A1-338E-5DC5-47BA6075BDE7}"/>
              </a:ext>
            </a:extLst>
          </p:cNvPr>
          <p:cNvSpPr txBox="1"/>
          <p:nvPr/>
        </p:nvSpPr>
        <p:spPr>
          <a:xfrm>
            <a:off x="251928" y="1151008"/>
            <a:ext cx="8615697" cy="400110"/>
          </a:xfrm>
          <a:prstGeom prst="rect">
            <a:avLst/>
          </a:prstGeom>
          <a:noFill/>
        </p:spPr>
        <p:txBody>
          <a:bodyPr wrap="square">
            <a:spAutoFit/>
          </a:bodyPr>
          <a:lstStyle/>
          <a:p>
            <a:pPr marL="135188" lvl="0" algn="ctr" rtl="0">
              <a:spcBef>
                <a:spcPts val="1200"/>
              </a:spcBef>
              <a:spcAft>
                <a:spcPts val="0"/>
              </a:spcAft>
              <a:buSzPct val="60688"/>
            </a:pPr>
            <a:r>
              <a:rPr lang="en-US" sz="2000" dirty="0">
                <a:latin typeface="Calibri"/>
                <a:ea typeface="Calibri"/>
                <a:cs typeface="Calibri"/>
              </a:rPr>
              <a:t>If verification succeeds, </a:t>
            </a:r>
            <a:r>
              <a:rPr lang="en-US" sz="2000" dirty="0" err="1">
                <a:latin typeface="Calibri"/>
                <a:ea typeface="Calibri"/>
                <a:cs typeface="Calibri"/>
              </a:rPr>
              <a:t>SolCMC</a:t>
            </a:r>
            <a:r>
              <a:rPr lang="en-US" sz="2000" dirty="0">
                <a:latin typeface="Calibri"/>
                <a:ea typeface="Calibri"/>
                <a:cs typeface="Calibri"/>
              </a:rPr>
              <a:t> can generate invariants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6" name="Group 5">
            <a:extLst>
              <a:ext uri="{FF2B5EF4-FFF2-40B4-BE49-F238E27FC236}">
                <a16:creationId xmlns:a16="http://schemas.microsoft.com/office/drawing/2014/main" id="{BCFA7A4B-BF6B-039E-B71E-69A527B4135F}"/>
              </a:ext>
            </a:extLst>
          </p:cNvPr>
          <p:cNvGrpSpPr/>
          <p:nvPr/>
        </p:nvGrpSpPr>
        <p:grpSpPr>
          <a:xfrm>
            <a:off x="96644" y="217729"/>
            <a:ext cx="8950710" cy="635711"/>
            <a:chOff x="96644" y="217729"/>
            <a:chExt cx="8950710" cy="635711"/>
          </a:xfrm>
        </p:grpSpPr>
        <p:sp>
          <p:nvSpPr>
            <p:cNvPr id="7" name="Freeform: Shape 6">
              <a:extLst>
                <a:ext uri="{FF2B5EF4-FFF2-40B4-BE49-F238E27FC236}">
                  <a16:creationId xmlns:a16="http://schemas.microsoft.com/office/drawing/2014/main" id="{CB04B270-E262-327D-EDEF-2D82EEDE89ED}"/>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w" sz="2800" b="1" dirty="0">
                  <a:solidFill>
                    <a:schemeClr val="dk1"/>
                  </a:solidFill>
                  <a:latin typeface="Calibri"/>
                  <a:ea typeface="Calibri"/>
                  <a:cs typeface="Calibri"/>
                  <a:sym typeface="Calibri"/>
                </a:rPr>
                <a:t>Motivation — </a:t>
              </a:r>
              <a:r>
                <a:rPr lang="en-US" sz="2800" b="1" dirty="0">
                  <a:solidFill>
                    <a:schemeClr val="dk1"/>
                  </a:solidFill>
                  <a:latin typeface="Calibri"/>
                  <a:ea typeface="Calibri"/>
                  <a:cs typeface="Calibri"/>
                  <a:sym typeface="Calibri"/>
                </a:rPr>
                <a:t> </a:t>
              </a:r>
              <a:r>
                <a:rPr lang="iw" sz="2800" b="1" dirty="0">
                  <a:solidFill>
                    <a:schemeClr val="dk1"/>
                  </a:solidFill>
                  <a:latin typeface="Calibri"/>
                  <a:ea typeface="Calibri"/>
                  <a:cs typeface="Calibri"/>
                  <a:sym typeface="Calibri"/>
                </a:rPr>
                <a:t>Why Verify Smart Contracts?</a:t>
              </a:r>
              <a:endParaRPr lang="en-US" sz="2800" b="1" dirty="0"/>
            </a:p>
          </p:txBody>
        </p:sp>
        <p:sp>
          <p:nvSpPr>
            <p:cNvPr id="8" name="Freeform: Shape 7">
              <a:extLst>
                <a:ext uri="{FF2B5EF4-FFF2-40B4-BE49-F238E27FC236}">
                  <a16:creationId xmlns:a16="http://schemas.microsoft.com/office/drawing/2014/main" id="{9C4929B7-6A1E-1856-77E6-CF0AA3B41921}"/>
                </a:ext>
              </a:extLst>
            </p:cNvPr>
            <p:cNvSpPr/>
            <p:nvPr/>
          </p:nvSpPr>
          <p:spPr>
            <a:xfrm rot="10800000">
              <a:off x="7646575" y="217729"/>
              <a:ext cx="1400779" cy="622470"/>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 name="connsiteX0" fmla="*/ 0 w 12649187"/>
                <a:gd name="connsiteY0" fmla="*/ 14868 h 490653"/>
                <a:gd name="connsiteX1" fmla="*/ 7463883 w 12649187"/>
                <a:gd name="connsiteY1" fmla="*/ 0 h 490653"/>
                <a:gd name="connsiteX2" fmla="*/ 12649187 w 12649187"/>
                <a:gd name="connsiteY2" fmla="*/ 483219 h 490653"/>
                <a:gd name="connsiteX3" fmla="*/ 0 w 12649187"/>
                <a:gd name="connsiteY3" fmla="*/ 490653 h 490653"/>
                <a:gd name="connsiteX4" fmla="*/ 0 w 12649187"/>
                <a:gd name="connsiteY4" fmla="*/ 14868 h 490653"/>
                <a:gd name="connsiteX0" fmla="*/ 0 w 12649187"/>
                <a:gd name="connsiteY0" fmla="*/ 7545 h 483330"/>
                <a:gd name="connsiteX1" fmla="*/ 9907847 w 12649187"/>
                <a:gd name="connsiteY1" fmla="*/ 0 h 483330"/>
                <a:gd name="connsiteX2" fmla="*/ 12649187 w 12649187"/>
                <a:gd name="connsiteY2" fmla="*/ 475896 h 483330"/>
                <a:gd name="connsiteX3" fmla="*/ 0 w 12649187"/>
                <a:gd name="connsiteY3" fmla="*/ 483330 h 483330"/>
                <a:gd name="connsiteX4" fmla="*/ 0 w 12649187"/>
                <a:gd name="connsiteY4" fmla="*/ 7545 h 483330"/>
                <a:gd name="connsiteX0" fmla="*/ 0 w 12446073"/>
                <a:gd name="connsiteY0" fmla="*/ 7545 h 483330"/>
                <a:gd name="connsiteX1" fmla="*/ 9907847 w 12446073"/>
                <a:gd name="connsiteY1" fmla="*/ 0 h 483330"/>
                <a:gd name="connsiteX2" fmla="*/ 12446073 w 12446073"/>
                <a:gd name="connsiteY2" fmla="*/ 475896 h 483330"/>
                <a:gd name="connsiteX3" fmla="*/ 0 w 12446073"/>
                <a:gd name="connsiteY3" fmla="*/ 483330 h 483330"/>
                <a:gd name="connsiteX4" fmla="*/ 0 w 12446073"/>
                <a:gd name="connsiteY4" fmla="*/ 7545 h 48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73" h="483330">
                  <a:moveTo>
                    <a:pt x="0" y="7545"/>
                  </a:moveTo>
                  <a:lnTo>
                    <a:pt x="9907847" y="0"/>
                  </a:lnTo>
                  <a:lnTo>
                    <a:pt x="12446073" y="475896"/>
                  </a:lnTo>
                  <a:lnTo>
                    <a:pt x="0" y="483330"/>
                  </a:lnTo>
                  <a:lnTo>
                    <a:pt x="0" y="7545"/>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Diagram 2">
            <a:extLst>
              <a:ext uri="{FF2B5EF4-FFF2-40B4-BE49-F238E27FC236}">
                <a16:creationId xmlns:a16="http://schemas.microsoft.com/office/drawing/2014/main" id="{BA79EC25-D866-E6F7-8762-9D2D16FD32F9}"/>
              </a:ext>
            </a:extLst>
          </p:cNvPr>
          <p:cNvGraphicFramePr/>
          <p:nvPr>
            <p:extLst>
              <p:ext uri="{D42A27DB-BD31-4B8C-83A1-F6EECF244321}">
                <p14:modId xmlns:p14="http://schemas.microsoft.com/office/powerpoint/2010/main" val="3618047489"/>
              </p:ext>
            </p:extLst>
          </p:nvPr>
        </p:nvGraphicFramePr>
        <p:xfrm>
          <a:off x="849853" y="1086150"/>
          <a:ext cx="7299016" cy="3352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8863A70-375A-33A1-661D-120B2E9AA567}"/>
              </a:ext>
            </a:extLst>
          </p:cNvPr>
          <p:cNvSpPr txBox="1"/>
          <p:nvPr/>
        </p:nvSpPr>
        <p:spPr>
          <a:xfrm>
            <a:off x="96644" y="4670968"/>
            <a:ext cx="8950709" cy="369332"/>
          </a:xfrm>
          <a:prstGeom prst="rect">
            <a:avLst/>
          </a:prstGeom>
          <a:noFill/>
        </p:spPr>
        <p:txBody>
          <a:bodyPr wrap="square">
            <a:spAutoFit/>
          </a:bodyPr>
          <a:lstStyle/>
          <a:p>
            <a:pPr lvl="0" algn="ctr" rtl="0">
              <a:spcBef>
                <a:spcPts val="640"/>
              </a:spcBef>
              <a:spcAft>
                <a:spcPts val="0"/>
              </a:spcAft>
              <a:buClr>
                <a:schemeClr val="dk1"/>
              </a:buClr>
              <a:buSzPts val="3200"/>
            </a:pPr>
            <a:r>
              <a:rPr lang="en-US" sz="1800" dirty="0">
                <a:solidFill>
                  <a:srgbClr val="C00000"/>
                </a:solidFill>
                <a:latin typeface="Calibri"/>
                <a:ea typeface="Calibri"/>
                <a:cs typeface="Calibri"/>
                <a:sym typeface="Calibri"/>
              </a:rPr>
              <a:t>Manual testing is insufficient !</a:t>
            </a:r>
            <a:endParaRPr lang="en-US" sz="1000"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37"/>
          <p:cNvSpPr txBox="1"/>
          <p:nvPr/>
        </p:nvSpPr>
        <p:spPr>
          <a:xfrm>
            <a:off x="335902" y="2166013"/>
            <a:ext cx="8438417"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i="1" dirty="0">
                <a:solidFill>
                  <a:schemeClr val="dk1"/>
                </a:solidFill>
                <a:latin typeface="+mj-lt"/>
                <a:hlinkClick r:id="rId3"/>
              </a:rPr>
              <a:t>https://docs.soliditylang.org/en/latest/smtchecker.html</a:t>
            </a:r>
            <a:endParaRPr lang="en-US" sz="1800" b="1" i="1" dirty="0">
              <a:solidFill>
                <a:schemeClr val="dk1"/>
              </a:solidFill>
              <a:latin typeface="+mj-lt"/>
            </a:endParaRPr>
          </a:p>
          <a:p>
            <a:pPr marL="0" lvl="0" indent="0" algn="ctr" rtl="0">
              <a:spcBef>
                <a:spcPts val="0"/>
              </a:spcBef>
              <a:spcAft>
                <a:spcPts val="0"/>
              </a:spcAft>
              <a:buNone/>
            </a:pPr>
            <a:endParaRPr lang="en-US" sz="1800" b="1" i="1" dirty="0">
              <a:solidFill>
                <a:schemeClr val="dk1"/>
              </a:solidFill>
              <a:latin typeface="+mj-lt"/>
            </a:endParaRPr>
          </a:p>
          <a:p>
            <a:pPr marL="0" lvl="0" indent="0" algn="ctr" rtl="0">
              <a:spcBef>
                <a:spcPts val="0"/>
              </a:spcBef>
              <a:spcAft>
                <a:spcPts val="0"/>
              </a:spcAft>
              <a:buNone/>
            </a:pPr>
            <a:r>
              <a:rPr lang="en-US" sz="1800" b="1" i="1" dirty="0">
                <a:solidFill>
                  <a:schemeClr val="dk1"/>
                </a:solidFill>
                <a:latin typeface="+mj-lt"/>
              </a:rPr>
              <a:t>Solidity documentations in </a:t>
            </a:r>
            <a:r>
              <a:rPr lang="en-US" sz="1800" b="1" i="1" dirty="0" err="1">
                <a:solidFill>
                  <a:schemeClr val="dk1"/>
                </a:solidFill>
                <a:latin typeface="+mj-lt"/>
              </a:rPr>
              <a:t>github</a:t>
            </a:r>
            <a:endParaRPr lang="en-US" b="1" i="1" dirty="0">
              <a:latin typeface="+mj-lt"/>
            </a:endParaRPr>
          </a:p>
        </p:txBody>
      </p:sp>
      <p:sp>
        <p:nvSpPr>
          <p:cNvPr id="2" name="TextBox 1">
            <a:extLst>
              <a:ext uri="{FF2B5EF4-FFF2-40B4-BE49-F238E27FC236}">
                <a16:creationId xmlns:a16="http://schemas.microsoft.com/office/drawing/2014/main" id="{94740260-39A8-BC38-81AB-B7F73EB280B4}"/>
              </a:ext>
            </a:extLst>
          </p:cNvPr>
          <p:cNvSpPr txBox="1"/>
          <p:nvPr/>
        </p:nvSpPr>
        <p:spPr>
          <a:xfrm>
            <a:off x="121920" y="284262"/>
            <a:ext cx="8542020" cy="492443"/>
          </a:xfrm>
          <a:prstGeom prst="rect">
            <a:avLst/>
          </a:prstGeom>
          <a:noFill/>
        </p:spPr>
        <p:txBody>
          <a:bodyPr wrap="square">
            <a:spAutoFit/>
          </a:bodyPr>
          <a:lstStyle/>
          <a:p>
            <a:pPr marL="0" lvl="0" indent="0">
              <a:spcBef>
                <a:spcPts val="0"/>
              </a:spcBef>
              <a:spcAft>
                <a:spcPts val="0"/>
              </a:spcAft>
              <a:buClr>
                <a:schemeClr val="dk1"/>
              </a:buClr>
              <a:buSzPts val="4400"/>
              <a:buFont typeface="Calibri"/>
              <a:buNone/>
            </a:pPr>
            <a:r>
              <a:rPr lang="iw" sz="2600" b="1" dirty="0">
                <a:latin typeface="Calibri"/>
                <a:ea typeface="Calibri"/>
                <a:cs typeface="Calibri"/>
              </a:rPr>
              <a:t>Counterexamples and Inductive Invariants Example</a:t>
            </a:r>
            <a:endParaRPr lang="en-US" sz="2600" b="1" dirty="0">
              <a:latin typeface="Calibri"/>
              <a:ea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idx="4294967295"/>
          </p:nvPr>
        </p:nvSpPr>
        <p:spPr>
          <a:xfrm>
            <a:off x="0" y="0"/>
            <a:ext cx="9144000" cy="5143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w" sz="4800" b="1" i="1" dirty="0">
                <a:latin typeface="Calibri" panose="020F0502020204030204" pitchFamily="34" charset="0"/>
                <a:ea typeface="Calibri" panose="020F0502020204030204" pitchFamily="34" charset="0"/>
                <a:cs typeface="Calibri" panose="020F0502020204030204" pitchFamily="34" charset="0"/>
                <a:sym typeface="Calibri"/>
              </a:rPr>
              <a:t>Real World Experiment</a:t>
            </a:r>
            <a:endParaRPr sz="4800" b="1" i="1" dirty="0">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ctr" rtl="0">
              <a:spcBef>
                <a:spcPts val="0"/>
              </a:spcBef>
              <a:spcAft>
                <a:spcPts val="0"/>
              </a:spcAft>
              <a:buClr>
                <a:schemeClr val="dk1"/>
              </a:buClr>
              <a:buSzPts val="4400"/>
              <a:buFont typeface="Calibri"/>
              <a:buNone/>
            </a:pPr>
            <a:endParaRPr sz="4400" dirty="0">
              <a:latin typeface="Calibri"/>
              <a:ea typeface="Calibri"/>
              <a:cs typeface="Calibri"/>
              <a:sym typeface="Calibri"/>
            </a:endParaRPr>
          </a:p>
          <a:p>
            <a:pPr marL="0" lvl="0" indent="0" algn="ctr">
              <a:spcBef>
                <a:spcPts val="0"/>
              </a:spcBef>
              <a:spcAft>
                <a:spcPts val="0"/>
              </a:spcAft>
              <a:buClr>
                <a:schemeClr val="dk1"/>
              </a:buClr>
              <a:buSzPts val="4400"/>
              <a:buFont typeface="Calibri"/>
              <a:buNone/>
            </a:pPr>
            <a:r>
              <a:rPr lang="iw" sz="2600" i="1" dirty="0">
                <a:latin typeface="Calibri"/>
                <a:ea typeface="Calibri"/>
                <a:cs typeface="Calibri"/>
                <a:sym typeface="Calibri"/>
              </a:rPr>
              <a:t> Real smart contracts analysis</a:t>
            </a:r>
            <a:endParaRPr sz="2600" i="1" dirty="0">
              <a:latin typeface="Calibri"/>
              <a:ea typeface="Calibri"/>
              <a:cs typeface="Calibri"/>
              <a:sym typeface="Calibri"/>
            </a:endParaRPr>
          </a:p>
        </p:txBody>
      </p:sp>
      <p:sp>
        <p:nvSpPr>
          <p:cNvPr id="3" name="Rectangle 2">
            <a:extLst>
              <a:ext uri="{FF2B5EF4-FFF2-40B4-BE49-F238E27FC236}">
                <a16:creationId xmlns:a16="http://schemas.microsoft.com/office/drawing/2014/main" id="{71757A6E-7339-AEA0-FB2F-13206D2FF2EC}"/>
              </a:ext>
            </a:extLst>
          </p:cNvPr>
          <p:cNvSpPr/>
          <p:nvPr/>
        </p:nvSpPr>
        <p:spPr>
          <a:xfrm>
            <a:off x="76200" y="152400"/>
            <a:ext cx="899922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idx="4294967295"/>
          </p:nvPr>
        </p:nvSpPr>
        <p:spPr>
          <a:xfrm>
            <a:off x="0" y="2"/>
            <a:ext cx="9144000" cy="514349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w" sz="4800" b="1" i="1" dirty="0">
                <a:latin typeface="Calibri" panose="020F0502020204030204" pitchFamily="34" charset="0"/>
                <a:ea typeface="Calibri" panose="020F0502020204030204" pitchFamily="34" charset="0"/>
                <a:cs typeface="Calibri" panose="020F0502020204030204" pitchFamily="34" charset="0"/>
                <a:sym typeface="Calibri"/>
              </a:rPr>
              <a:t>Etherum 2.0 Deposit Contract </a:t>
            </a:r>
            <a:endParaRPr sz="4800" b="1" i="1"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TextBox 1">
            <a:extLst>
              <a:ext uri="{FF2B5EF4-FFF2-40B4-BE49-F238E27FC236}">
                <a16:creationId xmlns:a16="http://schemas.microsoft.com/office/drawing/2014/main" id="{41DADA4E-ACF2-9B73-EA10-F9D1EB98D3EF}"/>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en-US" sz="2800" dirty="0">
                <a:latin typeface="Calibri"/>
                <a:ea typeface="Calibri"/>
                <a:cs typeface="Calibri"/>
                <a:sym typeface="Calibri"/>
              </a:rPr>
              <a:t>Predicates &amp; State Variables</a:t>
            </a:r>
            <a:endParaRPr lang="en-US" sz="2800" dirty="0"/>
          </a:p>
        </p:txBody>
      </p:sp>
      <p:sp>
        <p:nvSpPr>
          <p:cNvPr id="3" name="Rectangle 2">
            <a:extLst>
              <a:ext uri="{FF2B5EF4-FFF2-40B4-BE49-F238E27FC236}">
                <a16:creationId xmlns:a16="http://schemas.microsoft.com/office/drawing/2014/main" id="{94805835-8A2F-A81A-5517-CF269687CAD1}"/>
              </a:ext>
            </a:extLst>
          </p:cNvPr>
          <p:cNvSpPr/>
          <p:nvPr/>
        </p:nvSpPr>
        <p:spPr>
          <a:xfrm>
            <a:off x="76200" y="152400"/>
            <a:ext cx="899922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3" name="TextBox 2">
            <a:extLst>
              <a:ext uri="{FF2B5EF4-FFF2-40B4-BE49-F238E27FC236}">
                <a16:creationId xmlns:a16="http://schemas.microsoft.com/office/drawing/2014/main" id="{6E825FF1-C682-1AAB-3C7E-2B8CEBE14C76}"/>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sym typeface="Calibri"/>
              </a:rPr>
              <a:t>Deposit Contract - </a:t>
            </a:r>
            <a:r>
              <a:rPr lang="en-US" sz="2800" b="1" dirty="0">
                <a:solidFill>
                  <a:schemeClr val="dk1"/>
                </a:solidFill>
                <a:latin typeface="Calibri"/>
                <a:ea typeface="Calibri"/>
                <a:cs typeface="Calibri"/>
              </a:rPr>
              <a:t>Role &amp; Purpose</a:t>
            </a:r>
          </a:p>
        </p:txBody>
      </p:sp>
      <p:graphicFrame>
        <p:nvGraphicFramePr>
          <p:cNvPr id="2" name="Diagram 1">
            <a:extLst>
              <a:ext uri="{FF2B5EF4-FFF2-40B4-BE49-F238E27FC236}">
                <a16:creationId xmlns:a16="http://schemas.microsoft.com/office/drawing/2014/main" id="{54BA685E-BC50-FF4D-37C4-7FB15A979533}"/>
              </a:ext>
            </a:extLst>
          </p:cNvPr>
          <p:cNvGraphicFramePr/>
          <p:nvPr>
            <p:extLst>
              <p:ext uri="{D42A27DB-BD31-4B8C-83A1-F6EECF244321}">
                <p14:modId xmlns:p14="http://schemas.microsoft.com/office/powerpoint/2010/main" val="1726395260"/>
              </p:ext>
            </p:extLst>
          </p:nvPr>
        </p:nvGraphicFramePr>
        <p:xfrm>
          <a:off x="427566" y="1894820"/>
          <a:ext cx="8288867" cy="274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a:extLst>
              <a:ext uri="{FF2B5EF4-FFF2-40B4-BE49-F238E27FC236}">
                <a16:creationId xmlns:a16="http://schemas.microsoft.com/office/drawing/2014/main" id="{CC8F4494-6C22-A6DF-C972-B90FEA51AC57}"/>
              </a:ext>
            </a:extLst>
          </p:cNvPr>
          <p:cNvSpPr>
            <a:spLocks noChangeArrowheads="1"/>
          </p:cNvSpPr>
          <p:nvPr/>
        </p:nvSpPr>
        <p:spPr bwMode="auto">
          <a:xfrm>
            <a:off x="238998" y="1166485"/>
            <a:ext cx="8702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kern="1200" dirty="0">
                <a:latin typeface="Calibri"/>
                <a:ea typeface="Calibri"/>
                <a:cs typeface="Calibri"/>
              </a:rPr>
              <a:t>The Deposit Contract is the official gateway for becoming a validator in Ethereum 2.0.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1">
          <a:extLst>
            <a:ext uri="{FF2B5EF4-FFF2-40B4-BE49-F238E27FC236}">
              <a16:creationId xmlns:a16="http://schemas.microsoft.com/office/drawing/2014/main" id="{7C5B482B-6C18-2854-FAFA-E216780182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037BF7-9FCB-DFFE-B99B-AA497764C4EA}"/>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sym typeface="Calibri"/>
              </a:rPr>
              <a:t>Deposit Contract - </a:t>
            </a:r>
            <a:r>
              <a:rPr lang="iw" sz="2800" b="1" dirty="0">
                <a:latin typeface="Calibri"/>
                <a:ea typeface="Calibri"/>
                <a:cs typeface="Calibri"/>
                <a:sym typeface="Calibri"/>
              </a:rPr>
              <a:t>Importance &amp; complexity</a:t>
            </a:r>
            <a:endParaRPr lang="en-US" sz="2800" b="1" dirty="0">
              <a:latin typeface="Calibri"/>
              <a:ea typeface="Calibri"/>
              <a:cs typeface="Calibri"/>
            </a:endParaRPr>
          </a:p>
        </p:txBody>
      </p:sp>
      <p:graphicFrame>
        <p:nvGraphicFramePr>
          <p:cNvPr id="2" name="Diagram 1">
            <a:extLst>
              <a:ext uri="{FF2B5EF4-FFF2-40B4-BE49-F238E27FC236}">
                <a16:creationId xmlns:a16="http://schemas.microsoft.com/office/drawing/2014/main" id="{DBAEFC0D-7D7A-7736-E4EA-FF3BB5D70550}"/>
              </a:ext>
            </a:extLst>
          </p:cNvPr>
          <p:cNvGraphicFramePr/>
          <p:nvPr>
            <p:extLst>
              <p:ext uri="{D42A27DB-BD31-4B8C-83A1-F6EECF244321}">
                <p14:modId xmlns:p14="http://schemas.microsoft.com/office/powerpoint/2010/main" val="1387866520"/>
              </p:ext>
            </p:extLst>
          </p:nvPr>
        </p:nvGraphicFramePr>
        <p:xfrm>
          <a:off x="499533" y="1805710"/>
          <a:ext cx="7924800" cy="305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a:extLst>
              <a:ext uri="{FF2B5EF4-FFF2-40B4-BE49-F238E27FC236}">
                <a16:creationId xmlns:a16="http://schemas.microsoft.com/office/drawing/2014/main" id="{608CF7CB-EEA2-1F00-A8D5-8643AF6DE617}"/>
              </a:ext>
            </a:extLst>
          </p:cNvPr>
          <p:cNvSpPr>
            <a:spLocks noChangeArrowheads="1"/>
          </p:cNvSpPr>
          <p:nvPr/>
        </p:nvSpPr>
        <p:spPr bwMode="auto">
          <a:xfrm>
            <a:off x="499533" y="1112624"/>
            <a:ext cx="7816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lang="en-US" altLang="en-US" sz="1800" dirty="0">
                <a:solidFill>
                  <a:schemeClr val="dk1"/>
                </a:solidFill>
                <a:latin typeface="Calibri"/>
                <a:ea typeface="Calibri"/>
                <a:cs typeface="Calibri"/>
              </a:rPr>
              <a:t>The Deposit Contract is a small but critical component powering Ethereum 2.0</a:t>
            </a:r>
          </a:p>
        </p:txBody>
      </p:sp>
    </p:spTree>
    <p:extLst>
      <p:ext uri="{BB962C8B-B14F-4D97-AF65-F5344CB8AC3E}">
        <p14:creationId xmlns:p14="http://schemas.microsoft.com/office/powerpoint/2010/main" val="2470115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4" name="TextBox 3">
            <a:extLst>
              <a:ext uri="{FF2B5EF4-FFF2-40B4-BE49-F238E27FC236}">
                <a16:creationId xmlns:a16="http://schemas.microsoft.com/office/drawing/2014/main" id="{4BA834FC-1A06-C0F3-1B27-B4D6365E48B1}"/>
              </a:ext>
            </a:extLst>
          </p:cNvPr>
          <p:cNvSpPr txBox="1"/>
          <p:nvPr/>
        </p:nvSpPr>
        <p:spPr>
          <a:xfrm>
            <a:off x="158166" y="315038"/>
            <a:ext cx="7623566" cy="461665"/>
          </a:xfrm>
          <a:prstGeom prst="rect">
            <a:avLst/>
          </a:prstGeom>
          <a:noFill/>
        </p:spPr>
        <p:txBody>
          <a:bodyPr wrap="square">
            <a:spAutoFit/>
          </a:bodyPr>
          <a:lstStyle/>
          <a:p>
            <a:r>
              <a:rPr lang="en-US" sz="2400" b="1" dirty="0" err="1">
                <a:latin typeface="+mj-lt"/>
              </a:rPr>
              <a:t>SolCMC</a:t>
            </a:r>
            <a:r>
              <a:rPr lang="en-US" sz="2400" b="1" dirty="0">
                <a:latin typeface="+mj-lt"/>
              </a:rPr>
              <a:t> vs Deposit Contract |</a:t>
            </a:r>
            <a:r>
              <a:rPr lang="en-US" sz="2000" b="1" dirty="0">
                <a:latin typeface="+mj-lt"/>
              </a:rPr>
              <a:t>Automatic Verification in Action</a:t>
            </a:r>
            <a:endParaRPr lang="en-US" sz="2400" b="1" dirty="0">
              <a:latin typeface="+mj-lt"/>
            </a:endParaRPr>
          </a:p>
        </p:txBody>
      </p:sp>
      <p:sp>
        <p:nvSpPr>
          <p:cNvPr id="7" name="TextBox 6">
            <a:extLst>
              <a:ext uri="{FF2B5EF4-FFF2-40B4-BE49-F238E27FC236}">
                <a16:creationId xmlns:a16="http://schemas.microsoft.com/office/drawing/2014/main" id="{C351F824-FC77-3D3C-BF18-9E66C23DD851}"/>
              </a:ext>
            </a:extLst>
          </p:cNvPr>
          <p:cNvSpPr txBox="1"/>
          <p:nvPr/>
        </p:nvSpPr>
        <p:spPr>
          <a:xfrm>
            <a:off x="134846" y="1485303"/>
            <a:ext cx="4544459" cy="3008772"/>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1600" b="1" dirty="0">
                <a:latin typeface="+mj-lt"/>
              </a:rPr>
              <a:t>What </a:t>
            </a:r>
            <a:r>
              <a:rPr lang="en-US" sz="1600" b="1" dirty="0" err="1">
                <a:latin typeface="+mj-lt"/>
              </a:rPr>
              <a:t>SolCMC</a:t>
            </a:r>
            <a:r>
              <a:rPr lang="en-US" sz="1600" b="1" dirty="0">
                <a:latin typeface="+mj-lt"/>
              </a:rPr>
              <a:t> did ?</a:t>
            </a:r>
          </a:p>
          <a:p>
            <a:pPr marL="342900" indent="-342900">
              <a:lnSpc>
                <a:spcPct val="150000"/>
              </a:lnSpc>
              <a:buFont typeface="Wingdings" panose="05000000000000000000" pitchFamily="2" charset="2"/>
              <a:buChar char="ü"/>
            </a:pPr>
            <a:r>
              <a:rPr lang="en-US" sz="1600" dirty="0">
                <a:latin typeface="+mj-lt"/>
              </a:rPr>
              <a:t>Translated contract into </a:t>
            </a:r>
            <a:r>
              <a:rPr lang="en-US" sz="1600" b="1" dirty="0">
                <a:latin typeface="+mj-lt"/>
              </a:rPr>
              <a:t>127 CHC rules</a:t>
            </a:r>
          </a:p>
          <a:p>
            <a:pPr marL="342900" indent="-342900">
              <a:lnSpc>
                <a:spcPct val="150000"/>
              </a:lnSpc>
              <a:buFont typeface="Wingdings" panose="05000000000000000000" pitchFamily="2" charset="2"/>
              <a:buChar char="ü"/>
            </a:pPr>
            <a:r>
              <a:rPr lang="en-US" sz="1600" dirty="0">
                <a:latin typeface="+mj-lt"/>
              </a:rPr>
              <a:t>Sent rules to </a:t>
            </a:r>
            <a:r>
              <a:rPr lang="en-US" sz="1600" b="1" dirty="0">
                <a:latin typeface="+mj-lt"/>
              </a:rPr>
              <a:t>backend solvers: Spacer &amp; </a:t>
            </a:r>
            <a:r>
              <a:rPr lang="en-US" sz="1600" b="1" dirty="0" err="1">
                <a:latin typeface="+mj-lt"/>
              </a:rPr>
              <a:t>Eldarica</a:t>
            </a:r>
            <a:endParaRPr lang="en-US" sz="1600" b="1" dirty="0">
              <a:latin typeface="+mj-lt"/>
            </a:endParaRPr>
          </a:p>
          <a:p>
            <a:pPr>
              <a:lnSpc>
                <a:spcPct val="150000"/>
              </a:lnSpc>
            </a:pPr>
            <a:endParaRPr lang="en-US" sz="1600" b="1" dirty="0">
              <a:latin typeface="+mj-lt"/>
            </a:endParaRPr>
          </a:p>
          <a:p>
            <a:pPr>
              <a:lnSpc>
                <a:spcPct val="150000"/>
              </a:lnSpc>
            </a:pPr>
            <a:endParaRPr lang="en-US" sz="1600" b="1" dirty="0">
              <a:latin typeface="+mj-lt"/>
            </a:endParaRPr>
          </a:p>
          <a:p>
            <a:pPr marL="342900" indent="-342900">
              <a:lnSpc>
                <a:spcPct val="150000"/>
              </a:lnSpc>
              <a:buFont typeface="Wingdings" panose="05000000000000000000" pitchFamily="2" charset="2"/>
              <a:buChar char="v"/>
            </a:pPr>
            <a:r>
              <a:rPr lang="en-US" sz="1600" b="1" dirty="0">
                <a:latin typeface="+mj-lt"/>
              </a:rPr>
              <a:t>Optimization that made the difference:</a:t>
            </a:r>
          </a:p>
          <a:p>
            <a:pPr marL="342900" indent="-342900">
              <a:lnSpc>
                <a:spcPct val="150000"/>
              </a:lnSpc>
              <a:buFont typeface="Wingdings" panose="05000000000000000000" pitchFamily="2" charset="2"/>
              <a:buChar char="ü"/>
            </a:pPr>
            <a:r>
              <a:rPr lang="en-US" sz="1600" dirty="0">
                <a:latin typeface="+mj-lt"/>
              </a:rPr>
              <a:t>Replaced size &amp; 1 ➜ size % 2</a:t>
            </a:r>
          </a:p>
          <a:p>
            <a:pPr marL="342900" indent="-342900">
              <a:lnSpc>
                <a:spcPct val="150000"/>
              </a:lnSpc>
              <a:buFont typeface="Wingdings" panose="05000000000000000000" pitchFamily="2" charset="2"/>
              <a:buChar char="ü"/>
            </a:pPr>
            <a:r>
              <a:rPr lang="en-US" sz="1600" dirty="0">
                <a:latin typeface="+mj-lt"/>
              </a:rPr>
              <a:t>Made constraints easier for solvers to handle</a:t>
            </a:r>
          </a:p>
        </p:txBody>
      </p:sp>
      <p:cxnSp>
        <p:nvCxnSpPr>
          <p:cNvPr id="10" name="Straight Connector 9">
            <a:extLst>
              <a:ext uri="{FF2B5EF4-FFF2-40B4-BE49-F238E27FC236}">
                <a16:creationId xmlns:a16="http://schemas.microsoft.com/office/drawing/2014/main" id="{5D0667EE-E4B0-086A-FBDB-F0B51F852289}"/>
              </a:ext>
            </a:extLst>
          </p:cNvPr>
          <p:cNvCxnSpPr>
            <a:cxnSpLocks/>
          </p:cNvCxnSpPr>
          <p:nvPr/>
        </p:nvCxnSpPr>
        <p:spPr>
          <a:xfrm>
            <a:off x="4814598" y="1100240"/>
            <a:ext cx="0" cy="377889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A3FCC69-12B1-4799-7FC5-CAC0750E5571}"/>
              </a:ext>
            </a:extLst>
          </p:cNvPr>
          <p:cNvSpPr txBox="1"/>
          <p:nvPr/>
        </p:nvSpPr>
        <p:spPr>
          <a:xfrm>
            <a:off x="5085184" y="1505200"/>
            <a:ext cx="3900650" cy="2616101"/>
          </a:xfrm>
          <a:prstGeom prst="rect">
            <a:avLst/>
          </a:prstGeom>
          <a:noFill/>
        </p:spPr>
        <p:txBody>
          <a:bodyPr wrap="square">
            <a:spAutoFit/>
          </a:bodyPr>
          <a:lstStyle/>
          <a:p>
            <a:pPr algn="ctr"/>
            <a:r>
              <a:rPr lang="en-US" sz="2000" b="1" dirty="0">
                <a:latin typeface="+mj-lt"/>
              </a:rPr>
              <a:t>Outcome &amp; Insight</a:t>
            </a:r>
          </a:p>
          <a:p>
            <a:endParaRPr lang="en-US" sz="1600" dirty="0">
              <a:latin typeface="+mj-lt"/>
            </a:endParaRPr>
          </a:p>
          <a:p>
            <a:r>
              <a:rPr lang="en-US" sz="1600" u="sng" dirty="0">
                <a:latin typeface="+mj-lt"/>
              </a:rPr>
              <a:t>Spacer</a:t>
            </a:r>
          </a:p>
          <a:p>
            <a:pPr marL="285750" indent="-285750">
              <a:buFont typeface="Arial" panose="020B0604020202020204" pitchFamily="34" charset="0"/>
              <a:buChar char="•"/>
            </a:pPr>
            <a:r>
              <a:rPr lang="en-US" sz="1600" dirty="0">
                <a:latin typeface="+mj-lt"/>
              </a:rPr>
              <a:t>Timed out after 1 hour</a:t>
            </a:r>
          </a:p>
          <a:p>
            <a:pPr marL="285750" indent="-285750">
              <a:buFont typeface="Arial" panose="020B0604020202020204" pitchFamily="34" charset="0"/>
              <a:buChar char="•"/>
            </a:pPr>
            <a:r>
              <a:rPr lang="en-US" sz="1600" dirty="0">
                <a:latin typeface="+mj-lt"/>
              </a:rPr>
              <a:t>Struggled with bitwise complexity</a:t>
            </a:r>
          </a:p>
          <a:p>
            <a:pPr marL="285750" indent="-285750">
              <a:buFont typeface="Arial" panose="020B0604020202020204" pitchFamily="34" charset="0"/>
              <a:buChar char="•"/>
            </a:pPr>
            <a:endParaRPr lang="en-US" sz="1600" dirty="0">
              <a:latin typeface="+mj-lt"/>
            </a:endParaRPr>
          </a:p>
          <a:p>
            <a:pPr>
              <a:buNone/>
            </a:pPr>
            <a:r>
              <a:rPr lang="en-US" sz="1600" u="sng" dirty="0" err="1">
                <a:latin typeface="+mj-lt"/>
              </a:rPr>
              <a:t>Eldarica</a:t>
            </a:r>
            <a:endParaRPr lang="en-US" sz="1600" u="sng" dirty="0">
              <a:latin typeface="+mj-lt"/>
            </a:endParaRPr>
          </a:p>
          <a:p>
            <a:pPr marL="285750" indent="-285750">
              <a:buFont typeface="Arial" panose="020B0604020202020204" pitchFamily="34" charset="0"/>
              <a:buChar char="•"/>
            </a:pPr>
            <a:r>
              <a:rPr lang="en-US" sz="1600" dirty="0">
                <a:latin typeface="+mj-lt"/>
              </a:rPr>
              <a:t>Solved in 22.4 seconds</a:t>
            </a:r>
          </a:p>
          <a:p>
            <a:pPr marL="285750" indent="-285750">
              <a:buFont typeface="Arial" panose="020B0604020202020204" pitchFamily="34" charset="0"/>
              <a:buChar char="•"/>
            </a:pPr>
            <a:r>
              <a:rPr lang="en-US" sz="1600" dirty="0">
                <a:latin typeface="+mj-lt"/>
              </a:rPr>
              <a:t>Successfully proved the property</a:t>
            </a:r>
          </a:p>
          <a:p>
            <a:endParaRPr lang="en-US" sz="1600" dirty="0">
              <a:latin typeface="+mj-lt"/>
            </a:endParaRPr>
          </a:p>
        </p:txBody>
      </p:sp>
      <p:sp>
        <p:nvSpPr>
          <p:cNvPr id="22" name="TextBox 21">
            <a:extLst>
              <a:ext uri="{FF2B5EF4-FFF2-40B4-BE49-F238E27FC236}">
                <a16:creationId xmlns:a16="http://schemas.microsoft.com/office/drawing/2014/main" id="{770926FB-76F5-E816-AEF9-E991CE88BE93}"/>
              </a:ext>
            </a:extLst>
          </p:cNvPr>
          <p:cNvSpPr txBox="1"/>
          <p:nvPr/>
        </p:nvSpPr>
        <p:spPr>
          <a:xfrm>
            <a:off x="4786604" y="4428686"/>
            <a:ext cx="4306532" cy="523220"/>
          </a:xfrm>
          <a:prstGeom prst="rect">
            <a:avLst/>
          </a:prstGeom>
          <a:noFill/>
        </p:spPr>
        <p:txBody>
          <a:bodyPr wrap="square">
            <a:spAutoFit/>
          </a:bodyPr>
          <a:lstStyle/>
          <a:p>
            <a:pPr algn="ctr"/>
            <a:r>
              <a:rPr lang="en-US" dirty="0">
                <a:latin typeface="+mj-lt"/>
              </a:rPr>
              <a:t>💡 </a:t>
            </a:r>
            <a:r>
              <a:rPr lang="en-US" b="1" dirty="0">
                <a:latin typeface="+mj-lt"/>
              </a:rPr>
              <a:t>Takeaway</a:t>
            </a:r>
            <a:r>
              <a:rPr lang="en-US" dirty="0">
                <a:latin typeface="+mj-lt"/>
              </a:rPr>
              <a:t>:  Even a small syntactic change can dramatically improve verification performance.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idx="4294967295"/>
          </p:nvPr>
        </p:nvSpPr>
        <p:spPr>
          <a:xfrm>
            <a:off x="0" y="0"/>
            <a:ext cx="9144000" cy="5143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iw" sz="4800" b="1" i="1" dirty="0">
                <a:latin typeface="Calibri" panose="020F0502020204030204" pitchFamily="34" charset="0"/>
                <a:ea typeface="Calibri" panose="020F0502020204030204" pitchFamily="34" charset="0"/>
                <a:cs typeface="Calibri" panose="020F0502020204030204" pitchFamily="34" charset="0"/>
                <a:sym typeface="Calibri"/>
              </a:rPr>
              <a:t>ERC777 Token Contract</a:t>
            </a:r>
            <a:endParaRPr sz="4800" b="1" i="1"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Rectangle 1">
            <a:extLst>
              <a:ext uri="{FF2B5EF4-FFF2-40B4-BE49-F238E27FC236}">
                <a16:creationId xmlns:a16="http://schemas.microsoft.com/office/drawing/2014/main" id="{42DE3648-19B5-C5F7-650D-8235B56C6315}"/>
              </a:ext>
            </a:extLst>
          </p:cNvPr>
          <p:cNvSpPr/>
          <p:nvPr/>
        </p:nvSpPr>
        <p:spPr>
          <a:xfrm>
            <a:off x="76200" y="152400"/>
            <a:ext cx="899922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43"/>
          <p:cNvPicPr preferRelativeResize="0">
            <a:picLocks/>
          </p:cNvPicPr>
          <p:nvPr/>
        </p:nvPicPr>
        <p:blipFill>
          <a:blip r:embed="rId3">
            <a:alphaModFix/>
          </a:blip>
          <a:stretch>
            <a:fillRect/>
          </a:stretch>
        </p:blipFill>
        <p:spPr>
          <a:xfrm>
            <a:off x="1094013" y="906236"/>
            <a:ext cx="6890658" cy="3404507"/>
          </a:xfrm>
          <a:prstGeom prst="rect">
            <a:avLst/>
          </a:prstGeom>
          <a:noFill/>
          <a:ln>
            <a:noFill/>
          </a:ln>
        </p:spPr>
      </p:pic>
      <p:sp>
        <p:nvSpPr>
          <p:cNvPr id="260" name="Google Shape;260;p43"/>
          <p:cNvSpPr txBox="1">
            <a:spLocks noGrp="1"/>
          </p:cNvSpPr>
          <p:nvPr>
            <p:ph type="title" idx="4294967295"/>
          </p:nvPr>
        </p:nvSpPr>
        <p:spPr>
          <a:xfrm>
            <a:off x="6245679" y="3793899"/>
            <a:ext cx="1637781" cy="4433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iw" sz="2160" i="1" dirty="0">
                <a:latin typeface="Calibri"/>
                <a:ea typeface="Calibri"/>
                <a:cs typeface="Calibri"/>
                <a:sym typeface="Calibri"/>
              </a:rPr>
              <a:t>credit: Yoni</a:t>
            </a:r>
            <a:endParaRPr sz="720" i="1" dirty="0"/>
          </a:p>
        </p:txBody>
      </p:sp>
      <p:sp>
        <p:nvSpPr>
          <p:cNvPr id="2" name="TextBox 1">
            <a:extLst>
              <a:ext uri="{FF2B5EF4-FFF2-40B4-BE49-F238E27FC236}">
                <a16:creationId xmlns:a16="http://schemas.microsoft.com/office/drawing/2014/main" id="{CC9277FA-6DAF-6317-1682-5C437853CB3E}"/>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None/>
            </a:pPr>
            <a:r>
              <a:rPr lang="en-US" sz="2800" b="1" dirty="0">
                <a:solidFill>
                  <a:schemeClr val="dk1"/>
                </a:solidFill>
                <a:latin typeface="Calibri"/>
                <a:ea typeface="Calibri"/>
                <a:cs typeface="Calibri"/>
                <a:sym typeface="Calibri"/>
              </a:rPr>
              <a:t>Tokens - Overview </a:t>
            </a:r>
            <a:endParaRPr lang="en-US" sz="2800" b="1" dirty="0"/>
          </a:p>
        </p:txBody>
      </p:sp>
      <p:sp>
        <p:nvSpPr>
          <p:cNvPr id="4" name="Google Shape;260;p43">
            <a:extLst>
              <a:ext uri="{FF2B5EF4-FFF2-40B4-BE49-F238E27FC236}">
                <a16:creationId xmlns:a16="http://schemas.microsoft.com/office/drawing/2014/main" id="{15B305CE-92B2-1E1E-3E09-2D07973BCB3A}"/>
              </a:ext>
            </a:extLst>
          </p:cNvPr>
          <p:cNvSpPr txBox="1">
            <a:spLocks/>
          </p:cNvSpPr>
          <p:nvPr/>
        </p:nvSpPr>
        <p:spPr>
          <a:xfrm>
            <a:off x="1984180" y="4517798"/>
            <a:ext cx="5080389" cy="4542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3960"/>
              <a:buFont typeface="Calibri"/>
              <a:buNone/>
            </a:pPr>
            <a:r>
              <a:rPr lang="en-US" sz="2160" i="1" dirty="0">
                <a:latin typeface="Calibri"/>
                <a:ea typeface="Calibri"/>
                <a:cs typeface="Calibri"/>
                <a:sym typeface="Calibri"/>
              </a:rPr>
              <a:t>So, if we have ERC20 why we need ERC777?</a:t>
            </a:r>
            <a:endParaRPr lang="en-US" sz="72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44"/>
          <p:cNvSpPr txBox="1">
            <a:spLocks noGrp="1"/>
          </p:cNvSpPr>
          <p:nvPr>
            <p:ph type="body" idx="4294967295"/>
          </p:nvPr>
        </p:nvSpPr>
        <p:spPr>
          <a:xfrm>
            <a:off x="255955" y="1121628"/>
            <a:ext cx="8632090" cy="371475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Ø"/>
            </a:pPr>
            <a:r>
              <a:rPr lang="iw" sz="2000" dirty="0">
                <a:solidFill>
                  <a:schemeClr val="dk1"/>
                </a:solidFill>
                <a:latin typeface="+mn-lt"/>
              </a:rPr>
              <a:t>ERC777 is a </a:t>
            </a:r>
            <a:r>
              <a:rPr lang="iw" sz="2000" b="1" dirty="0">
                <a:solidFill>
                  <a:schemeClr val="dk1"/>
                </a:solidFill>
                <a:latin typeface="+mn-lt"/>
              </a:rPr>
              <a:t>modern token standard</a:t>
            </a:r>
            <a:r>
              <a:rPr lang="iw" sz="2000" dirty="0">
                <a:solidFill>
                  <a:schemeClr val="dk1"/>
                </a:solidFill>
                <a:latin typeface="+mn-lt"/>
              </a:rPr>
              <a:t> on</a:t>
            </a:r>
            <a:r>
              <a:rPr lang="en-US" sz="2000" dirty="0">
                <a:solidFill>
                  <a:schemeClr val="dk1"/>
                </a:solidFill>
                <a:latin typeface="+mn-lt"/>
              </a:rPr>
              <a:t> </a:t>
            </a:r>
            <a:r>
              <a:rPr lang="iw" sz="2000" dirty="0">
                <a:solidFill>
                  <a:schemeClr val="dk1"/>
                </a:solidFill>
                <a:latin typeface="+mn-lt"/>
              </a:rPr>
              <a:t>Ethereum</a:t>
            </a:r>
            <a:r>
              <a:rPr lang="en-US" sz="2000" dirty="0">
                <a:solidFill>
                  <a:schemeClr val="dk1"/>
                </a:solidFill>
                <a:latin typeface="+mn-lt"/>
              </a:rPr>
              <a:t>  </a:t>
            </a:r>
            <a:endParaRPr lang="en-US" sz="2000" dirty="0">
              <a:solidFill>
                <a:schemeClr val="dk1"/>
              </a:solidFill>
              <a:latin typeface="+mn-lt"/>
              <a:ea typeface="Calibri"/>
              <a:cs typeface="Calibri"/>
              <a:sym typeface="Calibri"/>
            </a:endParaRPr>
          </a:p>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Ø"/>
            </a:pPr>
            <a:r>
              <a:rPr lang="iw" sz="2000" dirty="0">
                <a:solidFill>
                  <a:schemeClr val="dk1"/>
                </a:solidFill>
                <a:latin typeface="+mn-lt"/>
                <a:ea typeface="Calibri"/>
                <a:cs typeface="Calibri"/>
                <a:sym typeface="Calibri"/>
              </a:rPr>
              <a:t>Adds new features to former token standard ERC20</a:t>
            </a:r>
            <a:endParaRPr lang="en-US" sz="2000" dirty="0">
              <a:solidFill>
                <a:schemeClr val="dk1"/>
              </a:solidFill>
              <a:latin typeface="+mn-lt"/>
              <a:ea typeface="Calibri"/>
              <a:cs typeface="Calibri"/>
              <a:sym typeface="Calibri"/>
            </a:endParaRPr>
          </a:p>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Ø"/>
            </a:pPr>
            <a:r>
              <a:rPr lang="iw" sz="2000" dirty="0">
                <a:solidFill>
                  <a:schemeClr val="dk1"/>
                </a:solidFill>
                <a:latin typeface="+mn-lt"/>
                <a:ea typeface="Calibri"/>
                <a:cs typeface="Calibri"/>
                <a:sym typeface="Calibri"/>
              </a:rPr>
              <a:t>1200</a:t>
            </a:r>
            <a:r>
              <a:rPr lang="en-US" sz="2000" dirty="0">
                <a:solidFill>
                  <a:schemeClr val="dk1"/>
                </a:solidFill>
                <a:latin typeface="+mn-lt"/>
                <a:ea typeface="Calibri"/>
                <a:cs typeface="Calibri"/>
                <a:sym typeface="Calibri"/>
              </a:rPr>
              <a:t> </a:t>
            </a:r>
            <a:r>
              <a:rPr lang="iw" sz="2000" dirty="0">
                <a:solidFill>
                  <a:schemeClr val="dk1"/>
                </a:solidFill>
                <a:latin typeface="+mn-lt"/>
                <a:ea typeface="Calibri"/>
                <a:cs typeface="Calibri"/>
                <a:sym typeface="Calibri"/>
              </a:rPr>
              <a:t> lines, 8 files, inheritance, hooks</a:t>
            </a:r>
            <a:endParaRPr lang="en-US" sz="2000" dirty="0">
              <a:solidFill>
                <a:schemeClr val="dk1"/>
              </a:solidFill>
              <a:latin typeface="+mn-lt"/>
              <a:ea typeface="Calibri"/>
              <a:cs typeface="Calibri"/>
              <a:sym typeface="Calibri"/>
            </a:endParaRPr>
          </a:p>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Ø"/>
            </a:pPr>
            <a:r>
              <a:rPr lang="iw" sz="2000" dirty="0">
                <a:solidFill>
                  <a:schemeClr val="dk1"/>
                </a:solidFill>
                <a:latin typeface="+mn-lt"/>
                <a:ea typeface="Calibri"/>
                <a:cs typeface="Calibri"/>
                <a:sym typeface="Calibri"/>
              </a:rPr>
              <a:t>Hooks enable External calls during transfer - allow dynamic behaviors, including reentrancy</a:t>
            </a:r>
            <a:endParaRPr lang="en-US" sz="2000" dirty="0">
              <a:solidFill>
                <a:schemeClr val="dk1"/>
              </a:solidFill>
              <a:latin typeface="+mn-lt"/>
              <a:ea typeface="Calibri"/>
              <a:cs typeface="Calibri"/>
              <a:sym typeface="Calibri"/>
            </a:endParaRPr>
          </a:p>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Ø"/>
            </a:pPr>
            <a:r>
              <a:rPr lang="iw" sz="2000" dirty="0">
                <a:solidFill>
                  <a:schemeClr val="dk1"/>
                </a:solidFill>
                <a:latin typeface="+mn-lt"/>
                <a:ea typeface="Calibri"/>
                <a:cs typeface="Calibri"/>
                <a:sym typeface="Calibri"/>
              </a:rPr>
              <a:t>ERC777  vulnerability: No basic property that total token supply stays constant during transfer</a:t>
            </a:r>
            <a:endParaRPr sz="2000" dirty="0">
              <a:solidFill>
                <a:schemeClr val="dk1"/>
              </a:solidFill>
              <a:latin typeface="+mn-lt"/>
              <a:ea typeface="Calibri"/>
              <a:cs typeface="Calibri"/>
              <a:sym typeface="Calibri"/>
            </a:endParaRPr>
          </a:p>
        </p:txBody>
      </p:sp>
      <p:sp>
        <p:nvSpPr>
          <p:cNvPr id="2" name="TextBox 1">
            <a:extLst>
              <a:ext uri="{FF2B5EF4-FFF2-40B4-BE49-F238E27FC236}">
                <a16:creationId xmlns:a16="http://schemas.microsoft.com/office/drawing/2014/main" id="{ED67F0C1-C96E-AF89-A589-DEFF0C306F3A}"/>
              </a:ext>
            </a:extLst>
          </p:cNvPr>
          <p:cNvSpPr txBox="1"/>
          <p:nvPr/>
        </p:nvSpPr>
        <p:spPr>
          <a:xfrm>
            <a:off x="121920" y="30712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sym typeface="Calibri"/>
              </a:rPr>
              <a:t>ERC777 Token Contract - Overview</a:t>
            </a:r>
            <a:endParaRPr lang="en-US" sz="2800" b="1" dirty="0">
              <a:latin typeface="Calibri"/>
              <a:ea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3" name="Google Shape;273;p45"/>
          <p:cNvPicPr preferRelativeResize="0"/>
          <p:nvPr/>
        </p:nvPicPr>
        <p:blipFill>
          <a:blip r:embed="rId3">
            <a:alphaModFix/>
          </a:blip>
          <a:stretch>
            <a:fillRect/>
          </a:stretch>
        </p:blipFill>
        <p:spPr>
          <a:xfrm>
            <a:off x="152400" y="1177532"/>
            <a:ext cx="8839200" cy="2345655"/>
          </a:xfrm>
          <a:prstGeom prst="rect">
            <a:avLst/>
          </a:prstGeom>
          <a:noFill/>
          <a:ln>
            <a:noFill/>
          </a:ln>
        </p:spPr>
      </p:pic>
      <p:sp>
        <p:nvSpPr>
          <p:cNvPr id="2" name="TextBox 1">
            <a:extLst>
              <a:ext uri="{FF2B5EF4-FFF2-40B4-BE49-F238E27FC236}">
                <a16:creationId xmlns:a16="http://schemas.microsoft.com/office/drawing/2014/main" id="{0305E1CA-E87F-5AC5-1736-5D34B4D04BB8}"/>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rPr>
              <a:t>ERC777</a:t>
            </a:r>
            <a:r>
              <a:rPr lang="en-US" sz="2800" b="1" dirty="0">
                <a:solidFill>
                  <a:schemeClr val="dk1"/>
                </a:solidFill>
                <a:latin typeface="Calibri"/>
                <a:ea typeface="Calibri"/>
                <a:cs typeface="Calibri"/>
              </a:rPr>
              <a:t> with </a:t>
            </a:r>
            <a:r>
              <a:rPr lang="en-US" sz="2800" b="1" dirty="0" err="1">
                <a:solidFill>
                  <a:schemeClr val="dk1"/>
                </a:solidFill>
                <a:latin typeface="Calibri"/>
                <a:ea typeface="Calibri"/>
                <a:cs typeface="Calibri"/>
              </a:rPr>
              <a:t>SolCMC</a:t>
            </a:r>
            <a:endParaRPr lang="en-US" sz="2800" b="1" dirty="0">
              <a:solidFill>
                <a:schemeClr val="dk1"/>
              </a:solidFill>
              <a:latin typeface="Calibri"/>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pSp>
        <p:nvGrpSpPr>
          <p:cNvPr id="6" name="Group 5">
            <a:extLst>
              <a:ext uri="{FF2B5EF4-FFF2-40B4-BE49-F238E27FC236}">
                <a16:creationId xmlns:a16="http://schemas.microsoft.com/office/drawing/2014/main" id="{F239ED72-96D8-5864-2E6E-9D7C26189524}"/>
              </a:ext>
            </a:extLst>
          </p:cNvPr>
          <p:cNvGrpSpPr/>
          <p:nvPr/>
        </p:nvGrpSpPr>
        <p:grpSpPr>
          <a:xfrm>
            <a:off x="96644" y="217729"/>
            <a:ext cx="8950710" cy="635711"/>
            <a:chOff x="96644" y="217729"/>
            <a:chExt cx="8950710" cy="635711"/>
          </a:xfrm>
        </p:grpSpPr>
        <p:sp>
          <p:nvSpPr>
            <p:cNvPr id="7" name="Freeform: Shape 6">
              <a:extLst>
                <a:ext uri="{FF2B5EF4-FFF2-40B4-BE49-F238E27FC236}">
                  <a16:creationId xmlns:a16="http://schemas.microsoft.com/office/drawing/2014/main" id="{F31727A1-D70A-8AF5-5631-54E45C007E16}"/>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l" rtl="0"/>
              <a:r>
                <a:rPr lang="iw" sz="2800" b="1" dirty="0">
                  <a:solidFill>
                    <a:schemeClr val="dk1"/>
                  </a:solidFill>
                  <a:latin typeface="Calibri"/>
                  <a:ea typeface="Calibri"/>
                  <a:cs typeface="Calibri"/>
                  <a:sym typeface="Calibri"/>
                </a:rPr>
                <a:t>Famous Smart Contract Failures</a:t>
              </a:r>
              <a:endParaRPr lang="en-US" sz="2800" b="1" dirty="0">
                <a:effectLst/>
              </a:endParaRPr>
            </a:p>
          </p:txBody>
        </p:sp>
        <p:sp>
          <p:nvSpPr>
            <p:cNvPr id="8" name="Freeform: Shape 7">
              <a:extLst>
                <a:ext uri="{FF2B5EF4-FFF2-40B4-BE49-F238E27FC236}">
                  <a16:creationId xmlns:a16="http://schemas.microsoft.com/office/drawing/2014/main" id="{877A5F97-F674-5D0B-9CD5-C23E34642B09}"/>
                </a:ext>
              </a:extLst>
            </p:cNvPr>
            <p:cNvSpPr/>
            <p:nvPr/>
          </p:nvSpPr>
          <p:spPr>
            <a:xfrm rot="10800000">
              <a:off x="7646575" y="217729"/>
              <a:ext cx="1400779" cy="622470"/>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 name="connsiteX0" fmla="*/ 0 w 12649187"/>
                <a:gd name="connsiteY0" fmla="*/ 14868 h 490653"/>
                <a:gd name="connsiteX1" fmla="*/ 7463883 w 12649187"/>
                <a:gd name="connsiteY1" fmla="*/ 0 h 490653"/>
                <a:gd name="connsiteX2" fmla="*/ 12649187 w 12649187"/>
                <a:gd name="connsiteY2" fmla="*/ 483219 h 490653"/>
                <a:gd name="connsiteX3" fmla="*/ 0 w 12649187"/>
                <a:gd name="connsiteY3" fmla="*/ 490653 h 490653"/>
                <a:gd name="connsiteX4" fmla="*/ 0 w 12649187"/>
                <a:gd name="connsiteY4" fmla="*/ 14868 h 490653"/>
                <a:gd name="connsiteX0" fmla="*/ 0 w 12649187"/>
                <a:gd name="connsiteY0" fmla="*/ 7545 h 483330"/>
                <a:gd name="connsiteX1" fmla="*/ 9907847 w 12649187"/>
                <a:gd name="connsiteY1" fmla="*/ 0 h 483330"/>
                <a:gd name="connsiteX2" fmla="*/ 12649187 w 12649187"/>
                <a:gd name="connsiteY2" fmla="*/ 475896 h 483330"/>
                <a:gd name="connsiteX3" fmla="*/ 0 w 12649187"/>
                <a:gd name="connsiteY3" fmla="*/ 483330 h 483330"/>
                <a:gd name="connsiteX4" fmla="*/ 0 w 12649187"/>
                <a:gd name="connsiteY4" fmla="*/ 7545 h 483330"/>
                <a:gd name="connsiteX0" fmla="*/ 0 w 12446073"/>
                <a:gd name="connsiteY0" fmla="*/ 7545 h 483330"/>
                <a:gd name="connsiteX1" fmla="*/ 9907847 w 12446073"/>
                <a:gd name="connsiteY1" fmla="*/ 0 h 483330"/>
                <a:gd name="connsiteX2" fmla="*/ 12446073 w 12446073"/>
                <a:gd name="connsiteY2" fmla="*/ 475896 h 483330"/>
                <a:gd name="connsiteX3" fmla="*/ 0 w 12446073"/>
                <a:gd name="connsiteY3" fmla="*/ 483330 h 483330"/>
                <a:gd name="connsiteX4" fmla="*/ 0 w 12446073"/>
                <a:gd name="connsiteY4" fmla="*/ 7545 h 48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73" h="483330">
                  <a:moveTo>
                    <a:pt x="0" y="7545"/>
                  </a:moveTo>
                  <a:lnTo>
                    <a:pt x="9907847" y="0"/>
                  </a:lnTo>
                  <a:lnTo>
                    <a:pt x="12446073" y="475896"/>
                  </a:lnTo>
                  <a:lnTo>
                    <a:pt x="0" y="483330"/>
                  </a:lnTo>
                  <a:lnTo>
                    <a:pt x="0" y="7545"/>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Diagram 3">
            <a:extLst>
              <a:ext uri="{FF2B5EF4-FFF2-40B4-BE49-F238E27FC236}">
                <a16:creationId xmlns:a16="http://schemas.microsoft.com/office/drawing/2014/main" id="{36D7ABE4-E63B-F4E9-B6BC-2AA61B0BAC56}"/>
              </a:ext>
            </a:extLst>
          </p:cNvPr>
          <p:cNvGraphicFramePr/>
          <p:nvPr>
            <p:extLst>
              <p:ext uri="{D42A27DB-BD31-4B8C-83A1-F6EECF244321}">
                <p14:modId xmlns:p14="http://schemas.microsoft.com/office/powerpoint/2010/main" val="3300012268"/>
              </p:ext>
            </p:extLst>
          </p:nvPr>
        </p:nvGraphicFramePr>
        <p:xfrm>
          <a:off x="1009829" y="1898948"/>
          <a:ext cx="7124342" cy="2134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277"/>
        <p:cNvGrpSpPr/>
        <p:nvPr/>
      </p:nvGrpSpPr>
      <p:grpSpPr>
        <a:xfrm>
          <a:off x="0" y="0"/>
          <a:ext cx="0" cy="0"/>
          <a:chOff x="0" y="0"/>
          <a:chExt cx="0" cy="0"/>
        </a:xfrm>
      </p:grpSpPr>
      <p:sp>
        <p:nvSpPr>
          <p:cNvPr id="279" name="Google Shape;279;p46"/>
          <p:cNvSpPr txBox="1">
            <a:spLocks noGrp="1"/>
          </p:cNvSpPr>
          <p:nvPr>
            <p:ph type="body" idx="4294967295"/>
          </p:nvPr>
        </p:nvSpPr>
        <p:spPr>
          <a:xfrm>
            <a:off x="452468" y="649679"/>
            <a:ext cx="8239063" cy="669470"/>
          </a:xfrm>
          <a:prstGeom prst="rect">
            <a:avLst/>
          </a:prstGeom>
          <a:noFill/>
          <a:ln>
            <a:noFill/>
          </a:ln>
        </p:spPr>
        <p:txBody>
          <a:bodyPr spcFirstLastPara="1" wrap="square" lIns="91425" tIns="45700" rIns="91425" bIns="45700" anchor="t" anchorCtr="0">
            <a:normAutofit/>
          </a:bodyPr>
          <a:lstStyle/>
          <a:p>
            <a:pPr marL="44450" lvl="0" algn="l" rtl="0">
              <a:spcBef>
                <a:spcPts val="1200"/>
              </a:spcBef>
              <a:spcAft>
                <a:spcPts val="0"/>
              </a:spcAft>
              <a:buSzPts val="1100"/>
            </a:pPr>
            <a:r>
              <a:rPr lang="iw" sz="2400" dirty="0">
                <a:solidFill>
                  <a:schemeClr val="dk1"/>
                </a:solidFill>
                <a:latin typeface="Calibri"/>
                <a:ea typeface="Calibri"/>
                <a:cs typeface="Calibri"/>
                <a:sym typeface="Calibri"/>
              </a:rPr>
              <a:t>SolCMC found a trace where totalSupply changes mid-transfer</a:t>
            </a:r>
            <a:endParaRPr sz="24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7DD6B78-27F2-9256-204E-53049DABE9FE}"/>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rPr>
              <a:t>ERC777 Counterexample Found by SolCMC</a:t>
            </a:r>
            <a:endParaRPr lang="en-US" sz="2800" b="1" dirty="0">
              <a:solidFill>
                <a:schemeClr val="dk1"/>
              </a:solidFill>
              <a:latin typeface="Calibri"/>
              <a:ea typeface="Calibri"/>
              <a:cs typeface="Calibri"/>
            </a:endParaRPr>
          </a:p>
        </p:txBody>
      </p:sp>
      <p:graphicFrame>
        <p:nvGraphicFramePr>
          <p:cNvPr id="6" name="Diagram 5">
            <a:extLst>
              <a:ext uri="{FF2B5EF4-FFF2-40B4-BE49-F238E27FC236}">
                <a16:creationId xmlns:a16="http://schemas.microsoft.com/office/drawing/2014/main" id="{32D2445A-6DEE-15DA-BD5D-27E4BC0614B8}"/>
              </a:ext>
            </a:extLst>
          </p:cNvPr>
          <p:cNvGraphicFramePr/>
          <p:nvPr/>
        </p:nvGraphicFramePr>
        <p:xfrm>
          <a:off x="-938893" y="1269068"/>
          <a:ext cx="10703378" cy="3828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8"/>
          <p:cNvPicPr preferRelativeResize="0"/>
          <p:nvPr/>
        </p:nvPicPr>
        <p:blipFill>
          <a:blip r:embed="rId3">
            <a:alphaModFix/>
          </a:blip>
          <a:stretch>
            <a:fillRect/>
          </a:stretch>
        </p:blipFill>
        <p:spPr>
          <a:xfrm>
            <a:off x="330925" y="1249135"/>
            <a:ext cx="8205282" cy="3674454"/>
          </a:xfrm>
          <a:prstGeom prst="rect">
            <a:avLst/>
          </a:prstGeom>
          <a:noFill/>
          <a:ln>
            <a:noFill/>
          </a:ln>
        </p:spPr>
      </p:pic>
      <p:sp>
        <p:nvSpPr>
          <p:cNvPr id="5" name="TextBox 4">
            <a:extLst>
              <a:ext uri="{FF2B5EF4-FFF2-40B4-BE49-F238E27FC236}">
                <a16:creationId xmlns:a16="http://schemas.microsoft.com/office/drawing/2014/main" id="{1AC4B532-6D7D-F836-FD55-59E6AD811F93}"/>
              </a:ext>
            </a:extLst>
          </p:cNvPr>
          <p:cNvSpPr txBox="1"/>
          <p:nvPr/>
        </p:nvSpPr>
        <p:spPr>
          <a:xfrm>
            <a:off x="232954" y="339111"/>
            <a:ext cx="7376160" cy="430887"/>
          </a:xfrm>
          <a:prstGeom prst="rect">
            <a:avLst/>
          </a:prstGeom>
          <a:noFill/>
        </p:spPr>
        <p:txBody>
          <a:bodyPr wrap="square">
            <a:spAutoFit/>
          </a:bodyPr>
          <a:lstStyle/>
          <a:p>
            <a:r>
              <a:rPr lang="en-US" sz="2200" b="1" dirty="0"/>
              <a:t>Transaction Trace That Violates Token Supply Safety</a:t>
            </a:r>
            <a:endParaRPr lang="he-IL" sz="22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49"/>
          <p:cNvSpPr txBox="1">
            <a:spLocks noGrp="1"/>
          </p:cNvSpPr>
          <p:nvPr>
            <p:ph type="body" idx="4294967295"/>
          </p:nvPr>
        </p:nvSpPr>
        <p:spPr>
          <a:xfrm>
            <a:off x="1663473" y="2277835"/>
            <a:ext cx="5817054" cy="808265"/>
          </a:xfrm>
          <a:prstGeom prst="rect">
            <a:avLst/>
          </a:prstGeom>
          <a:noFill/>
          <a:ln>
            <a:noFill/>
          </a:ln>
        </p:spPr>
        <p:txBody>
          <a:bodyPr spcFirstLastPara="1" wrap="square" lIns="91425" tIns="45700" rIns="91425" bIns="45700" anchor="t" anchorCtr="0">
            <a:normAutofit/>
          </a:bodyPr>
          <a:lstStyle/>
          <a:p>
            <a:pPr lvl="0" algn="l" rtl="0">
              <a:spcBef>
                <a:spcPts val="640"/>
              </a:spcBef>
              <a:spcAft>
                <a:spcPts val="0"/>
              </a:spcAft>
              <a:buClr>
                <a:schemeClr val="dk1"/>
              </a:buClr>
              <a:buSzPts val="3200"/>
            </a:pPr>
            <a:r>
              <a:rPr lang="iw" sz="3200" dirty="0">
                <a:solidFill>
                  <a:schemeClr val="dk1"/>
                </a:solidFill>
                <a:latin typeface="Calibri"/>
                <a:ea typeface="Calibri"/>
                <a:cs typeface="Calibri"/>
                <a:sym typeface="Calibri"/>
              </a:rPr>
              <a:t>Add mutex to prevent reentrancy</a:t>
            </a:r>
            <a:endParaRPr dirty="0"/>
          </a:p>
        </p:txBody>
      </p:sp>
      <p:sp>
        <p:nvSpPr>
          <p:cNvPr id="2" name="TextBox 1">
            <a:extLst>
              <a:ext uri="{FF2B5EF4-FFF2-40B4-BE49-F238E27FC236}">
                <a16:creationId xmlns:a16="http://schemas.microsoft.com/office/drawing/2014/main" id="{3ED9A443-8A29-7A6E-65C0-6B8966F55A47}"/>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sym typeface="Calibri"/>
              </a:rPr>
              <a:t>Fixing ERC777</a:t>
            </a:r>
            <a:endParaRPr lang="en-US" sz="2800" b="1" dirty="0">
              <a:solidFill>
                <a:schemeClr val="dk1"/>
              </a:solidFill>
              <a:latin typeface="Calibri"/>
              <a:ea typeface="Calibri"/>
              <a:cs typeface="Calibri"/>
            </a:endParaRPr>
          </a:p>
        </p:txBody>
      </p:sp>
      <p:sp>
        <p:nvSpPr>
          <p:cNvPr id="6" name="Google Shape;296;p49">
            <a:extLst>
              <a:ext uri="{FF2B5EF4-FFF2-40B4-BE49-F238E27FC236}">
                <a16:creationId xmlns:a16="http://schemas.microsoft.com/office/drawing/2014/main" id="{75825227-E19E-B09B-73D2-E965E375F781}"/>
              </a:ext>
            </a:extLst>
          </p:cNvPr>
          <p:cNvSpPr txBox="1">
            <a:spLocks/>
          </p:cNvSpPr>
          <p:nvPr/>
        </p:nvSpPr>
        <p:spPr>
          <a:xfrm>
            <a:off x="0" y="1458911"/>
            <a:ext cx="9062357" cy="6588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139700" algn="ctr">
              <a:buClr>
                <a:schemeClr val="dk1"/>
              </a:buClr>
              <a:buSzPts val="3200"/>
            </a:pPr>
            <a:r>
              <a:rPr lang="en-US" sz="3200" b="1" dirty="0">
                <a:latin typeface="+mj-lt"/>
              </a:rPr>
              <a:t>So, what could be a solution to the problem?</a:t>
            </a:r>
          </a:p>
          <a:p>
            <a:pPr marL="342900" indent="-139700">
              <a:buClr>
                <a:schemeClr val="dk1"/>
              </a:buClr>
              <a:buSzPts val="3200"/>
            </a:pPr>
            <a:endParaRPr lang="en-US" sz="1050" dirty="0"/>
          </a:p>
          <a:p>
            <a:pPr marL="342900" indent="-139700">
              <a:buClr>
                <a:schemeClr val="dk1"/>
              </a:buClr>
              <a:buSzPts val="3200"/>
            </a:pPr>
            <a:endParaRPr lang="en-US" sz="1050" dirty="0"/>
          </a:p>
        </p:txBody>
      </p:sp>
      <p:sp>
        <p:nvSpPr>
          <p:cNvPr id="7" name="Google Shape;296;p49">
            <a:extLst>
              <a:ext uri="{FF2B5EF4-FFF2-40B4-BE49-F238E27FC236}">
                <a16:creationId xmlns:a16="http://schemas.microsoft.com/office/drawing/2014/main" id="{37C7C064-5A39-2E86-4ACC-E139D2DA13DD}"/>
              </a:ext>
            </a:extLst>
          </p:cNvPr>
          <p:cNvSpPr txBox="1">
            <a:spLocks/>
          </p:cNvSpPr>
          <p:nvPr/>
        </p:nvSpPr>
        <p:spPr>
          <a:xfrm>
            <a:off x="2104345" y="3246184"/>
            <a:ext cx="5284334" cy="143195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40"/>
              </a:spcBef>
              <a:buClr>
                <a:schemeClr val="dk1"/>
              </a:buClr>
              <a:buSzPts val="3200"/>
              <a:buFont typeface="Arial" panose="020B0604020202020204" pitchFamily="34" charset="0"/>
              <a:buChar char="•"/>
            </a:pPr>
            <a:r>
              <a:rPr lang="en-US" sz="2400" dirty="0">
                <a:solidFill>
                  <a:schemeClr val="dk1"/>
                </a:solidFill>
                <a:latin typeface="Calibri"/>
                <a:ea typeface="Calibri"/>
                <a:cs typeface="Calibri"/>
                <a:sym typeface="Calibri"/>
              </a:rPr>
              <a:t>Re-run </a:t>
            </a:r>
            <a:r>
              <a:rPr lang="en-US" sz="2400" dirty="0" err="1">
                <a:solidFill>
                  <a:schemeClr val="dk1"/>
                </a:solidFill>
                <a:latin typeface="Calibri"/>
                <a:ea typeface="Calibri"/>
                <a:cs typeface="Calibri"/>
                <a:sym typeface="Calibri"/>
              </a:rPr>
              <a:t>SolCMC</a:t>
            </a:r>
            <a:r>
              <a:rPr lang="en-US" sz="2400" dirty="0">
                <a:solidFill>
                  <a:schemeClr val="dk1"/>
                </a:solidFill>
                <a:latin typeface="Calibri"/>
                <a:ea typeface="Calibri"/>
                <a:cs typeface="Calibri"/>
                <a:sym typeface="Calibri"/>
              </a:rPr>
              <a:t>: property now safe</a:t>
            </a:r>
            <a:endParaRPr lang="en-US" sz="1100" dirty="0">
              <a:ea typeface="Calibri"/>
            </a:endParaRPr>
          </a:p>
          <a:p>
            <a:pPr marL="342900" indent="-342900">
              <a:spcBef>
                <a:spcPts val="640"/>
              </a:spcBef>
              <a:buClr>
                <a:schemeClr val="dk1"/>
              </a:buClr>
              <a:buSzPts val="3200"/>
              <a:buFont typeface="Arial" panose="020B0604020202020204" pitchFamily="34" charset="0"/>
              <a:buChar char="•"/>
            </a:pPr>
            <a:r>
              <a:rPr lang="en-US" sz="2400" dirty="0" err="1">
                <a:solidFill>
                  <a:schemeClr val="dk1"/>
                </a:solidFill>
                <a:latin typeface="Calibri"/>
                <a:ea typeface="Calibri"/>
                <a:cs typeface="Calibri"/>
                <a:sym typeface="Calibri"/>
              </a:rPr>
              <a:t>Eldarica</a:t>
            </a:r>
            <a:r>
              <a:rPr lang="en-US" sz="2400" dirty="0">
                <a:solidFill>
                  <a:schemeClr val="dk1"/>
                </a:solidFill>
                <a:latin typeface="Calibri"/>
                <a:ea typeface="Calibri"/>
                <a:cs typeface="Calibri"/>
                <a:sym typeface="Calibri"/>
              </a:rPr>
              <a:t> returns inductive invariants</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 calcmode="lin" valueType="num">
                                      <p:cBhvr additive="base">
                                        <p:cTn id="7" dur="500" fill="hold"/>
                                        <p:tgtEl>
                                          <p:spTgt spid="2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build="p"/>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3">
          <a:extLst>
            <a:ext uri="{FF2B5EF4-FFF2-40B4-BE49-F238E27FC236}">
              <a16:creationId xmlns:a16="http://schemas.microsoft.com/office/drawing/2014/main" id="{0BFA4497-917A-3A8A-9C22-879BFD4789D4}"/>
            </a:ext>
          </a:extLst>
        </p:cNvPr>
        <p:cNvGrpSpPr/>
        <p:nvPr/>
      </p:nvGrpSpPr>
      <p:grpSpPr>
        <a:xfrm>
          <a:off x="0" y="0"/>
          <a:ext cx="0" cy="0"/>
          <a:chOff x="0" y="0"/>
          <a:chExt cx="0" cy="0"/>
        </a:xfrm>
      </p:grpSpPr>
      <p:sp>
        <p:nvSpPr>
          <p:cNvPr id="254" name="Google Shape;254;p42">
            <a:extLst>
              <a:ext uri="{FF2B5EF4-FFF2-40B4-BE49-F238E27FC236}">
                <a16:creationId xmlns:a16="http://schemas.microsoft.com/office/drawing/2014/main" id="{34F6FE49-276F-8049-0F8B-75DB718E1758}"/>
              </a:ext>
            </a:extLst>
          </p:cNvPr>
          <p:cNvSpPr txBox="1">
            <a:spLocks noGrp="1"/>
          </p:cNvSpPr>
          <p:nvPr>
            <p:ph type="title" idx="4294967295"/>
          </p:nvPr>
        </p:nvSpPr>
        <p:spPr>
          <a:xfrm>
            <a:off x="457200" y="152400"/>
            <a:ext cx="8229600" cy="4838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iw" sz="2300" dirty="0">
                <a:latin typeface="Calibri"/>
                <a:ea typeface="Calibri"/>
                <a:cs typeface="Calibri"/>
                <a:sym typeface="Calibri"/>
              </a:rPr>
              <a:t> </a:t>
            </a:r>
            <a:endParaRPr sz="2300" dirty="0">
              <a:latin typeface="Calibri"/>
              <a:ea typeface="Calibri"/>
              <a:cs typeface="Calibri"/>
              <a:sym typeface="Calibri"/>
            </a:endParaRPr>
          </a:p>
          <a:p>
            <a:pPr marL="0" lvl="0" indent="0" algn="ctr" rtl="0">
              <a:spcBef>
                <a:spcPts val="0"/>
              </a:spcBef>
              <a:spcAft>
                <a:spcPts val="0"/>
              </a:spcAft>
              <a:buClr>
                <a:schemeClr val="dk1"/>
              </a:buClr>
              <a:buSzPts val="4400"/>
              <a:buFont typeface="Calibri"/>
              <a:buNone/>
            </a:pPr>
            <a:r>
              <a:rPr lang="en-US" sz="4400" b="1" i="1" dirty="0">
                <a:latin typeface="Calibri"/>
                <a:ea typeface="Calibri"/>
                <a:cs typeface="Calibri"/>
                <a:sym typeface="Calibri"/>
              </a:rPr>
              <a:t>So what is the difference between the solvers?</a:t>
            </a:r>
            <a:endParaRPr sz="2300" b="1" i="1" dirty="0">
              <a:latin typeface="Calibri"/>
              <a:ea typeface="Calibri"/>
              <a:cs typeface="Calibri"/>
              <a:sym typeface="Calibri"/>
            </a:endParaRPr>
          </a:p>
        </p:txBody>
      </p:sp>
      <p:sp>
        <p:nvSpPr>
          <p:cNvPr id="2" name="Rectangle 1">
            <a:extLst>
              <a:ext uri="{FF2B5EF4-FFF2-40B4-BE49-F238E27FC236}">
                <a16:creationId xmlns:a16="http://schemas.microsoft.com/office/drawing/2014/main" id="{B2609A06-260E-758C-C0CC-95C8CE4E7F70}"/>
              </a:ext>
            </a:extLst>
          </p:cNvPr>
          <p:cNvSpPr/>
          <p:nvPr/>
        </p:nvSpPr>
        <p:spPr>
          <a:xfrm>
            <a:off x="76200" y="152400"/>
            <a:ext cx="899922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438530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50"/>
          <p:cNvSpPr txBox="1">
            <a:spLocks noGrp="1"/>
          </p:cNvSpPr>
          <p:nvPr>
            <p:ph type="body" idx="4294967295"/>
          </p:nvPr>
        </p:nvSpPr>
        <p:spPr>
          <a:xfrm>
            <a:off x="351064" y="1200149"/>
            <a:ext cx="8335736" cy="3551368"/>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ü"/>
            </a:pPr>
            <a:r>
              <a:rPr lang="en-US" sz="2400" dirty="0">
                <a:latin typeface="+mn-lt"/>
              </a:rPr>
              <a:t>Conducted an experiment with 1,098 Solidity files and 3,688 Horn logical queries</a:t>
            </a:r>
          </a:p>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ü"/>
            </a:pPr>
            <a:r>
              <a:rPr lang="en-US" sz="2400" dirty="0">
                <a:latin typeface="+mn-lt"/>
              </a:rPr>
              <a:t> Spacer and </a:t>
            </a:r>
            <a:r>
              <a:rPr lang="en-US" sz="2400" dirty="0" err="1">
                <a:latin typeface="+mn-lt"/>
              </a:rPr>
              <a:t>Eldarica</a:t>
            </a:r>
            <a:r>
              <a:rPr lang="en-US" sz="2400" dirty="0">
                <a:latin typeface="+mn-lt"/>
              </a:rPr>
              <a:t> run on all of them.</a:t>
            </a:r>
          </a:p>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ü"/>
            </a:pPr>
            <a:r>
              <a:rPr lang="en-US" sz="2400" dirty="0" err="1">
                <a:latin typeface="+mj-lt"/>
              </a:rPr>
              <a:t>Eldarica</a:t>
            </a:r>
            <a:r>
              <a:rPr lang="en-US" sz="2400" dirty="0">
                <a:latin typeface="+mj-lt"/>
              </a:rPr>
              <a:t> was better on structures, tuples, nested types, loops </a:t>
            </a:r>
            <a:r>
              <a:rPr lang="en-US" sz="2400" dirty="0" err="1">
                <a:latin typeface="+mj-lt"/>
              </a:rPr>
              <a:t>etc</a:t>
            </a:r>
            <a:r>
              <a:rPr lang="en-US" sz="2400" dirty="0">
                <a:latin typeface="+mj-lt"/>
              </a:rPr>
              <a:t> .</a:t>
            </a:r>
          </a:p>
          <a:p>
            <a:pPr marL="342900" lvl="0" indent="-342900" algn="l" rtl="0">
              <a:lnSpc>
                <a:spcPct val="150000"/>
              </a:lnSpc>
              <a:spcBef>
                <a:spcPts val="640"/>
              </a:spcBef>
              <a:spcAft>
                <a:spcPts val="0"/>
              </a:spcAft>
              <a:buClr>
                <a:schemeClr val="dk1"/>
              </a:buClr>
              <a:buSzPct val="100000"/>
              <a:buFont typeface="Wingdings" panose="05000000000000000000" pitchFamily="2" charset="2"/>
              <a:buChar char="ü"/>
            </a:pPr>
            <a:r>
              <a:rPr lang="en-US" sz="2400" dirty="0">
                <a:latin typeface="+mj-lt"/>
              </a:rPr>
              <a:t>Spacer was better on simple code with regular variables, direct conditions.</a:t>
            </a:r>
          </a:p>
        </p:txBody>
      </p:sp>
      <p:sp>
        <p:nvSpPr>
          <p:cNvPr id="2" name="TextBox 1">
            <a:extLst>
              <a:ext uri="{FF2B5EF4-FFF2-40B4-BE49-F238E27FC236}">
                <a16:creationId xmlns:a16="http://schemas.microsoft.com/office/drawing/2014/main" id="{9E3376DB-1944-80DD-A90D-ABD80A1CAD8C}"/>
              </a:ext>
            </a:extLst>
          </p:cNvPr>
          <p:cNvSpPr txBox="1"/>
          <p:nvPr/>
        </p:nvSpPr>
        <p:spPr>
          <a:xfrm>
            <a:off x="121920" y="284262"/>
            <a:ext cx="7376160" cy="584775"/>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t-IT" sz="3200" b="1" dirty="0">
                <a:latin typeface="+mj-lt"/>
              </a:rPr>
              <a:t>Eldarica vs Spacer</a:t>
            </a:r>
            <a:endParaRPr lang="en-US" sz="3200" b="1" dirty="0">
              <a:solidFill>
                <a:schemeClr val="dk1"/>
              </a:solidFill>
              <a:latin typeface="+mj-lt"/>
              <a:ea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0E54BF64-A096-47DB-F8B0-0CB35F4A77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D8FBC0-66B5-7C10-3C8A-2B47EA2B0299}"/>
              </a:ext>
            </a:extLst>
          </p:cNvPr>
          <p:cNvSpPr txBox="1"/>
          <p:nvPr/>
        </p:nvSpPr>
        <p:spPr>
          <a:xfrm>
            <a:off x="121920" y="284262"/>
            <a:ext cx="7376160" cy="584775"/>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t-IT" sz="3200" b="1" dirty="0">
                <a:latin typeface="+mj-lt"/>
              </a:rPr>
              <a:t>Eldarica vs Spacer</a:t>
            </a:r>
            <a:endParaRPr lang="en-US" sz="3200" b="1" dirty="0">
              <a:solidFill>
                <a:schemeClr val="dk1"/>
              </a:solidFill>
              <a:latin typeface="+mj-lt"/>
              <a:ea typeface="Calibri"/>
              <a:cs typeface="Calibri"/>
            </a:endParaRPr>
          </a:p>
        </p:txBody>
      </p:sp>
      <p:pic>
        <p:nvPicPr>
          <p:cNvPr id="5" name="Picture 4">
            <a:extLst>
              <a:ext uri="{FF2B5EF4-FFF2-40B4-BE49-F238E27FC236}">
                <a16:creationId xmlns:a16="http://schemas.microsoft.com/office/drawing/2014/main" id="{22482CE8-C26F-BBB4-DADC-622563A8C8EF}"/>
              </a:ext>
            </a:extLst>
          </p:cNvPr>
          <p:cNvPicPr>
            <a:picLocks noChangeAspect="1"/>
          </p:cNvPicPr>
          <p:nvPr/>
        </p:nvPicPr>
        <p:blipFill>
          <a:blip r:embed="rId3"/>
          <a:stretch>
            <a:fillRect/>
          </a:stretch>
        </p:blipFill>
        <p:spPr>
          <a:xfrm>
            <a:off x="4963648" y="1540064"/>
            <a:ext cx="3728610" cy="2028942"/>
          </a:xfrm>
          <a:prstGeom prst="rect">
            <a:avLst/>
          </a:prstGeom>
        </p:spPr>
      </p:pic>
      <p:pic>
        <p:nvPicPr>
          <p:cNvPr id="7" name="Picture 6">
            <a:extLst>
              <a:ext uri="{FF2B5EF4-FFF2-40B4-BE49-F238E27FC236}">
                <a16:creationId xmlns:a16="http://schemas.microsoft.com/office/drawing/2014/main" id="{D0D1F988-1B23-0AAD-4644-8767118F5EEF}"/>
              </a:ext>
            </a:extLst>
          </p:cNvPr>
          <p:cNvPicPr>
            <a:picLocks noChangeAspect="1"/>
          </p:cNvPicPr>
          <p:nvPr/>
        </p:nvPicPr>
        <p:blipFill>
          <a:blip r:embed="rId4"/>
          <a:stretch>
            <a:fillRect/>
          </a:stretch>
        </p:blipFill>
        <p:spPr>
          <a:xfrm>
            <a:off x="337874" y="1540064"/>
            <a:ext cx="3370251" cy="2028942"/>
          </a:xfrm>
          <a:prstGeom prst="rect">
            <a:avLst/>
          </a:prstGeom>
        </p:spPr>
      </p:pic>
      <p:sp>
        <p:nvSpPr>
          <p:cNvPr id="8" name="TextBox 7">
            <a:extLst>
              <a:ext uri="{FF2B5EF4-FFF2-40B4-BE49-F238E27FC236}">
                <a16:creationId xmlns:a16="http://schemas.microsoft.com/office/drawing/2014/main" id="{D828384B-B8F6-1CDF-D0FD-AAF6F28156D5}"/>
              </a:ext>
            </a:extLst>
          </p:cNvPr>
          <p:cNvSpPr txBox="1"/>
          <p:nvPr/>
        </p:nvSpPr>
        <p:spPr>
          <a:xfrm>
            <a:off x="2824843" y="1041920"/>
            <a:ext cx="3820886" cy="307777"/>
          </a:xfrm>
          <a:prstGeom prst="rect">
            <a:avLst/>
          </a:prstGeom>
          <a:noFill/>
        </p:spPr>
        <p:txBody>
          <a:bodyPr wrap="square" rtlCol="1">
            <a:spAutoFit/>
          </a:bodyPr>
          <a:lstStyle/>
          <a:p>
            <a:r>
              <a:rPr lang="en-US" dirty="0"/>
              <a:t>Which solver for each code?</a:t>
            </a:r>
            <a:endParaRPr lang="he-IL" dirty="0"/>
          </a:p>
        </p:txBody>
      </p:sp>
      <p:sp>
        <p:nvSpPr>
          <p:cNvPr id="9" name="TextBox 8">
            <a:extLst>
              <a:ext uri="{FF2B5EF4-FFF2-40B4-BE49-F238E27FC236}">
                <a16:creationId xmlns:a16="http://schemas.microsoft.com/office/drawing/2014/main" id="{E44D796E-7D2A-326F-E636-6C353D6E0F0C}"/>
              </a:ext>
            </a:extLst>
          </p:cNvPr>
          <p:cNvSpPr txBox="1"/>
          <p:nvPr/>
        </p:nvSpPr>
        <p:spPr>
          <a:xfrm>
            <a:off x="1606620" y="3793805"/>
            <a:ext cx="832757" cy="338554"/>
          </a:xfrm>
          <a:prstGeom prst="rect">
            <a:avLst/>
          </a:prstGeom>
          <a:noFill/>
        </p:spPr>
        <p:txBody>
          <a:bodyPr wrap="square" rtlCol="1">
            <a:spAutoFit/>
          </a:bodyPr>
          <a:lstStyle/>
          <a:p>
            <a:r>
              <a:rPr lang="en-US" sz="1600" dirty="0">
                <a:latin typeface="+mj-lt"/>
              </a:rPr>
              <a:t>Spacer</a:t>
            </a:r>
            <a:endParaRPr lang="he-IL" sz="1600" dirty="0">
              <a:latin typeface="+mj-lt"/>
            </a:endParaRPr>
          </a:p>
        </p:txBody>
      </p:sp>
      <p:sp>
        <p:nvSpPr>
          <p:cNvPr id="10" name="TextBox 9">
            <a:extLst>
              <a:ext uri="{FF2B5EF4-FFF2-40B4-BE49-F238E27FC236}">
                <a16:creationId xmlns:a16="http://schemas.microsoft.com/office/drawing/2014/main" id="{25BB6CE3-1478-89F5-F0D0-CC522DCE756D}"/>
              </a:ext>
            </a:extLst>
          </p:cNvPr>
          <p:cNvSpPr txBox="1"/>
          <p:nvPr/>
        </p:nvSpPr>
        <p:spPr>
          <a:xfrm>
            <a:off x="6229350" y="3793805"/>
            <a:ext cx="832757" cy="338554"/>
          </a:xfrm>
          <a:prstGeom prst="rect">
            <a:avLst/>
          </a:prstGeom>
          <a:noFill/>
        </p:spPr>
        <p:txBody>
          <a:bodyPr wrap="square" rtlCol="1">
            <a:spAutoFit/>
          </a:bodyPr>
          <a:lstStyle/>
          <a:p>
            <a:r>
              <a:rPr lang="en-US" sz="1600" dirty="0" err="1">
                <a:latin typeface="+mj-lt"/>
              </a:rPr>
              <a:t>Eldarica</a:t>
            </a:r>
            <a:endParaRPr lang="he-IL" sz="1600" dirty="0">
              <a:latin typeface="+mj-lt"/>
            </a:endParaRPr>
          </a:p>
        </p:txBody>
      </p:sp>
    </p:spTree>
    <p:extLst>
      <p:ext uri="{BB962C8B-B14F-4D97-AF65-F5344CB8AC3E}">
        <p14:creationId xmlns:p14="http://schemas.microsoft.com/office/powerpoint/2010/main" val="3091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TextBox 1">
            <a:extLst>
              <a:ext uri="{FF2B5EF4-FFF2-40B4-BE49-F238E27FC236}">
                <a16:creationId xmlns:a16="http://schemas.microsoft.com/office/drawing/2014/main" id="{FC663708-B03C-5EBB-AE84-33AF87BBE5E5}"/>
              </a:ext>
            </a:extLst>
          </p:cNvPr>
          <p:cNvSpPr txBox="1"/>
          <p:nvPr/>
        </p:nvSpPr>
        <p:spPr>
          <a:xfrm>
            <a:off x="121920" y="284262"/>
            <a:ext cx="7376160" cy="523220"/>
          </a:xfrm>
          <a:prstGeom prst="rect">
            <a:avLst/>
          </a:prstGeom>
          <a:noFill/>
        </p:spPr>
        <p:txBody>
          <a:bodyPr wrap="square">
            <a:spAutoFit/>
          </a:bodyPr>
          <a:lstStyle/>
          <a:p>
            <a:pPr marL="0" lvl="0" indent="0" rtl="0">
              <a:spcBef>
                <a:spcPts val="0"/>
              </a:spcBef>
              <a:spcAft>
                <a:spcPts val="0"/>
              </a:spcAft>
              <a:buClr>
                <a:schemeClr val="dk1"/>
              </a:buClr>
              <a:buSzPts val="4400"/>
              <a:buFont typeface="Calibri"/>
              <a:buNone/>
            </a:pPr>
            <a:r>
              <a:rPr lang="iw" sz="2800" b="1" dirty="0">
                <a:solidFill>
                  <a:schemeClr val="dk1"/>
                </a:solidFill>
                <a:latin typeface="Calibri"/>
                <a:ea typeface="Calibri"/>
                <a:cs typeface="Calibri"/>
                <a:sym typeface="Calibri"/>
              </a:rPr>
              <a:t>To Sum Up…</a:t>
            </a:r>
            <a:endParaRPr lang="en-US" sz="2800" b="1" dirty="0">
              <a:solidFill>
                <a:schemeClr val="dk1"/>
              </a:solidFill>
              <a:latin typeface="Calibri"/>
              <a:ea typeface="Calibri"/>
              <a:cs typeface="Calibri"/>
            </a:endParaRPr>
          </a:p>
        </p:txBody>
      </p:sp>
      <p:graphicFrame>
        <p:nvGraphicFramePr>
          <p:cNvPr id="4" name="Diagram 3">
            <a:extLst>
              <a:ext uri="{FF2B5EF4-FFF2-40B4-BE49-F238E27FC236}">
                <a16:creationId xmlns:a16="http://schemas.microsoft.com/office/drawing/2014/main" id="{1D3C809B-6B94-715E-4E17-FDDD7F8A8A53}"/>
              </a:ext>
            </a:extLst>
          </p:cNvPr>
          <p:cNvGraphicFramePr/>
          <p:nvPr>
            <p:extLst>
              <p:ext uri="{D42A27DB-BD31-4B8C-83A1-F6EECF244321}">
                <p14:modId xmlns:p14="http://schemas.microsoft.com/office/powerpoint/2010/main" val="1671861210"/>
              </p:ext>
            </p:extLst>
          </p:nvPr>
        </p:nvGraphicFramePr>
        <p:xfrm>
          <a:off x="571500" y="1195754"/>
          <a:ext cx="7578968" cy="356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body" idx="4294967295"/>
          </p:nvPr>
        </p:nvSpPr>
        <p:spPr>
          <a:xfrm>
            <a:off x="385025" y="1184099"/>
            <a:ext cx="8229600" cy="2775300"/>
          </a:xfrm>
          <a:prstGeom prst="rect">
            <a:avLst/>
          </a:prstGeom>
          <a:noFill/>
          <a:ln>
            <a:noFill/>
          </a:ln>
        </p:spPr>
        <p:txBody>
          <a:bodyPr spcFirstLastPara="1" wrap="square" lIns="91425" tIns="45700" rIns="91425" bIns="45700" anchor="t" anchorCtr="0">
            <a:normAutofit/>
          </a:bodyPr>
          <a:lstStyle/>
          <a:p>
            <a:pPr marL="2743200" lvl="0" indent="457200" algn="l" rtl="0">
              <a:spcBef>
                <a:spcPts val="640"/>
              </a:spcBef>
              <a:spcAft>
                <a:spcPts val="0"/>
              </a:spcAft>
              <a:buNone/>
            </a:pPr>
            <a:endParaRPr sz="3200">
              <a:solidFill>
                <a:schemeClr val="dk1"/>
              </a:solidFill>
              <a:latin typeface="Calibri"/>
              <a:ea typeface="Calibri"/>
              <a:cs typeface="Calibri"/>
              <a:sym typeface="Calibri"/>
            </a:endParaRPr>
          </a:p>
          <a:p>
            <a:pPr marL="2286000" lvl="0" indent="0" algn="l" rtl="0">
              <a:spcBef>
                <a:spcPts val="1200"/>
              </a:spcBef>
              <a:spcAft>
                <a:spcPts val="1200"/>
              </a:spcAft>
              <a:buNone/>
            </a:pPr>
            <a:r>
              <a:rPr lang="iw" sz="6400">
                <a:solidFill>
                  <a:schemeClr val="dk1"/>
                </a:solidFill>
                <a:latin typeface="Calibri"/>
                <a:ea typeface="Calibri"/>
                <a:cs typeface="Calibri"/>
                <a:sym typeface="Calibri"/>
              </a:rPr>
              <a:t>Questions?</a:t>
            </a:r>
            <a:endParaRPr sz="5000"/>
          </a:p>
        </p:txBody>
      </p:sp>
      <p:sp>
        <p:nvSpPr>
          <p:cNvPr id="2" name="Rectangle 1">
            <a:extLst>
              <a:ext uri="{FF2B5EF4-FFF2-40B4-BE49-F238E27FC236}">
                <a16:creationId xmlns:a16="http://schemas.microsoft.com/office/drawing/2014/main" id="{B637CC42-68A1-2AA9-D4E7-9C128D10A12F}"/>
              </a:ext>
            </a:extLst>
          </p:cNvPr>
          <p:cNvSpPr/>
          <p:nvPr/>
        </p:nvSpPr>
        <p:spPr>
          <a:xfrm>
            <a:off x="76200" y="152400"/>
            <a:ext cx="899922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68200" y="1032860"/>
            <a:ext cx="6076800" cy="3418875"/>
          </a:xfrm>
          <a:prstGeom prst="rect">
            <a:avLst/>
          </a:prstGeom>
          <a:noFill/>
          <a:ln>
            <a:noFill/>
          </a:ln>
        </p:spPr>
      </p:pic>
      <p:pic>
        <p:nvPicPr>
          <p:cNvPr id="79" name="Google Shape;79;p17"/>
          <p:cNvPicPr preferRelativeResize="0"/>
          <p:nvPr/>
        </p:nvPicPr>
        <p:blipFill>
          <a:blip r:embed="rId4">
            <a:alphaModFix/>
          </a:blip>
          <a:stretch>
            <a:fillRect/>
          </a:stretch>
        </p:blipFill>
        <p:spPr>
          <a:xfrm>
            <a:off x="3223425" y="2108437"/>
            <a:ext cx="5833649" cy="2813525"/>
          </a:xfrm>
          <a:prstGeom prst="rect">
            <a:avLst/>
          </a:prstGeom>
          <a:noFill/>
          <a:ln>
            <a:noFill/>
          </a:ln>
        </p:spPr>
      </p:pic>
      <p:sp>
        <p:nvSpPr>
          <p:cNvPr id="80" name="Google Shape;80;p17"/>
          <p:cNvSpPr txBox="1">
            <a:spLocks noGrp="1"/>
          </p:cNvSpPr>
          <p:nvPr>
            <p:ph type="title" idx="4294967295"/>
          </p:nvPr>
        </p:nvSpPr>
        <p:spPr>
          <a:xfrm>
            <a:off x="-190500" y="4398453"/>
            <a:ext cx="3619500" cy="63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iw" sz="2660" i="1" dirty="0">
                <a:latin typeface="Calibri"/>
                <a:ea typeface="Calibri"/>
                <a:cs typeface="Calibri"/>
                <a:sym typeface="Calibri"/>
              </a:rPr>
              <a:t>credit: sapir &amp; roee</a:t>
            </a:r>
            <a:endParaRPr sz="1220" i="1" dirty="0"/>
          </a:p>
        </p:txBody>
      </p:sp>
      <p:sp>
        <p:nvSpPr>
          <p:cNvPr id="81" name="Google Shape;81;p17"/>
          <p:cNvSpPr txBox="1"/>
          <p:nvPr/>
        </p:nvSpPr>
        <p:spPr>
          <a:xfrm>
            <a:off x="3429000" y="4420725"/>
            <a:ext cx="4840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grpSp>
        <p:nvGrpSpPr>
          <p:cNvPr id="6" name="Group 5">
            <a:extLst>
              <a:ext uri="{FF2B5EF4-FFF2-40B4-BE49-F238E27FC236}">
                <a16:creationId xmlns:a16="http://schemas.microsoft.com/office/drawing/2014/main" id="{DCCF8D13-3209-1208-3E61-3E972267434D}"/>
              </a:ext>
            </a:extLst>
          </p:cNvPr>
          <p:cNvGrpSpPr/>
          <p:nvPr/>
        </p:nvGrpSpPr>
        <p:grpSpPr>
          <a:xfrm>
            <a:off x="96644" y="217729"/>
            <a:ext cx="8950710" cy="635711"/>
            <a:chOff x="96644" y="217729"/>
            <a:chExt cx="8950710" cy="635711"/>
          </a:xfrm>
        </p:grpSpPr>
        <p:sp>
          <p:nvSpPr>
            <p:cNvPr id="7" name="Freeform: Shape 6">
              <a:extLst>
                <a:ext uri="{FF2B5EF4-FFF2-40B4-BE49-F238E27FC236}">
                  <a16:creationId xmlns:a16="http://schemas.microsoft.com/office/drawing/2014/main" id="{29330113-32B7-1C7F-3040-9C3B22B39310}"/>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l" rtl="0"/>
              <a:r>
                <a:rPr lang="he-IL" sz="2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Formal Verification</a:t>
              </a:r>
              <a:endParaRPr lang="en-US" sz="2800" b="1" dirty="0">
                <a:effectLst/>
              </a:endParaRPr>
            </a:p>
          </p:txBody>
        </p:sp>
        <p:sp>
          <p:nvSpPr>
            <p:cNvPr id="8" name="Freeform: Shape 7">
              <a:extLst>
                <a:ext uri="{FF2B5EF4-FFF2-40B4-BE49-F238E27FC236}">
                  <a16:creationId xmlns:a16="http://schemas.microsoft.com/office/drawing/2014/main" id="{533B93B0-29A6-85E9-EDE3-630952B2062D}"/>
                </a:ext>
              </a:extLst>
            </p:cNvPr>
            <p:cNvSpPr/>
            <p:nvPr/>
          </p:nvSpPr>
          <p:spPr>
            <a:xfrm rot="10800000">
              <a:off x="7646575" y="217729"/>
              <a:ext cx="1400779" cy="622470"/>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 name="connsiteX0" fmla="*/ 0 w 12649187"/>
                <a:gd name="connsiteY0" fmla="*/ 14868 h 490653"/>
                <a:gd name="connsiteX1" fmla="*/ 7463883 w 12649187"/>
                <a:gd name="connsiteY1" fmla="*/ 0 h 490653"/>
                <a:gd name="connsiteX2" fmla="*/ 12649187 w 12649187"/>
                <a:gd name="connsiteY2" fmla="*/ 483219 h 490653"/>
                <a:gd name="connsiteX3" fmla="*/ 0 w 12649187"/>
                <a:gd name="connsiteY3" fmla="*/ 490653 h 490653"/>
                <a:gd name="connsiteX4" fmla="*/ 0 w 12649187"/>
                <a:gd name="connsiteY4" fmla="*/ 14868 h 490653"/>
                <a:gd name="connsiteX0" fmla="*/ 0 w 12649187"/>
                <a:gd name="connsiteY0" fmla="*/ 7545 h 483330"/>
                <a:gd name="connsiteX1" fmla="*/ 9907847 w 12649187"/>
                <a:gd name="connsiteY1" fmla="*/ 0 h 483330"/>
                <a:gd name="connsiteX2" fmla="*/ 12649187 w 12649187"/>
                <a:gd name="connsiteY2" fmla="*/ 475896 h 483330"/>
                <a:gd name="connsiteX3" fmla="*/ 0 w 12649187"/>
                <a:gd name="connsiteY3" fmla="*/ 483330 h 483330"/>
                <a:gd name="connsiteX4" fmla="*/ 0 w 12649187"/>
                <a:gd name="connsiteY4" fmla="*/ 7545 h 483330"/>
                <a:gd name="connsiteX0" fmla="*/ 0 w 12446073"/>
                <a:gd name="connsiteY0" fmla="*/ 7545 h 483330"/>
                <a:gd name="connsiteX1" fmla="*/ 9907847 w 12446073"/>
                <a:gd name="connsiteY1" fmla="*/ 0 h 483330"/>
                <a:gd name="connsiteX2" fmla="*/ 12446073 w 12446073"/>
                <a:gd name="connsiteY2" fmla="*/ 475896 h 483330"/>
                <a:gd name="connsiteX3" fmla="*/ 0 w 12446073"/>
                <a:gd name="connsiteY3" fmla="*/ 483330 h 483330"/>
                <a:gd name="connsiteX4" fmla="*/ 0 w 12446073"/>
                <a:gd name="connsiteY4" fmla="*/ 7545 h 48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73" h="483330">
                  <a:moveTo>
                    <a:pt x="0" y="7545"/>
                  </a:moveTo>
                  <a:lnTo>
                    <a:pt x="9907847" y="0"/>
                  </a:lnTo>
                  <a:lnTo>
                    <a:pt x="12446073" y="475896"/>
                  </a:lnTo>
                  <a:lnTo>
                    <a:pt x="0" y="483330"/>
                  </a:lnTo>
                  <a:lnTo>
                    <a:pt x="0" y="7545"/>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84CD9789-4481-52B8-42FF-7C66270E3DD0}"/>
              </a:ext>
            </a:extLst>
          </p:cNvPr>
          <p:cNvSpPr/>
          <p:nvPr/>
        </p:nvSpPr>
        <p:spPr>
          <a:xfrm>
            <a:off x="3223425" y="3932729"/>
            <a:ext cx="5833649" cy="989233"/>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6"/>
          <p:cNvSpPr txBox="1">
            <a:spLocks noGrp="1"/>
          </p:cNvSpPr>
          <p:nvPr>
            <p:ph type="body" idx="4294967295"/>
          </p:nvPr>
        </p:nvSpPr>
        <p:spPr>
          <a:xfrm>
            <a:off x="412693" y="1057277"/>
            <a:ext cx="6069027" cy="3835625"/>
          </a:xfrm>
          <a:prstGeom prst="rect">
            <a:avLst/>
          </a:prstGeom>
          <a:noFill/>
          <a:ln>
            <a:noFill/>
          </a:ln>
        </p:spPr>
        <p:txBody>
          <a:bodyPr spcFirstLastPara="1" wrap="square" lIns="91425" tIns="45700" rIns="91425" bIns="45700" anchor="t" anchorCtr="0">
            <a:normAutofit/>
          </a:bodyPr>
          <a:lstStyle/>
          <a:p>
            <a:pPr marL="171450" indent="-171450">
              <a:lnSpc>
                <a:spcPct val="150000"/>
              </a:lnSpc>
              <a:buFont typeface="Arial" panose="020B0604020202020204" pitchFamily="34" charset="0"/>
              <a:buChar char="•"/>
            </a:pPr>
            <a:r>
              <a:rPr lang="en-US" sz="2000" dirty="0">
                <a:solidFill>
                  <a:schemeClr val="dk1"/>
                </a:solidFill>
                <a:latin typeface="Calibri"/>
                <a:ea typeface="Calibri"/>
                <a:cs typeface="Calibri"/>
              </a:rPr>
              <a:t>Smart contracts &amp; Formal verification</a:t>
            </a:r>
          </a:p>
          <a:p>
            <a:pPr marL="171450" indent="-171450">
              <a:lnSpc>
                <a:spcPct val="150000"/>
              </a:lnSpc>
              <a:buFont typeface="Arial" panose="020B0604020202020204" pitchFamily="34" charset="0"/>
              <a:buChar char="•"/>
            </a:pPr>
            <a:r>
              <a:rPr lang="en-US" sz="2000" dirty="0">
                <a:solidFill>
                  <a:schemeClr val="dk1"/>
                </a:solidFill>
                <a:latin typeface="Calibri"/>
                <a:ea typeface="Calibri"/>
                <a:cs typeface="Calibri"/>
              </a:rPr>
              <a:t>Model checker</a:t>
            </a:r>
          </a:p>
          <a:p>
            <a:pPr marL="171450" lvl="1" indent="-171450">
              <a:lnSpc>
                <a:spcPct val="150000"/>
              </a:lnSpc>
              <a:buFont typeface="Arial" panose="020B0604020202020204" pitchFamily="34" charset="0"/>
              <a:buChar char="•"/>
            </a:pPr>
            <a:r>
              <a:rPr lang="en-US" sz="2000" dirty="0">
                <a:solidFill>
                  <a:schemeClr val="dk1"/>
                </a:solidFill>
                <a:latin typeface="Calibri"/>
                <a:ea typeface="Calibri"/>
                <a:cs typeface="Calibri"/>
              </a:rPr>
              <a:t> </a:t>
            </a:r>
            <a:r>
              <a:rPr lang="en-US" sz="2000" dirty="0" err="1">
                <a:solidFill>
                  <a:schemeClr val="dk1"/>
                </a:solidFill>
                <a:latin typeface="Calibri"/>
                <a:ea typeface="Calibri"/>
                <a:cs typeface="Calibri"/>
              </a:rPr>
              <a:t>solCMC</a:t>
            </a:r>
            <a:r>
              <a:rPr lang="en-US" sz="2000" dirty="0">
                <a:solidFill>
                  <a:schemeClr val="dk1"/>
                </a:solidFill>
                <a:latin typeface="Calibri"/>
                <a:ea typeface="Calibri"/>
                <a:cs typeface="Calibri"/>
              </a:rPr>
              <a:t> – the Solidity compiler’s model checker</a:t>
            </a:r>
          </a:p>
          <a:p>
            <a:pPr marL="171450" lvl="1" indent="-171450">
              <a:lnSpc>
                <a:spcPct val="150000"/>
              </a:lnSpc>
              <a:buFont typeface="Arial" panose="020B0604020202020204" pitchFamily="34" charset="0"/>
              <a:buChar char="•"/>
            </a:pPr>
            <a:r>
              <a:rPr lang="en-US" sz="2000" dirty="0">
                <a:solidFill>
                  <a:schemeClr val="dk1"/>
                </a:solidFill>
                <a:latin typeface="Calibri"/>
                <a:ea typeface="Calibri"/>
                <a:cs typeface="Calibri"/>
              </a:rPr>
              <a:t>User interface</a:t>
            </a:r>
          </a:p>
          <a:p>
            <a:pPr marL="171450" lvl="1" indent="-171450">
              <a:lnSpc>
                <a:spcPct val="150000"/>
              </a:lnSpc>
              <a:buFont typeface="Arial" panose="020B0604020202020204" pitchFamily="34" charset="0"/>
              <a:buChar char="•"/>
            </a:pPr>
            <a:r>
              <a:rPr lang="en-US" sz="2000" dirty="0">
                <a:solidFill>
                  <a:schemeClr val="dk1"/>
                </a:solidFill>
                <a:latin typeface="Calibri"/>
                <a:ea typeface="Calibri"/>
                <a:cs typeface="Calibri"/>
              </a:rPr>
              <a:t>Counterexamples &amp; invariants</a:t>
            </a:r>
          </a:p>
          <a:p>
            <a:pPr marL="171450" lvl="1" indent="-171450">
              <a:lnSpc>
                <a:spcPct val="150000"/>
              </a:lnSpc>
              <a:buFont typeface="Arial" panose="020B0604020202020204" pitchFamily="34" charset="0"/>
              <a:buChar char="•"/>
            </a:pPr>
            <a:r>
              <a:rPr lang="en-US" sz="2000" dirty="0">
                <a:solidFill>
                  <a:schemeClr val="dk1"/>
                </a:solidFill>
                <a:latin typeface="Calibri"/>
                <a:ea typeface="Calibri"/>
                <a:cs typeface="Calibri"/>
              </a:rPr>
              <a:t>Verified Contracts: Deposit contract &amp; ERC777</a:t>
            </a:r>
          </a:p>
          <a:p>
            <a:pPr marL="171450" indent="-171450">
              <a:lnSpc>
                <a:spcPct val="150000"/>
              </a:lnSpc>
              <a:buFont typeface="Arial" panose="020B0604020202020204" pitchFamily="34" charset="0"/>
              <a:buChar char="•"/>
            </a:pPr>
            <a:r>
              <a:rPr lang="en-US" sz="2000" dirty="0">
                <a:solidFill>
                  <a:schemeClr val="dk1"/>
                </a:solidFill>
                <a:latin typeface="Calibri"/>
                <a:ea typeface="Calibri"/>
                <a:cs typeface="Calibri"/>
              </a:rPr>
              <a:t>Solvers comparison</a:t>
            </a:r>
          </a:p>
          <a:p>
            <a:pPr marL="171450" indent="-171450">
              <a:lnSpc>
                <a:spcPct val="150000"/>
              </a:lnSpc>
              <a:buFont typeface="Arial" panose="020B0604020202020204" pitchFamily="34" charset="0"/>
              <a:buChar char="•"/>
            </a:pPr>
            <a:r>
              <a:rPr lang="en-US" sz="2000" dirty="0">
                <a:solidFill>
                  <a:schemeClr val="dk1"/>
                </a:solidFill>
                <a:latin typeface="Calibri"/>
                <a:ea typeface="Calibri"/>
                <a:cs typeface="Calibri"/>
              </a:rPr>
              <a:t>summary</a:t>
            </a:r>
          </a:p>
        </p:txBody>
      </p:sp>
      <p:sp>
        <p:nvSpPr>
          <p:cNvPr id="6" name="TextBox 5">
            <a:extLst>
              <a:ext uri="{FF2B5EF4-FFF2-40B4-BE49-F238E27FC236}">
                <a16:creationId xmlns:a16="http://schemas.microsoft.com/office/drawing/2014/main" id="{228DFCC2-3310-7B40-8EB8-E6F420B2CFD3}"/>
              </a:ext>
            </a:extLst>
          </p:cNvPr>
          <p:cNvSpPr txBox="1"/>
          <p:nvPr/>
        </p:nvSpPr>
        <p:spPr>
          <a:xfrm>
            <a:off x="121920" y="269022"/>
            <a:ext cx="4838700" cy="523220"/>
          </a:xfrm>
          <a:prstGeom prst="rect">
            <a:avLst/>
          </a:prstGeom>
          <a:noFill/>
        </p:spPr>
        <p:txBody>
          <a:bodyPr wrap="square">
            <a:spAutoFit/>
          </a:bodyPr>
          <a:lstStyle/>
          <a:p>
            <a:r>
              <a:rPr lang="iw" sz="2800" b="1" dirty="0">
                <a:latin typeface="Calibri"/>
                <a:ea typeface="Calibri"/>
                <a:cs typeface="Calibri"/>
                <a:sym typeface="Calibri"/>
              </a:rPr>
              <a:t>Our focus</a:t>
            </a:r>
            <a:endParaRPr lang="en-US" sz="28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9"/>
          <p:cNvSpPr txBox="1">
            <a:spLocks noGrp="1"/>
          </p:cNvSpPr>
          <p:nvPr>
            <p:ph type="body" idx="4294967295"/>
          </p:nvPr>
        </p:nvSpPr>
        <p:spPr>
          <a:xfrm>
            <a:off x="238805" y="1192253"/>
            <a:ext cx="8666389" cy="3682225"/>
          </a:xfrm>
          <a:prstGeom prst="rect">
            <a:avLst/>
          </a:prstGeom>
          <a:noFill/>
          <a:ln>
            <a:noFill/>
          </a:ln>
        </p:spPr>
        <p:txBody>
          <a:bodyPr spcFirstLastPara="1" wrap="square" lIns="91425" tIns="45700" rIns="91425" bIns="45700" anchor="t" anchorCtr="0">
            <a:noAutofit/>
          </a:bodyPr>
          <a:lstStyle/>
          <a:p>
            <a:pPr marL="342900" lvl="0" indent="-293211" algn="l" rtl="0">
              <a:lnSpc>
                <a:spcPct val="150000"/>
              </a:lnSpc>
              <a:spcBef>
                <a:spcPts val="1200"/>
              </a:spcBef>
              <a:spcAft>
                <a:spcPts val="0"/>
              </a:spcAft>
              <a:buSzPct val="34375"/>
              <a:buChar char="●"/>
            </a:pPr>
            <a:r>
              <a:rPr lang="iw" sz="2200" dirty="0">
                <a:solidFill>
                  <a:schemeClr val="dk1"/>
                </a:solidFill>
                <a:latin typeface="Calibri"/>
                <a:ea typeface="Calibri"/>
                <a:cs typeface="Calibri"/>
                <a:sym typeface="Calibri"/>
              </a:rPr>
              <a:t>An automated tool that explores all possible execution paths</a:t>
            </a:r>
            <a:endParaRPr sz="2200" dirty="0">
              <a:solidFill>
                <a:schemeClr val="dk1"/>
              </a:solidFill>
              <a:latin typeface="Calibri"/>
              <a:ea typeface="Calibri"/>
              <a:cs typeface="Calibri"/>
              <a:sym typeface="Calibri"/>
            </a:endParaRPr>
          </a:p>
          <a:p>
            <a:pPr marL="342900" lvl="0" indent="-293211" algn="l" rtl="0">
              <a:lnSpc>
                <a:spcPct val="150000"/>
              </a:lnSpc>
              <a:spcBef>
                <a:spcPts val="0"/>
              </a:spcBef>
              <a:spcAft>
                <a:spcPts val="0"/>
              </a:spcAft>
              <a:buSzPct val="34375"/>
              <a:buChar char="●"/>
            </a:pPr>
            <a:r>
              <a:rPr lang="iw" sz="2200" dirty="0">
                <a:solidFill>
                  <a:schemeClr val="dk1"/>
                </a:solidFill>
                <a:latin typeface="Calibri"/>
                <a:ea typeface="Calibri"/>
                <a:cs typeface="Calibri"/>
                <a:sym typeface="Calibri"/>
              </a:rPr>
              <a:t>Checks whether a program satisfies formal properties (safety, correctness</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342900" lvl="0" indent="-293211" algn="l" rtl="0">
              <a:lnSpc>
                <a:spcPct val="150000"/>
              </a:lnSpc>
              <a:spcBef>
                <a:spcPts val="0"/>
              </a:spcBef>
              <a:spcAft>
                <a:spcPts val="0"/>
              </a:spcAft>
              <a:buSzPct val="34375"/>
              <a:buChar char="●"/>
            </a:pPr>
            <a:r>
              <a:rPr lang="iw" sz="2200" dirty="0">
                <a:solidFill>
                  <a:schemeClr val="dk1"/>
                </a:solidFill>
                <a:latin typeface="Calibri"/>
                <a:ea typeface="Calibri"/>
                <a:cs typeface="Calibri"/>
                <a:sym typeface="Calibri"/>
              </a:rPr>
              <a:t>Reports counterexamples when properties fail</a:t>
            </a:r>
            <a:endParaRPr sz="2200" dirty="0">
              <a:solidFill>
                <a:schemeClr val="dk1"/>
              </a:solidFill>
              <a:latin typeface="Calibri"/>
              <a:ea typeface="Calibri"/>
              <a:cs typeface="Calibri"/>
              <a:sym typeface="Calibri"/>
            </a:endParaRPr>
          </a:p>
          <a:p>
            <a:pPr marL="342900" lvl="0" indent="-293211" algn="l" rtl="0">
              <a:lnSpc>
                <a:spcPct val="150000"/>
              </a:lnSpc>
              <a:spcBef>
                <a:spcPts val="0"/>
              </a:spcBef>
              <a:spcAft>
                <a:spcPts val="0"/>
              </a:spcAft>
              <a:buSzPct val="34375"/>
              <a:buChar char="●"/>
            </a:pPr>
            <a:r>
              <a:rPr lang="iw" sz="2200" dirty="0">
                <a:solidFill>
                  <a:schemeClr val="dk1"/>
                </a:solidFill>
                <a:latin typeface="Calibri"/>
                <a:ea typeface="Calibri"/>
                <a:cs typeface="Calibri"/>
                <a:sym typeface="Calibri"/>
              </a:rPr>
              <a:t>Often used in hardware, concurrent systems, and now smart contracts</a:t>
            </a:r>
            <a:endParaRPr sz="2200" dirty="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435081D9-E555-91A8-6B82-5917A39ED719}"/>
              </a:ext>
            </a:extLst>
          </p:cNvPr>
          <p:cNvSpPr txBox="1"/>
          <p:nvPr/>
        </p:nvSpPr>
        <p:spPr>
          <a:xfrm>
            <a:off x="154810" y="269022"/>
            <a:ext cx="4572000" cy="523220"/>
          </a:xfrm>
          <a:prstGeom prst="rect">
            <a:avLst/>
          </a:prstGeom>
          <a:noFill/>
        </p:spPr>
        <p:txBody>
          <a:bodyPr wrap="square">
            <a:spAutoFit/>
          </a:bodyPr>
          <a:lstStyle/>
          <a:p>
            <a:r>
              <a:rPr lang="iw" sz="2800" b="1" dirty="0">
                <a:solidFill>
                  <a:schemeClr val="dk1"/>
                </a:solidFill>
                <a:latin typeface="Calibri"/>
                <a:ea typeface="Calibri"/>
                <a:cs typeface="Calibri"/>
                <a:sym typeface="Calibri"/>
              </a:rPr>
              <a:t>What is a </a:t>
            </a:r>
            <a:r>
              <a:rPr lang="iw" sz="2800" b="1" dirty="0">
                <a:latin typeface="Calibri"/>
                <a:ea typeface="Calibri"/>
                <a:cs typeface="Calibri"/>
                <a:sym typeface="Calibri"/>
              </a:rPr>
              <a:t>model checker</a:t>
            </a:r>
            <a:r>
              <a:rPr lang="iw" sz="2800" b="1" dirty="0">
                <a:solidFill>
                  <a:schemeClr val="dk1"/>
                </a:solidFill>
                <a:latin typeface="Calibri"/>
                <a:ea typeface="Calibri"/>
                <a:cs typeface="Calibri"/>
                <a:sym typeface="Calibri"/>
              </a:rPr>
              <a:t>?</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0"/>
          <p:cNvSpPr txBox="1">
            <a:spLocks noGrp="1"/>
          </p:cNvSpPr>
          <p:nvPr>
            <p:ph type="body" idx="4294967295"/>
          </p:nvPr>
        </p:nvSpPr>
        <p:spPr>
          <a:xfrm>
            <a:off x="340195" y="2107154"/>
            <a:ext cx="8346604" cy="2309725"/>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640"/>
              </a:spcBef>
              <a:spcAft>
                <a:spcPts val="0"/>
              </a:spcAft>
              <a:buClr>
                <a:schemeClr val="dk1"/>
              </a:buClr>
              <a:buSzPct val="100000"/>
              <a:buFont typeface="Wingdings" panose="05000000000000000000" pitchFamily="2" charset="2"/>
              <a:buChar char="Ø"/>
            </a:pPr>
            <a:r>
              <a:rPr lang="iw" sz="2200" dirty="0">
                <a:solidFill>
                  <a:schemeClr val="dk1"/>
                </a:solidFill>
                <a:latin typeface="Calibri"/>
                <a:ea typeface="Calibri"/>
                <a:cs typeface="Calibri"/>
                <a:sym typeface="Calibri"/>
              </a:rPr>
              <a:t>model checker for Solidity</a:t>
            </a:r>
            <a:endParaRPr lang="en-US" sz="2200" dirty="0">
              <a:ea typeface="Calibri"/>
            </a:endParaRPr>
          </a:p>
          <a:p>
            <a:pPr marL="457200" lvl="0" indent="-457200" algn="l" rtl="0">
              <a:lnSpc>
                <a:spcPct val="150000"/>
              </a:lnSpc>
              <a:spcBef>
                <a:spcPts val="640"/>
              </a:spcBef>
              <a:spcAft>
                <a:spcPts val="0"/>
              </a:spcAft>
              <a:buClr>
                <a:schemeClr val="dk1"/>
              </a:buClr>
              <a:buSzPct val="100000"/>
              <a:buFont typeface="Wingdings" panose="05000000000000000000" pitchFamily="2" charset="2"/>
              <a:buChar char="Ø"/>
            </a:pPr>
            <a:r>
              <a:rPr lang="iw" sz="2200" dirty="0">
                <a:solidFill>
                  <a:schemeClr val="dk1"/>
                </a:solidFill>
                <a:latin typeface="Calibri"/>
                <a:ea typeface="Calibri"/>
                <a:cs typeface="Calibri"/>
                <a:sym typeface="Calibri"/>
              </a:rPr>
              <a:t>Integrated into Solidity compiler</a:t>
            </a:r>
            <a:endParaRPr lang="en-US" sz="2200" dirty="0">
              <a:solidFill>
                <a:schemeClr val="dk1"/>
              </a:solidFill>
              <a:latin typeface="Calibri"/>
              <a:ea typeface="Calibri"/>
              <a:cs typeface="Calibri"/>
              <a:sym typeface="Calibri"/>
            </a:endParaRPr>
          </a:p>
          <a:p>
            <a:pPr marL="457200" lvl="0" indent="-457200" algn="l" rtl="0">
              <a:lnSpc>
                <a:spcPct val="150000"/>
              </a:lnSpc>
              <a:spcBef>
                <a:spcPts val="640"/>
              </a:spcBef>
              <a:spcAft>
                <a:spcPts val="0"/>
              </a:spcAft>
              <a:buClr>
                <a:schemeClr val="dk1"/>
              </a:buClr>
              <a:buSzPct val="100000"/>
              <a:buFont typeface="Wingdings" panose="05000000000000000000" pitchFamily="2" charset="2"/>
              <a:buChar char="Ø"/>
            </a:pPr>
            <a:r>
              <a:rPr lang="iw" sz="2200" dirty="0">
                <a:solidFill>
                  <a:schemeClr val="dk1"/>
                </a:solidFill>
                <a:latin typeface="Calibri"/>
                <a:ea typeface="Calibri"/>
                <a:cs typeface="Calibri"/>
                <a:sym typeface="Calibri"/>
              </a:rPr>
              <a:t>Detects bugs, generates counterexamples and invariants</a:t>
            </a:r>
            <a:endParaRPr sz="2200" dirty="0"/>
          </a:p>
        </p:txBody>
      </p:sp>
      <p:sp>
        <p:nvSpPr>
          <p:cNvPr id="10" name="Freeform: Shape 9">
            <a:extLst>
              <a:ext uri="{FF2B5EF4-FFF2-40B4-BE49-F238E27FC236}">
                <a16:creationId xmlns:a16="http://schemas.microsoft.com/office/drawing/2014/main" id="{BD516EA2-8FCF-F9EE-87AD-B86719AAFF4C}"/>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w" sz="2800" b="1" dirty="0">
                <a:solidFill>
                  <a:schemeClr val="dk1"/>
                </a:solidFill>
                <a:latin typeface="Calibri"/>
                <a:ea typeface="Calibri"/>
                <a:cs typeface="Calibri"/>
                <a:sym typeface="Calibri"/>
              </a:rPr>
              <a:t>What is SolCMC?</a:t>
            </a:r>
            <a:endParaRPr lang="en-US" sz="2800" b="1" dirty="0"/>
          </a:p>
        </p:txBody>
      </p:sp>
      <p:sp>
        <p:nvSpPr>
          <p:cNvPr id="3" name="Google Shape;99;p20">
            <a:extLst>
              <a:ext uri="{FF2B5EF4-FFF2-40B4-BE49-F238E27FC236}">
                <a16:creationId xmlns:a16="http://schemas.microsoft.com/office/drawing/2014/main" id="{FD5739B6-7CE8-45D4-6294-33BDFCE3DE70}"/>
              </a:ext>
            </a:extLst>
          </p:cNvPr>
          <p:cNvSpPr txBox="1">
            <a:spLocks/>
          </p:cNvSpPr>
          <p:nvPr/>
        </p:nvSpPr>
        <p:spPr>
          <a:xfrm>
            <a:off x="340195" y="1157088"/>
            <a:ext cx="8463609" cy="48393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139700" algn="ctr">
              <a:buClr>
                <a:schemeClr val="dk1"/>
              </a:buClr>
              <a:buSzPts val="3200"/>
            </a:pPr>
            <a:r>
              <a:rPr lang="en-US" sz="2800" dirty="0">
                <a:solidFill>
                  <a:schemeClr val="dk1"/>
                </a:solidFill>
                <a:latin typeface="Calibri"/>
                <a:ea typeface="Calibri"/>
                <a:cs typeface="Calibri"/>
                <a:sym typeface="Calibri"/>
              </a:rPr>
              <a:t>Solidity Constrained Horn Clause Model Checker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body" idx="4294967295"/>
          </p:nvPr>
        </p:nvSpPr>
        <p:spPr>
          <a:xfrm>
            <a:off x="228600" y="1179432"/>
            <a:ext cx="9152164" cy="3742530"/>
          </a:xfrm>
          <a:prstGeom prst="rect">
            <a:avLst/>
          </a:prstGeom>
          <a:noFill/>
          <a:ln>
            <a:noFill/>
          </a:ln>
        </p:spPr>
        <p:txBody>
          <a:bodyPr spcFirstLastPara="1" wrap="square" lIns="91425" tIns="45700" rIns="91425" bIns="45700" anchor="t" anchorCtr="0">
            <a:normAutofit/>
          </a:bodyPr>
          <a:lstStyle/>
          <a:p>
            <a:pPr marL="0" lvl="0" indent="0" algn="l" rtl="0">
              <a:spcBef>
                <a:spcPts val="1200"/>
              </a:spcBef>
              <a:spcAft>
                <a:spcPts val="0"/>
              </a:spcAft>
              <a:buNone/>
            </a:pPr>
            <a:r>
              <a:rPr lang="iw" sz="2506" dirty="0">
                <a:solidFill>
                  <a:schemeClr val="dk1"/>
                </a:solidFill>
              </a:rPr>
              <a:t>checks errors and vulnerabilities like:</a:t>
            </a:r>
            <a:endParaRPr lang="en-US" sz="2506" dirty="0">
              <a:solidFill>
                <a:schemeClr val="dk1"/>
              </a:solidFill>
            </a:endParaRPr>
          </a:p>
          <a:p>
            <a:pPr marL="0" lvl="0" indent="0" algn="l" rtl="0">
              <a:spcBef>
                <a:spcPts val="1200"/>
              </a:spcBef>
              <a:spcAft>
                <a:spcPts val="0"/>
              </a:spcAft>
              <a:buNone/>
            </a:pPr>
            <a:endParaRPr sz="700" dirty="0">
              <a:solidFill>
                <a:schemeClr val="dk1"/>
              </a:solidFill>
            </a:endParaRPr>
          </a:p>
          <a:p>
            <a:pPr marL="457200" lvl="0" indent="-416560" algn="l" rtl="0">
              <a:spcBef>
                <a:spcPts val="1200"/>
              </a:spcBef>
              <a:spcAft>
                <a:spcPts val="0"/>
              </a:spcAft>
              <a:buSzPct val="100000"/>
              <a:buChar char="●"/>
            </a:pPr>
            <a:r>
              <a:rPr lang="iw" sz="2200" dirty="0">
                <a:solidFill>
                  <a:schemeClr val="dk1"/>
                </a:solidFill>
                <a:latin typeface="Calibri"/>
                <a:ea typeface="Calibri"/>
                <a:cs typeface="Calibri"/>
                <a:sym typeface="Calibri"/>
              </a:rPr>
              <a:t>Arithmetic errors: overflow, underflow, division by zero</a:t>
            </a:r>
            <a:endParaRPr sz="2200" dirty="0"/>
          </a:p>
          <a:p>
            <a:pPr marL="457200" lvl="0" indent="-416560" algn="l" rtl="0">
              <a:spcBef>
                <a:spcPts val="640"/>
              </a:spcBef>
              <a:spcAft>
                <a:spcPts val="0"/>
              </a:spcAft>
              <a:buSzPct val="100000"/>
              <a:buChar char="●"/>
            </a:pPr>
            <a:r>
              <a:rPr lang="iw" sz="2200" dirty="0">
                <a:solidFill>
                  <a:schemeClr val="dk1"/>
                </a:solidFill>
                <a:latin typeface="Calibri"/>
                <a:ea typeface="Calibri"/>
                <a:cs typeface="Calibri"/>
                <a:sym typeface="Calibri"/>
              </a:rPr>
              <a:t>Structural errors: out-of-bounds access, empty array pops</a:t>
            </a:r>
            <a:endParaRPr sz="2200" dirty="0"/>
          </a:p>
          <a:p>
            <a:pPr marL="457200" lvl="0" indent="-416560" algn="l" rtl="0">
              <a:spcBef>
                <a:spcPts val="640"/>
              </a:spcBef>
              <a:spcAft>
                <a:spcPts val="0"/>
              </a:spcAft>
              <a:buSzPct val="100000"/>
              <a:buChar char="●"/>
            </a:pPr>
            <a:r>
              <a:rPr lang="iw" sz="2200" dirty="0">
                <a:solidFill>
                  <a:schemeClr val="dk1"/>
                </a:solidFill>
                <a:latin typeface="Calibri"/>
                <a:ea typeface="Calibri"/>
                <a:cs typeface="Calibri"/>
                <a:sym typeface="Calibri"/>
              </a:rPr>
              <a:t>Reentrancy, assertion violations</a:t>
            </a:r>
            <a:endParaRPr sz="2200" dirty="0"/>
          </a:p>
          <a:p>
            <a:pPr marL="40640" lvl="0" algn="l" rtl="0">
              <a:spcBef>
                <a:spcPts val="640"/>
              </a:spcBef>
              <a:spcAft>
                <a:spcPts val="0"/>
              </a:spcAft>
              <a:buSzPct val="100000"/>
            </a:pPr>
            <a:endParaRPr sz="2200" dirty="0">
              <a:solidFill>
                <a:schemeClr val="dk1"/>
              </a:solidFill>
            </a:endParaRPr>
          </a:p>
          <a:p>
            <a:pPr marL="0" lvl="0" indent="0" algn="l" rtl="0">
              <a:spcBef>
                <a:spcPts val="1200"/>
              </a:spcBef>
              <a:spcAft>
                <a:spcPts val="0"/>
              </a:spcAft>
              <a:buNone/>
            </a:pPr>
            <a:r>
              <a:rPr lang="iw" sz="2247" b="1" dirty="0">
                <a:solidFill>
                  <a:schemeClr val="dk1"/>
                </a:solidFill>
              </a:rPr>
              <a:t>If the contract calls external functions unsafely, SolCMC synthesizes malicious reentrant behaviors to test vulnerability.</a:t>
            </a:r>
            <a:endParaRPr sz="4347" b="1" dirty="0">
              <a:solidFill>
                <a:schemeClr val="dk1"/>
              </a:solidFill>
              <a:latin typeface="Calibri"/>
              <a:ea typeface="Calibri"/>
              <a:cs typeface="Calibri"/>
              <a:sym typeface="Calibri"/>
            </a:endParaRPr>
          </a:p>
        </p:txBody>
      </p:sp>
      <p:sp>
        <p:nvSpPr>
          <p:cNvPr id="8" name="Freeform: Shape 7">
            <a:extLst>
              <a:ext uri="{FF2B5EF4-FFF2-40B4-BE49-F238E27FC236}">
                <a16:creationId xmlns:a16="http://schemas.microsoft.com/office/drawing/2014/main" id="{FEE570AC-3F23-4859-185F-40DE6D6FCDE4}"/>
              </a:ext>
            </a:extLst>
          </p:cNvPr>
          <p:cNvSpPr/>
          <p:nvPr/>
        </p:nvSpPr>
        <p:spPr>
          <a:xfrm>
            <a:off x="96644" y="221538"/>
            <a:ext cx="7761249" cy="631902"/>
          </a:xfrm>
          <a:custGeom>
            <a:avLst/>
            <a:gdLst>
              <a:gd name="connsiteX0" fmla="*/ 0 w 7761249"/>
              <a:gd name="connsiteY0" fmla="*/ 14868 h 490653"/>
              <a:gd name="connsiteX1" fmla="*/ 7463883 w 7761249"/>
              <a:gd name="connsiteY1" fmla="*/ 0 h 490653"/>
              <a:gd name="connsiteX2" fmla="*/ 7761249 w 7761249"/>
              <a:gd name="connsiteY2" fmla="*/ 483219 h 490653"/>
              <a:gd name="connsiteX3" fmla="*/ 0 w 7761249"/>
              <a:gd name="connsiteY3" fmla="*/ 490653 h 490653"/>
              <a:gd name="connsiteX4" fmla="*/ 0 w 7761249"/>
              <a:gd name="connsiteY4" fmla="*/ 14868 h 49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249" h="490653">
                <a:moveTo>
                  <a:pt x="0" y="14868"/>
                </a:moveTo>
                <a:lnTo>
                  <a:pt x="7463883" y="0"/>
                </a:lnTo>
                <a:lnTo>
                  <a:pt x="7761249" y="483219"/>
                </a:lnTo>
                <a:lnTo>
                  <a:pt x="0" y="490653"/>
                </a:lnTo>
                <a:lnTo>
                  <a:pt x="0" y="14868"/>
                </a:lnTo>
                <a:close/>
              </a:path>
            </a:pathLst>
          </a:cu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w" sz="2800" b="1" dirty="0">
                <a:solidFill>
                  <a:schemeClr val="dk1"/>
                </a:solidFill>
                <a:latin typeface="Calibri"/>
                <a:ea typeface="Calibri"/>
                <a:cs typeface="Calibri"/>
                <a:sym typeface="Calibri"/>
              </a:rPr>
              <a:t>SolCM</a:t>
            </a:r>
            <a:r>
              <a:rPr lang="en-US" sz="2800" b="1" dirty="0">
                <a:solidFill>
                  <a:schemeClr val="dk1"/>
                </a:solidFill>
                <a:latin typeface="Calibri"/>
                <a:ea typeface="Calibri"/>
                <a:cs typeface="Calibri"/>
                <a:sym typeface="Calibri"/>
              </a:rPr>
              <a:t>C usage</a:t>
            </a:r>
            <a:endParaRPr lang="en-US" sz="2800" b="1"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4814</TotalTime>
  <Words>6726</Words>
  <Application>Microsoft Office PowerPoint</Application>
  <PresentationFormat>On-screen Show (16:9)</PresentationFormat>
  <Paragraphs>514</Paragraphs>
  <Slides>47</Slides>
  <Notes>47</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Bookman Old Style</vt:lpstr>
      <vt:lpstr>Wingdings</vt:lpstr>
      <vt:lpstr>Roboto Mono</vt:lpstr>
      <vt:lpstr>Arial</vt:lpstr>
      <vt:lpstr>Simple Light</vt:lpstr>
      <vt:lpstr>PowerPoint Presentation</vt:lpstr>
      <vt:lpstr>PowerPoint Presentation</vt:lpstr>
      <vt:lpstr>PowerPoint Presentation</vt:lpstr>
      <vt:lpstr>PowerPoint Presentation</vt:lpstr>
      <vt:lpstr>credit: sapir &amp; roee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similar to automaton (computational models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 World Experiment   Real smart contracts analysis</vt:lpstr>
      <vt:lpstr>Etherum 2.0 Deposit Contract </vt:lpstr>
      <vt:lpstr>PowerPoint Presentation</vt:lpstr>
      <vt:lpstr>PowerPoint Presentation</vt:lpstr>
      <vt:lpstr>PowerPoint Presentation</vt:lpstr>
      <vt:lpstr>ERC777 Token Contract</vt:lpstr>
      <vt:lpstr>credit: Yoni</vt:lpstr>
      <vt:lpstr>PowerPoint Presentation</vt:lpstr>
      <vt:lpstr>PowerPoint Presentation</vt:lpstr>
      <vt:lpstr>PowerPoint Presentation</vt:lpstr>
      <vt:lpstr>PowerPoint Presentation</vt:lpstr>
      <vt:lpstr>PowerPoint Presentation</vt:lpstr>
      <vt:lpstr>  So what is the difference between the solvers?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Orel</dc:creator>
  <cp:lastModifiedBy>orel shai</cp:lastModifiedBy>
  <cp:revision>82</cp:revision>
  <dcterms:modified xsi:type="dcterms:W3CDTF">2025-05-18T07:21:56Z</dcterms:modified>
</cp:coreProperties>
</file>