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49"/>
  </p:notesMasterIdLst>
  <p:handoutMasterIdLst>
    <p:handoutMasterId r:id="rId50"/>
  </p:handoutMasterIdLst>
  <p:sldIdLst>
    <p:sldId id="277" r:id="rId5"/>
    <p:sldId id="377" r:id="rId6"/>
    <p:sldId id="378" r:id="rId7"/>
    <p:sldId id="379" r:id="rId8"/>
    <p:sldId id="380" r:id="rId9"/>
    <p:sldId id="329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262" r:id="rId19"/>
    <p:sldId id="294" r:id="rId20"/>
    <p:sldId id="330" r:id="rId21"/>
    <p:sldId id="295" r:id="rId22"/>
    <p:sldId id="296" r:id="rId23"/>
    <p:sldId id="389" r:id="rId24"/>
    <p:sldId id="390" r:id="rId25"/>
    <p:sldId id="391" r:id="rId26"/>
    <p:sldId id="392" r:id="rId27"/>
    <p:sldId id="393" r:id="rId28"/>
    <p:sldId id="394" r:id="rId29"/>
    <p:sldId id="344" r:id="rId30"/>
    <p:sldId id="360" r:id="rId31"/>
    <p:sldId id="361" r:id="rId32"/>
    <p:sldId id="357" r:id="rId33"/>
    <p:sldId id="358" r:id="rId34"/>
    <p:sldId id="371" r:id="rId35"/>
    <p:sldId id="372" r:id="rId36"/>
    <p:sldId id="374" r:id="rId37"/>
    <p:sldId id="363" r:id="rId38"/>
    <p:sldId id="375" r:id="rId39"/>
    <p:sldId id="376" r:id="rId40"/>
    <p:sldId id="364" r:id="rId41"/>
    <p:sldId id="365" r:id="rId42"/>
    <p:sldId id="366" r:id="rId43"/>
    <p:sldId id="367" r:id="rId44"/>
    <p:sldId id="368" r:id="rId45"/>
    <p:sldId id="373" r:id="rId46"/>
    <p:sldId id="369" r:id="rId47"/>
    <p:sldId id="370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  <p:cmAuthor id="4" name="Roei Mesilaty" initials="RM" lastIdx="2" clrIdx="3">
    <p:extLst>
      <p:ext uri="{19B8F6BF-5375-455C-9EA6-DF929625EA0E}">
        <p15:presenceInfo xmlns:p15="http://schemas.microsoft.com/office/powerpoint/2012/main" userId="52da2891fe5b853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541" autoAdjust="0"/>
  </p:normalViewPr>
  <p:slideViewPr>
    <p:cSldViewPr snapToGrid="0">
      <p:cViewPr varScale="1">
        <p:scale>
          <a:sx n="98" d="100"/>
          <a:sy n="98" d="100"/>
        </p:scale>
        <p:origin x="1074" y="84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5-05-04T00:14:45.557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5-05-04T00:14:45.557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5/8/2025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3T22:18:40.064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0,'22927'0'0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3T22:06:25.29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0,'15595'0'0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3T22:19:07.37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88 0,'9873'-88'0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3T22:19:10.93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0,'6649'0'0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3T22:19:22.5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0,'7688'0'0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3T22:19:27.5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0,'3246'0'0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3T22:19:41.28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0,'2168'0'0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3T22:06:02.2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0,'10099'0'0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3T22:06:12.7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109 3,'142'-2,"149"4,-203 9,-49-6,52 2,2815-8,-2880-1,48-8,-48 6,47-3,2353 5,-1164 5,329-3,-1565 1,48 9,-48-5,46 2,-27-6,-1 2,49 10,-60-9,53 1,-64-5,0 0,0 2,0 1,-1 0,1 2,24 8,-17-4,0-2,48 7,-67-13,4 1,3 1,-30-3,-26 2,0 0,-45 10,51-8,0-1,-35-3,40-1,0 2,0 0,-45 10,33-5,0-1,0-2,0-2,-48-5,-9 1,5 5,-103-4,130-9,45 7,0 1,-29-1,-78-7,81 5,-46 1,-63 3,-132 5,208 7,46-4,-54 0,56-4,-47 7,47-4,-49 1,20-5,-102 15,61-9,75-7,0 1,-50 10,35-5,1-1,-1-3,0-1,-45-4,-10 0,-1141 3,1217 1,0 1,-28 6,28-3,-1-2,-26 1,-1389-5,1415 2,1 1,-27 6,26-3,0-2,-25 1,-684-5,710 2,0 1,-28 6,28-3,-1-2,-26 1,-462-5,489 2,0 1,-27 6,26-4,0 0,-25 0,-596-5,626 0,0-1,-1-1,1 0,-30-10,30 7,0 1,-1 1,0 1,-25-2,-29 5,40 2,0-3,0 0,-58-11,63 7,0 2,1 1,-42 1,41 1,0 0,0-2,-39-7,-112-13,23-1,113 16,1 3,-1 1,1 2,-47 5,-9-2,-14-2,91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3T22:06:20.95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44 0,'10491'-44'0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5/8/2025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691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dirty="0"/>
              <a:t>Uses mathematical methods to prove that a contract always behaves according to its specification.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Mvp</a:t>
            </a:r>
            <a:r>
              <a:rPr lang="en-US" sz="1200" dirty="0"/>
              <a:t> and move Tightly coupled – developed and evolved together</a:t>
            </a:r>
            <a:endParaRPr lang="en-US" sz="1200" b="1" dirty="0"/>
          </a:p>
          <a:p>
            <a:endParaRPr lang="en-US" dirty="0"/>
          </a:p>
          <a:p>
            <a:r>
              <a:rPr lang="en-US" dirty="0"/>
              <a:t>Move features an expressive specification language designed to define the intended behaviors of a Move smart contract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36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02290-4920-1D9C-1FF6-164F1D2C1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F592E3-8ADF-2DCD-7C62-92F4133CF3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B1644A-0FDA-D8E1-CE69-2EBC460550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Example for first </a:t>
            </a:r>
            <a:r>
              <a:rPr lang="en-US" sz="1200" b="1" dirty="0"/>
              <a:t>like deposit example –  a pre condition - </a:t>
            </a:r>
            <a:r>
              <a:rPr lang="en-US" sz="1200" b="0" dirty="0"/>
              <a:t>we can check that </a:t>
            </a:r>
            <a:r>
              <a:rPr lang="en-US" sz="1200" b="1" dirty="0"/>
              <a:t>the user supports the coin we want to </a:t>
            </a:r>
            <a:r>
              <a:rPr lang="en-US" sz="1200" b="0" dirty="0"/>
              <a:t>deposit and to check </a:t>
            </a:r>
            <a:r>
              <a:rPr lang="en-US" sz="1200" b="1" dirty="0"/>
              <a:t>afterwards the </a:t>
            </a:r>
            <a:r>
              <a:rPr lang="en-US" sz="1200" b="1" dirty="0" err="1"/>
              <a:t>the</a:t>
            </a:r>
            <a:r>
              <a:rPr lang="en-US" sz="1200" b="1" dirty="0"/>
              <a:t> new balance is equal to the last + amount of </a:t>
            </a:r>
            <a:r>
              <a:rPr lang="en-US" sz="1200" b="1" dirty="0" err="1"/>
              <a:t>coint</a:t>
            </a:r>
            <a:r>
              <a:rPr lang="en-US" sz="1200" b="1" dirty="0"/>
              <a:t> = new balance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dirty="0"/>
              <a:t>For second bullet you can set a maximum number of transaction for a user for instance – or to limit a specific user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8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dirty="0"/>
              <a:t>For third meaning its right in your code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4A115-67B0-AD9E-ED62-5A43CC3186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675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FE485-51D9-41FF-7307-DE146F48B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9BABD1-B869-6FED-0D64-30E5501119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E58856-BEE4-FF85-527E-6247AC0A7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2 yellow lines which are the pre-condition : the first one will abort if the user doesn’t support this type of coin ,</a:t>
            </a:r>
          </a:p>
          <a:p>
            <a:r>
              <a:rPr lang="en-US" dirty="0"/>
              <a:t>And the second one verifies that the </a:t>
            </a:r>
            <a:r>
              <a:rPr lang="en-US" dirty="0" err="1"/>
              <a:t>CoinStore</a:t>
            </a:r>
            <a:r>
              <a:rPr lang="en-US" dirty="0"/>
              <a:t> resource is not frozen 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2A744-5212-4508-A64F-574F0A7F77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00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EAE51-B85E-790B-3CC0-0267D6567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6EB168-884F-4616-05B9-5D716B2E1A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B3B3E4-EB48-07B6-6E6A-3B4ED229E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Another specification that is part of the coin module.</a:t>
            </a:r>
          </a:p>
          <a:p>
            <a:r>
              <a:rPr lang="en-US" dirty="0"/>
              <a:t>It accepts a mutable reference for the resource </a:t>
            </a:r>
          </a:p>
          <a:p>
            <a:r>
              <a:rPr lang="en-US" dirty="0"/>
              <a:t>And the amount to reduce.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 Cond – verifying that the account has enough coins</a:t>
            </a:r>
            <a:br>
              <a:rPr lang="en-US" dirty="0"/>
            </a:br>
            <a:r>
              <a:rPr lang="en-US" dirty="0"/>
              <a:t>Post Cond – result. Value mean that the function needs to return the amount  that was extracted</a:t>
            </a:r>
            <a:br>
              <a:rPr lang="en-US" dirty="0"/>
            </a:br>
            <a:r>
              <a:rPr lang="en-US" dirty="0"/>
              <a:t>and second post : checks that the reduction indeed happened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061E2-39D4-29DF-7A00-F894049212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709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262BF-F562-4D63-6B7D-118A25434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D0F0C8-93A3-8E9F-BD56-3BA8FEC5C4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E1DA73-7941-5226-9D8A-72CBE5C2A4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5A271-E7F3-AEE8-FA2E-00E61D54C6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202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 –</a:t>
            </a:r>
            <a:r>
              <a:rPr lang="en-US" b="0" dirty="0"/>
              <a:t> So previously we explained about the layer-1 blockchain, so:</a:t>
            </a:r>
            <a:br>
              <a:rPr lang="en-US" dirty="0"/>
            </a:br>
            <a:r>
              <a:rPr lang="en-US" dirty="0"/>
              <a:t>* It offers a platform for using smart contracts with move language in a safe and effective 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70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3* Prologue and epilogue are basically the pre-transaction that checks signatures, balances and gas, and the epilogue is the post-transaction cleanup that deducts fees, and does the final stage changes.</a:t>
            </a:r>
          </a:p>
          <a:p>
            <a:endParaRPr lang="en-US" dirty="0"/>
          </a:p>
          <a:p>
            <a:r>
              <a:rPr lang="en-US" dirty="0"/>
              <a:t>4* Examples: Smart vectors which adapt depending on their size , and cryptographic algorithms.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443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Small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30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not guarantee the absence of bugs because we can miss …</a:t>
            </a:r>
          </a:p>
          <a:p>
            <a:r>
              <a:rPr lang="en-US" dirty="0"/>
              <a:t>Formal - mathematically prove that the function actually does what it is expected to do under all possible conditions – can give better coverage and enhance safety.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260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/>
              <a:t>2 -</a:t>
            </a:r>
            <a:r>
              <a:rPr lang="en-US" sz="1200" dirty="0"/>
              <a:t> Big code base that is constantly changing and evolving.</a:t>
            </a:r>
          </a:p>
          <a:p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3 </a:t>
            </a:r>
            <a:r>
              <a:rPr lang="en-US" sz="1200" b="0" dirty="0"/>
              <a:t>if the specifications are not correct – the whole verification may not be correct.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20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before we start we want to give some quick reminders. Lets start with blockchain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298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F2E73-7CEF-5D8D-22EE-84D10406A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0C6989-45C6-05DB-FB84-7D49939BB6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369C64-1778-8A57-8706-8425EB211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are aborts in functions in Move.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B9363-CEBE-9B32-DFBA-A1CA1041B7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757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C1D19-ACFE-624E-115E-3EE9CC240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1E24DB-739B-C8D4-99AE-E066EAE5FA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F5620B-20FA-B698-1176-1B2348FBFC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Meaning starting from high level and going down to modules and functions.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BDA19-410D-23FF-1E0B-45F8122CEF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62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00212-0E1C-660C-49BB-B6755D2E4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C3492C-C9BE-3ED1-65FA-F3E1C66A9E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791FCA-4475-4957-C944-2C2EA67A4F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Definition – describing the requirement,</a:t>
            </a:r>
          </a:p>
          <a:p>
            <a:r>
              <a:rPr lang="en-US" b="1" dirty="0"/>
              <a:t>Criticality- how important it is </a:t>
            </a:r>
          </a:p>
          <a:p>
            <a:endParaRPr lang="en-US" b="1" dirty="0"/>
          </a:p>
          <a:p>
            <a:r>
              <a:rPr lang="en-US" b="1" dirty="0"/>
              <a:t>implementation approach – how the requirement is going to be work</a:t>
            </a:r>
          </a:p>
          <a:p>
            <a:endParaRPr lang="en-US" dirty="0"/>
          </a:p>
          <a:p>
            <a:r>
              <a:rPr lang="en-US" b="1" dirty="0"/>
              <a:t>enforcement methods – how to enforce the requirement.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606B9-350E-9C48-216D-8A6D3F252F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877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C173F-98F8-E726-1F2A-1FF41EFB9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24CCE2-D846-F7C4-FB97-CE36326B66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742C1E-C868-35AB-2A27-5BB6F38AF8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This is an example for one of the high level requirements</a:t>
            </a:r>
          </a:p>
          <a:p>
            <a:endParaRPr lang="en-US" b="1" dirty="0"/>
          </a:p>
          <a:p>
            <a:r>
              <a:rPr lang="en-US" b="1" dirty="0"/>
              <a:t>Burn</a:t>
            </a:r>
            <a:r>
              <a:rPr lang="en-US" dirty="0"/>
              <a:t>  function – responsible for destroying coins</a:t>
            </a:r>
          </a:p>
          <a:p>
            <a:endParaRPr lang="en-US" dirty="0"/>
          </a:p>
          <a:p>
            <a:r>
              <a:rPr lang="en-US" b="1" dirty="0"/>
              <a:t>Mint</a:t>
            </a:r>
            <a:r>
              <a:rPr lang="en-US" dirty="0"/>
              <a:t> – responsible for creating new coins.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2DA69-C07A-C723-7339-DDEDC523DA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443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5941C-3BCF-3B20-1E16-4FDA5CF64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38F65D-E822-2A86-972C-636E1A1854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F3DBD1-1624-2511-9584-875465DBF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A57B8-811F-5FDF-0EC2-BF055B83D3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5835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0BBA0-4BD7-D919-6B2E-5A07FEE0E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19C5E5-E3FC-0E3E-5D26-21D09A5D2B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BBC1AA-C73D-52AF-E9BB-B4F261196C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specify that the 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DCD91-8776-5A98-49E5-8CF099F355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3879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0F35F-52FE-A87A-FBB8-DC1451434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04A09A-F3FB-C9E8-1F61-110B23F175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929F23-8EA5-D6B7-A8F0-82228DAB3A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so the way it works is starting from individual functions and climbing up to the high-level requirements - </a:t>
            </a:r>
            <a:r>
              <a:rPr lang="en-US" dirty="0"/>
              <a:t>making sure each part is verified separately.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3A0B0-7E9B-0063-D283-A4E221FE19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808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B4D56-9BF4-C538-6D01-074F2CC17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1EBAB6-F87F-3429-78C2-274050977E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89C011-51A9-4937-213E-D96FB0E194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Extract the rules associated with the functions, we check the pre/post conditions and abort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0E8E4-4716-300B-910E-1551D8D8B0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9119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16CA6-DB0A-A10B-444B-A8F4B0F4D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E64CA2-7361-1447-70A5-6C6B2A3979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D728EF-7B56-4295-7331-7347843FCA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1) Account without permission tries to perform an action he’s not allowed to</a:t>
            </a:r>
          </a:p>
          <a:p>
            <a:r>
              <a:rPr lang="en-GB" dirty="0"/>
              <a:t>2) Input argument outside of expected range</a:t>
            </a:r>
          </a:p>
          <a:p>
            <a:r>
              <a:rPr lang="en-GB" dirty="0"/>
              <a:t>3) Any unexpected global state that the function sees.</a:t>
            </a:r>
          </a:p>
          <a:p>
            <a:endParaRPr lang="en-GB" dirty="0"/>
          </a:p>
          <a:p>
            <a:r>
              <a:rPr lang="en-GB" dirty="0"/>
              <a:t>Explain about the move specification - </a:t>
            </a:r>
          </a:p>
          <a:p>
            <a:endParaRPr lang="en-GB" dirty="0"/>
          </a:p>
          <a:p>
            <a:r>
              <a:rPr lang="en-US" dirty="0"/>
              <a:t>Behind the scenes – Two conditions that the move prover proves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E7415-445D-9168-9305-313B8B5EB5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7932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25FA8-1B20-99A9-5BFF-0E8D10CBA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F0E24B-22F0-2E54-5DB7-554B9F7545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ED13CB-222E-FB47-9823-197B6A57E6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how important it is, is this function.</a:t>
            </a:r>
            <a:br>
              <a:rPr lang="en-US" dirty="0"/>
            </a:br>
            <a:r>
              <a:rPr lang="en-US" b="1" dirty="0"/>
              <a:t>- 96 move functions in 22 different move modules.</a:t>
            </a:r>
            <a:br>
              <a:rPr lang="en-US" b="1" dirty="0"/>
            </a:br>
            <a:r>
              <a:rPr lang="en-US" dirty="0"/>
              <a:t>Proven impossible once its pre-conditions are met.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912B6-9E7A-5E5E-4A63-05D934144F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751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8253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394BF-6444-75D1-02B4-CEB6B7B69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1EC868-FA81-B298-6886-C0A71EB7E8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72AA77-AF01-C533-3008-631FA4D634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Examples</a:t>
            </a:r>
            <a:br>
              <a:rPr lang="en-US" b="1" dirty="0"/>
            </a:br>
            <a:r>
              <a:rPr lang="en-US" b="1" dirty="0"/>
              <a:t>* </a:t>
            </a:r>
            <a:r>
              <a:rPr lang="en-US" b="0" dirty="0"/>
              <a:t>E</a:t>
            </a:r>
            <a:r>
              <a:rPr lang="en-US" dirty="0"/>
              <a:t>nsuring that gas limit is not negative and that it is not higher than what the system can represent</a:t>
            </a:r>
            <a:br>
              <a:rPr lang="en-US" dirty="0"/>
            </a:br>
            <a:r>
              <a:rPr lang="en-US" dirty="0"/>
              <a:t>* If we work with percentage field – ensures we don’t get out of the 0-100 range.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8E2AB-BE09-B616-9FA2-7A96CE7B43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52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41A53-EEBF-EFDB-667B-3FAD7923B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1B565A-8028-BC7D-64E9-8529B4E00C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1D4B40-7FA3-0C65-9F13-7F01A63019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Used to adjust storage gas fees dynamically</a:t>
            </a:r>
            <a:br>
              <a:rPr lang="en-US" b="0" dirty="0"/>
            </a:br>
            <a:r>
              <a:rPr lang="en-US" b="0" dirty="0"/>
              <a:t>works if the data inside it makes sense,</a:t>
            </a:r>
            <a:br>
              <a:rPr lang="en-US" b="0" dirty="0"/>
            </a:br>
            <a:r>
              <a:rPr lang="en-US" b="0" dirty="0"/>
              <a:t>e.g. you can’t have a gas minimum that’s higher than the maximum, or curve points that go backwards.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A77B7-7B2B-C11C-EF32-881DC7498B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22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E0FC7-ED23-3C8D-1527-1A4E61E4D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02116E-4619-7D46-2C45-DFE5F4E5CE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3FEDCA-A0A3-4A90-69F9-B0BDC696C2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Thanks to these invariants, any </a:t>
            </a:r>
            <a:r>
              <a:rPr lang="en-US" b="0" dirty="0" err="1"/>
              <a:t>gas_curve</a:t>
            </a:r>
            <a:r>
              <a:rPr lang="en-US" b="0" dirty="0"/>
              <a:t> or Point you see in the code is guaranteed to follow these rules, no need to recheck everywhere you use them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74D76-8454-868F-D2A5-F76F4B373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021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CC506-7A97-D020-7B2E-2DB17C006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429989-D711-F8FC-AE43-DB312B9900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27A767-FE7F-DDEF-D70B-2FEF3D4552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 - </a:t>
            </a:r>
            <a:r>
              <a:rPr lang="en-US" dirty="0"/>
              <a:t>They describe rules that must always hold across the entire blockchain state.</a:t>
            </a:r>
          </a:p>
          <a:p>
            <a:endParaRPr lang="en-US" dirty="0"/>
          </a:p>
          <a:p>
            <a:r>
              <a:rPr lang="en-US" dirty="0"/>
              <a:t>Unlike struct invariants, …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Prevent system-wide mismatches that could lead to unexpected aborts.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B29BD-4AAF-EC49-C605-D1AB4D9C1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794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B2316-5F55-AE31-63BB-100838FB1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C67C81-31E6-330B-BA6E-C5BB6146E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49DD2E-A365-C3B4-760C-26AF0185C5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checks that transactions follow the defined rules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takes valid transactions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helps reach consensus.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does its job well - earns rewards in tokens.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punished if it behaves badly (tries to cheat), it can lose part of its stake.</a:t>
            </a:r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1276D-8C7B-0F73-A25A-82E08028BD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262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D36E3-2E6C-C1DF-9289-0F36E6322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A07A25-0921-DBB2-EA83-6D921E5ACD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CBD7D8-51C9-200C-E508-E24472627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err="1"/>
              <a:t>update_stake_pool</a:t>
            </a:r>
            <a:r>
              <a:rPr lang="en-US" b="0" dirty="0"/>
              <a:t> - function that updates a validator’s performance score.</a:t>
            </a:r>
          </a:p>
          <a:p>
            <a:r>
              <a:rPr lang="en-US" b="0" dirty="0"/>
              <a:t>grabs the validator’s settings (</a:t>
            </a:r>
            <a:r>
              <a:rPr lang="en-US" b="0" dirty="0" err="1"/>
              <a:t>validatorConfig</a:t>
            </a:r>
            <a:r>
              <a:rPr lang="en-US" b="0" dirty="0"/>
              <a:t>) using their address, </a:t>
            </a:r>
            <a:br>
              <a:rPr lang="en-US" b="0" dirty="0"/>
            </a:br>
            <a:r>
              <a:rPr lang="en-US" b="0" dirty="0"/>
              <a:t>uses their </a:t>
            </a:r>
            <a:r>
              <a:rPr lang="en-US" b="0" dirty="0" err="1"/>
              <a:t>validator_index</a:t>
            </a:r>
            <a:r>
              <a:rPr lang="en-US" b="0" dirty="0"/>
              <a:t> to access the right spot in a list of performance metrics.</a:t>
            </a:r>
            <a:br>
              <a:rPr lang="en-US" b="0" dirty="0"/>
            </a:br>
            <a:r>
              <a:rPr lang="en-US" b="0" dirty="0"/>
              <a:t>If that index is wrong it aborts.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B5FCF-ECC6-C744-716D-D67C4841DF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100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D42E5-20FC-7375-A12B-683D46315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B97C06-6BC7-9709-BEC4-7AAFA0F1C2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58A87A-DEF3-9EF1-3AA8-522C9DD71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This invariant guarantees that for every validator in the </a:t>
            </a:r>
            <a:r>
              <a:rPr lang="en-US" b="0" dirty="0" err="1"/>
              <a:t>ValidatorSet</a:t>
            </a:r>
            <a:r>
              <a:rPr lang="en-US" b="0" dirty="0"/>
              <a:t>, their </a:t>
            </a:r>
            <a:r>
              <a:rPr lang="en-US" b="0" dirty="0" err="1"/>
              <a:t>validator_index</a:t>
            </a:r>
            <a:r>
              <a:rPr lang="en-US" b="0" dirty="0"/>
              <a:t> is always valid, it must be less than the length of the performance list in </a:t>
            </a:r>
            <a:r>
              <a:rPr lang="en-US" b="0" dirty="0" err="1"/>
              <a:t>ValidatorPerformance</a:t>
            </a:r>
            <a:r>
              <a:rPr lang="en-US" b="0" dirty="0"/>
              <a:t>.</a:t>
            </a:r>
            <a:br>
              <a:rPr lang="en-US" b="0" dirty="0"/>
            </a:br>
            <a:r>
              <a:rPr lang="en-US" b="0" dirty="0"/>
              <a:t>If this rule is always true, then the function we saw earlier (</a:t>
            </a:r>
            <a:r>
              <a:rPr lang="en-US" b="0" dirty="0" err="1"/>
              <a:t>update_stake_pool</a:t>
            </a:r>
            <a:r>
              <a:rPr lang="en-US" b="0" dirty="0"/>
              <a:t>) can safely use that index without fear of aborting.</a:t>
            </a:r>
            <a:br>
              <a:rPr lang="en-US" b="0" dirty="0"/>
            </a:br>
            <a:br>
              <a:rPr lang="en-US" b="0" dirty="0"/>
            </a:br>
            <a:r>
              <a:rPr lang="en-US" b="0" dirty="0"/>
              <a:t>Without - system can crash.</a:t>
            </a:r>
            <a:br>
              <a:rPr lang="en-US" b="0" dirty="0"/>
            </a:br>
            <a:r>
              <a:rPr lang="en-US" b="0" dirty="0"/>
              <a:t>The global invariant – ensures that it will never happen</a:t>
            </a:r>
            <a:br>
              <a:rPr lang="en-US" b="0" dirty="0"/>
            </a:br>
            <a:r>
              <a:rPr lang="en-US" b="0" dirty="0"/>
              <a:t>MVP – verifies it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A9160-4852-AFE6-6F7C-9DFD5EBFF8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763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E3045-8F5A-610D-30C4-DBEFC016C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3071B3-3040-D38F-23BD-24926F6299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366122-6427-AF92-313C-DD7C2D3D8B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 –</a:t>
            </a:r>
            <a:r>
              <a:rPr lang="en-US" b="0" dirty="0"/>
              <a:t> Next </a:t>
            </a:r>
            <a:r>
              <a:rPr lang="en-US" dirty="0"/>
              <a:t>talk about how formal verification helped discover actual bugs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A56C4-1379-1BDE-8352-DB87F0AF96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2193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104D1-24A4-E541-9A0B-2A461735A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61D457-3F3F-4D81-8BA2-B4C6E96ABB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A18947-7AF9-01C9-0FDC-D876EC72B4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malfunctioned function</a:t>
            </a:r>
          </a:p>
          <a:p>
            <a:endParaRPr lang="en-US" dirty="0"/>
          </a:p>
          <a:p>
            <a:r>
              <a:rPr lang="en-US" dirty="0"/>
              <a:t>yellow - ensures that only reserved framework accounts with specific range of addresses can call this.</a:t>
            </a:r>
          </a:p>
          <a:p>
            <a:r>
              <a:rPr lang="en-US" dirty="0"/>
              <a:t>red highlight we can see that the code would create the </a:t>
            </a:r>
            <a:r>
              <a:rPr lang="en-US" b="1" dirty="0" err="1"/>
              <a:t>GovernanceResponsibility</a:t>
            </a:r>
            <a:r>
              <a:rPr lang="en-US" b="0" dirty="0"/>
              <a:t> resource under whichever reserved account actually signed, but then always read it back from the one @aptos_framework account.</a:t>
            </a:r>
          </a:p>
          <a:p>
            <a:endParaRPr lang="en-US" dirty="0"/>
          </a:p>
          <a:p>
            <a:r>
              <a:rPr lang="en-US" dirty="0"/>
              <a:t>Problem - blue highlighted text two addresses don’t match, the highlighted call cannot find the resource and so the function will abort unexpectedly.</a:t>
            </a:r>
          </a:p>
          <a:p>
            <a:endParaRPr lang="en-US" dirty="0"/>
          </a:p>
          <a:p>
            <a:r>
              <a:rPr lang="en-US" dirty="0"/>
              <a:t>Now show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BF6B3-09EA-7DCD-31C7-59B7A46739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1040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F82DF-603E-D787-BD34-6C88FFA5F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BF117C-B7DA-D851-9297-C9ECEDF2CD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9D78B4-F55E-B4E5-C102-603EF5AF62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highlight - pre-condition on the signer’s address - store signer capabilities for truly reserved addresses.</a:t>
            </a:r>
          </a:p>
          <a:p>
            <a:endParaRPr lang="en-US" dirty="0"/>
          </a:p>
          <a:p>
            <a:r>
              <a:rPr lang="en-US" dirty="0"/>
              <a:t>Second highlight - shows the function now formally ensures that the registry does exist by the end of it.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Many other functions fixed 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5B21E-A31F-12FE-AC34-3B1AA9F3A5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693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5474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E6458-EBC3-6968-4004-6F694A328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6531AC-0CB5-523C-DAEB-4989213F3B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CD1A92-8A9C-735A-EBEE-1C2803391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Expected behavior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95C79-2701-95D3-4813-8E0503A5FD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1673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28F8B-8B6C-EE26-48AE-963171869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614C40-06DD-B211-8300-51EBF6FB52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D8458D-ED2D-A8E6-5BAF-74685EC82B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verifying high-level requirements alone can be challenging with big code bases …</a:t>
            </a:r>
            <a:br>
              <a:rPr lang="en-US" dirty="0"/>
            </a:br>
            <a:r>
              <a:rPr lang="en-US" dirty="0"/>
              <a:t>- reduces cost on chain and need for manual audits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B4785-5FAA-6227-2E7C-9D31D6B91B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2908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70B5D-292E-5194-29E9-5E19EC06D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79FC8B-0C35-359A-DC47-C1EB7AC7DA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B12A86-9586-C89A-BEE3-381D43A13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Move ecosystem is the first one where contract programming and specification language are fully integrated within the framework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BE004-FCA2-1AD4-CD05-98F890910F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2122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807A5-E719-F7C1-57C0-AF4869195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FA10F1-1401-F8C6-1949-8AFBD7AD2E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77BC15-9C25-288B-2273-F9545EBAD9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39EFC-2103-1ECE-7A7E-4944CC19E1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930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33EB0-FA6E-F1CA-142A-DD1CEA762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1AD845-5D9C-6048-6740-1916A15954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F89960-4085-0816-CD80-00C7CB979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C8D5F-D178-A56A-A4A5-B7ABE3320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51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start with the </a:t>
            </a:r>
            <a:r>
              <a:rPr lang="en-US" b="1" dirty="0"/>
              <a:t>aptos network </a:t>
            </a:r>
            <a:r>
              <a:rPr lang="en-US" dirty="0"/>
              <a:t>which is a safe, scalable layer 1 blockchain  – with built in support for the </a:t>
            </a:r>
            <a:r>
              <a:rPr lang="en-US" b="1" dirty="0"/>
              <a:t>move language  </a:t>
            </a:r>
            <a:r>
              <a:rPr lang="en-US" dirty="0"/>
              <a:t>, which is used for writing smart contracts .</a:t>
            </a:r>
          </a:p>
          <a:p>
            <a:r>
              <a:rPr lang="en-US" dirty="0"/>
              <a:t>Formal verification tool for smart contracts</a:t>
            </a:r>
          </a:p>
          <a:p>
            <a:r>
              <a:rPr lang="en-US" dirty="0"/>
              <a:t>Platform that allows to offers various on chain actions that was thoroughly tested.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887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 – now lets dive in and explain more on each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2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0AAB1-54D7-ED16-B23B-89C22E70F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5AC978-22E9-456E-306F-7D7DF5251F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F77A1C-75C9-1FCC-39B2-D246EB960B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0C3DB-1626-DF70-F22E-62F8326998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025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en-GB" dirty="0"/>
              <a:t>The function is generic –meaning it can accept all types of coins.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en-GB" dirty="0"/>
              <a:t>It accepts the address of the account which the coins need to be deposited into.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en-GB" dirty="0"/>
              <a:t>It accepts the coin that needs to be deposited.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en-GB" dirty="0"/>
              <a:t>Then it first checks if the user actually has this coin listed under his account – if not it will abort – meaning the user doesn’t support this coin.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en-GB" dirty="0"/>
              <a:t>Then it gets a mutable reference to the coin store of the user – which give access to his coins .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en-GB" dirty="0"/>
              <a:t>Then in red you can see that the function checks whether the users coin store is not frozen – meaning the transaction cant happen .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en-GB" dirty="0"/>
              <a:t>If all passes – then it preforms the action and deposits the coins by calling the merge function and emit a deposit event.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endParaRPr lang="en-GB" dirty="0"/>
          </a:p>
          <a:p>
            <a:pPr marL="171450" indent="-171450">
              <a:buFont typeface="Wingdings" panose="05000000000000000000" pitchFamily="2" charset="2"/>
              <a:buChar char="n"/>
            </a:pPr>
            <a:endParaRPr lang="en-GB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76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E7197-E2E7-ADC8-656F-49D7AC2AA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27213D-131C-227D-8625-5D52F788CB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33AEBF-AAB5-3EEC-DD27-8D2198DD6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en-GB" b="1" dirty="0"/>
              <a:t>extract function - coin module.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en-GB" b="1" dirty="0"/>
              <a:t>accepts a mutable reference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en-GB" b="1" dirty="0"/>
              <a:t>uses assert to verify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en-GB" b="1" dirty="0"/>
              <a:t>The reduces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en-GB" b="1" dirty="0"/>
              <a:t>returns reference to new coin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74289-266A-8E62-37D8-F861AE1FE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7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756781-A599-0594-4502-A54BC85E87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2136775"/>
            <a:ext cx="10515599" cy="369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1.png"/><Relationship Id="rId7" Type="http://schemas.openxmlformats.org/officeDocument/2006/relationships/customXml" Target="../ink/ink8.xml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customXml" Target="../ink/ink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ckworks.co/news/defi-protocol-qubit-finance-loses-80m-in-hac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customXml" Target="../ink/ink5.xml"/><Relationship Id="rId3" Type="http://schemas.openxmlformats.org/officeDocument/2006/relationships/image" Target="../media/image31.png"/><Relationship Id="rId7" Type="http://schemas.openxmlformats.org/officeDocument/2006/relationships/customXml" Target="../ink/ink2.xml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customXml" Target="../ink/ink3.xml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99" y="973792"/>
            <a:ext cx="5860147" cy="1325563"/>
          </a:xfrm>
        </p:spPr>
        <p:txBody>
          <a:bodyPr>
            <a:normAutofit/>
          </a:bodyPr>
          <a:lstStyle/>
          <a:p>
            <a:r>
              <a:rPr lang="en-GB" dirty="0"/>
              <a:t>Securing              Framework with Formal Verification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69DF042-37C5-4E09-AA4C-AA66649C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9EA23-F34E-486A-B8B2-0C301926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/>
          <a:p>
            <a:r>
              <a:rPr lang="en-US" dirty="0"/>
              <a:t>Opening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334C34-6E05-B75F-A56D-028DC155C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934" y="3182797"/>
            <a:ext cx="3399865" cy="365125"/>
          </a:xfrm>
        </p:spPr>
        <p:txBody>
          <a:bodyPr>
            <a:noAutofit/>
          </a:bodyPr>
          <a:lstStyle/>
          <a:p>
            <a:r>
              <a:rPr lang="en-US" sz="2000" b="1" dirty="0"/>
              <a:t>Roei Mesilaty – Dolev Levy</a:t>
            </a:r>
          </a:p>
        </p:txBody>
      </p:sp>
      <p:pic>
        <p:nvPicPr>
          <p:cNvPr id="5122" name="Picture 2" descr="Aptos Labs - Wikipedia">
            <a:extLst>
              <a:ext uri="{FF2B5EF4-FFF2-40B4-BE49-F238E27FC236}">
                <a16:creationId xmlns:a16="http://schemas.microsoft.com/office/drawing/2014/main" id="{39670BCB-1626-136D-6507-1A10A3F32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988" y="1467669"/>
            <a:ext cx="1372919" cy="44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D2AD2-394A-F4AB-74BE-825A311F0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5180F-8BC8-5D60-BF17-E61A448FA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/>
          <a:lstStyle/>
          <a:p>
            <a:r>
              <a:rPr lang="en-US" sz="2800" b="1" dirty="0"/>
              <a:t>The Move Prover (MVP)</a:t>
            </a:r>
            <a:br>
              <a:rPr lang="en-US" sz="2800" b="1" dirty="0"/>
            </a:br>
            <a:br>
              <a:rPr lang="en-US" sz="2800" b="1" dirty="0"/>
            </a:br>
            <a:endParaRPr lang="en-US" dirty="0"/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690266B7-0C05-9D78-2642-614698183E9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170B7455-B39A-6CD4-CB32-250EE1C0767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Verifiability in Move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583DE4F7-7488-8DA6-29C7-7A902ADB88D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C1D1F2-48AE-4D3A-6575-76EA67D18820}"/>
              </a:ext>
            </a:extLst>
          </p:cNvPr>
          <p:cNvSpPr txBox="1"/>
          <p:nvPr/>
        </p:nvSpPr>
        <p:spPr>
          <a:xfrm>
            <a:off x="641599" y="2457170"/>
            <a:ext cx="58547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Move Prover (MVP for short) is a formal verification tool for smart contracts that are written in the Move language.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Move language is tightly coupled and integrated with MVP because they have been developed and are evolving together.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Move features an expressive specification language designed to define the intended behaviors of a Move smart contract.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51F6E-6B7A-AC43-4C86-A58169080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458" y="136525"/>
            <a:ext cx="1878107" cy="18781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037789-D957-48A6-B44B-F935761ED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949" y="2142608"/>
            <a:ext cx="3884720" cy="21865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E562AC-268B-7AD0-0B97-7EEAB223DFE0}"/>
              </a:ext>
            </a:extLst>
          </p:cNvPr>
          <p:cNvSpPr txBox="1"/>
          <p:nvPr/>
        </p:nvSpPr>
        <p:spPr>
          <a:xfrm>
            <a:off x="8550317" y="3733047"/>
            <a:ext cx="1861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The Move Prover</a:t>
            </a:r>
          </a:p>
        </p:txBody>
      </p:sp>
    </p:spTree>
    <p:extLst>
      <p:ext uri="{BB962C8B-B14F-4D97-AF65-F5344CB8AC3E}">
        <p14:creationId xmlns:p14="http://schemas.microsoft.com/office/powerpoint/2010/main" val="4283639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CD8FB-9BEF-B860-639C-C7D320683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3CDBB-5C3F-4978-0153-FDEB17728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/>
          <a:lstStyle/>
          <a:p>
            <a:r>
              <a:rPr lang="en-US" sz="2800" b="1" dirty="0"/>
              <a:t>The Move Prover (MVP)</a:t>
            </a:r>
            <a:br>
              <a:rPr lang="en-US" sz="2800" b="1" dirty="0"/>
            </a:br>
            <a:endParaRPr lang="en-US" dirty="0"/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55BE60B3-2F68-A9D9-30D6-A3B281DE2218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227EC6F2-A54A-583D-B6B2-20AD41C6D39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Verifiability in Move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2529971B-CB67-C00C-B817-2CBCC65D6F5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9DEC5E-091A-BDA0-76E1-87B9554C5746}"/>
              </a:ext>
            </a:extLst>
          </p:cNvPr>
          <p:cNvSpPr txBox="1"/>
          <p:nvPr/>
        </p:nvSpPr>
        <p:spPr>
          <a:xfrm>
            <a:off x="1241104" y="2608027"/>
            <a:ext cx="1011269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Move specification language allows developers to specify the properties of their smart contracts, leveraging MVP to guarantee they behave as specified.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Before and after conditions:</a:t>
            </a:r>
            <a:r>
              <a:rPr lang="en-US" sz="1600" dirty="0"/>
              <a:t> You can write simple “before-and-after” checks and global rules right next to your Move code.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Talk about “everyone” or “someone”:</a:t>
            </a:r>
            <a:r>
              <a:rPr lang="en-US" sz="1600" dirty="0"/>
              <a:t> Whether you need a rule to apply to all items (e.g. every account) or just prove that at least one item meets a condition, you can say it directly in your specs.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Automatic, in-code checking:</a:t>
            </a:r>
            <a:r>
              <a:rPr lang="en-US" sz="1600" dirty="0"/>
              <a:t> Those rules go straight into the Move Prover—no extra files or tools—so you catch mistakes early without leaving your code editor.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481FB0-C48D-026D-7FDD-885475738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458" y="136525"/>
            <a:ext cx="1878107" cy="1878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2BD0AB-748C-084C-621D-5577855DC4E6}"/>
              </a:ext>
            </a:extLst>
          </p:cNvPr>
          <p:cNvSpPr txBox="1"/>
          <p:nvPr/>
        </p:nvSpPr>
        <p:spPr>
          <a:xfrm>
            <a:off x="3581400" y="1619371"/>
            <a:ext cx="4114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Move Specification Language</a:t>
            </a:r>
          </a:p>
        </p:txBody>
      </p:sp>
    </p:spTree>
    <p:extLst>
      <p:ext uri="{BB962C8B-B14F-4D97-AF65-F5344CB8AC3E}">
        <p14:creationId xmlns:p14="http://schemas.microsoft.com/office/powerpoint/2010/main" val="2331384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4A129-B3F4-8816-A349-F11BE2FD9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66059-E507-6D57-0A9D-9C5F292BE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/>
          <a:lstStyle/>
          <a:p>
            <a:r>
              <a:rPr lang="en-US" sz="2800" b="1" dirty="0"/>
              <a:t>The Move Prover (MVP)</a:t>
            </a:r>
            <a:br>
              <a:rPr lang="en-US" sz="2800" b="1" dirty="0"/>
            </a:br>
            <a:endParaRPr lang="en-US" dirty="0"/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D1701124-36CE-0CEE-3076-0E668F928C6F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B780350E-C29A-10FF-E1E5-DCEADB6AA57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Verifiability in Move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CFE3523C-648F-236C-E2AF-195D6C3AA7F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49C571-190A-C3D5-A8EC-8EFDF3B35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458" y="136525"/>
            <a:ext cx="1878107" cy="1878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E74938-C66E-FA0D-BEAD-8D620DF97C84}"/>
              </a:ext>
            </a:extLst>
          </p:cNvPr>
          <p:cNvSpPr txBox="1"/>
          <p:nvPr/>
        </p:nvSpPr>
        <p:spPr>
          <a:xfrm>
            <a:off x="3581400" y="1619371"/>
            <a:ext cx="411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Move Specification Language- Example 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F97425-6B9E-B398-41A0-A37A76CAC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072" y="2498461"/>
            <a:ext cx="9173855" cy="29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1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24EEC-282A-34C6-254D-8C66729A9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7504D-4ACF-1A9B-9E94-DF28FDC01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/>
          <a:lstStyle/>
          <a:p>
            <a:r>
              <a:rPr lang="en-US" sz="2800" b="1" dirty="0"/>
              <a:t>The Move Prover (MVP)</a:t>
            </a:r>
            <a:br>
              <a:rPr lang="en-US" sz="2800" b="1" dirty="0"/>
            </a:br>
            <a:endParaRPr lang="en-US" dirty="0"/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C4DB99CF-7198-214F-54D6-318D211EBFF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BE092C06-D026-CD4C-1909-0691FE6221F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Verifiability in Move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802AA83D-C61D-5639-7E4C-61EEBA4CD33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BF2C99-5CE5-B40C-FF2C-A87AB07B4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458" y="136525"/>
            <a:ext cx="1878107" cy="1878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790A82-52FE-EED2-3168-E6921CCC754D}"/>
              </a:ext>
            </a:extLst>
          </p:cNvPr>
          <p:cNvSpPr txBox="1"/>
          <p:nvPr/>
        </p:nvSpPr>
        <p:spPr>
          <a:xfrm>
            <a:off x="3470082" y="1639620"/>
            <a:ext cx="411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Move Specification Language- Example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EB9182-3671-9D1A-7364-F633DBF4C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154" y="2580304"/>
            <a:ext cx="10183646" cy="32103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18D3FC6-F3F0-7A94-31BD-9F65F95E7726}"/>
                  </a:ext>
                </a:extLst>
              </p14:cNvPr>
              <p14:cNvContentPartPr/>
              <p14:nvPr/>
            </p14:nvContentPartPr>
            <p14:xfrm>
              <a:off x="2210384" y="4325165"/>
              <a:ext cx="3636000" cy="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18D3FC6-F3F0-7A94-31BD-9F65F95E772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56384" y="4109165"/>
                <a:ext cx="374364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05E92ED-46AA-A38C-3A17-6A5BE734F6AF}"/>
                  </a:ext>
                </a:extLst>
              </p14:cNvPr>
              <p14:cNvContentPartPr/>
              <p14:nvPr/>
            </p14:nvContentPartPr>
            <p14:xfrm>
              <a:off x="2219024" y="4332365"/>
              <a:ext cx="3598560" cy="104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05E92ED-46AA-A38C-3A17-6A5BE734F6A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65384" y="4224365"/>
                <a:ext cx="370620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11B3CFF-23CE-9F84-BC02-7A8CE1D5F6E9}"/>
                  </a:ext>
                </a:extLst>
              </p14:cNvPr>
              <p14:cNvContentPartPr/>
              <p14:nvPr/>
            </p14:nvContentPartPr>
            <p14:xfrm>
              <a:off x="2170784" y="4643405"/>
              <a:ext cx="3777120" cy="16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11B3CFF-23CE-9F84-BC02-7A8CE1D5F6E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16784" y="4535405"/>
                <a:ext cx="388476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D9D2EA4-0B27-3A4D-BB06-8FB257925239}"/>
                  </a:ext>
                </a:extLst>
              </p14:cNvPr>
              <p14:cNvContentPartPr/>
              <p14:nvPr/>
            </p14:nvContentPartPr>
            <p14:xfrm>
              <a:off x="2234144" y="4937525"/>
              <a:ext cx="5614560" cy="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D9D2EA4-0B27-3A4D-BB06-8FB25792523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80144" y="4721525"/>
                <a:ext cx="572220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7052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F4C53-D6D2-4FFB-1C52-64924399B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F026F-BE4A-E1D2-45C0-07BAC21CE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/>
          <a:lstStyle/>
          <a:p>
            <a:r>
              <a:rPr lang="en-US" sz="2800" b="1" dirty="0"/>
              <a:t>The Move Prover (MVP)</a:t>
            </a:r>
            <a:br>
              <a:rPr lang="en-US" sz="2800" b="1" dirty="0"/>
            </a:br>
            <a:endParaRPr lang="en-US" dirty="0"/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880E6D4F-D0C4-924A-ACE1-FA6EF4C3E6D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40829C02-2DF6-DDD8-E858-62AA766CFCF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Verifiability in Move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C7FF5C9D-F60F-80D1-56F4-949DD1399E0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60DD75-3E6C-F554-6052-9549A0A0DD45}"/>
              </a:ext>
            </a:extLst>
          </p:cNvPr>
          <p:cNvSpPr txBox="1"/>
          <p:nvPr/>
        </p:nvSpPr>
        <p:spPr>
          <a:xfrm>
            <a:off x="573361" y="2500453"/>
            <a:ext cx="58547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Mover prover accepts the move code and specifications.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It creates AST out of the specs and compiles the move code to Bytecode, then merging them together and preforms series of Byte code transformation.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Eventually MVP checks whether the Move satisfies the specifications and if not, it will generate a counterexample - an assignment to program variables such that the specification does not hold.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A8423F-7ED0-249E-9A49-09B94D995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458" y="136525"/>
            <a:ext cx="1878107" cy="1878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6833C2-8449-83D4-5561-607E95CD8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214" y="2431583"/>
            <a:ext cx="4997786" cy="25043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22A387-593F-5064-FE96-347D4DE05CC3}"/>
              </a:ext>
            </a:extLst>
          </p:cNvPr>
          <p:cNvSpPr txBox="1"/>
          <p:nvPr/>
        </p:nvSpPr>
        <p:spPr>
          <a:xfrm>
            <a:off x="3581400" y="1619371"/>
            <a:ext cx="4114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How it works ?</a:t>
            </a:r>
          </a:p>
        </p:txBody>
      </p:sp>
    </p:spTree>
    <p:extLst>
      <p:ext uri="{BB962C8B-B14F-4D97-AF65-F5344CB8AC3E}">
        <p14:creationId xmlns:p14="http://schemas.microsoft.com/office/powerpoint/2010/main" val="4162588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E94F1D24-E4A1-4B59-B57E-A28453963B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The Aptos Network - Introduction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368BEA-C3C6-F799-961C-F4D0F382574F}"/>
              </a:ext>
            </a:extLst>
          </p:cNvPr>
          <p:cNvSpPr txBox="1"/>
          <p:nvPr/>
        </p:nvSpPr>
        <p:spPr>
          <a:xfrm>
            <a:off x="4688540" y="1902051"/>
            <a:ext cx="29314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+mj-lt"/>
              </a:rPr>
              <a:t>The Aptos Network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F7A8F9-36E6-E2BE-C424-8496A8AB8325}"/>
              </a:ext>
            </a:extLst>
          </p:cNvPr>
          <p:cNvSpPr txBox="1"/>
          <p:nvPr/>
        </p:nvSpPr>
        <p:spPr>
          <a:xfrm>
            <a:off x="448636" y="2574609"/>
            <a:ext cx="67505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Aptos Network is a </a:t>
            </a:r>
            <a:r>
              <a:rPr lang="en-US" b="1" dirty="0"/>
              <a:t>safe</a:t>
            </a:r>
            <a:r>
              <a:rPr lang="en-US" dirty="0"/>
              <a:t>, scalable layer-1 blockchain with built-in support for the Move programming language designed for fast and secure transaction execution.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High Throughput &amp; Low Latency -</a:t>
            </a:r>
            <a:r>
              <a:rPr lang="en-US" dirty="0"/>
              <a:t>Thanks to its parallel execution engine (Block-STM) and optimistic pipelining, Aptos can process thousands of transactions per second with sub-second finality.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2" descr="Aptos Labs - Wikipedia">
            <a:extLst>
              <a:ext uri="{FF2B5EF4-FFF2-40B4-BE49-F238E27FC236}">
                <a16:creationId xmlns:a16="http://schemas.microsoft.com/office/drawing/2014/main" id="{0ED8C542-60E3-E06A-6549-828348A58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47" y="114954"/>
            <a:ext cx="3267634" cy="10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C0EB6D-1D67-A900-24BE-5AC0AF516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256" y="2449692"/>
            <a:ext cx="5073744" cy="245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A43B4-6550-509E-420D-8EA724D29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F919D-04A1-8020-2B06-5ED30135D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0FC592D3-3F16-9657-174B-8D17BC6A6429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002DC1E9-4CCC-EEB9-5984-AA3D04AB3AE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The Aptos Framework - Introduction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4C038827-D9D1-6764-E43D-1321EA142C8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12F3E7-7F82-E78A-430C-76DFF78A8DC8}"/>
              </a:ext>
            </a:extLst>
          </p:cNvPr>
          <p:cNvSpPr txBox="1"/>
          <p:nvPr/>
        </p:nvSpPr>
        <p:spPr>
          <a:xfrm>
            <a:off x="4621306" y="1843014"/>
            <a:ext cx="32945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The Aptos Framework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714D2A-4168-9B88-5653-8EA1D2037651}"/>
              </a:ext>
            </a:extLst>
          </p:cNvPr>
          <p:cNvSpPr txBox="1"/>
          <p:nvPr/>
        </p:nvSpPr>
        <p:spPr>
          <a:xfrm>
            <a:off x="1461246" y="2537011"/>
            <a:ext cx="98925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Aptos framework is a package of move modules that define standard and common on-chain actions for the Aptos Network.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Aptos Framework, similar to an operating system for a computer, serves as the foundational platform for the Aptos Network, defining its </a:t>
            </a:r>
            <a:r>
              <a:rPr lang="en-US" b="1" dirty="0"/>
              <a:t>core functionalities</a:t>
            </a:r>
            <a:r>
              <a:rPr lang="en-US" dirty="0"/>
              <a:t>, managing </a:t>
            </a:r>
            <a:r>
              <a:rPr lang="en-US" b="1" dirty="0"/>
              <a:t>on-chain resources</a:t>
            </a:r>
            <a:r>
              <a:rPr lang="en-US" dirty="0"/>
              <a:t>, and offering a </a:t>
            </a:r>
            <a:r>
              <a:rPr lang="en-US" b="1" dirty="0"/>
              <a:t>standardized environment for the development of user smart contracts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of the actions it offers : </a:t>
            </a:r>
            <a:r>
              <a:rPr lang="en-US" b="1" dirty="0"/>
              <a:t>prologue</a:t>
            </a:r>
            <a:r>
              <a:rPr lang="en-US" dirty="0"/>
              <a:t> and </a:t>
            </a:r>
            <a:r>
              <a:rPr lang="en-US" b="1" dirty="0"/>
              <a:t>epilogue of transactions</a:t>
            </a:r>
            <a:r>
              <a:rPr lang="en-US" dirty="0"/>
              <a:t>, the </a:t>
            </a:r>
            <a:r>
              <a:rPr lang="en-US" b="1" dirty="0"/>
              <a:t>staking mechanism</a:t>
            </a:r>
            <a:r>
              <a:rPr lang="en-US" dirty="0"/>
              <a:t>, and </a:t>
            </a:r>
            <a:r>
              <a:rPr lang="en-US" b="1" dirty="0"/>
              <a:t>Aptos Digital Asset Standard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Also, Beyond system-related actions, the framework establishes standards for coins and staking, math libraries, efficient data structures. </a:t>
            </a:r>
          </a:p>
        </p:txBody>
      </p:sp>
      <p:pic>
        <p:nvPicPr>
          <p:cNvPr id="6" name="Picture 2" descr="Aptos Labs - Wikipedia">
            <a:extLst>
              <a:ext uri="{FF2B5EF4-FFF2-40B4-BE49-F238E27FC236}">
                <a16:creationId xmlns:a16="http://schemas.microsoft.com/office/drawing/2014/main" id="{14EEA95A-4059-F658-C5F0-A72D190F0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47" y="114954"/>
            <a:ext cx="3267634" cy="10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37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EF31C-EC8F-07AD-0699-4B29A59D6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D9FDD-7F26-24F3-BB04-BFEBC6D54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897" y="285606"/>
            <a:ext cx="8421688" cy="1325563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2CFC9C4D-C71C-0E43-D90D-5155D439C093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  <a:p>
            <a:endParaRPr lang="en-US" dirty="0"/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A1ACE477-62E5-8B63-A550-AD3E53AA85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Motivation for formal verification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6B034DEF-9CC7-0E1C-F832-373725986CE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42ECB8-F14E-4853-C89D-91479DE266A5}"/>
              </a:ext>
            </a:extLst>
          </p:cNvPr>
          <p:cNvSpPr txBox="1"/>
          <p:nvPr/>
        </p:nvSpPr>
        <p:spPr>
          <a:xfrm>
            <a:off x="1885156" y="1241692"/>
            <a:ext cx="8421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Securing Aptos Framework with Formal Verification</a:t>
            </a:r>
            <a:endParaRPr lang="en-US" sz="2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D24F40-89B1-7E6B-C791-668BBF98F4AE}"/>
              </a:ext>
            </a:extLst>
          </p:cNvPr>
          <p:cNvSpPr txBox="1"/>
          <p:nvPr/>
        </p:nvSpPr>
        <p:spPr>
          <a:xfrm>
            <a:off x="4393706" y="2090882"/>
            <a:ext cx="3404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Do layer-1 frameworks still fail?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CDB268-FB99-4754-E96A-316D776C2D6E}"/>
              </a:ext>
            </a:extLst>
          </p:cNvPr>
          <p:cNvSpPr txBox="1"/>
          <p:nvPr/>
        </p:nvSpPr>
        <p:spPr>
          <a:xfrm>
            <a:off x="924231" y="3060429"/>
            <a:ext cx="10606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January 2022, attackers exploited a logical bug in Qubit Finance’s bridge between Ethereum and</a:t>
            </a:r>
            <a:br>
              <a:rPr lang="en-US" dirty="0"/>
            </a:br>
            <a:r>
              <a:rPr lang="en-US" dirty="0"/>
              <a:t>Binance Smart Chain, faked Ethereum deposits, and managed to mint (create) unauthorized ETH tokens, </a:t>
            </a:r>
            <a:br>
              <a:rPr lang="en-US" dirty="0"/>
            </a:br>
            <a:r>
              <a:rPr lang="en-US" dirty="0"/>
              <a:t>and ultimately drained about $80 million from its lending pools.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536430-2ADF-E023-D89C-6111A7169155}"/>
              </a:ext>
            </a:extLst>
          </p:cNvPr>
          <p:cNvSpPr txBox="1"/>
          <p:nvPr/>
        </p:nvSpPr>
        <p:spPr>
          <a:xfrm>
            <a:off x="2037611" y="4601922"/>
            <a:ext cx="7740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those who want to further read on that incident:</a:t>
            </a:r>
            <a:br>
              <a:rPr lang="en-US" dirty="0"/>
            </a:br>
            <a:r>
              <a:rPr lang="en-US" dirty="0">
                <a:hlinkClick r:id="rId3"/>
              </a:rPr>
              <a:t>https://blockworks.co/news/defi-protocol-qubit-finance-loses-80m-in-hack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64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A504A-7055-B693-7D09-938F231E4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D0D0-8DAE-95EC-E467-E7DCD9B8F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227FE4CB-4FF2-1663-36AB-812DCADA3DFD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F6C62089-567F-F8A8-03C4-9693A0D4C23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The Aptos Framework - Motivation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8C5DABF2-573D-DDD1-EB58-078756AE0EB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F48C2A-A7DE-E72D-38FC-009908F9D67B}"/>
              </a:ext>
            </a:extLst>
          </p:cNvPr>
          <p:cNvSpPr txBox="1">
            <a:spLocks/>
          </p:cNvSpPr>
          <p:nvPr/>
        </p:nvSpPr>
        <p:spPr>
          <a:xfrm>
            <a:off x="1105227" y="1797454"/>
            <a:ext cx="9715173" cy="840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/>
              <a:t>Why formal verification for the aptos framework?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F8571-38E1-8C1A-F79C-1580498D007E}"/>
              </a:ext>
            </a:extLst>
          </p:cNvPr>
          <p:cNvSpPr txBox="1"/>
          <p:nvPr/>
        </p:nvSpPr>
        <p:spPr>
          <a:xfrm>
            <a:off x="1506071" y="2661352"/>
            <a:ext cx="93143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First, The Aptos network defines some of the </a:t>
            </a:r>
            <a:r>
              <a:rPr lang="en-US" sz="1600" b="1" dirty="0"/>
              <a:t>most common </a:t>
            </a:r>
            <a:r>
              <a:rPr lang="en-US" sz="1600" dirty="0"/>
              <a:t>and </a:t>
            </a:r>
            <a:r>
              <a:rPr lang="en-US" sz="1600" b="1" dirty="0"/>
              <a:t>crucial actions </a:t>
            </a:r>
            <a:r>
              <a:rPr lang="en-US" sz="1600" dirty="0"/>
              <a:t>on the blockchain, and it has undergone rigorous verification and testing, which reduces bugs and enhances the safety of the network.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Given its essential role in the Aptos Network, security and safety of the framework are of utmost importance: bugs can cause network disruptions or lead to significant financial losses.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Although thorough testing and auditing of the Aptos Framework was done, it’s not enough.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Formal verification</a:t>
            </a:r>
            <a:r>
              <a:rPr lang="en-US" sz="1600" dirty="0"/>
              <a:t>, in contrast, can provide rigorous proofs of critical properties.</a:t>
            </a:r>
          </a:p>
        </p:txBody>
      </p:sp>
      <p:pic>
        <p:nvPicPr>
          <p:cNvPr id="7" name="Picture 2" descr="Aptos Labs - Wikipedia">
            <a:extLst>
              <a:ext uri="{FF2B5EF4-FFF2-40B4-BE49-F238E27FC236}">
                <a16:creationId xmlns:a16="http://schemas.microsoft.com/office/drawing/2014/main" id="{33F0BBD1-853C-1A57-E56D-50D5CDF32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47" y="114954"/>
            <a:ext cx="3267634" cy="10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088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108A1-F2FF-A09D-EFD6-1EBD7D6CC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64C10-C5E4-DAA6-E768-D5E2A94F5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1080704"/>
            <a:ext cx="8421688" cy="1325563"/>
          </a:xfrm>
        </p:spPr>
        <p:txBody>
          <a:bodyPr/>
          <a:lstStyle/>
          <a:p>
            <a:r>
              <a:rPr lang="en-US" dirty="0"/>
              <a:t>Formal Verification of the Aptos Framework-HARDSHIPS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DD0D0982-688F-97B4-8230-5E53D216A93C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A352D3C1-C61B-7521-215A-E33567C7B54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The Aptos Framework - Motivation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2B398568-6916-6928-D2E4-D02E3FE4A8B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2" descr="Aptos Labs - Wikipedia">
            <a:extLst>
              <a:ext uri="{FF2B5EF4-FFF2-40B4-BE49-F238E27FC236}">
                <a16:creationId xmlns:a16="http://schemas.microsoft.com/office/drawing/2014/main" id="{055A37D0-A8A2-4188-18BC-1F4E8CFAF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47" y="114954"/>
            <a:ext cx="3267634" cy="10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A230FB-FA14-4293-1B9A-AF5402760473}"/>
              </a:ext>
            </a:extLst>
          </p:cNvPr>
          <p:cNvSpPr txBox="1"/>
          <p:nvPr/>
        </p:nvSpPr>
        <p:spPr>
          <a:xfrm>
            <a:off x="1125940" y="2620370"/>
            <a:ext cx="8421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Reminder: </a:t>
            </a:r>
            <a:r>
              <a:rPr lang="en-US" sz="1600" b="1" dirty="0"/>
              <a:t>Formal verification </a:t>
            </a:r>
            <a:r>
              <a:rPr lang="en-US" sz="1600" dirty="0"/>
              <a:t>is the process of mathematically proving that a system behaves as intended under all possible conditions. Instead of just testing some cases, it uses logic and proofs to cover all cases.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Applying formal verification to a smart contract framework is challenging: it includes </a:t>
            </a:r>
          </a:p>
          <a:p>
            <a:r>
              <a:rPr lang="en-US" sz="1600" b="1" dirty="0"/>
              <a:t>      tens of thousands </a:t>
            </a:r>
            <a:r>
              <a:rPr lang="en-US" sz="1600" dirty="0"/>
              <a:t>of lines of code and undergoes constant evolution.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formally verified smart contract is only as </a:t>
            </a:r>
            <a:r>
              <a:rPr lang="en-US" sz="1600" b="1" dirty="0"/>
              <a:t>correct as its specifications.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The goal: devise a comprehensive set of specifications for large and evolving codebase</a:t>
            </a:r>
            <a:r>
              <a:rPr lang="en-US" sz="1600" dirty="0"/>
              <a:t>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07661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00595-A3DD-78F4-F2F6-A0A0C2072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96651-E822-AA09-432F-4ACA59DC4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897" y="285606"/>
            <a:ext cx="8421688" cy="1325563"/>
          </a:xfrm>
        </p:spPr>
        <p:txBody>
          <a:bodyPr/>
          <a:lstStyle/>
          <a:p>
            <a:r>
              <a:rPr lang="en-US" dirty="0"/>
              <a:t>Reminder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C0349F98-D858-357A-048C-31C1A674313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5AD5C48C-036A-5BC9-A159-1835A84430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Blockchain Reminder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821EB7C0-4E33-4245-27C3-8D61B578C0B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137514-6DCC-9212-647E-4067E122FF08}"/>
              </a:ext>
            </a:extLst>
          </p:cNvPr>
          <p:cNvSpPr txBox="1"/>
          <p:nvPr/>
        </p:nvSpPr>
        <p:spPr>
          <a:xfrm>
            <a:off x="4876800" y="1335741"/>
            <a:ext cx="35166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BLOCKCHAIN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D8D42D-EF88-6554-05C7-0FB281F14B13}"/>
              </a:ext>
            </a:extLst>
          </p:cNvPr>
          <p:cNvSpPr txBox="1"/>
          <p:nvPr/>
        </p:nvSpPr>
        <p:spPr>
          <a:xfrm>
            <a:off x="176285" y="4245450"/>
            <a:ext cx="11177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decentralized, distributed ledger where transactions are recorded in ordered “blocks”.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blocks are cryptographically linked, ensuring immutability and transparency.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block has: ID ,data (set of transactions) ,Pointer to previous block  and Hash of previous block.</a:t>
            </a:r>
          </a:p>
        </p:txBody>
      </p:sp>
      <p:pic>
        <p:nvPicPr>
          <p:cNvPr id="6146" name="Picture 2" descr="Blockchain Vector Icon, Blockchain Technology, Blockchain Vector, Blockchain  Icon PNG and Vector with Transparent Background for Free Download">
            <a:extLst>
              <a:ext uri="{FF2B5EF4-FFF2-40B4-BE49-F238E27FC236}">
                <a16:creationId xmlns:a16="http://schemas.microsoft.com/office/drawing/2014/main" id="{871D2BB3-35DF-4EC3-F558-0FF920864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3801035" cy="380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990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AEEBE-7C1A-CEA4-3816-9DD2405CC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13B9D-A9AB-FE50-B192-435D9215C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578412"/>
            <a:ext cx="8421688" cy="1325563"/>
          </a:xfrm>
        </p:spPr>
        <p:txBody>
          <a:bodyPr/>
          <a:lstStyle/>
          <a:p>
            <a:r>
              <a:rPr lang="en-US" dirty="0"/>
              <a:t>The aptos framework</a:t>
            </a:r>
            <a:br>
              <a:rPr lang="en-US" dirty="0"/>
            </a:br>
            <a:r>
              <a:rPr lang="en-US" dirty="0"/>
              <a:t>devising specification approaches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6A9CB290-303C-7FA5-2AB8-D243C396FAC5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03CC5776-198C-BD13-5E72-EC5BE007797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How formal verification helped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B0A01912-857F-A9DF-E26F-6A80C1D75F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2" descr="Aptos Labs - Wikipedia">
            <a:extLst>
              <a:ext uri="{FF2B5EF4-FFF2-40B4-BE49-F238E27FC236}">
                <a16:creationId xmlns:a16="http://schemas.microsoft.com/office/drawing/2014/main" id="{6AFCC810-C1B0-72B4-3DB0-5F50C40D3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47" y="114954"/>
            <a:ext cx="3267634" cy="10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C934EC-0ADE-6DD6-0FA6-3E952E6CB1BC}"/>
              </a:ext>
            </a:extLst>
          </p:cNvPr>
          <p:cNvSpPr txBox="1"/>
          <p:nvPr/>
        </p:nvSpPr>
        <p:spPr>
          <a:xfrm>
            <a:off x="979365" y="2760463"/>
            <a:ext cx="305923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Top-down approach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45F07-0316-094F-F051-C3DE87F43851}"/>
              </a:ext>
            </a:extLst>
          </p:cNvPr>
          <p:cNvSpPr txBox="1"/>
          <p:nvPr/>
        </p:nvSpPr>
        <p:spPr>
          <a:xfrm>
            <a:off x="7999676" y="2760463"/>
            <a:ext cx="315945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Bottom-up approach</a:t>
            </a:r>
          </a:p>
        </p:txBody>
      </p:sp>
      <p:pic>
        <p:nvPicPr>
          <p:cNvPr id="7170" name="Picture 2" descr="Free down arrow icon png vector - Pixsector">
            <a:extLst>
              <a:ext uri="{FF2B5EF4-FFF2-40B4-BE49-F238E27FC236}">
                <a16:creationId xmlns:a16="http://schemas.microsoft.com/office/drawing/2014/main" id="{E70FDB99-BABD-4FA3-5CD2-B39554A60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94" y="2208836"/>
            <a:ext cx="2335306" cy="233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ree down arrow icon png vector - Pixsector">
            <a:extLst>
              <a:ext uri="{FF2B5EF4-FFF2-40B4-BE49-F238E27FC236}">
                <a16:creationId xmlns:a16="http://schemas.microsoft.com/office/drawing/2014/main" id="{46313E4E-BFF2-EB4B-2310-8648FB64E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818094" y="2208836"/>
            <a:ext cx="2335306" cy="233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199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B9401-0715-DA58-FC50-5BBBE5E8A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B5A70-EEE7-A2D7-49F9-8F5E2D01D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578412"/>
            <a:ext cx="8421688" cy="1325563"/>
          </a:xfrm>
        </p:spPr>
        <p:txBody>
          <a:bodyPr/>
          <a:lstStyle/>
          <a:p>
            <a:r>
              <a:rPr lang="en-US" dirty="0"/>
              <a:t>The Aptos framework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8AAEB4A1-32D8-B599-102D-365322B21B4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2481F3E7-47C9-AF36-DFF8-6A13579F699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How formal verification helped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4764CC66-E979-6950-A443-0C59F65DFBB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2" descr="Aptos Labs - Wikipedia">
            <a:extLst>
              <a:ext uri="{FF2B5EF4-FFF2-40B4-BE49-F238E27FC236}">
                <a16:creationId xmlns:a16="http://schemas.microsoft.com/office/drawing/2014/main" id="{B1A6A3EF-5F04-7F31-F82D-0E63A6FEB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47" y="114954"/>
            <a:ext cx="3267634" cy="10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804042-D072-ECFD-85EB-FEC57B52FA27}"/>
              </a:ext>
            </a:extLst>
          </p:cNvPr>
          <p:cNvSpPr txBox="1"/>
          <p:nvPr/>
        </p:nvSpPr>
        <p:spPr>
          <a:xfrm>
            <a:off x="4336188" y="1658742"/>
            <a:ext cx="305923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Top-down approach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AAD1C3-2194-1FE6-BD8C-E5A03A5AA467}"/>
              </a:ext>
            </a:extLst>
          </p:cNvPr>
          <p:cNvSpPr txBox="1"/>
          <p:nvPr/>
        </p:nvSpPr>
        <p:spPr>
          <a:xfrm>
            <a:off x="1385248" y="2531660"/>
            <a:ext cx="8836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starting from high-level requirements to detailed specifications.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developed a traceability framework that enables the tracking of how high-level requirements are tested, audited, and verified.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ensures that all critical safety properties are covered .</a:t>
            </a:r>
          </a:p>
        </p:txBody>
      </p:sp>
    </p:spTree>
    <p:extLst>
      <p:ext uri="{BB962C8B-B14F-4D97-AF65-F5344CB8AC3E}">
        <p14:creationId xmlns:p14="http://schemas.microsoft.com/office/powerpoint/2010/main" val="1223861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13E48-78D9-6238-045F-338D9151A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61D00-FE3B-8B85-4915-D778E5C0A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578412"/>
            <a:ext cx="8421688" cy="1325563"/>
          </a:xfrm>
        </p:spPr>
        <p:txBody>
          <a:bodyPr/>
          <a:lstStyle/>
          <a:p>
            <a:r>
              <a:rPr lang="en-US" dirty="0"/>
              <a:t>The aptos framework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081F5F2C-2599-31EC-776E-EB13683EE4A8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8938A53C-A772-3074-BACB-97F1A338F64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How formal verification helped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21CDA23A-19AE-11A0-4A3F-5F520FC6607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2" descr="Aptos Labs - Wikipedia">
            <a:extLst>
              <a:ext uri="{FF2B5EF4-FFF2-40B4-BE49-F238E27FC236}">
                <a16:creationId xmlns:a16="http://schemas.microsoft.com/office/drawing/2014/main" id="{5AA3C950-7622-07B6-98EB-96CEB554D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47" y="114954"/>
            <a:ext cx="3267634" cy="10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5C360B-4E5E-1ABF-B541-656DF5B66DBE}"/>
              </a:ext>
            </a:extLst>
          </p:cNvPr>
          <p:cNvSpPr txBox="1"/>
          <p:nvPr/>
        </p:nvSpPr>
        <p:spPr>
          <a:xfrm>
            <a:off x="4336188" y="1658742"/>
            <a:ext cx="305923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Top-down approach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64D18-8294-F909-3C7E-73B75020BC21}"/>
              </a:ext>
            </a:extLst>
          </p:cNvPr>
          <p:cNvSpPr txBox="1"/>
          <p:nvPr/>
        </p:nvSpPr>
        <p:spPr>
          <a:xfrm>
            <a:off x="1419367" y="2260914"/>
            <a:ext cx="88874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are going to show how they used the top-down approach to verify that the frame work upholds to security requirements.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 First , they identified </a:t>
            </a:r>
            <a:r>
              <a:rPr lang="en-US" b="1" dirty="0"/>
              <a:t>critical security requirements for each module </a:t>
            </a:r>
            <a:r>
              <a:rPr lang="en-US" dirty="0"/>
              <a:t>within the Aptos Framework.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Then the have documented the requirements with details covering their </a:t>
            </a:r>
            <a:r>
              <a:rPr lang="en-US" b="1" dirty="0"/>
              <a:t>definition, criticality, implementation approach, and enforcement methods.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enforcement methods include: </a:t>
            </a:r>
            <a:r>
              <a:rPr lang="en-US" b="1" dirty="0"/>
              <a:t>audit, test, and, where appropriate, formal verification.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each requirement that can be enforced by formal verification, they created the corresponding formal specifications and verified them with MVP.</a:t>
            </a:r>
          </a:p>
        </p:txBody>
      </p:sp>
    </p:spTree>
    <p:extLst>
      <p:ext uri="{BB962C8B-B14F-4D97-AF65-F5344CB8AC3E}">
        <p14:creationId xmlns:p14="http://schemas.microsoft.com/office/powerpoint/2010/main" val="639050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ABD9F-0AB2-3F9E-530E-4767BB2A6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36F8-9ADD-5560-7A4F-DC80162C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578412"/>
            <a:ext cx="8421688" cy="1325563"/>
          </a:xfrm>
        </p:spPr>
        <p:txBody>
          <a:bodyPr/>
          <a:lstStyle/>
          <a:p>
            <a:r>
              <a:rPr lang="en-US" dirty="0"/>
              <a:t>The aptos framework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4CE711F9-8E34-E7D5-FB6F-8F3AB85E427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56D8ADE8-0CAF-09D5-2D4A-A6E93DD4335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How formal verification helped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DC93AEFB-E47F-A922-AF7B-43875A082F2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2" descr="Aptos Labs - Wikipedia">
            <a:extLst>
              <a:ext uri="{FF2B5EF4-FFF2-40B4-BE49-F238E27FC236}">
                <a16:creationId xmlns:a16="http://schemas.microsoft.com/office/drawing/2014/main" id="{E24ED0DA-C8F8-622D-5FC1-392F76EAA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47" y="114954"/>
            <a:ext cx="3267634" cy="10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042D04-5B7A-1C2F-11E0-126A79406C60}"/>
              </a:ext>
            </a:extLst>
          </p:cNvPr>
          <p:cNvSpPr txBox="1"/>
          <p:nvPr/>
        </p:nvSpPr>
        <p:spPr>
          <a:xfrm>
            <a:off x="2672787" y="1612236"/>
            <a:ext cx="6846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Top-down approach-Example the coin </a:t>
            </a:r>
            <a:r>
              <a:rPr lang="en-US" sz="2800" dirty="0"/>
              <a:t>module</a:t>
            </a:r>
            <a:endParaRPr lang="en-US" sz="25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D59327-5D53-8BDA-FAB5-655517D79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716" y="2135456"/>
            <a:ext cx="8290755" cy="18555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B7E189-AC57-8BE1-B61A-DF0EF94A12E6}"/>
              </a:ext>
            </a:extLst>
          </p:cNvPr>
          <p:cNvSpPr txBox="1"/>
          <p:nvPr/>
        </p:nvSpPr>
        <p:spPr>
          <a:xfrm>
            <a:off x="1618716" y="4196687"/>
            <a:ext cx="90060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That’s the part of the documentation of the high-level security requirements of the </a:t>
            </a:r>
            <a:r>
              <a:rPr lang="en-US" b="1" dirty="0"/>
              <a:t>coin</a:t>
            </a:r>
            <a:r>
              <a:rPr lang="en-US" dirty="0"/>
              <a:t> module.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states that the supply of a coin can be changed only by certain operations, such as burn and mint – ensuring coins cannot be created arbitrarily.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And it's enforced through TotalSupplyNoChange function.</a:t>
            </a:r>
          </a:p>
        </p:txBody>
      </p:sp>
    </p:spTree>
    <p:extLst>
      <p:ext uri="{BB962C8B-B14F-4D97-AF65-F5344CB8AC3E}">
        <p14:creationId xmlns:p14="http://schemas.microsoft.com/office/powerpoint/2010/main" val="1998750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DA630-8992-7B0A-B683-FE1C464B6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93434-E189-53E6-8FD6-02ACEDCE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578412"/>
            <a:ext cx="8421688" cy="1325563"/>
          </a:xfrm>
        </p:spPr>
        <p:txBody>
          <a:bodyPr/>
          <a:lstStyle/>
          <a:p>
            <a:r>
              <a:rPr lang="en-US" dirty="0"/>
              <a:t>The Aptos framework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CC9BD60C-BD62-A013-8361-D66F61B6363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1573FE53-CAFC-C19D-5C96-BC72CDDBFB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How formal verification helped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9C22F3CD-569B-3ED3-B3B1-66DA35B9616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2" descr="Aptos Labs - Wikipedia">
            <a:extLst>
              <a:ext uri="{FF2B5EF4-FFF2-40B4-BE49-F238E27FC236}">
                <a16:creationId xmlns:a16="http://schemas.microsoft.com/office/drawing/2014/main" id="{B4426652-0914-17B2-857A-A63DAE828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47" y="114954"/>
            <a:ext cx="3267634" cy="10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880B34-B820-1731-833E-A3C37AC54512}"/>
              </a:ext>
            </a:extLst>
          </p:cNvPr>
          <p:cNvSpPr txBox="1"/>
          <p:nvPr/>
        </p:nvSpPr>
        <p:spPr>
          <a:xfrm>
            <a:off x="2672787" y="1612236"/>
            <a:ext cx="6846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Top-down approach-</a:t>
            </a:r>
            <a:r>
              <a:rPr lang="en-US" sz="2500" dirty="0"/>
              <a:t>Example</a:t>
            </a:r>
            <a:r>
              <a:rPr lang="en-US" sz="2500" b="1" dirty="0"/>
              <a:t> </a:t>
            </a:r>
            <a:r>
              <a:rPr lang="en-US" sz="2500" dirty="0"/>
              <a:t>the </a:t>
            </a:r>
            <a:r>
              <a:rPr lang="en-US" sz="2500" b="1" dirty="0"/>
              <a:t>coin </a:t>
            </a:r>
            <a:r>
              <a:rPr lang="en-US" sz="2800" b="1" dirty="0"/>
              <a:t>module</a:t>
            </a:r>
            <a:endParaRPr lang="en-US" sz="25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0B84BB-F379-2852-B9C1-08967E606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901" y="2161998"/>
            <a:ext cx="10030054" cy="23485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ABF61D-2C68-3B69-4490-60F04B5EB62B}"/>
              </a:ext>
            </a:extLst>
          </p:cNvPr>
          <p:cNvSpPr txBox="1"/>
          <p:nvPr/>
        </p:nvSpPr>
        <p:spPr>
          <a:xfrm>
            <a:off x="1476901" y="4565176"/>
            <a:ext cx="94140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supply</a:t>
            </a:r>
            <a:r>
              <a:rPr lang="en-US" dirty="0"/>
              <a:t> : a helper function that returns  the current number of coins exist from a specific coin.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TotalSupplyNoChange</a:t>
            </a:r>
            <a:r>
              <a:rPr lang="en-US" dirty="0"/>
              <a:t>: a schema specification that defines a post-condition ,it verifies that number of coins before the last execution and the current number of coins is equal.</a:t>
            </a:r>
          </a:p>
        </p:txBody>
      </p:sp>
    </p:spTree>
    <p:extLst>
      <p:ext uri="{BB962C8B-B14F-4D97-AF65-F5344CB8AC3E}">
        <p14:creationId xmlns:p14="http://schemas.microsoft.com/office/powerpoint/2010/main" val="3572699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DE204-C602-E22B-8F8D-4019CC6C0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C1E15-81C1-1A8E-44B2-BBE73DBA0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578412"/>
            <a:ext cx="8421688" cy="1325563"/>
          </a:xfrm>
        </p:spPr>
        <p:txBody>
          <a:bodyPr/>
          <a:lstStyle/>
          <a:p>
            <a:r>
              <a:rPr lang="en-US" dirty="0"/>
              <a:t>The Aptos framework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D27542F2-F14F-B167-94D4-EBA16D2D2BE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E2B0C5F4-9669-5768-7B5B-835D6F5CBF5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How formal verification helped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4C2475BC-784B-B48C-459C-11D4AE06397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2" descr="Aptos Labs - Wikipedia">
            <a:extLst>
              <a:ext uri="{FF2B5EF4-FFF2-40B4-BE49-F238E27FC236}">
                <a16:creationId xmlns:a16="http://schemas.microsoft.com/office/drawing/2014/main" id="{49034E79-C276-E0D2-322C-3E3E37F5F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47" y="114954"/>
            <a:ext cx="3267634" cy="10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2974BF-EC37-B402-673E-3387A5A6A043}"/>
              </a:ext>
            </a:extLst>
          </p:cNvPr>
          <p:cNvSpPr txBox="1"/>
          <p:nvPr/>
        </p:nvSpPr>
        <p:spPr>
          <a:xfrm>
            <a:off x="2672787" y="1612236"/>
            <a:ext cx="6846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Top-down approach-</a:t>
            </a:r>
            <a:r>
              <a:rPr lang="en-US" sz="2500" dirty="0"/>
              <a:t>Example</a:t>
            </a:r>
            <a:r>
              <a:rPr lang="en-US" sz="2500" b="1" dirty="0"/>
              <a:t> </a:t>
            </a:r>
            <a:r>
              <a:rPr lang="en-US" sz="2500" dirty="0"/>
              <a:t>the </a:t>
            </a:r>
            <a:r>
              <a:rPr lang="en-US" sz="2500" b="1" dirty="0"/>
              <a:t>coin </a:t>
            </a:r>
            <a:r>
              <a:rPr lang="en-US" sz="2800" b="1" dirty="0"/>
              <a:t>module</a:t>
            </a:r>
            <a:endParaRPr lang="en-US" sz="25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46ADBA-344B-6316-14F2-0F1818055C04}"/>
              </a:ext>
            </a:extLst>
          </p:cNvPr>
          <p:cNvSpPr txBox="1"/>
          <p:nvPr/>
        </p:nvSpPr>
        <p:spPr>
          <a:xfrm>
            <a:off x="1026525" y="4274894"/>
            <a:ext cx="87520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That specification applying the TotalSupplyNoChange after any execution of a function from the coin module except mint, burn and burn from.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That way verifying that the number of coins stays the same (except when using functions that are allowed to change the quantity of coins)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87FE78-D625-8759-11AD-CE6343C15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344" y="2204624"/>
            <a:ext cx="7530104" cy="176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45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F3790-7796-2EE8-1500-781053E07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3DEC8-6C45-858A-0A95-E635EAFA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578412"/>
            <a:ext cx="8421688" cy="1325563"/>
          </a:xfrm>
        </p:spPr>
        <p:txBody>
          <a:bodyPr/>
          <a:lstStyle/>
          <a:p>
            <a:r>
              <a:rPr lang="en-US" dirty="0"/>
              <a:t>The aptos framework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744080AA-F3EF-0E89-5FCB-474090684BC5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DAB8F4C7-DADB-2785-F1A4-74239498EE6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How formal verification helped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CEE74499-FE05-9DAB-3899-37163CFDA59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2" descr="Aptos Labs - Wikipedia">
            <a:extLst>
              <a:ext uri="{FF2B5EF4-FFF2-40B4-BE49-F238E27FC236}">
                <a16:creationId xmlns:a16="http://schemas.microsoft.com/office/drawing/2014/main" id="{EC143CEF-3794-F0B7-68F6-58E7D5A8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47" y="114954"/>
            <a:ext cx="3267634" cy="10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F4BEF3-CCC5-9930-FD80-369F3A57BBAC}"/>
              </a:ext>
            </a:extLst>
          </p:cNvPr>
          <p:cNvSpPr txBox="1"/>
          <p:nvPr/>
        </p:nvSpPr>
        <p:spPr>
          <a:xfrm>
            <a:off x="4336188" y="1658742"/>
            <a:ext cx="315945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Bottom-up approach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DBA7FB-BC76-66B7-6F37-E712BCD1FFE0}"/>
              </a:ext>
            </a:extLst>
          </p:cNvPr>
          <p:cNvSpPr txBox="1"/>
          <p:nvPr/>
        </p:nvSpPr>
        <p:spPr>
          <a:xfrm>
            <a:off x="838200" y="2629257"/>
            <a:ext cx="109953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Systematically deriving specifications from individual functions to modules.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approach allowed us to uncover, verify, and document functional properties of the Aptos Framework. </a:t>
            </a:r>
          </a:p>
        </p:txBody>
      </p:sp>
    </p:spTree>
    <p:extLst>
      <p:ext uri="{BB962C8B-B14F-4D97-AF65-F5344CB8AC3E}">
        <p14:creationId xmlns:p14="http://schemas.microsoft.com/office/powerpoint/2010/main" val="3988917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A1B35-E0FC-505A-EFF1-A20547C7A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00304-9553-1423-F2F3-7057BFCFB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481" y="929803"/>
            <a:ext cx="8421688" cy="1325563"/>
          </a:xfrm>
        </p:spPr>
        <p:txBody>
          <a:bodyPr/>
          <a:lstStyle/>
          <a:p>
            <a:r>
              <a:rPr lang="en-US" dirty="0"/>
              <a:t>Securing The aptos framework with formal verification</a:t>
            </a:r>
            <a:br>
              <a:rPr lang="en-US" dirty="0"/>
            </a:br>
            <a:r>
              <a:rPr lang="en-US" dirty="0"/>
              <a:t>BOTTOM-UP APPROACH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6F947718-CAA1-1B6C-810E-65A5B9776244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09A896ED-62FF-89B8-1566-9909D8FB8B6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How formal verification helped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B7547F5E-F950-D6AA-2B5E-DE4F3792A1B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2" descr="Aptos Labs - Wikipedia">
            <a:extLst>
              <a:ext uri="{FF2B5EF4-FFF2-40B4-BE49-F238E27FC236}">
                <a16:creationId xmlns:a16="http://schemas.microsoft.com/office/drawing/2014/main" id="{534886CB-AF45-45BA-5AB6-606033B19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47" y="114954"/>
            <a:ext cx="3267634" cy="10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70FF4D-D4F5-14C4-3A61-AB065FEBF3CB}"/>
              </a:ext>
            </a:extLst>
          </p:cNvPr>
          <p:cNvSpPr txBox="1"/>
          <p:nvPr/>
        </p:nvSpPr>
        <p:spPr>
          <a:xfrm>
            <a:off x="3233067" y="2340241"/>
            <a:ext cx="526304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Systematic Functional specification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636BDF-9CC7-8359-C33E-12743417378B}"/>
                  </a:ext>
                </a:extLst>
              </p:cNvPr>
              <p:cNvSpPr txBox="1"/>
              <p:nvPr/>
            </p:nvSpPr>
            <p:spPr>
              <a:xfrm>
                <a:off x="854413" y="2913640"/>
                <a:ext cx="10619446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Systematic Functional specification is the action of turning high-level security requirements into proven</a:t>
                </a:r>
                <a:br>
                  <a:rPr lang="en-US" dirty="0"/>
                </a:br>
                <a:r>
                  <a:rPr lang="en-US" dirty="0"/>
                  <a:t>code checks, but how is it done?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Read every Move function’s code &amp; comments.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Pull out its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𝒓𝒆𝒒𝒖𝒊𝒓𝒆𝒔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𝒂𝒃𝒐𝒓𝒕𝒔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𝒊𝒇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𝒆𝒏𝒔𝒖𝒓𝒆𝒔</m:t>
                    </m:r>
                  </m:oMath>
                </a14:m>
                <a:r>
                  <a:rPr lang="en-US" dirty="0"/>
                  <a:t> clauses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Inspect each struct to identify its </a:t>
                </a:r>
                <a:r>
                  <a:rPr lang="en-US" b="1" dirty="0"/>
                  <a:t>data invariants.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Create global module invariants from them.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636BDF-9CC7-8359-C33E-127434173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13" y="2913640"/>
                <a:ext cx="10619446" cy="1754326"/>
              </a:xfrm>
              <a:prstGeom prst="rect">
                <a:avLst/>
              </a:prstGeom>
              <a:blipFill>
                <a:blip r:embed="rId4"/>
                <a:stretch>
                  <a:fillRect l="-459" t="-2083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486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6BB4B-6413-262B-81BD-63E00D5C2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ABCD8-1731-4DFE-0E2B-2D17D9CF3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481" y="920077"/>
            <a:ext cx="8421688" cy="1325563"/>
          </a:xfrm>
        </p:spPr>
        <p:txBody>
          <a:bodyPr/>
          <a:lstStyle/>
          <a:p>
            <a:r>
              <a:rPr lang="en-US" dirty="0"/>
              <a:t>Securing The aptos framework with formal verification</a:t>
            </a:r>
            <a:br>
              <a:rPr lang="en-US" dirty="0"/>
            </a:br>
            <a:r>
              <a:rPr lang="en-US" dirty="0"/>
              <a:t>BOTTOM-UP APPROACH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3724966D-6697-0D9C-650C-9DB278FC2E35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071C875B-38DD-3D71-A4A1-A08ED365831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How formal verification helped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45B1175D-981A-C38E-23AB-0E5CF44919F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2" descr="Aptos Labs - Wikipedia">
            <a:extLst>
              <a:ext uri="{FF2B5EF4-FFF2-40B4-BE49-F238E27FC236}">
                <a16:creationId xmlns:a16="http://schemas.microsoft.com/office/drawing/2014/main" id="{002C6ADC-692E-1BB8-B9D4-7F330D0F8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47" y="114954"/>
            <a:ext cx="3267634" cy="10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0FB8F7-95CF-521F-953F-78605E2E2928}"/>
              </a:ext>
            </a:extLst>
          </p:cNvPr>
          <p:cNvSpPr txBox="1"/>
          <p:nvPr/>
        </p:nvSpPr>
        <p:spPr>
          <a:xfrm>
            <a:off x="4646553" y="2287406"/>
            <a:ext cx="25009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Abort conditions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4716C3-A9FE-64A0-DBF6-15C566BCC1A6}"/>
              </a:ext>
            </a:extLst>
          </p:cNvPr>
          <p:cNvSpPr txBox="1"/>
          <p:nvPr/>
        </p:nvSpPr>
        <p:spPr>
          <a:xfrm>
            <a:off x="1010461" y="2829796"/>
            <a:ext cx="56449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Abort conditions capture three classes of checks: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Who is allowed to call the code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valid inputs look like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the system’s state must meet certain criteria.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18C8A2-74DF-C263-9E11-B77AD92C0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008" y="4465624"/>
            <a:ext cx="6663284" cy="189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7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838E6-FBE2-A571-354F-65DC999A2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DDCEF-6205-7E64-0DDA-F5052B338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481" y="881166"/>
            <a:ext cx="8421688" cy="1325563"/>
          </a:xfrm>
        </p:spPr>
        <p:txBody>
          <a:bodyPr/>
          <a:lstStyle/>
          <a:p>
            <a:r>
              <a:rPr lang="en-US" dirty="0"/>
              <a:t>Securing The aptos framework with formal verification</a:t>
            </a:r>
            <a:br>
              <a:rPr lang="en-US" dirty="0"/>
            </a:br>
            <a:r>
              <a:rPr lang="en-US" dirty="0"/>
              <a:t>BOTTOM-UP APPROACH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36B9925A-C582-0E15-6835-8264A249F6DB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B1A6D83F-EEE2-CD76-350C-DA7CB822BCA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How formal verification helped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E3AEEEAF-2260-2B67-3DD2-BB7CBFBFFF6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2" descr="Aptos Labs - Wikipedia">
            <a:extLst>
              <a:ext uri="{FF2B5EF4-FFF2-40B4-BE49-F238E27FC236}">
                <a16:creationId xmlns:a16="http://schemas.microsoft.com/office/drawing/2014/main" id="{B995E565-AF6D-BD24-596E-DA0058B53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47" y="114954"/>
            <a:ext cx="3267634" cy="10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532DB5-A344-0224-17C9-088D0FD8538E}"/>
              </a:ext>
            </a:extLst>
          </p:cNvPr>
          <p:cNvSpPr txBox="1"/>
          <p:nvPr/>
        </p:nvSpPr>
        <p:spPr>
          <a:xfrm>
            <a:off x="4591568" y="2055750"/>
            <a:ext cx="258269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Abort conditions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4AF978-01DE-447A-4CCE-7CBA7F1A97E0}"/>
              </a:ext>
            </a:extLst>
          </p:cNvPr>
          <p:cNvSpPr txBox="1"/>
          <p:nvPr/>
        </p:nvSpPr>
        <p:spPr>
          <a:xfrm>
            <a:off x="1673124" y="2496599"/>
            <a:ext cx="870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is it so important to be able to prove these two conditions that we talked about?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404358-9361-A2A4-A215-158DD00EA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765" y="2868639"/>
            <a:ext cx="7540299" cy="357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5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2CF95-D0B4-7E48-9DF0-FF1DFCE5D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2DF2F-CC48-83DB-14D4-EA6528D7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897" y="285606"/>
            <a:ext cx="8421688" cy="1325563"/>
          </a:xfrm>
        </p:spPr>
        <p:txBody>
          <a:bodyPr/>
          <a:lstStyle/>
          <a:p>
            <a:r>
              <a:rPr lang="en-US" dirty="0"/>
              <a:t>Reminder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E70DE8C0-A23A-5C47-988D-104CE0B928D5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FB2BC004-6A52-024C-80EB-B1505197125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Smart Contracts Reminder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E6DC4068-46AA-61FD-6A0A-1C1DEC542FE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475200-ACAC-93F8-36BE-F9AC7D35A521}"/>
              </a:ext>
            </a:extLst>
          </p:cNvPr>
          <p:cNvSpPr txBox="1"/>
          <p:nvPr/>
        </p:nvSpPr>
        <p:spPr>
          <a:xfrm>
            <a:off x="4760259" y="1130953"/>
            <a:ext cx="35166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Smart Contract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7587A7-964C-9803-91AA-59D1CC229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833" y="1760407"/>
            <a:ext cx="4737060" cy="24018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F16C84-9BFC-10AA-7B39-6759D96397F4}"/>
              </a:ext>
            </a:extLst>
          </p:cNvPr>
          <p:cNvSpPr txBox="1"/>
          <p:nvPr/>
        </p:nvSpPr>
        <p:spPr>
          <a:xfrm>
            <a:off x="341194" y="1608007"/>
            <a:ext cx="679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B4ADEB-260A-0257-EAD9-F3FFBC79BD59}"/>
              </a:ext>
            </a:extLst>
          </p:cNvPr>
          <p:cNvSpPr txBox="1"/>
          <p:nvPr/>
        </p:nvSpPr>
        <p:spPr>
          <a:xfrm>
            <a:off x="493594" y="1760407"/>
            <a:ext cx="679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F9E41D-CC5E-E297-42EA-9C300FFF10D0}"/>
              </a:ext>
            </a:extLst>
          </p:cNvPr>
          <p:cNvSpPr txBox="1"/>
          <p:nvPr/>
        </p:nvSpPr>
        <p:spPr>
          <a:xfrm>
            <a:off x="183107" y="2085061"/>
            <a:ext cx="67965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On-Chain Code:</a:t>
            </a:r>
            <a:r>
              <a:rPr lang="en-US" dirty="0"/>
              <a:t> A smart contract is a program written in a Turing complete language that lives on a blockchain.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Automatic Execution:</a:t>
            </a:r>
            <a:r>
              <a:rPr lang="en-US" dirty="0"/>
              <a:t> It runs itself whenever someone sends a transaction.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Transparent Rules:</a:t>
            </a:r>
            <a:r>
              <a:rPr lang="en-US" dirty="0"/>
              <a:t> Its code and data are public and unchangeable, so everyone knows exactly how it behaves.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Trustless Enforcement:</a:t>
            </a:r>
            <a:r>
              <a:rPr lang="en-US" dirty="0"/>
              <a:t> Once triggered, it enforces agreements itself—no middleman needed, and results are final.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62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0521B-53A8-B942-C2E1-1EAABC5DF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5122A-79FB-51C6-A060-AF3725F5E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481" y="958987"/>
            <a:ext cx="8421688" cy="1325563"/>
          </a:xfrm>
        </p:spPr>
        <p:txBody>
          <a:bodyPr/>
          <a:lstStyle/>
          <a:p>
            <a:r>
              <a:rPr lang="en-US" dirty="0"/>
              <a:t>Securing The aptos framework with formal verification</a:t>
            </a:r>
            <a:br>
              <a:rPr lang="en-US" dirty="0"/>
            </a:br>
            <a:r>
              <a:rPr lang="en-US" dirty="0"/>
              <a:t>BOTTOM-UP APPROACH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5B83309D-C68B-29DA-4A82-5738BF2685E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496478FC-D9D0-6C24-C971-075ED504BDC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How formal verification helped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231519D8-ACC5-EDA9-C20A-DF16865250B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2" descr="Aptos Labs - Wikipedia">
            <a:extLst>
              <a:ext uri="{FF2B5EF4-FFF2-40B4-BE49-F238E27FC236}">
                <a16:creationId xmlns:a16="http://schemas.microsoft.com/office/drawing/2014/main" id="{92C56ABC-276C-7627-07FC-C67997FF5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47" y="114954"/>
            <a:ext cx="3267634" cy="10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D942B8-3A3B-FE74-38D2-89F9D229F94D}"/>
              </a:ext>
            </a:extLst>
          </p:cNvPr>
          <p:cNvSpPr txBox="1"/>
          <p:nvPr/>
        </p:nvSpPr>
        <p:spPr>
          <a:xfrm>
            <a:off x="4782637" y="2315097"/>
            <a:ext cx="249337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Struct Invariants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ECCEDE-6AAD-F9C3-3DB5-58A41A5650E0}"/>
              </a:ext>
            </a:extLst>
          </p:cNvPr>
          <p:cNvSpPr txBox="1"/>
          <p:nvPr/>
        </p:nvSpPr>
        <p:spPr>
          <a:xfrm>
            <a:off x="721468" y="3120120"/>
            <a:ext cx="109955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Struct Invariants </a:t>
            </a:r>
            <a:r>
              <a:rPr lang="en-US" dirty="0"/>
              <a:t>are rules that every instance of a data type must always satisfy.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Why do we need them? Prevent malformed data that could break later logic.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we get them? Read comments and runtime checks in the code, then turn them into formal invariants.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MVP does? Automatically proves that every time you build or update a struct, its invariants hold.</a:t>
            </a:r>
          </a:p>
        </p:txBody>
      </p:sp>
    </p:spTree>
    <p:extLst>
      <p:ext uri="{BB962C8B-B14F-4D97-AF65-F5344CB8AC3E}">
        <p14:creationId xmlns:p14="http://schemas.microsoft.com/office/powerpoint/2010/main" val="186205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E5C04-F607-FD15-7E4E-C24EB63FD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700BD-04A1-8E8F-9707-9CAE2AAD7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481" y="958987"/>
            <a:ext cx="8421688" cy="1325563"/>
          </a:xfrm>
        </p:spPr>
        <p:txBody>
          <a:bodyPr/>
          <a:lstStyle/>
          <a:p>
            <a:r>
              <a:rPr lang="en-US" dirty="0"/>
              <a:t>Securing The aptos framework with formal verification</a:t>
            </a:r>
            <a:br>
              <a:rPr lang="en-US" dirty="0"/>
            </a:br>
            <a:r>
              <a:rPr lang="en-US" dirty="0"/>
              <a:t>BOTTOM-UP APPROACH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897428E6-D386-2323-9AB8-0E7D939610FF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8C3C0118-EA8B-08D0-CF23-81FEC5F12CD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How formal verification helped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29EAF212-368F-B944-4357-D60F8CFE056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2" descr="Aptos Labs - Wikipedia">
            <a:extLst>
              <a:ext uri="{FF2B5EF4-FFF2-40B4-BE49-F238E27FC236}">
                <a16:creationId xmlns:a16="http://schemas.microsoft.com/office/drawing/2014/main" id="{90BE5851-7C0F-971B-3466-FB42F4E43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47" y="114954"/>
            <a:ext cx="3267634" cy="10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2DE69F-626B-7D6F-3016-E382241455A3}"/>
              </a:ext>
            </a:extLst>
          </p:cNvPr>
          <p:cNvSpPr txBox="1"/>
          <p:nvPr/>
        </p:nvSpPr>
        <p:spPr>
          <a:xfrm>
            <a:off x="4782637" y="2315097"/>
            <a:ext cx="249337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Struct Invariants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F16438-787B-4BEF-4DD7-C7E165B24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637" y="3204515"/>
            <a:ext cx="5849554" cy="225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8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53704-2C3B-1F2D-6A0E-637243D9A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29572-3204-65F2-8455-0057E76B8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481" y="958987"/>
            <a:ext cx="8421688" cy="1325563"/>
          </a:xfrm>
        </p:spPr>
        <p:txBody>
          <a:bodyPr/>
          <a:lstStyle/>
          <a:p>
            <a:r>
              <a:rPr lang="en-US" dirty="0"/>
              <a:t>Securing The aptos framework with formal verification</a:t>
            </a:r>
            <a:br>
              <a:rPr lang="en-US" dirty="0"/>
            </a:br>
            <a:r>
              <a:rPr lang="en-US" dirty="0"/>
              <a:t>BOTTOM-UP APPROACH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00599883-946E-E0F4-13EE-830A447DE37C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3AFA9087-1F4B-AAAA-75C8-78BBAAECBB9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How formal verification helped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14C84082-5BF6-531F-31AD-05B0EC0167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2" descr="Aptos Labs - Wikipedia">
            <a:extLst>
              <a:ext uri="{FF2B5EF4-FFF2-40B4-BE49-F238E27FC236}">
                <a16:creationId xmlns:a16="http://schemas.microsoft.com/office/drawing/2014/main" id="{EC4A6784-7EA8-B309-168B-52A46606F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47" y="114954"/>
            <a:ext cx="3267634" cy="10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65B122-152C-2B13-9B4F-13D101139CAE}"/>
              </a:ext>
            </a:extLst>
          </p:cNvPr>
          <p:cNvSpPr txBox="1"/>
          <p:nvPr/>
        </p:nvSpPr>
        <p:spPr>
          <a:xfrm>
            <a:off x="4782637" y="2315097"/>
            <a:ext cx="249337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Struct Invariants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B12BA3-DDBD-8B54-C789-6B7F7F8EF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072" y="2934523"/>
            <a:ext cx="9535856" cy="1800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2F6C07-2DDE-744D-05CE-CA5F23CC8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072" y="4550171"/>
            <a:ext cx="8802328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44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9FA16-A293-9B07-F7E3-6953DF970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245F5-7E87-4BAB-A0FE-2CE8DB9A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843" y="995570"/>
            <a:ext cx="8421688" cy="1325563"/>
          </a:xfrm>
        </p:spPr>
        <p:txBody>
          <a:bodyPr/>
          <a:lstStyle/>
          <a:p>
            <a:r>
              <a:rPr lang="en-US" dirty="0"/>
              <a:t>Securing The aptos framework with formal verification</a:t>
            </a:r>
            <a:br>
              <a:rPr lang="en-US" dirty="0"/>
            </a:br>
            <a:r>
              <a:rPr lang="en-US" dirty="0"/>
              <a:t>BOTTOM-UP APPROACH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32619371-F3D2-A6F0-4170-9F0554B82160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AF06CB1F-E26B-6598-137B-7C9EB3CC864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How formal verification helped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F2471922-BF37-AFA8-61BF-A83A87B960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2" descr="Aptos Labs - Wikipedia">
            <a:extLst>
              <a:ext uri="{FF2B5EF4-FFF2-40B4-BE49-F238E27FC236}">
                <a16:creationId xmlns:a16="http://schemas.microsoft.com/office/drawing/2014/main" id="{23C10A57-9507-8CCE-894D-A33525585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47" y="114954"/>
            <a:ext cx="3267634" cy="10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6CF87A-B369-C9D4-3895-BD6F21E3B67D}"/>
              </a:ext>
            </a:extLst>
          </p:cNvPr>
          <p:cNvSpPr txBox="1"/>
          <p:nvPr/>
        </p:nvSpPr>
        <p:spPr>
          <a:xfrm>
            <a:off x="4747335" y="2384481"/>
            <a:ext cx="25798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Global Invariants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DD1431-5E98-B7ED-1A9B-8FF1555E2E94}"/>
              </a:ext>
            </a:extLst>
          </p:cNvPr>
          <p:cNvSpPr txBox="1"/>
          <p:nvPr/>
        </p:nvSpPr>
        <p:spPr>
          <a:xfrm>
            <a:off x="562861" y="2988231"/>
            <a:ext cx="108643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Rules that the </a:t>
            </a:r>
            <a:r>
              <a:rPr lang="en-US" b="1" dirty="0"/>
              <a:t>global state</a:t>
            </a:r>
            <a:r>
              <a:rPr lang="en-US" dirty="0"/>
              <a:t> must consistently satisfy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relate multiple resources stored at different addresses.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Expressed as conditions over the global state that consist of Move resources in the global memory 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 of the module specification and are automatically verified by the Move Prover.</a:t>
            </a:r>
          </a:p>
        </p:txBody>
      </p:sp>
    </p:spTree>
    <p:extLst>
      <p:ext uri="{BB962C8B-B14F-4D97-AF65-F5344CB8AC3E}">
        <p14:creationId xmlns:p14="http://schemas.microsoft.com/office/powerpoint/2010/main" val="24994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2D62F-5F0B-2DE8-4A1D-3FB40BDA9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9F652-5C7F-CFE3-609E-D5814DB6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843" y="995570"/>
            <a:ext cx="8421688" cy="1325563"/>
          </a:xfrm>
        </p:spPr>
        <p:txBody>
          <a:bodyPr/>
          <a:lstStyle/>
          <a:p>
            <a:r>
              <a:rPr lang="en-US" dirty="0"/>
              <a:t>Securing The aptos framework with formal verification</a:t>
            </a:r>
            <a:br>
              <a:rPr lang="en-US" dirty="0"/>
            </a:br>
            <a:r>
              <a:rPr lang="en-US" dirty="0"/>
              <a:t>BOTTOM-UP APPROACH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15E2D542-8F11-6933-5F2E-FE207DD64AD5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A2BD5245-15EE-F529-0564-D817C59630B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How formal verification helped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0F3A9522-ECC6-A312-453F-67E10E96871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Picture 2" descr="Aptos Labs - Wikipedia">
            <a:extLst>
              <a:ext uri="{FF2B5EF4-FFF2-40B4-BE49-F238E27FC236}">
                <a16:creationId xmlns:a16="http://schemas.microsoft.com/office/drawing/2014/main" id="{1A37BFD6-2B6B-5053-13B4-201EEA683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47" y="114954"/>
            <a:ext cx="3267634" cy="10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57690D-3DB0-FE91-8361-39EE2C3034ED}"/>
              </a:ext>
            </a:extLst>
          </p:cNvPr>
          <p:cNvSpPr txBox="1"/>
          <p:nvPr/>
        </p:nvSpPr>
        <p:spPr>
          <a:xfrm>
            <a:off x="4747335" y="2384481"/>
            <a:ext cx="25798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Global Invariants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90931B-8437-361A-9609-C6677A6A5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792" y="2924883"/>
            <a:ext cx="6496957" cy="2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71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6C08B-ADC5-8C58-D28D-0586E6C0D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EADD3-F030-6B47-5517-D33550858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843" y="995570"/>
            <a:ext cx="8421688" cy="1325563"/>
          </a:xfrm>
        </p:spPr>
        <p:txBody>
          <a:bodyPr/>
          <a:lstStyle/>
          <a:p>
            <a:r>
              <a:rPr lang="en-US" dirty="0"/>
              <a:t>Securing The aptos framework with formal verification</a:t>
            </a:r>
            <a:br>
              <a:rPr lang="en-US" dirty="0"/>
            </a:br>
            <a:r>
              <a:rPr lang="en-US" dirty="0"/>
              <a:t>BOTTOM-UP APPROACH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F8EF23EC-7F9C-E0A8-5276-00EF166929D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81417ECF-6CCD-9B54-F34E-F5A8C9FE4FF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How formal verification helped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D70A76B9-3F7B-95AC-F9B3-867C3289851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2" descr="Aptos Labs - Wikipedia">
            <a:extLst>
              <a:ext uri="{FF2B5EF4-FFF2-40B4-BE49-F238E27FC236}">
                <a16:creationId xmlns:a16="http://schemas.microsoft.com/office/drawing/2014/main" id="{3FC54E9E-728F-E71B-5350-EFA67AF01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47" y="114954"/>
            <a:ext cx="3267634" cy="10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342133-28D6-7706-7FBA-7825B3D553D0}"/>
              </a:ext>
            </a:extLst>
          </p:cNvPr>
          <p:cNvSpPr txBox="1"/>
          <p:nvPr/>
        </p:nvSpPr>
        <p:spPr>
          <a:xfrm>
            <a:off x="4747335" y="2384481"/>
            <a:ext cx="25798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Global Invariants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AB3843-E7CF-0C4A-238B-17BD1F2D9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725" y="3072365"/>
            <a:ext cx="8878539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988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F6DDF-AD61-B119-1F3F-79AE380AA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849DA-07C1-EA09-F56A-410CACC5A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843" y="995570"/>
            <a:ext cx="8421688" cy="1325563"/>
          </a:xfrm>
        </p:spPr>
        <p:txBody>
          <a:bodyPr/>
          <a:lstStyle/>
          <a:p>
            <a:r>
              <a:rPr lang="en-US" dirty="0"/>
              <a:t>Securing The aptos framework with formal verification</a:t>
            </a:r>
            <a:br>
              <a:rPr lang="en-US" dirty="0"/>
            </a:br>
            <a:r>
              <a:rPr lang="en-US" dirty="0"/>
              <a:t>BOTTOM-UP APPROACH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7C298B85-1F07-F62B-D564-331D49D2C6F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A5766B14-3D17-184E-254F-FF9B9FB0BEE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How formal verification helped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397E9A3E-B82F-3C14-6835-C82B4AF928E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2" descr="Aptos Labs - Wikipedia">
            <a:extLst>
              <a:ext uri="{FF2B5EF4-FFF2-40B4-BE49-F238E27FC236}">
                <a16:creationId xmlns:a16="http://schemas.microsoft.com/office/drawing/2014/main" id="{EFE4F728-DC4D-4E83-8970-04C7349F6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47" y="114954"/>
            <a:ext cx="3267634" cy="10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E8B324-4CD6-9453-46DE-D4D6402AA590}"/>
              </a:ext>
            </a:extLst>
          </p:cNvPr>
          <p:cNvSpPr txBox="1"/>
          <p:nvPr/>
        </p:nvSpPr>
        <p:spPr>
          <a:xfrm>
            <a:off x="4747335" y="2384481"/>
            <a:ext cx="25798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Global Invariants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D1F224-E540-4201-4B0E-C1E3376B3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666" y="3201749"/>
            <a:ext cx="8992855" cy="23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255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B76D9-FB98-4F92-A44B-D3A9D7F81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C343C-6D4A-24E0-C924-13F4AE60C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481" y="803343"/>
            <a:ext cx="8421688" cy="1325563"/>
          </a:xfrm>
        </p:spPr>
        <p:txBody>
          <a:bodyPr/>
          <a:lstStyle/>
          <a:p>
            <a:r>
              <a:rPr lang="en-US" dirty="0"/>
              <a:t>Securing The aptos framework with formal verification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5964C75A-CFDB-2012-6849-969609689D56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13580E0D-9803-3A55-6ED8-F5A72A14622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How formal verification helped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9F3401F5-DAAA-9026-2C95-D0618FE777A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2" descr="Aptos Labs - Wikipedia">
            <a:extLst>
              <a:ext uri="{FF2B5EF4-FFF2-40B4-BE49-F238E27FC236}">
                <a16:creationId xmlns:a16="http://schemas.microsoft.com/office/drawing/2014/main" id="{76D96D1E-85C9-7D46-3A02-433BCA1E6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47" y="114954"/>
            <a:ext cx="3267634" cy="10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653B07-D3C5-D641-BA0C-CE2D9283E9C5}"/>
              </a:ext>
            </a:extLst>
          </p:cNvPr>
          <p:cNvSpPr txBox="1"/>
          <p:nvPr/>
        </p:nvSpPr>
        <p:spPr>
          <a:xfrm>
            <a:off x="4494963" y="1890379"/>
            <a:ext cx="36584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Discussion &amp; 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ED0B71-02F0-6D61-CBFB-6579D42C1819}"/>
              </a:ext>
            </a:extLst>
          </p:cNvPr>
          <p:cNvSpPr txBox="1"/>
          <p:nvPr/>
        </p:nvSpPr>
        <p:spPr>
          <a:xfrm>
            <a:off x="670540" y="2565094"/>
            <a:ext cx="114129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Benefits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Formal Guarantees - </a:t>
            </a:r>
            <a:r>
              <a:rPr lang="en-US" dirty="0"/>
              <a:t>Establishes proofs for key properties of the Aptos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Early bug detection - </a:t>
            </a:r>
            <a:r>
              <a:rPr lang="en-US" dirty="0"/>
              <a:t>Helps in identifying bugs and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Clear Documentation – </a:t>
            </a:r>
            <a:r>
              <a:rPr lang="en-US" dirty="0"/>
              <a:t>The specifications in each function/module generate convenient documentation.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Maintainability – </a:t>
            </a:r>
            <a:r>
              <a:rPr lang="en-US" dirty="0"/>
              <a:t>Invariants and module-level contracts make future changes faster and easier for developers.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51814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A3396-A304-6F2C-43CF-8868DCE60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74D6A-BCD6-5F4E-CF20-21E40924A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481" y="803343"/>
            <a:ext cx="8421688" cy="1325563"/>
          </a:xfrm>
        </p:spPr>
        <p:txBody>
          <a:bodyPr/>
          <a:lstStyle/>
          <a:p>
            <a:r>
              <a:rPr lang="en-US" dirty="0"/>
              <a:t>Securing The aptos framework with formal verification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18362CDD-AE9B-646A-21F6-B2C10376A0B9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D16B6D2D-637D-6817-55DE-B30691F93DA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How formal verification helped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E3B415CB-5F7B-C0F2-7A35-0DE285A0849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Picture 2" descr="Aptos Labs - Wikipedia">
            <a:extLst>
              <a:ext uri="{FF2B5EF4-FFF2-40B4-BE49-F238E27FC236}">
                <a16:creationId xmlns:a16="http://schemas.microsoft.com/office/drawing/2014/main" id="{7E7EC591-832A-F45F-E27B-C9BA45F71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47" y="114954"/>
            <a:ext cx="3267634" cy="10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9FA0C7-DFFE-46DF-480E-251CDFFCD438}"/>
              </a:ext>
            </a:extLst>
          </p:cNvPr>
          <p:cNvSpPr txBox="1"/>
          <p:nvPr/>
        </p:nvSpPr>
        <p:spPr>
          <a:xfrm>
            <a:off x="4628043" y="1807920"/>
            <a:ext cx="309501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Example – Before fix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3F93F-FC10-7AF7-C959-3BED2C6E5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867" y="2284974"/>
            <a:ext cx="8563367" cy="383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7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60273-3CD6-0D93-2744-9B21A4520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8983C-4BE3-4D1B-A2AB-FA4390CB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481" y="803343"/>
            <a:ext cx="8421688" cy="1325563"/>
          </a:xfrm>
        </p:spPr>
        <p:txBody>
          <a:bodyPr/>
          <a:lstStyle/>
          <a:p>
            <a:r>
              <a:rPr lang="en-US" dirty="0"/>
              <a:t>Securing The aptos framework with formal verification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5AE73D39-73C0-54E2-4D62-2C6317D36D86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41DD329F-B975-C7C3-3B92-F0302DD4055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How formal verification helped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56D9E1B3-3A05-39E6-37C7-1477BE37DB9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2" descr="Aptos Labs - Wikipedia">
            <a:extLst>
              <a:ext uri="{FF2B5EF4-FFF2-40B4-BE49-F238E27FC236}">
                <a16:creationId xmlns:a16="http://schemas.microsoft.com/office/drawing/2014/main" id="{799F3F54-197E-4762-E0AA-9BE231060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47" y="114954"/>
            <a:ext cx="3267634" cy="10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FAD8DA-D0A0-15E6-073C-DBE25A81F892}"/>
              </a:ext>
            </a:extLst>
          </p:cNvPr>
          <p:cNvSpPr txBox="1"/>
          <p:nvPr/>
        </p:nvSpPr>
        <p:spPr>
          <a:xfrm>
            <a:off x="4654483" y="1834415"/>
            <a:ext cx="28830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Example – After fix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83DB34-24AF-FFCC-1BBE-FB544B66C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3024" y="2388068"/>
            <a:ext cx="8087145" cy="396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1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7D76E-ADDD-8B84-5507-91E169B20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17301-00F8-6798-D905-FC0AAEBF9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897" y="285606"/>
            <a:ext cx="8421688" cy="132556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00A0A474-E16D-C8F1-2CCB-C82FB29C508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  <a:p>
            <a:endParaRPr lang="en-US" dirty="0"/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CFA6CE50-0435-7D69-81FD-E690881D336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Motivation for formal verification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3527BEF8-675B-610F-D192-CE7B835571A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2DE708-0D57-9C34-0668-32D58A35EC81}"/>
              </a:ext>
            </a:extLst>
          </p:cNvPr>
          <p:cNvSpPr txBox="1"/>
          <p:nvPr/>
        </p:nvSpPr>
        <p:spPr>
          <a:xfrm>
            <a:off x="1560512" y="1255746"/>
            <a:ext cx="8421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Blockchain Layers</a:t>
            </a:r>
            <a:endParaRPr lang="en-US" sz="2500" b="1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7C5646-E38A-012A-E509-70D47B8303F8}"/>
              </a:ext>
            </a:extLst>
          </p:cNvPr>
          <p:cNvGrpSpPr/>
          <p:nvPr/>
        </p:nvGrpSpPr>
        <p:grpSpPr>
          <a:xfrm>
            <a:off x="7401720" y="1680277"/>
            <a:ext cx="4114800" cy="4763806"/>
            <a:chOff x="7401719" y="413916"/>
            <a:chExt cx="4667901" cy="603016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1BB7E95-688A-54FC-3D80-CC8D28236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01719" y="413916"/>
              <a:ext cx="4667901" cy="603016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D031A2-66EC-737B-4653-BCECDA88211D}"/>
                </a:ext>
              </a:extLst>
            </p:cNvPr>
            <p:cNvSpPr txBox="1"/>
            <p:nvPr/>
          </p:nvSpPr>
          <p:spPr>
            <a:xfrm rot="21308143">
              <a:off x="10134078" y="3897219"/>
              <a:ext cx="293490" cy="350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E743875-A76D-1E1C-83B0-4817F4BEC28F}"/>
                </a:ext>
              </a:extLst>
            </p:cNvPr>
            <p:cNvSpPr txBox="1"/>
            <p:nvPr/>
          </p:nvSpPr>
          <p:spPr>
            <a:xfrm rot="21442018">
              <a:off x="10061795" y="1913291"/>
              <a:ext cx="293490" cy="350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181C57-0765-818C-56B4-4584C3204296}"/>
                </a:ext>
              </a:extLst>
            </p:cNvPr>
            <p:cNvSpPr txBox="1"/>
            <p:nvPr/>
          </p:nvSpPr>
          <p:spPr>
            <a:xfrm rot="21437363">
              <a:off x="10087210" y="5915031"/>
              <a:ext cx="293490" cy="350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06AB571-BD86-F4A4-C5A9-FED47EB09C83}"/>
              </a:ext>
            </a:extLst>
          </p:cNvPr>
          <p:cNvSpPr txBox="1"/>
          <p:nvPr/>
        </p:nvSpPr>
        <p:spPr>
          <a:xfrm>
            <a:off x="268941" y="2567255"/>
            <a:ext cx="69978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Layer 0 </a:t>
            </a:r>
            <a:r>
              <a:rPr lang="en-US" dirty="0"/>
              <a:t>– a peer- to–peer network for inter-communication that connects and synchronizes all nodes within that single network.</a:t>
            </a:r>
          </a:p>
          <a:p>
            <a:endParaRPr lang="en-US" dirty="0"/>
          </a:p>
          <a:p>
            <a:r>
              <a:rPr lang="en-US" b="1" u="sng" dirty="0"/>
              <a:t>Layer 1 </a:t>
            </a:r>
            <a:r>
              <a:rPr lang="en-US" dirty="0"/>
              <a:t>– The base blockchain protocol responsible for accounts, balances, transaction execution, data availability, and security.</a:t>
            </a:r>
          </a:p>
          <a:p>
            <a:r>
              <a:rPr lang="en-US" b="1" dirty="0"/>
              <a:t>The Aptos network is a Layer 1 blockchain.</a:t>
            </a:r>
          </a:p>
          <a:p>
            <a:endParaRPr lang="en-US" dirty="0"/>
          </a:p>
          <a:p>
            <a:r>
              <a:rPr lang="en-US" b="1" u="sng" dirty="0"/>
              <a:t>Layer 2 </a:t>
            </a:r>
            <a:r>
              <a:rPr lang="en-US" dirty="0"/>
              <a:t>– Faster and cheaper layer that sits on layer-1 that does</a:t>
            </a:r>
            <a:br>
              <a:rPr lang="en-US" dirty="0"/>
            </a:br>
            <a:r>
              <a:rPr lang="en-US" dirty="0"/>
              <a:t>optimization and some of the heavy lifting off-chain.</a:t>
            </a:r>
          </a:p>
        </p:txBody>
      </p:sp>
    </p:spTree>
    <p:extLst>
      <p:ext uri="{BB962C8B-B14F-4D97-AF65-F5344CB8AC3E}">
        <p14:creationId xmlns:p14="http://schemas.microsoft.com/office/powerpoint/2010/main" val="33980622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C2F58-CE15-F735-B37D-BC1B3A43A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8FBAA-DEEC-2D70-9E72-42F2B39B7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481" y="803343"/>
            <a:ext cx="8421688" cy="1325563"/>
          </a:xfrm>
        </p:spPr>
        <p:txBody>
          <a:bodyPr/>
          <a:lstStyle/>
          <a:p>
            <a:r>
              <a:rPr lang="en-US" dirty="0"/>
              <a:t>Securing The aptos framework with formal verification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F4216547-3D55-5D7F-911D-3139D77A1B23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051A5E36-D785-0B32-8535-2F36BC9F098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How formal verification helped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F52DE0E4-34A6-41AD-427A-D8A6E9D0D4F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6" name="Picture 2" descr="Aptos Labs - Wikipedia">
            <a:extLst>
              <a:ext uri="{FF2B5EF4-FFF2-40B4-BE49-F238E27FC236}">
                <a16:creationId xmlns:a16="http://schemas.microsoft.com/office/drawing/2014/main" id="{29217F77-D76B-2C39-3CBD-4371A9BF8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47" y="114954"/>
            <a:ext cx="3267634" cy="10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CAD445-66E6-3C2B-E63C-40CA18CD15A8}"/>
              </a:ext>
            </a:extLst>
          </p:cNvPr>
          <p:cNvSpPr txBox="1"/>
          <p:nvPr/>
        </p:nvSpPr>
        <p:spPr>
          <a:xfrm>
            <a:off x="5121817" y="1890379"/>
            <a:ext cx="16466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2C6807-4F36-B1DC-AEBB-FAC75ADBDB0D}"/>
              </a:ext>
            </a:extLst>
          </p:cNvPr>
          <p:cNvSpPr txBox="1"/>
          <p:nvPr/>
        </p:nvSpPr>
        <p:spPr>
          <a:xfrm>
            <a:off x="838200" y="2646036"/>
            <a:ext cx="105392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specification for the Aptos Framework that are developed in this work are also an important</a:t>
            </a:r>
            <a:br>
              <a:rPr lang="en-US" dirty="0"/>
            </a:br>
            <a:r>
              <a:rPr lang="en-US" dirty="0"/>
              <a:t>component for the Aptos Network documentation because it offers a precise description of the expected</a:t>
            </a:r>
            <a:br>
              <a:rPr lang="en-US" dirty="0"/>
            </a:br>
            <a:r>
              <a:rPr lang="en-US" dirty="0"/>
              <a:t>behavior of each function and module.</a:t>
            </a:r>
            <a:br>
              <a:rPr lang="en-US" dirty="0"/>
            </a:br>
            <a:r>
              <a:rPr lang="en-US" dirty="0"/>
              <a:t>This documentation is vital to ongoing maintenance and quality assurance efforts and makes it</a:t>
            </a:r>
            <a:br>
              <a:rPr lang="en-US" dirty="0"/>
            </a:br>
            <a:r>
              <a:rPr lang="en-US" dirty="0"/>
              <a:t>easier for developers understand the different functions and modules in details.</a:t>
            </a:r>
          </a:p>
        </p:txBody>
      </p:sp>
    </p:spTree>
    <p:extLst>
      <p:ext uri="{BB962C8B-B14F-4D97-AF65-F5344CB8AC3E}">
        <p14:creationId xmlns:p14="http://schemas.microsoft.com/office/powerpoint/2010/main" val="649521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F2CEB-9B11-4CBF-FA82-8149F1B04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6A98C-C34A-E6CD-633F-F304198D7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481" y="803343"/>
            <a:ext cx="8421688" cy="1325563"/>
          </a:xfrm>
        </p:spPr>
        <p:txBody>
          <a:bodyPr/>
          <a:lstStyle/>
          <a:p>
            <a:r>
              <a:rPr lang="en-US" dirty="0"/>
              <a:t>Securing The aptos framework with formal verification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C28A8EB5-3A75-C959-FA6A-44055F631A5D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A2925D89-B05B-CA5C-A977-DD3F82657CF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How formal verification helped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45EE1385-AD19-2384-570B-18D363E3C05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6" name="Picture 2" descr="Aptos Labs - Wikipedia">
            <a:extLst>
              <a:ext uri="{FF2B5EF4-FFF2-40B4-BE49-F238E27FC236}">
                <a16:creationId xmlns:a16="http://schemas.microsoft.com/office/drawing/2014/main" id="{3437CEB8-D52B-9458-D69B-5F3AC2DEB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47" y="114954"/>
            <a:ext cx="3267634" cy="10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19500E-B212-6FA8-E986-3BE7E31C3DAD}"/>
              </a:ext>
            </a:extLst>
          </p:cNvPr>
          <p:cNvSpPr txBox="1"/>
          <p:nvPr/>
        </p:nvSpPr>
        <p:spPr>
          <a:xfrm>
            <a:off x="5121817" y="1890379"/>
            <a:ext cx="16466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1D3B3-EBF5-27FA-0CCC-92372DBABB7F}"/>
              </a:ext>
            </a:extLst>
          </p:cNvPr>
          <p:cNvSpPr txBox="1"/>
          <p:nvPr/>
        </p:nvSpPr>
        <p:spPr>
          <a:xfrm>
            <a:off x="838200" y="2638190"/>
            <a:ext cx="107550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 some key lessons we learnt: adopting a top-down approach proved to be beneficial, as it allowed us to</a:t>
            </a:r>
            <a:br>
              <a:rPr lang="en-US" dirty="0"/>
            </a:br>
            <a:r>
              <a:rPr lang="en-US" dirty="0"/>
              <a:t>establish high-level security requirements, ensuring no critical security aspect was overlooked.</a:t>
            </a:r>
            <a:br>
              <a:rPr lang="en-US" dirty="0"/>
            </a:br>
            <a:r>
              <a:rPr lang="en-US" dirty="0"/>
              <a:t>These high level requirements serve as a communication bridge between security experts and developers,</a:t>
            </a:r>
            <a:br>
              <a:rPr lang="en-US" dirty="0"/>
            </a:br>
            <a:r>
              <a:rPr lang="en-US" dirty="0"/>
              <a:t>which is very useful for future code maintenance.</a:t>
            </a:r>
          </a:p>
        </p:txBody>
      </p:sp>
    </p:spTree>
    <p:extLst>
      <p:ext uri="{BB962C8B-B14F-4D97-AF65-F5344CB8AC3E}">
        <p14:creationId xmlns:p14="http://schemas.microsoft.com/office/powerpoint/2010/main" val="10918273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52C47-540A-ADD8-7305-60E4115B4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EAA7D-536E-8572-97CD-8577AA17F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481" y="803343"/>
            <a:ext cx="8421688" cy="1325563"/>
          </a:xfrm>
        </p:spPr>
        <p:txBody>
          <a:bodyPr/>
          <a:lstStyle/>
          <a:p>
            <a:r>
              <a:rPr lang="en-US" dirty="0"/>
              <a:t>Securing The aptos framework with formal verification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F6BFDE2B-9EBA-AA50-FCB0-C5635BC2D930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EBBFED6D-A937-C553-EC23-B55938C31B3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How formal verification helped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08EC2DF1-96EA-77CA-5B6D-BD291D6060E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6" name="Picture 2" descr="Aptos Labs - Wikipedia">
            <a:extLst>
              <a:ext uri="{FF2B5EF4-FFF2-40B4-BE49-F238E27FC236}">
                <a16:creationId xmlns:a16="http://schemas.microsoft.com/office/drawing/2014/main" id="{170870B7-BE5D-81D7-3453-A00F9742A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47" y="114954"/>
            <a:ext cx="3267634" cy="10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E09568-8C79-2D1B-57D6-7BF07FDCF34D}"/>
              </a:ext>
            </a:extLst>
          </p:cNvPr>
          <p:cNvSpPr txBox="1"/>
          <p:nvPr/>
        </p:nvSpPr>
        <p:spPr>
          <a:xfrm>
            <a:off x="5121817" y="1890379"/>
            <a:ext cx="20724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Related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844900-110A-5BC1-5BA2-89CBB2A0B229}"/>
              </a:ext>
            </a:extLst>
          </p:cNvPr>
          <p:cNvSpPr txBox="1"/>
          <p:nvPr/>
        </p:nvSpPr>
        <p:spPr>
          <a:xfrm>
            <a:off x="428625" y="2817295"/>
            <a:ext cx="115759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Many approaches have been applied to the verification of smart contracts.</a:t>
            </a:r>
            <a:br>
              <a:rPr lang="en-US" dirty="0"/>
            </a:br>
            <a:r>
              <a:rPr lang="en-US" dirty="0"/>
              <a:t>Two surveys that are available in the paper refer to at least two dozen systems for smart contract verification.</a:t>
            </a:r>
            <a:br>
              <a:rPr lang="en-US" dirty="0"/>
            </a:br>
            <a:r>
              <a:rPr lang="en-US" dirty="0"/>
              <a:t>It distinguishes between contract and program level approaches.</a:t>
            </a:r>
            <a:br>
              <a:rPr lang="en-US" dirty="0"/>
            </a:br>
            <a:r>
              <a:rPr lang="en-US" dirty="0"/>
              <a:t>Our approach has aspects of both: we address program level properties via pre/post conditions, and contract level</a:t>
            </a:r>
            <a:br>
              <a:rPr lang="en-US" dirty="0"/>
            </a:br>
            <a:r>
              <a:rPr lang="en-US" dirty="0"/>
              <a:t>properties via global invariants.</a:t>
            </a:r>
          </a:p>
        </p:txBody>
      </p:sp>
    </p:spTree>
    <p:extLst>
      <p:ext uri="{BB962C8B-B14F-4D97-AF65-F5344CB8AC3E}">
        <p14:creationId xmlns:p14="http://schemas.microsoft.com/office/powerpoint/2010/main" val="4034950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ED243-C4A1-6A1A-3296-59F7897B6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B1F4F-8A04-99F5-45D6-4579DE951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481" y="803343"/>
            <a:ext cx="8421688" cy="1325563"/>
          </a:xfrm>
        </p:spPr>
        <p:txBody>
          <a:bodyPr/>
          <a:lstStyle/>
          <a:p>
            <a:r>
              <a:rPr lang="en-US" dirty="0"/>
              <a:t>Securing The aptos framework with formal verification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45664729-333E-9DAB-5DD8-F6893902EFF0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F3773819-3AE7-D304-1D7D-4D004AE8DF4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How formal verification helped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AB287116-AAEC-C90B-91E1-F5FDF979B1C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6" name="Picture 2" descr="Aptos Labs - Wikipedia">
            <a:extLst>
              <a:ext uri="{FF2B5EF4-FFF2-40B4-BE49-F238E27FC236}">
                <a16:creationId xmlns:a16="http://schemas.microsoft.com/office/drawing/2014/main" id="{BDE0C908-1979-CBB0-4C5C-A3308EAF0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47" y="114954"/>
            <a:ext cx="3267634" cy="10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577C1E-EB02-F25C-99EE-6F58922292AD}"/>
              </a:ext>
            </a:extLst>
          </p:cNvPr>
          <p:cNvSpPr txBox="1"/>
          <p:nvPr/>
        </p:nvSpPr>
        <p:spPr>
          <a:xfrm>
            <a:off x="5121817" y="1890379"/>
            <a:ext cx="169309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Conclusion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2DB90-5BA7-864A-BAC1-979549765156}"/>
              </a:ext>
            </a:extLst>
          </p:cNvPr>
          <p:cNvSpPr txBox="1"/>
          <p:nvPr/>
        </p:nvSpPr>
        <p:spPr>
          <a:xfrm>
            <a:off x="428625" y="2817295"/>
            <a:ext cx="1149891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ensure highest standards of quality and security within the Aptos Network, formal verification techniques</a:t>
            </a:r>
            <a:br>
              <a:rPr lang="en-US" dirty="0"/>
            </a:br>
            <a:r>
              <a:rPr lang="en-US" dirty="0"/>
              <a:t>were applied to the Aptos Framework.</a:t>
            </a:r>
            <a:br>
              <a:rPr lang="en-US" dirty="0"/>
            </a:br>
            <a:r>
              <a:rPr lang="en-US" dirty="0"/>
              <a:t>We got high-level security requirements documented.</a:t>
            </a:r>
            <a:br>
              <a:rPr lang="en-US" dirty="0"/>
            </a:br>
            <a:r>
              <a:rPr lang="en-US" dirty="0"/>
              <a:t>We specified each aspect of the Aptos Framework, function by function until most high level security requirements</a:t>
            </a:r>
            <a:br>
              <a:rPr lang="en-US" dirty="0"/>
            </a:br>
            <a:r>
              <a:rPr lang="en-US" dirty="0"/>
              <a:t>were formally verified.</a:t>
            </a:r>
            <a:br>
              <a:rPr lang="en-US" dirty="0"/>
            </a:br>
            <a:r>
              <a:rPr lang="en-US" dirty="0"/>
              <a:t>During this process, bugs and issues were found and fixed, and generally enhanced the level of quality assurance</a:t>
            </a:r>
            <a:br>
              <a:rPr lang="en-US" dirty="0"/>
            </a:br>
            <a:r>
              <a:rPr lang="en-US" dirty="0"/>
              <a:t>within the Aptos Framework.</a:t>
            </a:r>
          </a:p>
          <a:p>
            <a:endParaRPr lang="en-US" dirty="0"/>
          </a:p>
          <a:p>
            <a:r>
              <a:rPr lang="en-US" dirty="0"/>
              <a:t>To the best of our knowledge, this represents one of the first instances of formal verification being applied to</a:t>
            </a:r>
            <a:br>
              <a:rPr lang="en-US" dirty="0"/>
            </a:br>
            <a:r>
              <a:rPr lang="en-US" dirty="0"/>
              <a:t>a smart contract framework.</a:t>
            </a:r>
          </a:p>
        </p:txBody>
      </p:sp>
    </p:spTree>
    <p:extLst>
      <p:ext uri="{BB962C8B-B14F-4D97-AF65-F5344CB8AC3E}">
        <p14:creationId xmlns:p14="http://schemas.microsoft.com/office/powerpoint/2010/main" val="39877916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52D79-9061-0F93-0D32-5EC19D3EE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7185F-85D7-925F-3077-2874F44CC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481" y="803343"/>
            <a:ext cx="8421688" cy="1325563"/>
          </a:xfrm>
        </p:spPr>
        <p:txBody>
          <a:bodyPr/>
          <a:lstStyle/>
          <a:p>
            <a:r>
              <a:rPr lang="en-US" dirty="0"/>
              <a:t>Securing The aptos framework with formal verification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5A341ABC-7EC7-79F9-EF83-049052747FCC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1548E643-4884-172F-B807-39CD31976AF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BDE1A1B9-CF90-5213-12AD-00B0ABE40E7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6" name="Picture 2" descr="Aptos Labs - Wikipedia">
            <a:extLst>
              <a:ext uri="{FF2B5EF4-FFF2-40B4-BE49-F238E27FC236}">
                <a16:creationId xmlns:a16="http://schemas.microsoft.com/office/drawing/2014/main" id="{642AE9F8-A0A4-331D-4088-015E427EC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47" y="114954"/>
            <a:ext cx="3267634" cy="10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55ACAE-BD98-D4DF-5671-B621360A035A}"/>
              </a:ext>
            </a:extLst>
          </p:cNvPr>
          <p:cNvSpPr txBox="1"/>
          <p:nvPr/>
        </p:nvSpPr>
        <p:spPr>
          <a:xfrm>
            <a:off x="5035784" y="3527047"/>
            <a:ext cx="198708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22154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B9306-16CE-4C7C-7483-B8BEF30F3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F66D-832E-769C-3CA4-A334075B2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652" y="285606"/>
            <a:ext cx="8421688" cy="1325563"/>
          </a:xfrm>
        </p:spPr>
        <p:txBody>
          <a:bodyPr/>
          <a:lstStyle/>
          <a:p>
            <a:r>
              <a:rPr lang="en-US" dirty="0"/>
              <a:t>The main characters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B3BEAE21-58A0-C7F5-A8CA-777C2583E6C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  <a:p>
            <a:endParaRPr lang="en-US" dirty="0"/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591CF043-1E35-DCAD-D46C-F0823CB8B33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B6F0BAC5-0F80-CFCC-5369-A93E146EA12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C2394B-9F00-5A95-C3BA-1CEEF7B67EFD}"/>
              </a:ext>
            </a:extLst>
          </p:cNvPr>
          <p:cNvSpPr txBox="1"/>
          <p:nvPr/>
        </p:nvSpPr>
        <p:spPr>
          <a:xfrm>
            <a:off x="7671938" y="3374578"/>
            <a:ext cx="3626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Aptos Network &amp; Framework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B7A38D-DC2B-F7C1-8275-E9EC3906F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351" y="2093535"/>
            <a:ext cx="1465730" cy="14657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FE2847-22DD-5954-1F61-AEC78AEED3EB}"/>
              </a:ext>
            </a:extLst>
          </p:cNvPr>
          <p:cNvSpPr txBox="1"/>
          <p:nvPr/>
        </p:nvSpPr>
        <p:spPr>
          <a:xfrm>
            <a:off x="1205150" y="3606333"/>
            <a:ext cx="406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Move Language</a:t>
            </a:r>
            <a:endParaRPr lang="en-US" dirty="0"/>
          </a:p>
        </p:txBody>
      </p:sp>
      <p:pic>
        <p:nvPicPr>
          <p:cNvPr id="2050" name="Picture 2" descr="Aptos Labs - Wikipedia">
            <a:extLst>
              <a:ext uri="{FF2B5EF4-FFF2-40B4-BE49-F238E27FC236}">
                <a16:creationId xmlns:a16="http://schemas.microsoft.com/office/drawing/2014/main" id="{BB088B42-0C41-E774-65AB-2C6B7F4AC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568" y="2041120"/>
            <a:ext cx="4328508" cy="139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ED0125-4AAD-428C-3E16-5D33494D2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615" y="3864536"/>
            <a:ext cx="3884720" cy="21865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82A712-E903-602D-2328-83DE394D355E}"/>
              </a:ext>
            </a:extLst>
          </p:cNvPr>
          <p:cNvSpPr txBox="1"/>
          <p:nvPr/>
        </p:nvSpPr>
        <p:spPr>
          <a:xfrm>
            <a:off x="4685983" y="5498249"/>
            <a:ext cx="1861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The Move Prover</a:t>
            </a:r>
          </a:p>
        </p:txBody>
      </p:sp>
    </p:spTree>
    <p:extLst>
      <p:ext uri="{BB962C8B-B14F-4D97-AF65-F5344CB8AC3E}">
        <p14:creationId xmlns:p14="http://schemas.microsoft.com/office/powerpoint/2010/main" val="2724338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84934-032F-75EF-9029-3556322A5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9C56B-6550-D4F2-D079-425CB947B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9FE42A89-22B5-B78A-EB66-3FDB7189619D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  <a:p>
            <a:endParaRPr lang="en-US" dirty="0"/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FFE1C020-2AF6-F565-BEC9-1FEAF1EB3E5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Introduction – Move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2AA1EBFD-3EB4-A545-C02A-E3FC79E212A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DCAC2A-1407-4486-3B19-9AB800998585}"/>
              </a:ext>
            </a:extLst>
          </p:cNvPr>
          <p:cNvSpPr txBox="1"/>
          <p:nvPr/>
        </p:nvSpPr>
        <p:spPr>
          <a:xfrm>
            <a:off x="4706469" y="1855694"/>
            <a:ext cx="294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Move Language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B87B4C-BC45-54DE-0CA4-93114A7BE68E}"/>
              </a:ext>
            </a:extLst>
          </p:cNvPr>
          <p:cNvSpPr txBox="1"/>
          <p:nvPr/>
        </p:nvSpPr>
        <p:spPr>
          <a:xfrm>
            <a:off x="838198" y="2608936"/>
            <a:ext cx="1067696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many other languages for writing smart contracts, so why do we need the Move language?</a:t>
            </a:r>
            <a:br>
              <a:rPr lang="en-US" dirty="0"/>
            </a:br>
            <a:r>
              <a:rPr lang="en-US" dirty="0"/>
              <a:t>Some of the benefits of the Move language: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Static Type Checking:</a:t>
            </a:r>
            <a:r>
              <a:rPr lang="en-US" dirty="0"/>
              <a:t> The Move compiler enforces a strong, static type system at compile time, catching type errors before bytecode is produced.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Bytecode Verification:</a:t>
            </a:r>
            <a:r>
              <a:rPr lang="en-US" dirty="0"/>
              <a:t> A Move bytecode verifier checks resource- and memory-safety invariants both when you publish your module and just before execution, preventing invalid or malicious code from running.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Formal Verification Support:</a:t>
            </a:r>
            <a:r>
              <a:rPr lang="en-US" dirty="0"/>
              <a:t> Move is designed for use with formal verification tools (e.g., Move Prover), letting you prove critical properties about your smart contracts before deployment.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0C53B7-B00E-CFAA-A90C-D6E49510C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458" y="136525"/>
            <a:ext cx="1878107" cy="187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07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19027-583C-0238-8F46-3329B06A4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C7031-1DE0-1B5E-3E4E-5A0C8A1E1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A3AD3FAE-9224-9BB8-D049-246218B23CD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  <a:p>
            <a:endParaRPr lang="en-US" dirty="0"/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AA731417-41F5-07FE-D333-139C7FE9CC9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Introduction – Move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02E4F078-A336-79B7-2079-3CE15D596FC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2D2662-1775-DA86-815B-5007ADF34D4A}"/>
              </a:ext>
            </a:extLst>
          </p:cNvPr>
          <p:cNvSpPr txBox="1"/>
          <p:nvPr/>
        </p:nvSpPr>
        <p:spPr>
          <a:xfrm>
            <a:off x="3494245" y="1850119"/>
            <a:ext cx="5364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Move Language – how it works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428A6A-B089-28CE-B780-E15DC8F2500D}"/>
              </a:ext>
            </a:extLst>
          </p:cNvPr>
          <p:cNvSpPr txBox="1"/>
          <p:nvPr/>
        </p:nvSpPr>
        <p:spPr>
          <a:xfrm>
            <a:off x="838198" y="2608936"/>
            <a:ext cx="106769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Move program is essentially a sequence of updates that try to evolve a global persistent memory state ,which just called the (global) memory.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updates are a series of atomic transactions.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global memory is a collection of </a:t>
            </a:r>
            <a:r>
              <a:rPr lang="en-US" b="1" dirty="0"/>
              <a:t>resources</a:t>
            </a:r>
            <a:r>
              <a:rPr lang="en-US" dirty="0"/>
              <a:t> organized in Move structures.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resource in memory is indexed by a &lt;type, address&gt; pair. An </a:t>
            </a:r>
            <a:r>
              <a:rPr lang="en-US" b="1" dirty="0"/>
              <a:t>address</a:t>
            </a:r>
            <a:r>
              <a:rPr lang="en-US" dirty="0"/>
              <a:t> is a unique identifier in the Aptos Network that typically represents the address of a user account.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BDAFA9-04DA-3E40-EDA0-98B58D92D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458" y="136525"/>
            <a:ext cx="1878107" cy="187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20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103E9-C12A-A42A-D7D4-5C01DB3E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6AD0D-EA46-B78E-868F-9DDE1C847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085" y="354295"/>
            <a:ext cx="8421688" cy="132556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87F2D66F-FCE4-60A1-4C6C-50367B91337C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  <a:p>
            <a:endParaRPr lang="en-US" dirty="0"/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59E8FE8E-0140-7C83-CEAD-753309385BA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Introduction – Move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1E15E152-1577-8850-7579-96CFC9F8916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06F50F-BAE0-4D2B-6CEB-2231958614A1}"/>
              </a:ext>
            </a:extLst>
          </p:cNvPr>
          <p:cNvSpPr txBox="1"/>
          <p:nvPr/>
        </p:nvSpPr>
        <p:spPr>
          <a:xfrm>
            <a:off x="3275937" y="1268002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Move Language - Example 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E7191F-7979-3813-11C9-B847F7F12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458" y="136525"/>
            <a:ext cx="1878107" cy="1878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ABCB4F-4E9E-01EF-0830-73D0D64BA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928" y="1942453"/>
            <a:ext cx="10259857" cy="42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97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1EAFD-753A-F6C8-797D-FDE9BF96B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7A41F-128E-4546-5CB2-C577FB1BF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085" y="354295"/>
            <a:ext cx="8421688" cy="132556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DFC5A97C-5564-52EB-764C-6B26FAC2A8D8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  <a:p>
            <a:endParaRPr lang="en-US" dirty="0"/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7C8665F5-3BCC-3250-CC5B-1CCE1F41485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Introduction – Move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25CA4166-2A0E-B426-EF38-C5DDEEDC507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2DC15B-9D28-1716-0273-90019A756286}"/>
              </a:ext>
            </a:extLst>
          </p:cNvPr>
          <p:cNvSpPr txBox="1"/>
          <p:nvPr/>
        </p:nvSpPr>
        <p:spPr>
          <a:xfrm>
            <a:off x="3275937" y="1268002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Move Language - Example 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193509-E32A-281E-8902-EE98C305D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458" y="136525"/>
            <a:ext cx="1878107" cy="1878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9A8425-290D-C2DF-15C9-DA53D4FFE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916" y="2329128"/>
            <a:ext cx="8808103" cy="29472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D1D177F-E0C0-6D6D-3428-807B5813227E}"/>
                  </a:ext>
                </a:extLst>
              </p14:cNvPr>
              <p14:cNvContentPartPr/>
              <p14:nvPr/>
            </p14:nvContentPartPr>
            <p14:xfrm>
              <a:off x="1765064" y="3888125"/>
              <a:ext cx="8254080" cy="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D1D177F-E0C0-6D6D-3428-807B581322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11064" y="3672125"/>
                <a:ext cx="836172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0344CE5-1569-1784-06D9-2EDF5BAC7E24}"/>
                  </a:ext>
                </a:extLst>
              </p14:cNvPr>
              <p14:cNvContentPartPr/>
              <p14:nvPr/>
            </p14:nvContentPartPr>
            <p14:xfrm>
              <a:off x="1796744" y="4222205"/>
              <a:ext cx="3554640" cy="32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0344CE5-1569-1784-06D9-2EDF5BAC7E2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42744" y="4114205"/>
                <a:ext cx="36622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67E56EE-6658-ACFF-2F0F-296D2A7357BF}"/>
                  </a:ext>
                </a:extLst>
              </p14:cNvPr>
              <p14:cNvContentPartPr/>
              <p14:nvPr/>
            </p14:nvContentPartPr>
            <p14:xfrm>
              <a:off x="1765064" y="4548005"/>
              <a:ext cx="2394000" cy="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67E56EE-6658-ACFF-2F0F-296D2A7357B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1064" y="4332005"/>
                <a:ext cx="250164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65FBDB7-FDCB-D83B-687E-FAD7ADB99DB4}"/>
                  </a:ext>
                </a:extLst>
              </p14:cNvPr>
              <p14:cNvContentPartPr/>
              <p14:nvPr/>
            </p14:nvContentPartPr>
            <p14:xfrm>
              <a:off x="1788824" y="2918285"/>
              <a:ext cx="2768040" cy="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65FBDB7-FDCB-D83B-687E-FAD7ADB99DB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34824" y="2702285"/>
                <a:ext cx="287568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8154ABA-99C1-5C06-18C2-696F8D8D8C08}"/>
                  </a:ext>
                </a:extLst>
              </p14:cNvPr>
              <p14:cNvContentPartPr/>
              <p14:nvPr/>
            </p14:nvContentPartPr>
            <p14:xfrm>
              <a:off x="1836704" y="3220325"/>
              <a:ext cx="116892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8154ABA-99C1-5C06-18C2-696F8D8D8C0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82704" y="3112325"/>
                <a:ext cx="12765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11FC85E-0914-AD87-F97E-51036E530983}"/>
                  </a:ext>
                </a:extLst>
              </p14:cNvPr>
              <p14:cNvContentPartPr/>
              <p14:nvPr/>
            </p14:nvContentPartPr>
            <p14:xfrm>
              <a:off x="2536184" y="2520485"/>
              <a:ext cx="780840" cy="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11FC85E-0914-AD87-F97E-51036E53098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82184" y="2304485"/>
                <a:ext cx="88848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2218053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56180624 Minimalist light sales pitch_Win32_v3" id="{6E94D4DF-24E6-4758-8701-2C20AC2BF2DD}" vid="{D9C778EE-A573-4D68-89BA-A3DB5F810E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8B084D-D430-4822-B3CB-DEADB2E7A5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1845F9-C5F4-4AA5-BA9E-EC2182E9148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5BFCE94-6EC9-4D8E-89B6-C22DE7AD70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2890</TotalTime>
  <Words>4023</Words>
  <Application>Microsoft Office PowerPoint</Application>
  <PresentationFormat>Widescreen</PresentationFormat>
  <Paragraphs>505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Cambria Math</vt:lpstr>
      <vt:lpstr>Tenorite</vt:lpstr>
      <vt:lpstr>Wingdings</vt:lpstr>
      <vt:lpstr>Monoline</vt:lpstr>
      <vt:lpstr>Securing              Framework with Formal Verification</vt:lpstr>
      <vt:lpstr>Reminder</vt:lpstr>
      <vt:lpstr>Reminder</vt:lpstr>
      <vt:lpstr>Introduction</vt:lpstr>
      <vt:lpstr>The main characters</vt:lpstr>
      <vt:lpstr>Introduction</vt:lpstr>
      <vt:lpstr>Introduction</vt:lpstr>
      <vt:lpstr>Introduction</vt:lpstr>
      <vt:lpstr>Introduction</vt:lpstr>
      <vt:lpstr>The Move Prover (MVP)  </vt:lpstr>
      <vt:lpstr>The Move Prover (MVP) </vt:lpstr>
      <vt:lpstr>The Move Prover (MVP) </vt:lpstr>
      <vt:lpstr>The Move Prover (MVP) </vt:lpstr>
      <vt:lpstr>The Move Prover (MVP) </vt:lpstr>
      <vt:lpstr>Introduction</vt:lpstr>
      <vt:lpstr>Introduction</vt:lpstr>
      <vt:lpstr>Motivation</vt:lpstr>
      <vt:lpstr>Motivation</vt:lpstr>
      <vt:lpstr>Formal Verification of the Aptos Framework-HARDSHIPS</vt:lpstr>
      <vt:lpstr>The aptos framework devising specification approaches</vt:lpstr>
      <vt:lpstr>The Aptos framework</vt:lpstr>
      <vt:lpstr>The aptos framework</vt:lpstr>
      <vt:lpstr>The aptos framework</vt:lpstr>
      <vt:lpstr>The Aptos framework</vt:lpstr>
      <vt:lpstr>The Aptos framework</vt:lpstr>
      <vt:lpstr>The aptos framework</vt:lpstr>
      <vt:lpstr>Securing The aptos framework with formal verification BOTTOM-UP APPROACH</vt:lpstr>
      <vt:lpstr>Securing The aptos framework with formal verification BOTTOM-UP APPROACH</vt:lpstr>
      <vt:lpstr>Securing The aptos framework with formal verification BOTTOM-UP APPROACH</vt:lpstr>
      <vt:lpstr>Securing The aptos framework with formal verification BOTTOM-UP APPROACH</vt:lpstr>
      <vt:lpstr>Securing The aptos framework with formal verification BOTTOM-UP APPROACH</vt:lpstr>
      <vt:lpstr>Securing The aptos framework with formal verification BOTTOM-UP APPROACH</vt:lpstr>
      <vt:lpstr>Securing The aptos framework with formal verification BOTTOM-UP APPROACH</vt:lpstr>
      <vt:lpstr>Securing The aptos framework with formal verification BOTTOM-UP APPROACH</vt:lpstr>
      <vt:lpstr>Securing The aptos framework with formal verification BOTTOM-UP APPROACH</vt:lpstr>
      <vt:lpstr>Securing The aptos framework with formal verification BOTTOM-UP APPROACH</vt:lpstr>
      <vt:lpstr>Securing The aptos framework with formal verification</vt:lpstr>
      <vt:lpstr>Securing The aptos framework with formal verification</vt:lpstr>
      <vt:lpstr>Securing The aptos framework with formal verification</vt:lpstr>
      <vt:lpstr>Securing The aptos framework with formal verification</vt:lpstr>
      <vt:lpstr>Securing The aptos framework with formal verification</vt:lpstr>
      <vt:lpstr>Securing The aptos framework with formal verification</vt:lpstr>
      <vt:lpstr>Securing The aptos framework with formal verification</vt:lpstr>
      <vt:lpstr>Securing The aptos framework with formal verification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Roei Mesilaty</dc:creator>
  <cp:lastModifiedBy>Roei Mesilaty</cp:lastModifiedBy>
  <cp:revision>150</cp:revision>
  <dcterms:created xsi:type="dcterms:W3CDTF">2023-07-24T01:11:48Z</dcterms:created>
  <dcterms:modified xsi:type="dcterms:W3CDTF">2025-05-08T05:30:07Z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