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0"/>
  </p:notesMasterIdLst>
  <p:handoutMasterIdLst>
    <p:handoutMasterId r:id="rId51"/>
  </p:handoutMasterIdLst>
  <p:sldIdLst>
    <p:sldId id="342" r:id="rId5"/>
    <p:sldId id="359" r:id="rId6"/>
    <p:sldId id="416" r:id="rId7"/>
    <p:sldId id="373" r:id="rId8"/>
    <p:sldId id="417" r:id="rId9"/>
    <p:sldId id="418" r:id="rId10"/>
    <p:sldId id="419" r:id="rId11"/>
    <p:sldId id="389" r:id="rId12"/>
    <p:sldId id="374" r:id="rId13"/>
    <p:sldId id="420" r:id="rId14"/>
    <p:sldId id="421" r:id="rId15"/>
    <p:sldId id="382" r:id="rId16"/>
    <p:sldId id="378" r:id="rId17"/>
    <p:sldId id="379" r:id="rId18"/>
    <p:sldId id="384" r:id="rId19"/>
    <p:sldId id="422" r:id="rId20"/>
    <p:sldId id="386" r:id="rId21"/>
    <p:sldId id="376" r:id="rId22"/>
    <p:sldId id="381" r:id="rId23"/>
    <p:sldId id="387" r:id="rId24"/>
    <p:sldId id="391" r:id="rId25"/>
    <p:sldId id="377" r:id="rId26"/>
    <p:sldId id="393" r:id="rId27"/>
    <p:sldId id="392" r:id="rId28"/>
    <p:sldId id="394" r:id="rId29"/>
    <p:sldId id="395" r:id="rId30"/>
    <p:sldId id="396" r:id="rId31"/>
    <p:sldId id="397" r:id="rId32"/>
    <p:sldId id="398" r:id="rId33"/>
    <p:sldId id="399" r:id="rId34"/>
    <p:sldId id="400" r:id="rId35"/>
    <p:sldId id="401" r:id="rId36"/>
    <p:sldId id="402" r:id="rId37"/>
    <p:sldId id="403" r:id="rId38"/>
    <p:sldId id="404" r:id="rId39"/>
    <p:sldId id="405" r:id="rId40"/>
    <p:sldId id="406" r:id="rId41"/>
    <p:sldId id="407" r:id="rId42"/>
    <p:sldId id="408" r:id="rId43"/>
    <p:sldId id="409" r:id="rId44"/>
    <p:sldId id="411" r:id="rId45"/>
    <p:sldId id="412" r:id="rId46"/>
    <p:sldId id="413" r:id="rId47"/>
    <p:sldId id="414" r:id="rId48"/>
    <p:sldId id="372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9DAF"/>
    <a:srgbClr val="FFFFFF"/>
    <a:srgbClr val="E3FBFE"/>
    <a:srgbClr val="000000"/>
    <a:srgbClr val="05202E"/>
    <a:srgbClr val="051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0A1B5D5-9B99-4C35-A422-299274C8766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סגנון ערכת נושא 1 - הדגשה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8" autoAdjust="0"/>
    <p:restoredTop sz="95084" autoAdjust="0"/>
  </p:normalViewPr>
  <p:slideViewPr>
    <p:cSldViewPr snapToGrid="0" snapToObjects="1" showGuides="1">
      <p:cViewPr varScale="1">
        <p:scale>
          <a:sx n="59" d="100"/>
          <a:sy n="59" d="100"/>
        </p:scale>
        <p:origin x="780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8/10/relationships/authors" Target="authors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459878-C319-6BF3-52DC-16FA4340A6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FA7FC-DFAE-8499-5A3E-AD9648D7FC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BFD57-AB0A-470B-A7AF-56DFE7B5174A}" type="datetimeFigureOut">
              <a:rPr lang="en-US" smtClean="0"/>
              <a:t>5/3/2025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C12BB-9544-9F9A-BEDA-E716864385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1E77E4-B9A2-A882-9240-3AE65EE217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D61A1-75D9-49F7-83EB-F587264261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2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7T14:23:02.2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6,'121'-3,"-46"0,116 11,-157-2,0 2,45 16,-47-13,2-1,55 8,-17-13,81-5,-93-2,0 3,93 12,-19 3,2-5,202-11,-141-3,15 3,-169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3339F-6CEA-4641-BE08-40DAFD6FCF25}" type="datetimeFigureOut">
              <a:rPr lang="en-US" smtClean="0"/>
              <a:t>5/3/2025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75CB5-5666-5049-9AE0-38EFD385C2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62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99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522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75CB5-5666-5049-9AE0-38EFD385C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012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20C7D-A1F8-48E2-B884-219F52818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2D8752-93C5-2C36-1EDF-67D9CA30A2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61F8DD-D96A-CC0B-86EF-9CE335B0D5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31B357-9DE7-A710-30C7-DDF2F8A7BA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088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125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9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6FE65-4EB5-F5BA-20A7-AB167A3FE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34B527-1F39-3475-2714-BDF0B000D2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5F8BB8-754F-0E9F-C48B-190A1F00E4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1D3091-829A-DC6B-1BFF-BF4E218CBF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1546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6B27F-C9D6-2820-5981-7B0079ABE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B03A77-04DD-3F4A-1F3D-7CC7F03A69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54DA3D-CDFC-BB57-CD05-74C5E4B1F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B3854-B280-357D-3DB3-69D5D2E5B8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145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F308E-1635-C927-920E-3BAD0A409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FF535A-930B-07F3-9D25-55157748E9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1A76E3-1AFE-250F-E278-F75B2187F0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86225-7ABA-E779-20CE-58DE081901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7429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0290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510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75CB5-5666-5049-9AE0-38EFD385C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6738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853B2-734E-A5D2-A61E-2DD3D1D70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326D73-3CB2-4ECC-97D9-4DEB2DA42B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75465B-4B6C-617F-D333-E3F1516A7D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7D38A-623D-D26C-A8DF-43D40262E4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1740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35BC6-D8BC-F8B6-1904-4953B2FFD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48FAA3-0488-EE70-7EC7-5C409CE896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599C17-5940-4C56-DE81-45B6CFF932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5CA04-5314-0BEB-2997-5D6E9E7221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678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872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6C849-1CAE-E7B8-2018-859EA4FD4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F77765-A285-D374-F2A0-609C2F9500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335C25-6186-A01B-6F82-8058B1E323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2B7FE-7A43-E95A-4368-5D030F5C01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75CB5-5666-5049-9AE0-38EFD385C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7057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8503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93773-2152-6ABA-9ABE-7B89EF2E7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C1AA51-B525-F3C1-3063-CE3F26D534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76ECDC-AD3A-0E15-9E27-1EF8076C05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36433-22B8-EC4A-1802-370811AE3A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515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7210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371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E5DB2-14CD-4857-6F71-2DD07662B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F5E003-3B15-3AD7-528F-AB5039F477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36C313-376B-5434-3103-21D3811421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C62A3-DE66-D652-7C2F-FDA97ED2B4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4007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008B4-6483-3F2E-57EE-966FBA798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C200E236-E14A-B460-59F1-F90A1793FC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4E0FFDC5-7F8F-47D0-033A-C1E170AF3D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9F2D2B7-2782-8F3D-3EDA-84C8EC6F82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499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1641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CC9D8-A74F-E5CF-9809-B61DAF01B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48266DAA-1DF7-21EA-9492-810D8FC00E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31ACFBAF-EE97-127A-235F-A5105063EC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9082B922-5ABF-1E53-7036-1495D5D766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082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1889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890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164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E2EAB-1A3B-8717-900A-908A5ED86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E8F86B-E4EE-E702-DBCE-D36598859B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17D7C6-1906-422E-3EAE-98BCF715C3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776E3-6006-B76C-1D9F-11E9BE71DE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50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B9AC0-39F4-560C-DEFB-0CE25930A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8CC805-8AFA-B67F-3DB3-41F18C066C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A4813E-29CF-98C7-4D74-0A22C37234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6AFDC-0E6A-A82B-F767-3F807836E3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575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B092F-1E28-FE73-1CBF-FD92DA565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88931C-27E9-C8A4-4396-FDCC38DA33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C5E40D-BFDA-224B-9076-B7D8F24AD8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78251-10FF-6B08-7811-87E59F4AB7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767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B3AF5-3A86-5A78-A16E-D0719BD3D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A93F85-FA05-B325-7110-7BB1D37397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92D9CA-E2BE-2E09-F142-6E9AEA5959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DD502-23E8-DDDC-A714-064A4471D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83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072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bg>
      <p:bgPr>
        <a:gradFill>
          <a:gsLst>
            <a:gs pos="93000">
              <a:schemeClr val="tx2"/>
            </a:gs>
            <a:gs pos="81000">
              <a:schemeClr val="accent6">
                <a:lumMod val="50000"/>
              </a:schemeClr>
            </a:gs>
            <a:gs pos="27000">
              <a:schemeClr val="tx1"/>
            </a:gs>
            <a:gs pos="8000">
              <a:schemeClr val="accent4">
                <a:lumMod val="75000"/>
              </a:schemeClr>
            </a:gs>
            <a:gs pos="0">
              <a:schemeClr val="accent4"/>
            </a:gs>
            <a:gs pos="99000">
              <a:schemeClr val="tx2">
                <a:lumMod val="40000"/>
                <a:lumOff val="60000"/>
              </a:schemeClr>
            </a:gs>
          </a:gsLst>
          <a:lin ang="12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BA6450-E291-DC40-F198-C02B48513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1"/>
            <a:ext cx="12192003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462FF1-D97D-8505-FE7F-8B2DB411A8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04799"/>
            <a:ext cx="12191998" cy="3215641"/>
          </a:xfrm>
        </p:spPr>
        <p:txBody>
          <a:bodyPr lIns="0" rIns="0" bIns="0" anchor="b" anchorCtr="0">
            <a:noAutofit/>
          </a:bodyPr>
          <a:lstStyle>
            <a:lvl1pPr algn="ctr">
              <a:defRPr sz="6000" kern="1200" cap="all" spc="3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8B9CAE2-F3DD-D6D3-96C8-D947A41177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" y="3670628"/>
            <a:ext cx="12191997" cy="2577772"/>
          </a:xfrm>
        </p:spPr>
        <p:txBody>
          <a:bodyPr>
            <a:noAutofit/>
          </a:bodyPr>
          <a:lstStyle>
            <a:lvl1pPr marL="0" indent="0" algn="ctr">
              <a:buNone/>
              <a:defRPr sz="3200" b="0" i="0" cap="all" spc="600" baseline="0">
                <a:solidFill>
                  <a:schemeClr val="accent3"/>
                </a:solidFill>
                <a:latin typeface="+mj-lt"/>
                <a:cs typeface="Biome Light" panose="020B03030302040208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119321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55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23B0D0-B01D-0BB0-6127-A878BE49D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39728" y="-6350"/>
            <a:ext cx="6154615" cy="68643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627" y="173736"/>
            <a:ext cx="4352662" cy="2203704"/>
          </a:xfrm>
        </p:spPr>
        <p:txBody>
          <a:bodyPr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C363351-4779-B42E-ED7A-C4AF2920BABC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36550" y="336550"/>
            <a:ext cx="5303640" cy="6184900"/>
          </a:xfrm>
        </p:spPr>
        <p:txBody>
          <a:bodyPr/>
          <a:lstStyle>
            <a:lvl1pPr algn="ctr"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9870F08-C2AE-9AF7-58DE-EEA8A48BEDA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6889627" y="3104277"/>
            <a:ext cx="4371560" cy="3022201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569214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2pPr>
            <a:lvl3pPr marL="861822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3pPr>
            <a:lvl4pPr marL="1152144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712911-615E-724B-FC0F-996291526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889627" y="2679480"/>
            <a:ext cx="4352662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082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55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CFFF0E2-6B47-67EB-D6AA-D972E7B7C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6350"/>
            <a:ext cx="4646951" cy="68643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827F6F-999F-23E9-8C09-325D1A76B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5831" y="2680134"/>
            <a:ext cx="3114078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370" y="171396"/>
            <a:ext cx="3736630" cy="2202350"/>
          </a:xfrm>
        </p:spPr>
        <p:txBody>
          <a:bodyPr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9870F08-C2AE-9AF7-58DE-EEA8A48BEDA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841716" y="3078480"/>
            <a:ext cx="3108193" cy="3047997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569214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2pPr>
            <a:lvl3pPr marL="861822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3pPr>
            <a:lvl4pPr marL="1152144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D360C16C-E69B-FDEF-F033-CA9A2E238288}"/>
              </a:ext>
            </a:extLst>
          </p:cNvPr>
          <p:cNvSpPr>
            <a:spLocks noGrp="1"/>
          </p:cNvSpPr>
          <p:nvPr>
            <p:ph type="tbl" sz="quarter" idx="37"/>
          </p:nvPr>
        </p:nvSpPr>
        <p:spPr>
          <a:xfrm>
            <a:off x="5067300" y="404813"/>
            <a:ext cx="6705600" cy="6048375"/>
          </a:xfrm>
        </p:spPr>
        <p:txBody>
          <a:bodyPr/>
          <a:lstStyle>
            <a:lvl1pPr>
              <a:defRPr sz="2400"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07219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96A82D-0723-4BA3-0283-9F0D67B0C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20A5FD-BDFB-45F2-E644-E93FB81CA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7039" y="1983416"/>
            <a:ext cx="10435630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562" y="433906"/>
            <a:ext cx="10515601" cy="1327464"/>
          </a:xfrm>
        </p:spPr>
        <p:txBody>
          <a:bodyPr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9870F08-C2AE-9AF7-58DE-EEA8A48BEDA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814302" y="2465535"/>
            <a:ext cx="7303538" cy="3427265"/>
          </a:xfrm>
        </p:spPr>
        <p:txBody>
          <a:bodyPr/>
          <a:lstStyle>
            <a:lvl1pPr marL="283464" indent="-283464"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566928" indent="-283464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defRPr sz="1800" spc="0"/>
            </a:lvl2pPr>
            <a:lvl3pPr marL="859536" indent="-283464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defRPr sz="1800" spc="0"/>
            </a:lvl3pPr>
            <a:lvl4pPr marL="1152144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defRPr sz="1800" spc="0"/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E7FC75E-AA73-003E-D4E3-B1819886AF9C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8392160" y="2465388"/>
            <a:ext cx="2856865" cy="3427412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bg1"/>
                </a:solidFill>
                <a:latin typeface="+mn-lt"/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611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D51531-1219-2E4B-DCE7-C6FD9D809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1869" y="343814"/>
            <a:ext cx="11550701" cy="621060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EC02E56-87A4-158A-F0B0-DB8E9BE3A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7039" y="1991547"/>
            <a:ext cx="10546763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370" y="643842"/>
            <a:ext cx="10515601" cy="1140849"/>
          </a:xfrm>
        </p:spPr>
        <p:txBody>
          <a:bodyPr lIns="0"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471D7DE3-05F5-8052-02FA-6EF9717E15B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5025" y="2560638"/>
            <a:ext cx="10515600" cy="3478212"/>
          </a:xfrm>
        </p:spPr>
        <p:txBody>
          <a:bodyPr/>
          <a:lstStyle>
            <a:lvl1pPr>
              <a:defRPr sz="2400"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68DE94-FC46-A848-7949-ABFEADADE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7039" y="1983705"/>
            <a:ext cx="10435630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5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gradFill>
          <a:gsLst>
            <a:gs pos="81987">
              <a:schemeClr val="accent6">
                <a:lumMod val="50000"/>
              </a:schemeClr>
            </a:gs>
            <a:gs pos="35040">
              <a:srgbClr val="020B11"/>
            </a:gs>
            <a:gs pos="11979">
              <a:schemeClr val="accent4">
                <a:lumMod val="50000"/>
              </a:schemeClr>
            </a:gs>
            <a:gs pos="0">
              <a:schemeClr val="accent4"/>
            </a:gs>
            <a:gs pos="99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89F5C3D-E9E6-75E0-BF7D-799B5CFE5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575462" y="4137"/>
            <a:ext cx="7616537" cy="6853863"/>
            <a:chOff x="4575462" y="4137"/>
            <a:chExt cx="7616537" cy="685386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E1D2C2-40C4-6B80-E8C6-B4CE94C23037}"/>
                </a:ext>
              </a:extLst>
            </p:cNvPr>
            <p:cNvGrpSpPr/>
            <p:nvPr/>
          </p:nvGrpSpPr>
          <p:grpSpPr>
            <a:xfrm>
              <a:off x="4575462" y="691665"/>
              <a:ext cx="364018" cy="857035"/>
              <a:chOff x="468157" y="1144246"/>
              <a:chExt cx="364018" cy="857035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7C904D88-E1BE-F1FA-D405-F55DA966DA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705405" y="1144246"/>
                <a:ext cx="126770" cy="126770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  <a:alpha val="4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Graphic 12">
                <a:extLst>
                  <a:ext uri="{FF2B5EF4-FFF2-40B4-BE49-F238E27FC236}">
                    <a16:creationId xmlns:a16="http://schemas.microsoft.com/office/drawing/2014/main" id="{1D8F0816-C429-D32E-058B-33405874DF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68157" y="1963496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  <p:pic>
          <p:nvPicPr>
            <p:cNvPr id="4" name="Content Placeholder 14">
              <a:extLst>
                <a:ext uri="{FF2B5EF4-FFF2-40B4-BE49-F238E27FC236}">
                  <a16:creationId xmlns:a16="http://schemas.microsoft.com/office/drawing/2014/main" id="{14AC0A97-7D79-3DBE-FB53-A9EBFD806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42796" y="4137"/>
              <a:ext cx="5649203" cy="685386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1E83F98-B388-2594-BACB-E3DB652C9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831" y="173735"/>
            <a:ext cx="4409514" cy="2203704"/>
          </a:xfrm>
        </p:spPr>
        <p:txBody>
          <a:bodyPr anchor="b">
            <a:noAutofit/>
          </a:bodyPr>
          <a:lstStyle>
            <a:lvl1pPr>
              <a:defRPr sz="3200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9D0F3E-69D8-49F3-5D7A-71FDC4E3EEE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1850" y="3079119"/>
            <a:ext cx="4413250" cy="2752725"/>
          </a:xfrm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defRPr sz="180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defRPr sz="1600">
                <a:solidFill>
                  <a:schemeClr val="bg1"/>
                </a:solidFill>
                <a:latin typeface="+mn-lt"/>
              </a:defRPr>
            </a:lvl2pPr>
            <a:lvl3pPr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defRPr sz="1400">
                <a:solidFill>
                  <a:schemeClr val="bg1"/>
                </a:solidFill>
                <a:latin typeface="+mn-lt"/>
              </a:defRPr>
            </a:lvl3pPr>
            <a:lvl4pPr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defRPr sz="120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CFC792-44F7-2497-E19D-8FB08AFF9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5831" y="2679192"/>
            <a:ext cx="4101929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260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gradFill>
          <a:gsLst>
            <a:gs pos="93000">
              <a:schemeClr val="tx2"/>
            </a:gs>
            <a:gs pos="81000">
              <a:schemeClr val="accent6">
                <a:lumMod val="50000"/>
              </a:schemeClr>
            </a:gs>
            <a:gs pos="27000">
              <a:schemeClr val="tx1"/>
            </a:gs>
            <a:gs pos="8000">
              <a:schemeClr val="accent4">
                <a:lumMod val="75000"/>
              </a:schemeClr>
            </a:gs>
            <a:gs pos="0">
              <a:schemeClr val="accent4"/>
            </a:gs>
            <a:gs pos="99000">
              <a:schemeClr val="tx2">
                <a:lumMod val="40000"/>
                <a:lumOff val="60000"/>
              </a:schemeClr>
            </a:gs>
          </a:gsLst>
          <a:lin ang="12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BA6450-E291-DC40-F198-C02B48513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1"/>
            <a:ext cx="12192003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462FF1-D97D-8505-FE7F-8B2DB411A8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" y="1821180"/>
            <a:ext cx="12191994" cy="3215641"/>
          </a:xfrm>
        </p:spPr>
        <p:txBody>
          <a:bodyPr lIns="0" rIns="0" bIns="0" anchor="ctr" anchorCtr="0">
            <a:noAutofit/>
          </a:bodyPr>
          <a:lstStyle>
            <a:lvl1pPr algn="ctr">
              <a:defRPr sz="6000" kern="1200" cap="all" spc="3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3504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A084D09-1B2D-4EE2-82A7-83196133B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6350"/>
            <a:ext cx="12185769" cy="6864350"/>
            <a:chOff x="0" y="-6350"/>
            <a:chExt cx="12185769" cy="68643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3860AA6-1B14-DF89-B725-CC444E502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-6350"/>
              <a:ext cx="6160393" cy="6864350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6" name="Content Placeholder 14">
              <a:extLst>
                <a:ext uri="{FF2B5EF4-FFF2-40B4-BE49-F238E27FC236}">
                  <a16:creationId xmlns:a16="http://schemas.microsoft.com/office/drawing/2014/main" id="{D172E570-D67F-4980-88C2-CF6560C1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750267" y="410125"/>
              <a:ext cx="6845628" cy="6025377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F90BF68-CF26-6705-CBFD-428BEB787EDB}"/>
                </a:ext>
              </a:extLst>
            </p:cNvPr>
            <p:cNvGrpSpPr/>
            <p:nvPr/>
          </p:nvGrpSpPr>
          <p:grpSpPr>
            <a:xfrm rot="10800000">
              <a:off x="5304704" y="259572"/>
              <a:ext cx="584267" cy="390181"/>
              <a:chOff x="1876516" y="596691"/>
              <a:chExt cx="584267" cy="39018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066F635-8DB9-B091-8467-D8F0327217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876516" y="842493"/>
                <a:ext cx="144379" cy="144379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  <a:alpha val="4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Graphic 12">
                <a:extLst>
                  <a:ext uri="{FF2B5EF4-FFF2-40B4-BE49-F238E27FC236}">
                    <a16:creationId xmlns:a16="http://schemas.microsoft.com/office/drawing/2014/main" id="{882D2FD3-A05B-400C-6347-115486FFD9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2360199" y="596691"/>
                <a:ext cx="100584" cy="100584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0459F4-C5B9-4070-46D1-2E7DA3EFB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466502" cy="1936866"/>
          </a:xfrm>
        </p:spPr>
        <p:txBody>
          <a:bodyPr anchor="b"/>
          <a:lstStyle>
            <a:lvl1pPr>
              <a:defRPr sz="3200" cap="all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F613B1-323C-4C25-4526-1D3313A71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5831" y="2620500"/>
            <a:ext cx="4471665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D2C2143-1936-BBDA-A6A8-40B6DBD16AE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1" y="3097848"/>
            <a:ext cx="4466504" cy="3405187"/>
          </a:xfrm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+mn-lt"/>
              </a:defRPr>
            </a:lvl2pPr>
            <a:lvl3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3pPr>
            <a:lvl4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20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9040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12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B5B81B-FCE8-FE9C-8F0A-6488B25F0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1869" y="343814"/>
            <a:ext cx="11550701" cy="621060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869" y="579120"/>
            <a:ext cx="11548261" cy="2733306"/>
          </a:xfrm>
        </p:spPr>
        <p:txBody>
          <a:bodyPr anchor="b">
            <a:noAutofit/>
          </a:bodyPr>
          <a:lstStyle>
            <a:lvl1pPr algn="ctr">
              <a:defRPr sz="3200" cap="all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F877C2F-8190-18D9-5D24-5BD7B05A29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1868" y="3484615"/>
            <a:ext cx="11562303" cy="2387865"/>
          </a:xfrm>
        </p:spPr>
        <p:txBody>
          <a:bodyPr>
            <a:noAutofit/>
          </a:bodyPr>
          <a:lstStyle>
            <a:lvl1pPr marL="0" indent="0" algn="ctr">
              <a:buNone/>
              <a:defRPr sz="6000" b="0" i="0" cap="all" spc="600" baseline="0">
                <a:solidFill>
                  <a:schemeClr val="accent3">
                    <a:lumMod val="75000"/>
                  </a:schemeClr>
                </a:solidFill>
                <a:latin typeface="+mj-lt"/>
                <a:cs typeface="Biome Light" panose="020B03030302040208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659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gradFill>
          <a:gsLst>
            <a:gs pos="100000">
              <a:schemeClr val="tx2"/>
            </a:gs>
            <a:gs pos="79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664209F-41AB-70E5-1B9E-7490900C5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1"/>
            <a:ext cx="12191997" cy="6857998"/>
          </a:xfrm>
          <a:prstGeom prst="rect">
            <a:avLst/>
          </a:prstGeom>
          <a:gradFill flip="none" rotWithShape="1">
            <a:gsLst>
              <a:gs pos="0">
                <a:srgbClr val="1A012C"/>
              </a:gs>
              <a:gs pos="45000">
                <a:srgbClr val="1A012C">
                  <a:alpha val="50000"/>
                </a:srgbClr>
              </a:gs>
              <a:gs pos="100000">
                <a:schemeClr val="accent6">
                  <a:lumMod val="5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2D3409-585B-54E2-1DCC-AC58804E4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6350"/>
            <a:ext cx="6096000" cy="68643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891" y="511762"/>
            <a:ext cx="4960830" cy="2785158"/>
          </a:xfrm>
        </p:spPr>
        <p:txBody>
          <a:bodyPr anchor="b">
            <a:noAutofit/>
          </a:bodyPr>
          <a:lstStyle>
            <a:lvl1pPr algn="l">
              <a:defRPr sz="2400" cap="all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47B8A5C-E279-DB0B-E9D3-9274178761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2640" y="3484615"/>
            <a:ext cx="4958081" cy="2387865"/>
          </a:xfrm>
        </p:spPr>
        <p:txBody>
          <a:bodyPr>
            <a:noAutofit/>
          </a:bodyPr>
          <a:lstStyle>
            <a:lvl1pPr marL="0" indent="0" algn="l">
              <a:buNone/>
              <a:defRPr sz="3200" b="0" i="0" cap="all" spc="600" baseline="0">
                <a:solidFill>
                  <a:schemeClr val="accent3">
                    <a:lumMod val="75000"/>
                  </a:schemeClr>
                </a:solidFill>
                <a:latin typeface="+mj-lt"/>
                <a:cs typeface="Biome Light" panose="020B03030302040208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386C402-C5C5-2A54-C618-62673AD93C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7638" y="336550"/>
            <a:ext cx="5322887" cy="6184900"/>
          </a:xfrm>
        </p:spPr>
        <p:txBody>
          <a:bodyPr/>
          <a:lstStyle>
            <a:lvl1pPr algn="ctr"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218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2 column">
    <p:bg>
      <p:bgPr>
        <a:gradFill>
          <a:gsLst>
            <a:gs pos="100000">
              <a:schemeClr val="tx2"/>
            </a:gs>
            <a:gs pos="79000">
              <a:schemeClr val="accent6"/>
            </a:gs>
            <a:gs pos="55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4">
            <a:extLst>
              <a:ext uri="{FF2B5EF4-FFF2-40B4-BE49-F238E27FC236}">
                <a16:creationId xmlns:a16="http://schemas.microsoft.com/office/drawing/2014/main" id="{318CE367-BBCB-F4AB-635F-4C9995EAE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350"/>
            <a:ext cx="2356339" cy="68538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E3FBBA-81E2-31F1-EF51-02706B5B5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56339" y="-6350"/>
            <a:ext cx="9831801" cy="68643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AD3746D-3CD1-FFA5-0019-AD0C588B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05669" y="2002443"/>
            <a:ext cx="7922116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5669" y="113097"/>
            <a:ext cx="7420819" cy="1656304"/>
          </a:xfrm>
        </p:spPr>
        <p:txBody>
          <a:bodyPr lIns="0"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9624CF4-7769-4663-3361-39136F5E20C8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3305669" y="2470150"/>
            <a:ext cx="7420819" cy="3676649"/>
          </a:xfrm>
        </p:spPr>
        <p:txBody>
          <a:bodyPr/>
          <a:lstStyle>
            <a:lvl1pPr marL="285750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+mn-lt"/>
              </a:defRPr>
            </a:lvl1pPr>
            <a:lvl2pPr marL="8001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2pPr>
            <a:lvl3pPr marL="12573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</a:defRPr>
            </a:lvl3pPr>
            <a:lvl4pPr marL="1657350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+mn-lt"/>
              </a:defRPr>
            </a:lvl4pPr>
            <a:lvl5pPr marL="2114550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026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361F2FA-20C7-5447-C138-CE2CA186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" y="2"/>
            <a:ext cx="12191997" cy="6857998"/>
            <a:chOff x="3" y="2"/>
            <a:chExt cx="12191997" cy="685799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EDD626-82E4-71C6-25F1-CDA46B7B3F39}"/>
                </a:ext>
              </a:extLst>
            </p:cNvPr>
            <p:cNvSpPr/>
            <p:nvPr/>
          </p:nvSpPr>
          <p:spPr>
            <a:xfrm>
              <a:off x="3" y="2"/>
              <a:ext cx="12191997" cy="6857998"/>
            </a:xfrm>
            <a:prstGeom prst="rect">
              <a:avLst/>
            </a:prstGeom>
            <a:gradFill flip="none" rotWithShape="1">
              <a:gsLst>
                <a:gs pos="0">
                  <a:srgbClr val="1A012C"/>
                </a:gs>
                <a:gs pos="45000">
                  <a:srgbClr val="1A012C">
                    <a:alpha val="50000"/>
                  </a:srgbClr>
                </a:gs>
                <a:gs pos="100000">
                  <a:schemeClr val="accent6">
                    <a:lumMod val="5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DC952AF-CE06-54F7-CB4A-1722F90AC3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" y="2"/>
              <a:ext cx="12191994" cy="6857996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E6EDFF3-843B-AAE9-DB73-423142606F52}"/>
                </a:ext>
              </a:extLst>
            </p:cNvPr>
            <p:cNvGrpSpPr/>
            <p:nvPr/>
          </p:nvGrpSpPr>
          <p:grpSpPr>
            <a:xfrm rot="5400000">
              <a:off x="1645776" y="1222395"/>
              <a:ext cx="431603" cy="412684"/>
              <a:chOff x="1870859" y="869908"/>
              <a:chExt cx="431603" cy="412684"/>
            </a:xfrm>
          </p:grpSpPr>
          <p:sp>
            <p:nvSpPr>
              <p:cNvPr id="12" name="Graphic 15">
                <a:extLst>
                  <a:ext uri="{FF2B5EF4-FFF2-40B4-BE49-F238E27FC236}">
                    <a16:creationId xmlns:a16="http://schemas.microsoft.com/office/drawing/2014/main" id="{312F4F85-6C79-201D-E20D-64CD4728E4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0800000">
                <a:off x="1870859" y="1154576"/>
                <a:ext cx="128016" cy="128016"/>
              </a:xfrm>
              <a:custGeom>
                <a:avLst/>
                <a:gdLst>
                  <a:gd name="connsiteX0" fmla="*/ 63857 w 127713"/>
                  <a:gd name="connsiteY0" fmla="*/ 18874 h 127713"/>
                  <a:gd name="connsiteX1" fmla="*/ 108839 w 127713"/>
                  <a:gd name="connsiteY1" fmla="*/ 63857 h 127713"/>
                  <a:gd name="connsiteX2" fmla="*/ 63857 w 127713"/>
                  <a:gd name="connsiteY2" fmla="*/ 108839 h 127713"/>
                  <a:gd name="connsiteX3" fmla="*/ 18874 w 127713"/>
                  <a:gd name="connsiteY3" fmla="*/ 63857 h 127713"/>
                  <a:gd name="connsiteX4" fmla="*/ 63857 w 127713"/>
                  <a:gd name="connsiteY4" fmla="*/ 18874 h 127713"/>
                  <a:gd name="connsiteX5" fmla="*/ 63857 w 127713"/>
                  <a:gd name="connsiteY5" fmla="*/ 0 h 127713"/>
                  <a:gd name="connsiteX6" fmla="*/ 0 w 127713"/>
                  <a:gd name="connsiteY6" fmla="*/ 63857 h 127713"/>
                  <a:gd name="connsiteX7" fmla="*/ 63857 w 127713"/>
                  <a:gd name="connsiteY7" fmla="*/ 127713 h 127713"/>
                  <a:gd name="connsiteX8" fmla="*/ 127713 w 127713"/>
                  <a:gd name="connsiteY8" fmla="*/ 63857 h 127713"/>
                  <a:gd name="connsiteX9" fmla="*/ 63857 w 127713"/>
                  <a:gd name="connsiteY9" fmla="*/ 0 h 1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13" h="127713">
                    <a:moveTo>
                      <a:pt x="63857" y="18874"/>
                    </a:moveTo>
                    <a:cubicBezTo>
                      <a:pt x="88700" y="18874"/>
                      <a:pt x="108839" y="39013"/>
                      <a:pt x="108839" y="63857"/>
                    </a:cubicBezTo>
                    <a:cubicBezTo>
                      <a:pt x="108839" y="88700"/>
                      <a:pt x="88700" y="108839"/>
                      <a:pt x="63857" y="108839"/>
                    </a:cubicBezTo>
                    <a:cubicBezTo>
                      <a:pt x="39013" y="108839"/>
                      <a:pt x="18874" y="88700"/>
                      <a:pt x="18874" y="63857"/>
                    </a:cubicBezTo>
                    <a:cubicBezTo>
                      <a:pt x="18898" y="39023"/>
                      <a:pt x="39023" y="18898"/>
                      <a:pt x="63857" y="18874"/>
                    </a:cubicBezTo>
                    <a:moveTo>
                      <a:pt x="63857" y="0"/>
                    </a:moveTo>
                    <a:cubicBezTo>
                      <a:pt x="28590" y="0"/>
                      <a:pt x="0" y="28590"/>
                      <a:pt x="0" y="63857"/>
                    </a:cubicBezTo>
                    <a:cubicBezTo>
                      <a:pt x="0" y="99124"/>
                      <a:pt x="28590" y="127713"/>
                      <a:pt x="63857" y="127713"/>
                    </a:cubicBezTo>
                    <a:cubicBezTo>
                      <a:pt x="99124" y="127713"/>
                      <a:pt x="127713" y="99124"/>
                      <a:pt x="127713" y="63857"/>
                    </a:cubicBezTo>
                    <a:cubicBezTo>
                      <a:pt x="127713" y="28590"/>
                      <a:pt x="99124" y="0"/>
                      <a:pt x="63857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61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3" name="Graphic 12">
                <a:extLst>
                  <a:ext uri="{FF2B5EF4-FFF2-40B4-BE49-F238E27FC236}">
                    <a16:creationId xmlns:a16="http://schemas.microsoft.com/office/drawing/2014/main" id="{01D71DAD-ECC6-A850-88E4-A4EDCF494A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2256743" y="869908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632CC6D-6024-2368-8EBA-4B7A2D6428BC}"/>
                </a:ext>
              </a:extLst>
            </p:cNvPr>
            <p:cNvGrpSpPr/>
            <p:nvPr/>
          </p:nvGrpSpPr>
          <p:grpSpPr>
            <a:xfrm rot="20626702">
              <a:off x="10248169" y="5448942"/>
              <a:ext cx="431603" cy="412684"/>
              <a:chOff x="1870859" y="869908"/>
              <a:chExt cx="431603" cy="412684"/>
            </a:xfrm>
          </p:grpSpPr>
          <p:sp>
            <p:nvSpPr>
              <p:cNvPr id="6" name="Graphic 15">
                <a:extLst>
                  <a:ext uri="{FF2B5EF4-FFF2-40B4-BE49-F238E27FC236}">
                    <a16:creationId xmlns:a16="http://schemas.microsoft.com/office/drawing/2014/main" id="{B05BE7BE-7D54-A09B-8A67-6B28CF6BB6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0800000">
                <a:off x="1870859" y="1154576"/>
                <a:ext cx="128016" cy="128016"/>
              </a:xfrm>
              <a:custGeom>
                <a:avLst/>
                <a:gdLst>
                  <a:gd name="connsiteX0" fmla="*/ 63857 w 127713"/>
                  <a:gd name="connsiteY0" fmla="*/ 18874 h 127713"/>
                  <a:gd name="connsiteX1" fmla="*/ 108839 w 127713"/>
                  <a:gd name="connsiteY1" fmla="*/ 63857 h 127713"/>
                  <a:gd name="connsiteX2" fmla="*/ 63857 w 127713"/>
                  <a:gd name="connsiteY2" fmla="*/ 108839 h 127713"/>
                  <a:gd name="connsiteX3" fmla="*/ 18874 w 127713"/>
                  <a:gd name="connsiteY3" fmla="*/ 63857 h 127713"/>
                  <a:gd name="connsiteX4" fmla="*/ 63857 w 127713"/>
                  <a:gd name="connsiteY4" fmla="*/ 18874 h 127713"/>
                  <a:gd name="connsiteX5" fmla="*/ 63857 w 127713"/>
                  <a:gd name="connsiteY5" fmla="*/ 0 h 127713"/>
                  <a:gd name="connsiteX6" fmla="*/ 0 w 127713"/>
                  <a:gd name="connsiteY6" fmla="*/ 63857 h 127713"/>
                  <a:gd name="connsiteX7" fmla="*/ 63857 w 127713"/>
                  <a:gd name="connsiteY7" fmla="*/ 127713 h 127713"/>
                  <a:gd name="connsiteX8" fmla="*/ 127713 w 127713"/>
                  <a:gd name="connsiteY8" fmla="*/ 63857 h 127713"/>
                  <a:gd name="connsiteX9" fmla="*/ 63857 w 127713"/>
                  <a:gd name="connsiteY9" fmla="*/ 0 h 1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13" h="127713">
                    <a:moveTo>
                      <a:pt x="63857" y="18874"/>
                    </a:moveTo>
                    <a:cubicBezTo>
                      <a:pt x="88700" y="18874"/>
                      <a:pt x="108839" y="39013"/>
                      <a:pt x="108839" y="63857"/>
                    </a:cubicBezTo>
                    <a:cubicBezTo>
                      <a:pt x="108839" y="88700"/>
                      <a:pt x="88700" y="108839"/>
                      <a:pt x="63857" y="108839"/>
                    </a:cubicBezTo>
                    <a:cubicBezTo>
                      <a:pt x="39013" y="108839"/>
                      <a:pt x="18874" y="88700"/>
                      <a:pt x="18874" y="63857"/>
                    </a:cubicBezTo>
                    <a:cubicBezTo>
                      <a:pt x="18898" y="39023"/>
                      <a:pt x="39023" y="18898"/>
                      <a:pt x="63857" y="18874"/>
                    </a:cubicBezTo>
                    <a:moveTo>
                      <a:pt x="63857" y="0"/>
                    </a:moveTo>
                    <a:cubicBezTo>
                      <a:pt x="28590" y="0"/>
                      <a:pt x="0" y="28590"/>
                      <a:pt x="0" y="63857"/>
                    </a:cubicBezTo>
                    <a:cubicBezTo>
                      <a:pt x="0" y="99124"/>
                      <a:pt x="28590" y="127713"/>
                      <a:pt x="63857" y="127713"/>
                    </a:cubicBezTo>
                    <a:cubicBezTo>
                      <a:pt x="99124" y="127713"/>
                      <a:pt x="127713" y="99124"/>
                      <a:pt x="127713" y="63857"/>
                    </a:cubicBezTo>
                    <a:cubicBezTo>
                      <a:pt x="127713" y="28590"/>
                      <a:pt x="99124" y="0"/>
                      <a:pt x="63857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61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7" name="Graphic 12">
                <a:extLst>
                  <a:ext uri="{FF2B5EF4-FFF2-40B4-BE49-F238E27FC236}">
                    <a16:creationId xmlns:a16="http://schemas.microsoft.com/office/drawing/2014/main" id="{258346A9-F75C-6704-EEED-CF7A8A0F8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2256743" y="869908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82CC39D-03B1-4933-F236-462B5862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448" y="264160"/>
            <a:ext cx="6327105" cy="3373973"/>
          </a:xfrm>
        </p:spPr>
        <p:txBody>
          <a:bodyPr anchor="b"/>
          <a:lstStyle>
            <a:lvl1pPr algn="ctr">
              <a:defRPr sz="3200" cap="all" spc="6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711CA51-49DC-62CA-F147-F286B1C9DB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32448" y="3962135"/>
            <a:ext cx="6327105" cy="2653771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 cap="all" spc="300" baseline="0">
                <a:solidFill>
                  <a:schemeClr val="bg1"/>
                </a:solidFill>
                <a:latin typeface="+mj-lt"/>
                <a:cs typeface="Biome Light" panose="020B03030302040208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118341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C7D5518-914C-92E3-E9EC-26752C9F0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" y="-6350"/>
            <a:ext cx="12192000" cy="6864350"/>
            <a:chOff x="-1" y="-6350"/>
            <a:chExt cx="12192000" cy="68643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82D0B82-F74C-65EF-3BF6-8EEA16F36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28750" y="-6350"/>
              <a:ext cx="10763249" cy="6864350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A blue and purple spiral&#10;&#10;Description automatically generated">
              <a:extLst>
                <a:ext uri="{FF2B5EF4-FFF2-40B4-BE49-F238E27FC236}">
                  <a16:creationId xmlns:a16="http://schemas.microsoft.com/office/drawing/2014/main" id="{44E12326-9CF4-38EC-1BAF-1F994F2208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93"/>
            <a:stretch/>
          </p:blipFill>
          <p:spPr>
            <a:xfrm flipH="1">
              <a:off x="-1" y="0"/>
              <a:ext cx="1428751" cy="68580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D5C1D9C-B114-FC6A-9213-7287D39EAD9F}"/>
                </a:ext>
              </a:extLst>
            </p:cNvPr>
            <p:cNvGrpSpPr/>
            <p:nvPr/>
          </p:nvGrpSpPr>
          <p:grpSpPr>
            <a:xfrm>
              <a:off x="10649689" y="4382998"/>
              <a:ext cx="754139" cy="1865729"/>
              <a:chOff x="653351" y="2693558"/>
              <a:chExt cx="754139" cy="1865729"/>
            </a:xfrm>
          </p:grpSpPr>
          <p:sp>
            <p:nvSpPr>
              <p:cNvPr id="11" name="Graphic 15">
                <a:extLst>
                  <a:ext uri="{FF2B5EF4-FFF2-40B4-BE49-F238E27FC236}">
                    <a16:creationId xmlns:a16="http://schemas.microsoft.com/office/drawing/2014/main" id="{2BC89B10-C93E-8CE5-73B3-F6049168C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098137" y="2693558"/>
                <a:ext cx="128016" cy="128016"/>
              </a:xfrm>
              <a:custGeom>
                <a:avLst/>
                <a:gdLst>
                  <a:gd name="connsiteX0" fmla="*/ 63857 w 127713"/>
                  <a:gd name="connsiteY0" fmla="*/ 18874 h 127713"/>
                  <a:gd name="connsiteX1" fmla="*/ 108839 w 127713"/>
                  <a:gd name="connsiteY1" fmla="*/ 63857 h 127713"/>
                  <a:gd name="connsiteX2" fmla="*/ 63857 w 127713"/>
                  <a:gd name="connsiteY2" fmla="*/ 108839 h 127713"/>
                  <a:gd name="connsiteX3" fmla="*/ 18874 w 127713"/>
                  <a:gd name="connsiteY3" fmla="*/ 63857 h 127713"/>
                  <a:gd name="connsiteX4" fmla="*/ 63857 w 127713"/>
                  <a:gd name="connsiteY4" fmla="*/ 18874 h 127713"/>
                  <a:gd name="connsiteX5" fmla="*/ 63857 w 127713"/>
                  <a:gd name="connsiteY5" fmla="*/ 0 h 127713"/>
                  <a:gd name="connsiteX6" fmla="*/ 0 w 127713"/>
                  <a:gd name="connsiteY6" fmla="*/ 63857 h 127713"/>
                  <a:gd name="connsiteX7" fmla="*/ 63857 w 127713"/>
                  <a:gd name="connsiteY7" fmla="*/ 127713 h 127713"/>
                  <a:gd name="connsiteX8" fmla="*/ 127713 w 127713"/>
                  <a:gd name="connsiteY8" fmla="*/ 63857 h 127713"/>
                  <a:gd name="connsiteX9" fmla="*/ 63857 w 127713"/>
                  <a:gd name="connsiteY9" fmla="*/ 0 h 1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13" h="127713">
                    <a:moveTo>
                      <a:pt x="63857" y="18874"/>
                    </a:moveTo>
                    <a:cubicBezTo>
                      <a:pt x="88700" y="18874"/>
                      <a:pt x="108839" y="39013"/>
                      <a:pt x="108839" y="63857"/>
                    </a:cubicBezTo>
                    <a:cubicBezTo>
                      <a:pt x="108839" y="88700"/>
                      <a:pt x="88700" y="108839"/>
                      <a:pt x="63857" y="108839"/>
                    </a:cubicBezTo>
                    <a:cubicBezTo>
                      <a:pt x="39013" y="108839"/>
                      <a:pt x="18874" y="88700"/>
                      <a:pt x="18874" y="63857"/>
                    </a:cubicBezTo>
                    <a:cubicBezTo>
                      <a:pt x="18898" y="39023"/>
                      <a:pt x="39023" y="18898"/>
                      <a:pt x="63857" y="18874"/>
                    </a:cubicBezTo>
                    <a:moveTo>
                      <a:pt x="63857" y="0"/>
                    </a:moveTo>
                    <a:cubicBezTo>
                      <a:pt x="28590" y="0"/>
                      <a:pt x="0" y="28590"/>
                      <a:pt x="0" y="63857"/>
                    </a:cubicBezTo>
                    <a:cubicBezTo>
                      <a:pt x="0" y="99124"/>
                      <a:pt x="28590" y="127713"/>
                      <a:pt x="63857" y="127713"/>
                    </a:cubicBezTo>
                    <a:cubicBezTo>
                      <a:pt x="99124" y="127713"/>
                      <a:pt x="127713" y="99124"/>
                      <a:pt x="127713" y="63857"/>
                    </a:cubicBezTo>
                    <a:cubicBezTo>
                      <a:pt x="127713" y="28590"/>
                      <a:pt x="99124" y="0"/>
                      <a:pt x="63857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61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2" name="Graphic 12">
                <a:extLst>
                  <a:ext uri="{FF2B5EF4-FFF2-40B4-BE49-F238E27FC236}">
                    <a16:creationId xmlns:a16="http://schemas.microsoft.com/office/drawing/2014/main" id="{39DB2AA2-9661-AC91-932D-2F1BEC47BD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306906" y="3837599"/>
                <a:ext cx="100584" cy="100584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3" name="Graphic 12">
                <a:extLst>
                  <a:ext uri="{FF2B5EF4-FFF2-40B4-BE49-F238E27FC236}">
                    <a16:creationId xmlns:a16="http://schemas.microsoft.com/office/drawing/2014/main" id="{86C9AC9B-3792-E880-03FE-D46FB046AB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653351" y="4521502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142A133-65D6-D958-C0CD-E8D45B9BD7BB}"/>
                </a:ext>
              </a:extLst>
            </p:cNvPr>
            <p:cNvGrpSpPr/>
            <p:nvPr/>
          </p:nvGrpSpPr>
          <p:grpSpPr>
            <a:xfrm>
              <a:off x="1870859" y="869908"/>
              <a:ext cx="431603" cy="412684"/>
              <a:chOff x="1870859" y="869908"/>
              <a:chExt cx="431603" cy="412684"/>
            </a:xfrm>
          </p:grpSpPr>
          <p:sp>
            <p:nvSpPr>
              <p:cNvPr id="9" name="Graphic 15">
                <a:extLst>
                  <a:ext uri="{FF2B5EF4-FFF2-40B4-BE49-F238E27FC236}">
                    <a16:creationId xmlns:a16="http://schemas.microsoft.com/office/drawing/2014/main" id="{A746B023-387D-4EAC-052B-60F131E6E7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0800000">
                <a:off x="1870859" y="1154576"/>
                <a:ext cx="128016" cy="128016"/>
              </a:xfrm>
              <a:custGeom>
                <a:avLst/>
                <a:gdLst>
                  <a:gd name="connsiteX0" fmla="*/ 63857 w 127713"/>
                  <a:gd name="connsiteY0" fmla="*/ 18874 h 127713"/>
                  <a:gd name="connsiteX1" fmla="*/ 108839 w 127713"/>
                  <a:gd name="connsiteY1" fmla="*/ 63857 h 127713"/>
                  <a:gd name="connsiteX2" fmla="*/ 63857 w 127713"/>
                  <a:gd name="connsiteY2" fmla="*/ 108839 h 127713"/>
                  <a:gd name="connsiteX3" fmla="*/ 18874 w 127713"/>
                  <a:gd name="connsiteY3" fmla="*/ 63857 h 127713"/>
                  <a:gd name="connsiteX4" fmla="*/ 63857 w 127713"/>
                  <a:gd name="connsiteY4" fmla="*/ 18874 h 127713"/>
                  <a:gd name="connsiteX5" fmla="*/ 63857 w 127713"/>
                  <a:gd name="connsiteY5" fmla="*/ 0 h 127713"/>
                  <a:gd name="connsiteX6" fmla="*/ 0 w 127713"/>
                  <a:gd name="connsiteY6" fmla="*/ 63857 h 127713"/>
                  <a:gd name="connsiteX7" fmla="*/ 63857 w 127713"/>
                  <a:gd name="connsiteY7" fmla="*/ 127713 h 127713"/>
                  <a:gd name="connsiteX8" fmla="*/ 127713 w 127713"/>
                  <a:gd name="connsiteY8" fmla="*/ 63857 h 127713"/>
                  <a:gd name="connsiteX9" fmla="*/ 63857 w 127713"/>
                  <a:gd name="connsiteY9" fmla="*/ 0 h 1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13" h="127713">
                    <a:moveTo>
                      <a:pt x="63857" y="18874"/>
                    </a:moveTo>
                    <a:cubicBezTo>
                      <a:pt x="88700" y="18874"/>
                      <a:pt x="108839" y="39013"/>
                      <a:pt x="108839" y="63857"/>
                    </a:cubicBezTo>
                    <a:cubicBezTo>
                      <a:pt x="108839" y="88700"/>
                      <a:pt x="88700" y="108839"/>
                      <a:pt x="63857" y="108839"/>
                    </a:cubicBezTo>
                    <a:cubicBezTo>
                      <a:pt x="39013" y="108839"/>
                      <a:pt x="18874" y="88700"/>
                      <a:pt x="18874" y="63857"/>
                    </a:cubicBezTo>
                    <a:cubicBezTo>
                      <a:pt x="18898" y="39023"/>
                      <a:pt x="39023" y="18898"/>
                      <a:pt x="63857" y="18874"/>
                    </a:cubicBezTo>
                    <a:moveTo>
                      <a:pt x="63857" y="0"/>
                    </a:moveTo>
                    <a:cubicBezTo>
                      <a:pt x="28590" y="0"/>
                      <a:pt x="0" y="28590"/>
                      <a:pt x="0" y="63857"/>
                    </a:cubicBezTo>
                    <a:cubicBezTo>
                      <a:pt x="0" y="99124"/>
                      <a:pt x="28590" y="127713"/>
                      <a:pt x="63857" y="127713"/>
                    </a:cubicBezTo>
                    <a:cubicBezTo>
                      <a:pt x="99124" y="127713"/>
                      <a:pt x="127713" y="99124"/>
                      <a:pt x="127713" y="63857"/>
                    </a:cubicBezTo>
                    <a:cubicBezTo>
                      <a:pt x="127713" y="28590"/>
                      <a:pt x="99124" y="0"/>
                      <a:pt x="63857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61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0" name="Graphic 12">
                <a:extLst>
                  <a:ext uri="{FF2B5EF4-FFF2-40B4-BE49-F238E27FC236}">
                    <a16:creationId xmlns:a16="http://schemas.microsoft.com/office/drawing/2014/main" id="{20760125-21CF-A296-3EA7-3C6C0E9BCB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2256743" y="869908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851D11-41E3-33F2-CBA6-B2A9A5A2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369139" y="2002443"/>
            <a:ext cx="8873530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9620" y="162560"/>
            <a:ext cx="8843050" cy="1616904"/>
          </a:xfrm>
        </p:spPr>
        <p:txBody>
          <a:bodyPr lIns="0"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003C5A-BF21-DE87-0ED1-3E2D0F32B5D8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2373002" y="2474811"/>
            <a:ext cx="4015098" cy="3528397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283464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566928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859536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D77F99A7-26FA-422E-43E9-C76B4A56E44A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6995159" y="2474811"/>
            <a:ext cx="4227332" cy="3528397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283464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566928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859536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82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A7247A-846A-F316-B494-69B42CBF3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1869" y="343814"/>
            <a:ext cx="11550701" cy="621060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84B3AF6-983E-0901-0045-6CDF4E93E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7039" y="1983705"/>
            <a:ext cx="10435630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3C5B7647-403E-A66E-6CF4-0D3A99AA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 flipH="1">
            <a:off x="10488530" y="4210019"/>
            <a:ext cx="754139" cy="1865729"/>
            <a:chOff x="653351" y="2693558"/>
            <a:chExt cx="754139" cy="1865729"/>
          </a:xfrm>
        </p:grpSpPr>
        <p:sp>
          <p:nvSpPr>
            <p:cNvPr id="10" name="Graphic 15">
              <a:extLst>
                <a:ext uri="{FF2B5EF4-FFF2-40B4-BE49-F238E27FC236}">
                  <a16:creationId xmlns:a16="http://schemas.microsoft.com/office/drawing/2014/main" id="{E48E731E-FEF1-9C59-64B0-9CB6E88539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8137" y="2693558"/>
              <a:ext cx="128016" cy="128016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9071"/>
              </a:schemeClr>
            </a:solidFill>
            <a:ln w="610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Graphic 12">
              <a:extLst>
                <a:ext uri="{FF2B5EF4-FFF2-40B4-BE49-F238E27FC236}">
                  <a16:creationId xmlns:a16="http://schemas.microsoft.com/office/drawing/2014/main" id="{AFE83BB3-4D12-8E20-CA93-1834D7F0A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306906" y="3837599"/>
              <a:ext cx="100584" cy="100584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9071"/>
              </a:schemeClr>
            </a:solidFill>
            <a:ln w="42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Graphic 12">
              <a:extLst>
                <a:ext uri="{FF2B5EF4-FFF2-40B4-BE49-F238E27FC236}">
                  <a16:creationId xmlns:a16="http://schemas.microsoft.com/office/drawing/2014/main" id="{3EB1D810-BC05-6C0E-0DE4-3604EBAA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53351" y="4521502"/>
              <a:ext cx="45719" cy="37785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9071"/>
              </a:schemeClr>
            </a:solidFill>
            <a:ln w="42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680" y="430482"/>
            <a:ext cx="10500989" cy="1327464"/>
          </a:xfrm>
        </p:spPr>
        <p:txBody>
          <a:bodyPr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003C5A-BF21-DE87-0ED1-3E2D0F32B5D8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807038" y="2465539"/>
            <a:ext cx="3774587" cy="3723753"/>
          </a:xfrm>
        </p:spPr>
        <p:txBody>
          <a:bodyPr/>
          <a:lstStyle>
            <a:lvl1pPr marL="342900" indent="-34290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+mj-lt"/>
              <a:buAutoNum type="arabicPeriod"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626364" indent="-34290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+mj-lt"/>
              <a:buAutoNum type="alphaLcPeriod"/>
              <a:defRPr sz="1800" spc="0">
                <a:solidFill>
                  <a:schemeClr val="bg1"/>
                </a:solidFill>
                <a:latin typeface="+mn-lt"/>
              </a:defRPr>
            </a:lvl2pPr>
            <a:lvl3pPr marL="918972" indent="-34290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+mj-lt"/>
              <a:buAutoNum type="arabicParenR"/>
              <a:defRPr sz="1800" spc="0">
                <a:solidFill>
                  <a:schemeClr val="bg1"/>
                </a:solidFill>
                <a:latin typeface="+mn-lt"/>
              </a:defRPr>
            </a:lvl3pPr>
            <a:lvl4pPr marL="1209294" indent="-34290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+mj-lt"/>
              <a:buAutoNum type="alphaLcParenR"/>
              <a:defRPr sz="1800" spc="0">
                <a:solidFill>
                  <a:schemeClr val="bg1"/>
                </a:solidFill>
                <a:latin typeface="+mn-lt"/>
              </a:defRPr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9870F08-C2AE-9AF7-58DE-EEA8A48BEDA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4927600" y="2465539"/>
            <a:ext cx="6315069" cy="372375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283464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  <a:latin typeface="+mn-lt"/>
              </a:defRPr>
            </a:lvl2pPr>
            <a:lvl3pPr marL="566928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  <a:latin typeface="+mn-lt"/>
              </a:defRPr>
            </a:lvl3pPr>
            <a:lvl4pPr marL="859536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  <a:latin typeface="+mn-lt"/>
              </a:defRPr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222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99000">
              <a:srgbClr val="05202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3EA418-19D1-0D4D-BE52-40A86E32F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BAE0C-5187-A64D-A481-E69245670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59C05-48F5-9346-8256-5B61C6990E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+mj-lt"/>
                <a:cs typeface="Biome" panose="020B05030302040208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75D63-7351-9C4A-AEE0-10E27B3B6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bg1"/>
                </a:solidFill>
                <a:latin typeface="+mj-lt"/>
                <a:cs typeface="Biome" panose="020B05030302040208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0889F-2BBA-5F45-95BC-BEA668816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bg1"/>
                </a:solidFill>
                <a:latin typeface="+mj-lt"/>
                <a:cs typeface="Biome" panose="020B0503030204020804" pitchFamily="34" charset="0"/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69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9" r:id="rId2"/>
    <p:sldLayoutId id="2147483669" r:id="rId3"/>
    <p:sldLayoutId id="2147483672" r:id="rId4"/>
    <p:sldLayoutId id="2147483673" r:id="rId5"/>
    <p:sldLayoutId id="2147483674" r:id="rId6"/>
    <p:sldLayoutId id="2147483671" r:id="rId7"/>
    <p:sldLayoutId id="2147483675" r:id="rId8"/>
    <p:sldLayoutId id="2147483676" r:id="rId9"/>
    <p:sldLayoutId id="2147483670" r:id="rId10"/>
    <p:sldLayoutId id="2147483677" r:id="rId11"/>
    <p:sldLayoutId id="2147483678" r:id="rId12"/>
    <p:sldLayoutId id="2147483664" r:id="rId13"/>
    <p:sldLayoutId id="214748366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300" baseline="0">
          <a:solidFill>
            <a:schemeClr val="bg1"/>
          </a:solidFill>
          <a:latin typeface="+mj-lt"/>
          <a:ea typeface="+mj-ea"/>
          <a:cs typeface="Biome" panose="020B05030302040208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accent3"/>
          </a:solidFill>
          <a:latin typeface="+mj-lt"/>
          <a:ea typeface="+mn-ea"/>
          <a:cs typeface="Biome" panose="020B05030302040208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0.png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97874EA-2F67-60CD-631F-5A787057F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799"/>
            <a:ext cx="12191998" cy="3215641"/>
          </a:xfrm>
        </p:spPr>
        <p:txBody>
          <a:bodyPr anchor="b"/>
          <a:lstStyle/>
          <a:p>
            <a:r>
              <a:rPr lang="en-US" sz="5400" dirty="0"/>
              <a:t>Formal Verification Techniques for Software</a:t>
            </a: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2981AB9E-AF0F-CAD0-2DD2-D640FB871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" y="3670628"/>
            <a:ext cx="12191997" cy="2577772"/>
          </a:xfrm>
        </p:spPr>
        <p:txBody>
          <a:bodyPr/>
          <a:lstStyle/>
          <a:p>
            <a:r>
              <a:rPr lang="en-US" sz="2400" dirty="0"/>
              <a:t>Based on Chapters 12.1–12.3 from "Decision Procedures: An Algorithmic Point of View“</a:t>
            </a:r>
          </a:p>
          <a:p>
            <a:endParaRPr lang="en-US" sz="2400" dirty="0">
              <a:solidFill>
                <a:srgbClr val="84DED6"/>
              </a:solidFill>
              <a:latin typeface="LpkpbcMyriadPro-Cond"/>
            </a:endParaRPr>
          </a:p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LpkpbcMyriadPro-Cond"/>
              </a:rPr>
              <a:t>Roee Moscovici &amp; sapir alon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031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60903-003B-273E-3584-5312F76C3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669" y="113097"/>
            <a:ext cx="7420819" cy="1656304"/>
          </a:xfrm>
        </p:spPr>
        <p:txBody>
          <a:bodyPr/>
          <a:lstStyle/>
          <a:p>
            <a:r>
              <a:rPr lang="en-US" dirty="0"/>
              <a:t>The Reachability Problem and Undecidability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160DFF-2E7E-7A22-819A-C011020DFF01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2895601" y="2470150"/>
            <a:ext cx="9026320" cy="4274753"/>
          </a:xfrm>
        </p:spPr>
        <p:txBody>
          <a:bodyPr/>
          <a:lstStyle/>
          <a:p>
            <a:r>
              <a:rPr lang="en-US" sz="2400" dirty="0"/>
              <a:t>The reachability problem- the problem of checking whether a given program state occurs in any execution of the program  (in the example x == 1? )</a:t>
            </a:r>
          </a:p>
          <a:p>
            <a:r>
              <a:rPr lang="en-US" sz="2400" dirty="0"/>
              <a:t>what is undecidable and what makes a problem undecidable? </a:t>
            </a:r>
          </a:p>
          <a:p>
            <a:r>
              <a:rPr lang="en-US" sz="2400" dirty="0"/>
              <a:t>The reachability problem is undecidable, and software verification is as well.</a:t>
            </a:r>
          </a:p>
          <a:p>
            <a:r>
              <a:rPr lang="en-US" sz="2400" dirty="0"/>
              <a:t>Many partial solutions were invented throughout the years, some say testing can be seen as a partial solution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347AE7-D6A2-42FB-3D58-6297742FC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59A81862-1289-0A49-98B0-E1D6573F8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80" y="2470150"/>
            <a:ext cx="1812049" cy="116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06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692FC88-DAD7-F5AD-7831-DE5432210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2"/>
            <a:ext cx="12227942" cy="6857997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FD6A3FE-1BF6-4C1A-0553-EBD497A69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448" y="2042448"/>
            <a:ext cx="6327105" cy="1206218"/>
          </a:xfrm>
        </p:spPr>
        <p:txBody>
          <a:bodyPr anchor="b"/>
          <a:lstStyle/>
          <a:p>
            <a:r>
              <a:rPr lang="en-US" dirty="0"/>
              <a:t>Bounded Program Analysis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15774B0-D971-67D7-27EB-FDB82B3A5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9580" y="3826669"/>
            <a:ext cx="7303625" cy="2653771"/>
          </a:xfrm>
        </p:spPr>
        <p:txBody>
          <a:bodyPr/>
          <a:lstStyle/>
          <a:p>
            <a:r>
              <a:rPr lang="en-US" sz="2400" b="0" i="0" u="none" strike="noStrike" baseline="0" dirty="0">
                <a:latin typeface="WspsmcCMBX10"/>
              </a:rPr>
              <a:t> - Checking Feasibility of a </a:t>
            </a:r>
            <a:r>
              <a:rPr lang="en-US" sz="2400" b="1" i="0" u="none" strike="noStrike" baseline="0" dirty="0">
                <a:latin typeface="WspsmcCMBX10"/>
              </a:rPr>
              <a:t>Single</a:t>
            </a:r>
            <a:r>
              <a:rPr lang="en-US" sz="2400" b="0" i="0" u="none" strike="noStrike" baseline="0" dirty="0">
                <a:latin typeface="WspsmcCMBX10"/>
              </a:rPr>
              <a:t> Path</a:t>
            </a:r>
          </a:p>
          <a:p>
            <a:endParaRPr lang="en-US" sz="2400" dirty="0">
              <a:latin typeface="WspsmcCMBX10"/>
            </a:endParaRPr>
          </a:p>
          <a:p>
            <a:r>
              <a:rPr lang="en-US" sz="2400" b="0" i="0" u="none" strike="noStrike" baseline="0" dirty="0">
                <a:latin typeface="WspsmcCMBX10"/>
              </a:rPr>
              <a:t>-Checking Feasibility of </a:t>
            </a:r>
            <a:r>
              <a:rPr lang="en-US" sz="2400" b="1" i="0" u="none" strike="noStrike" baseline="0" dirty="0">
                <a:latin typeface="WspsmcCMBX10"/>
              </a:rPr>
              <a:t>All</a:t>
            </a:r>
            <a:r>
              <a:rPr lang="en-US" sz="2400" b="0" i="0" u="none" strike="noStrike" baseline="0" dirty="0">
                <a:latin typeface="WspsmcCMBX10"/>
              </a:rPr>
              <a:t> Paths in a Bounded Program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3069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7B0DA-7417-9DA0-3FE8-C5D483502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F12279-8233-470D-164E-D0FDD5D27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06D79EF-5384-EE7F-061D-A60D2F4F74B7}"/>
              </a:ext>
            </a:extLst>
          </p:cNvPr>
          <p:cNvSpPr txBox="1">
            <a:spLocks/>
          </p:cNvSpPr>
          <p:nvPr/>
        </p:nvSpPr>
        <p:spPr>
          <a:xfrm>
            <a:off x="516474" y="1564123"/>
            <a:ext cx="7041097" cy="4410627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j-lt"/>
                <a:ea typeface="+mn-ea"/>
                <a:cs typeface="Biome" panose="020B05030302040208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*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An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execution path 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is a sequence of program instructions executed during a run of a program. </a:t>
            </a:r>
          </a:p>
          <a:p>
            <a:endParaRPr lang="en-US" sz="2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* 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An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execution trace 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is a sequence of states that are observed along an execution path.</a:t>
            </a:r>
          </a:p>
          <a:p>
            <a:endParaRPr lang="en-US" sz="2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* 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An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assertion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is a program instruction that takes a condition as an argument, and if the condition evaluates to false, it reports an error and aborts 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8BF6B608-F606-546F-BE08-D426A733D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765" y="1242342"/>
            <a:ext cx="3833659" cy="2208692"/>
          </a:xfrm>
          <a:prstGeom prst="rect">
            <a:avLst/>
          </a:prstGeom>
        </p:spPr>
      </p:pic>
      <p:graphicFrame>
        <p:nvGraphicFramePr>
          <p:cNvPr id="11" name="טבלה 10">
            <a:extLst>
              <a:ext uri="{FF2B5EF4-FFF2-40B4-BE49-F238E27FC236}">
                <a16:creationId xmlns:a16="http://schemas.microsoft.com/office/drawing/2014/main" id="{ED94AFD2-2E45-CE9D-93AD-D2F98E785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807098"/>
              </p:ext>
            </p:extLst>
          </p:nvPr>
        </p:nvGraphicFramePr>
        <p:xfrm>
          <a:off x="7557571" y="3994832"/>
          <a:ext cx="4131327" cy="1940783"/>
        </p:xfrm>
        <a:graphic>
          <a:graphicData uri="http://schemas.openxmlformats.org/drawingml/2006/table">
            <a:tbl>
              <a:tblPr rtl="1" firstRow="1" bandRow="1">
                <a:tableStyleId>{10A1B5D5-9B99-4C35-A422-299274C87663}</a:tableStyleId>
              </a:tblPr>
              <a:tblGrid>
                <a:gridCol w="2049138">
                  <a:extLst>
                    <a:ext uri="{9D8B030D-6E8A-4147-A177-3AD203B41FA5}">
                      <a16:colId xmlns:a16="http://schemas.microsoft.com/office/drawing/2014/main" val="2145695695"/>
                    </a:ext>
                  </a:extLst>
                </a:gridCol>
                <a:gridCol w="1366092">
                  <a:extLst>
                    <a:ext uri="{9D8B030D-6E8A-4147-A177-3AD203B41FA5}">
                      <a16:colId xmlns:a16="http://schemas.microsoft.com/office/drawing/2014/main" val="3395081042"/>
                    </a:ext>
                  </a:extLst>
                </a:gridCol>
                <a:gridCol w="716097">
                  <a:extLst>
                    <a:ext uri="{9D8B030D-6E8A-4147-A177-3AD203B41FA5}">
                      <a16:colId xmlns:a16="http://schemas.microsoft.com/office/drawing/2014/main" val="2098220329"/>
                    </a:ext>
                  </a:extLst>
                </a:gridCol>
              </a:tblGrid>
              <a:tr h="569183">
                <a:tc>
                  <a:txBody>
                    <a:bodyPr/>
                    <a:lstStyle/>
                    <a:p>
                      <a:r>
                        <a:rPr lang="en-US" dirty="0"/>
                        <a:t>Instruction or Condition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Kind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4526157"/>
                  </a:ext>
                </a:extLst>
              </a:tr>
              <a:tr h="329765">
                <a:tc>
                  <a:txBody>
                    <a:bodyPr/>
                    <a:lstStyle/>
                    <a:p>
                      <a:r>
                        <a:rPr lang="en-US" dirty="0"/>
                        <a:t>x &gt; 0 → </a:t>
                      </a:r>
                      <a:r>
                        <a:rPr lang="en-US" b="1" dirty="0"/>
                        <a:t>True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Branch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0811267"/>
                  </a:ext>
                </a:extLst>
              </a:tr>
              <a:tr h="569183">
                <a:tc>
                  <a:txBody>
                    <a:bodyPr/>
                    <a:lstStyle/>
                    <a:p>
                      <a:r>
                        <a:rPr lang="en-US" dirty="0"/>
                        <a:t>print("Positive")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Function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7137548"/>
                  </a:ext>
                </a:extLst>
              </a:tr>
              <a:tr h="329765">
                <a:tc>
                  <a:txBody>
                    <a:bodyPr/>
                    <a:lstStyle/>
                    <a:p>
                      <a:r>
                        <a:rPr lang="en-US" dirty="0"/>
                        <a:t>print("Done")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Function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9558913"/>
                  </a:ext>
                </a:extLst>
              </a:tr>
            </a:tbl>
          </a:graphicData>
        </a:graphic>
      </p:graphicFrame>
      <p:sp>
        <p:nvSpPr>
          <p:cNvPr id="18" name="Title 1">
            <a:extLst>
              <a:ext uri="{FF2B5EF4-FFF2-40B4-BE49-F238E27FC236}">
                <a16:creationId xmlns:a16="http://schemas.microsoft.com/office/drawing/2014/main" id="{248E7945-62C2-893F-4ABA-85D51ABBF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35" y="-1935574"/>
            <a:ext cx="6327105" cy="3373973"/>
          </a:xfrm>
        </p:spPr>
        <p:txBody>
          <a:bodyPr anchor="b"/>
          <a:lstStyle/>
          <a:p>
            <a:r>
              <a:rPr lang="en-US" b="0" i="0" u="none" strike="noStrike" baseline="0" dirty="0">
                <a:latin typeface="WspsmcCMBX10"/>
              </a:rPr>
              <a:t>Checking Feasibility of a Single Path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04527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3EB8B-0AB9-7554-AEEA-E8D74495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627" y="173736"/>
            <a:ext cx="4352662" cy="2203704"/>
          </a:xfrm>
        </p:spPr>
        <p:txBody>
          <a:bodyPr/>
          <a:lstStyle/>
          <a:p>
            <a:pPr lvl="0"/>
            <a:r>
              <a:rPr lang="en-US" noProof="0" dirty="0"/>
              <a:t>Symbolic simulation</a:t>
            </a:r>
          </a:p>
        </p:txBody>
      </p:sp>
      <p:pic>
        <p:nvPicPr>
          <p:cNvPr id="6" name="Picture Placeholder 5" descr="A blue and purple spiral">
            <a:extLst>
              <a:ext uri="{FF2B5EF4-FFF2-40B4-BE49-F238E27FC236}">
                <a16:creationId xmlns:a16="http://schemas.microsoft.com/office/drawing/2014/main" id="{05B64636-376E-96D4-B550-D764B2C6A6A7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2" b="202"/>
          <a:stretch/>
        </p:blipFill>
        <p:spPr>
          <a:xfrm>
            <a:off x="336550" y="336550"/>
            <a:ext cx="5303640" cy="61849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F5F9A-B16D-CA49-7F40-A0142E41DC56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6797371" y="2677486"/>
            <a:ext cx="4895550" cy="3855539"/>
          </a:xfrm>
        </p:spPr>
        <p:txBody>
          <a:bodyPr/>
          <a:lstStyle/>
          <a:p>
            <a:r>
              <a:rPr lang="en-US" sz="2100" dirty="0"/>
              <a:t>Simulates program behavior using </a:t>
            </a:r>
            <a:r>
              <a:rPr lang="en-US" sz="2100" b="1" dirty="0"/>
              <a:t>symbols</a:t>
            </a:r>
            <a:r>
              <a:rPr lang="en-US" sz="2100" dirty="0"/>
              <a:t> instead of specific values to represent inputs- allowing analysis of </a:t>
            </a:r>
            <a:r>
              <a:rPr lang="en-US" sz="2100" b="1" dirty="0"/>
              <a:t>many paths at once</a:t>
            </a:r>
          </a:p>
          <a:p>
            <a:r>
              <a:rPr lang="en-US" sz="2100" b="1" dirty="0"/>
              <a:t>Popular uses: </a:t>
            </a:r>
            <a:br>
              <a:rPr lang="en-US" sz="2100" b="1" dirty="0"/>
            </a:br>
            <a:r>
              <a:rPr lang="en-US" sz="2100" b="1" dirty="0"/>
              <a:t>- automatic test generation</a:t>
            </a:r>
            <a:br>
              <a:rPr lang="en-US" sz="2100" b="1" dirty="0"/>
            </a:br>
            <a:r>
              <a:rPr lang="en-US" sz="2100" b="1" dirty="0"/>
              <a:t>- detection of dead code</a:t>
            </a:r>
            <a:br>
              <a:rPr lang="en-US" sz="2100" b="1" dirty="0"/>
            </a:br>
            <a:r>
              <a:rPr lang="en-US" sz="2100" b="1" dirty="0"/>
              <a:t>- verification of properties in the form    of assertions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DB868-BEE2-49F7-9AC5-A3B143880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315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DE3104-398C-EF95-D86E-630F51248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70" y="171396"/>
            <a:ext cx="3736630" cy="2202350"/>
          </a:xfrm>
        </p:spPr>
        <p:txBody>
          <a:bodyPr/>
          <a:lstStyle/>
          <a:p>
            <a:pPr lvl="0"/>
            <a:r>
              <a:rPr lang="en-US" noProof="0" dirty="0"/>
              <a:t>A running example of verifying assertions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328E6B-D306-C2F9-54E9-FD35599AC24B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760691" y="2844509"/>
            <a:ext cx="3452492" cy="3579440"/>
          </a:xfrm>
        </p:spPr>
        <p:txBody>
          <a:bodyPr/>
          <a:lstStyle/>
          <a:p>
            <a:r>
              <a:rPr lang="en-US" sz="2200" dirty="0"/>
              <a:t>The program exemplifies low level code like typically used when processing file formats such as </a:t>
            </a:r>
            <a:r>
              <a:rPr lang="en-US" sz="2200" b="1" dirty="0"/>
              <a:t>media</a:t>
            </a:r>
            <a:r>
              <a:rPr lang="en-US" sz="2200" dirty="0"/>
              <a:t> formats JPEG, AVI or MPEG </a:t>
            </a:r>
          </a:p>
          <a:p>
            <a:r>
              <a:rPr lang="en-US" sz="2200" dirty="0"/>
              <a:t>Does anyone see the two array bound errors here? 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BD4683BB-64A6-288A-756D-DEBF0EE69E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35" r="34516" b="7694"/>
          <a:stretch/>
        </p:blipFill>
        <p:spPr>
          <a:xfrm>
            <a:off x="5090388" y="400925"/>
            <a:ext cx="6593501" cy="605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71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F3BFB-99F2-E457-D902-CF38929C7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AA2D6-90B5-26B0-4D9F-9AB2A090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73" y="-130321"/>
            <a:ext cx="10500989" cy="1327464"/>
          </a:xfrm>
        </p:spPr>
        <p:txBody>
          <a:bodyPr/>
          <a:lstStyle/>
          <a:p>
            <a:r>
              <a:rPr lang="en-US" dirty="0"/>
              <a:t>A chosen path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43E60D-6E5E-FB80-6922-2FF3D839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D0A75AEE-C918-25F5-84AA-D56AF2D4D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792" y="567027"/>
            <a:ext cx="7549238" cy="1199639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7BB85096-D700-F56D-BBFB-11928D482A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001"/>
          <a:stretch/>
        </p:blipFill>
        <p:spPr>
          <a:xfrm>
            <a:off x="547747" y="2645900"/>
            <a:ext cx="5814550" cy="3389622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7EAD4298-1DB6-B379-0153-1FF5C7E785B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298" r="33985" b="7829"/>
          <a:stretch/>
        </p:blipFill>
        <p:spPr>
          <a:xfrm>
            <a:off x="6562870" y="2069429"/>
            <a:ext cx="4833442" cy="436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364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3DEC5-3DC0-F5B3-F6DF-8E8F83A29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766DA-B6EB-33A2-9FFB-16F291D51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673" y="-129419"/>
            <a:ext cx="10500989" cy="1327464"/>
          </a:xfrm>
        </p:spPr>
        <p:txBody>
          <a:bodyPr/>
          <a:lstStyle/>
          <a:p>
            <a:r>
              <a:rPr lang="en-US" dirty="0"/>
              <a:t>SSA – static single assignment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DA1516-9241-650A-62CD-556DAFFCB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6CED9628-8650-946B-3E5D-524D3B2E2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770" y="2693569"/>
            <a:ext cx="5384196" cy="338962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D0CAAF7E-B33F-906C-A3FA-973C03D5E7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001"/>
          <a:stretch/>
        </p:blipFill>
        <p:spPr>
          <a:xfrm>
            <a:off x="410034" y="2693569"/>
            <a:ext cx="5814550" cy="3389622"/>
          </a:xfrm>
          <a:prstGeom prst="rect">
            <a:avLst/>
          </a:prstGeom>
        </p:spPr>
      </p:pic>
      <p:sp>
        <p:nvSpPr>
          <p:cNvPr id="9" name="חץ: מעוקל שמאלה 8">
            <a:extLst>
              <a:ext uri="{FF2B5EF4-FFF2-40B4-BE49-F238E27FC236}">
                <a16:creationId xmlns:a16="http://schemas.microsoft.com/office/drawing/2014/main" id="{A1AAA37D-12B0-334C-7AFF-BAA7C573C8EF}"/>
              </a:ext>
            </a:extLst>
          </p:cNvPr>
          <p:cNvSpPr/>
          <p:nvPr/>
        </p:nvSpPr>
        <p:spPr>
          <a:xfrm rot="16200000">
            <a:off x="5467545" y="-1244429"/>
            <a:ext cx="1178962" cy="6411020"/>
          </a:xfrm>
          <a:prstGeom prst="curvedLeftArrow">
            <a:avLst/>
          </a:prstGeom>
          <a:solidFill>
            <a:srgbClr val="079DAF"/>
          </a:solidFill>
          <a:ln>
            <a:solidFill>
              <a:srgbClr val="052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11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991C4-95E9-49AD-C1E2-A69D2BD04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3A6F2-248E-8E38-141E-C44E535B7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05" y="266677"/>
            <a:ext cx="10500989" cy="1327464"/>
          </a:xfrm>
        </p:spPr>
        <p:txBody>
          <a:bodyPr/>
          <a:lstStyle/>
          <a:p>
            <a:r>
              <a:rPr lang="en-US" dirty="0"/>
              <a:t>SSA to logical formula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17762-4CBB-3096-074B-17A38DE17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AC62EC29-FDE9-89A5-F4A9-333989B3D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23" y="2056342"/>
            <a:ext cx="5951110" cy="3746523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19ABEFC9-3E5C-D575-BDD9-020169A1F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7765" y="2033192"/>
            <a:ext cx="5146412" cy="3868005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24A372E1-3DD0-8646-3ECA-105EEC8B40BF}"/>
              </a:ext>
            </a:extLst>
          </p:cNvPr>
          <p:cNvSpPr txBox="1"/>
          <p:nvPr/>
        </p:nvSpPr>
        <p:spPr>
          <a:xfrm>
            <a:off x="485666" y="5879882"/>
            <a:ext cx="120715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solidFill>
                  <a:srgbClr val="E3FBFE"/>
                </a:solidFill>
              </a:rPr>
              <a:t>All valuations of the inputs data</a:t>
            </a:r>
            <a:r>
              <a:rPr lang="en-US" sz="1200" b="0" i="0" u="none" strike="noStrike" baseline="0" dirty="0">
                <a:solidFill>
                  <a:srgbClr val="E3FBFE"/>
                </a:solidFill>
              </a:rPr>
              <a:t>0</a:t>
            </a:r>
            <a:r>
              <a:rPr lang="en-US" sz="2000" b="0" i="0" u="none" strike="noStrike" baseline="0" dirty="0">
                <a:solidFill>
                  <a:srgbClr val="E3FBFE"/>
                </a:solidFill>
              </a:rPr>
              <a:t> and cookie</a:t>
            </a:r>
            <a:r>
              <a:rPr lang="en-US" sz="1200" b="0" i="0" u="none" strike="noStrike" baseline="0" dirty="0">
                <a:solidFill>
                  <a:srgbClr val="E3FBFE"/>
                </a:solidFill>
              </a:rPr>
              <a:t>0</a:t>
            </a:r>
            <a:r>
              <a:rPr lang="en-US" sz="2000" b="0" i="0" u="none" strike="noStrike" baseline="0" dirty="0">
                <a:solidFill>
                  <a:srgbClr val="E3FBFE"/>
                </a:solidFill>
              </a:rPr>
              <a:t> that satisfy the formula</a:t>
            </a:r>
          </a:p>
          <a:p>
            <a:pPr algn="l"/>
            <a:r>
              <a:rPr lang="en-US" sz="2000" b="0" i="0" u="none" strike="noStrike" baseline="0" dirty="0">
                <a:solidFill>
                  <a:srgbClr val="E3FBFE"/>
                </a:solidFill>
              </a:rPr>
              <a:t>SSA</a:t>
            </a:r>
            <a:r>
              <a:rPr lang="en-US" sz="2000" dirty="0">
                <a:solidFill>
                  <a:srgbClr val="E3FBFE"/>
                </a:solidFill>
              </a:rPr>
              <a:t> </a:t>
            </a:r>
            <a:r>
              <a:rPr lang="en-US" sz="2000" b="0" i="0" u="none" strike="noStrike" baseline="0" dirty="0">
                <a:solidFill>
                  <a:srgbClr val="E3FBFE"/>
                </a:solidFill>
              </a:rPr>
              <a:t>above correspond to a trace for the path we saw in 12.1</a:t>
            </a:r>
            <a:endParaRPr lang="he-IL" sz="2000" dirty="0">
              <a:solidFill>
                <a:srgbClr val="E3FB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980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A29A4-AAFD-04EE-0732-0671E83D5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80" y="430482"/>
            <a:ext cx="10500989" cy="1327464"/>
          </a:xfrm>
        </p:spPr>
        <p:txBody>
          <a:bodyPr anchor="b">
            <a:normAutofit/>
          </a:bodyPr>
          <a:lstStyle/>
          <a:p>
            <a:r>
              <a:rPr lang="en-US" dirty="0"/>
              <a:t>Assertion checking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6B05263-09BD-7BAD-0943-D5CD434C5242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629881" y="2089230"/>
            <a:ext cx="5270405" cy="4291988"/>
          </a:xfrm>
        </p:spPr>
        <p:txBody>
          <a:bodyPr/>
          <a:lstStyle/>
          <a:p>
            <a:pPr marL="0" indent="0" algn="l">
              <a:buNone/>
            </a:pPr>
            <a:r>
              <a:rPr lang="en-US" sz="2200" dirty="0"/>
              <a:t>Now let's consider </a:t>
            </a:r>
            <a:r>
              <a:rPr lang="en-US" sz="2200" b="0" i="0" u="none" strike="noStrike" baseline="0" dirty="0">
                <a:latin typeface="GlcbnlCMR10"/>
              </a:rPr>
              <a:t>a path that executes the </a:t>
            </a:r>
            <a:r>
              <a:rPr lang="en-US" sz="2200" b="1" i="0" u="none" strike="noStrike" baseline="0" dirty="0">
                <a:latin typeface="GlcbnlCMR10"/>
              </a:rPr>
              <a:t>assignment in Line 3 </a:t>
            </a:r>
            <a:r>
              <a:rPr lang="en-US" sz="2200" b="0" i="0" u="none" strike="noStrike" baseline="0" dirty="0">
                <a:latin typeface="GlcbnlCMR10"/>
              </a:rPr>
              <a:t>and then checks that the variable </a:t>
            </a:r>
            <a:r>
              <a:rPr lang="en-US" sz="2200" b="0" i="0" u="none" strike="noStrike" baseline="0" dirty="0">
                <a:latin typeface="ThkwpjNimbusMonL-Regu"/>
              </a:rPr>
              <a:t>i </a:t>
            </a:r>
            <a:r>
              <a:rPr lang="en-US" sz="2200" b="0" i="0" u="none" strike="noStrike" baseline="0" dirty="0">
                <a:latin typeface="GlcbnlCMR10"/>
              </a:rPr>
              <a:t>is within the required range for the </a:t>
            </a:r>
            <a:r>
              <a:rPr lang="en-US" sz="2200" b="1" i="0" u="none" strike="noStrike" baseline="0" dirty="0">
                <a:latin typeface="GlcbnlCMR10"/>
              </a:rPr>
              <a:t>array access in Line 8</a:t>
            </a:r>
            <a:r>
              <a:rPr lang="en-US" sz="2200" b="0" i="0" u="none" strike="noStrike" baseline="0" dirty="0">
                <a:latin typeface="GlcbnlCMR10"/>
              </a:rPr>
              <a:t>.</a:t>
            </a:r>
          </a:p>
          <a:p>
            <a:pPr marL="0" indent="0">
              <a:buNone/>
            </a:pPr>
            <a:r>
              <a:rPr lang="en-US" sz="2200" dirty="0">
                <a:latin typeface="GlcbnlCMR10"/>
              </a:rPr>
              <a:t>The constraint:</a:t>
            </a:r>
          </a:p>
          <a:p>
            <a:pPr marL="0" indent="0">
              <a:buNone/>
            </a:pPr>
            <a:endParaRPr lang="en-US" sz="2200" dirty="0">
              <a:latin typeface="GlcbnlCMR10"/>
            </a:endParaRPr>
          </a:p>
          <a:p>
            <a:pPr marL="0" indent="0">
              <a:buNone/>
            </a:pPr>
            <a:r>
              <a:rPr lang="en-US" sz="2200" dirty="0">
                <a:latin typeface="GlcbnlCMR10"/>
              </a:rPr>
              <a:t>Satisfied by:</a:t>
            </a:r>
            <a:endParaRPr lang="en-US" sz="2200" dirty="0"/>
          </a:p>
          <a:p>
            <a:pPr marL="0" indent="0" algn="l">
              <a:buNone/>
            </a:pPr>
            <a:endParaRPr lang="en-US" dirty="0"/>
          </a:p>
        </p:txBody>
      </p:sp>
      <p:pic>
        <p:nvPicPr>
          <p:cNvPr id="10" name="תמונה 9" descr="תמונה שמכילה טקסט, צילום מסך, מספר, גופן&#10;&#10;תוכן שנוצר על-ידי בינה מלאכותית עשוי להיות שגוי.">
            <a:extLst>
              <a:ext uri="{FF2B5EF4-FFF2-40B4-BE49-F238E27FC236}">
                <a16:creationId xmlns:a16="http://schemas.microsoft.com/office/drawing/2014/main" id="{3B24073C-09AD-0463-7062-C6AF3F96C8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4529" b="11331"/>
          <a:stretch/>
        </p:blipFill>
        <p:spPr>
          <a:xfrm>
            <a:off x="6131880" y="2183189"/>
            <a:ext cx="4661248" cy="4198029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E23533-91C6-420C-B7D7-4977ACF73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E024F78-56A6-7740-B68D-8D4D026EDF3F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86A80102-EAD3-9C99-868C-3E46AE006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475" y="4286817"/>
            <a:ext cx="3969613" cy="576899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BB6A009D-83DB-291E-C1D2-4EA0B1EA98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80" y="5382105"/>
            <a:ext cx="2400577" cy="69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01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F125C3-99F8-5ABF-1328-0370F112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82" y="345948"/>
            <a:ext cx="10515601" cy="1140849"/>
          </a:xfrm>
        </p:spPr>
        <p:txBody>
          <a:bodyPr/>
          <a:lstStyle/>
          <a:p>
            <a:r>
              <a:rPr lang="en-US" dirty="0"/>
              <a:t>Another error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A189C-8A41-5C63-2470-06541519C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B93B68DF-1992-F910-8674-81F5D2AC68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106"/>
          <a:stretch/>
        </p:blipFill>
        <p:spPr>
          <a:xfrm>
            <a:off x="919657" y="2412255"/>
            <a:ext cx="5647628" cy="378000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A4A8C03F-8216-09C3-45C2-57E21BF800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540" t="3761" r="4719" b="3397"/>
          <a:stretch/>
        </p:blipFill>
        <p:spPr>
          <a:xfrm>
            <a:off x="6885952" y="2412255"/>
            <a:ext cx="4336055" cy="3780000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1BB90EB5-A11B-70F1-ED16-B04324F29A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0372" y="756708"/>
            <a:ext cx="6731846" cy="86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68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/>
            </a:gs>
            <a:gs pos="81000">
              <a:schemeClr val="accent6"/>
            </a:gs>
            <a:gs pos="55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A2458FF-0D0C-4ACC-C6FB-103BC0BA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466502" cy="1936866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F1239C0E-3F39-787D-0FC3-6B7C9BA37E8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3837" y="2608433"/>
            <a:ext cx="5332163" cy="4055384"/>
          </a:xfrm>
        </p:spPr>
        <p:txBody>
          <a:bodyPr anchor="t"/>
          <a:lstStyle/>
          <a:p>
            <a:r>
              <a:rPr lang="en-US" sz="2200" dirty="0"/>
              <a:t>Introduction</a:t>
            </a:r>
          </a:p>
          <a:p>
            <a:r>
              <a:rPr lang="en-US" sz="2200" dirty="0"/>
              <a:t>Bounded program analysis: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Checking feasibility of a single path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Checking feasibility of a all paths</a:t>
            </a:r>
          </a:p>
          <a:p>
            <a:r>
              <a:rPr lang="en-US" sz="2200" i="0" u="none" strike="noStrike" baseline="0" dirty="0">
                <a:latin typeface="BmrsflCMBX12"/>
              </a:rPr>
              <a:t>Unbounded Program Analysis:</a:t>
            </a:r>
          </a:p>
          <a:p>
            <a:pPr marL="285750" indent="-285750">
              <a:buFontTx/>
              <a:buChar char="-"/>
            </a:pPr>
            <a:r>
              <a:rPr lang="en-US" sz="2200" i="0" u="none" strike="noStrike" baseline="0" dirty="0">
                <a:latin typeface="WspsmcCMBX10"/>
              </a:rPr>
              <a:t>Overapproximation </a:t>
            </a:r>
          </a:p>
          <a:p>
            <a:pPr marL="285750" indent="-285750">
              <a:buFontTx/>
              <a:buChar char="-"/>
            </a:pPr>
            <a:r>
              <a:rPr lang="en-US" sz="2200" dirty="0">
                <a:latin typeface="WspsmcCMBX10"/>
              </a:rPr>
              <a:t>Loop Variants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60159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D7F9B-30B4-BD15-E8F7-8B10C2077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617E8C-AA7C-711B-E219-B910F5FD1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8BB60AF-D9EF-8380-D03A-9C90B75F2398}"/>
              </a:ext>
            </a:extLst>
          </p:cNvPr>
          <p:cNvSpPr txBox="1">
            <a:spLocks/>
          </p:cNvSpPr>
          <p:nvPr/>
        </p:nvSpPr>
        <p:spPr>
          <a:xfrm>
            <a:off x="1406981" y="2531238"/>
            <a:ext cx="9378036" cy="2725084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j-lt"/>
                <a:ea typeface="+mn-ea"/>
                <a:cs typeface="Biome" panose="020B05030302040208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The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number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of paths through a program can grow exponentially in the number of branches</a:t>
            </a:r>
          </a:p>
          <a:p>
            <a:pPr marL="457200" indent="-457200">
              <a:lnSpc>
                <a:spcPct val="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An efficient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solution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is generating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SSA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for bounded programs that contain branches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10C7049-03FA-2947-407E-84F15EB59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917" y="711046"/>
            <a:ext cx="9730165" cy="1230020"/>
          </a:xfrm>
        </p:spPr>
        <p:txBody>
          <a:bodyPr anchor="b"/>
          <a:lstStyle/>
          <a:p>
            <a:r>
              <a:rPr lang="en-US" b="0" i="0" u="none" strike="noStrike" baseline="0" dirty="0">
                <a:latin typeface="WspsmcCMBX10"/>
                <a:cs typeface="+mj-cs"/>
              </a:rPr>
              <a:t>Checking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a typeface="+mn-ea"/>
                <a:cs typeface="+mj-cs"/>
              </a:rPr>
              <a:t>Feasibility</a:t>
            </a:r>
            <a:r>
              <a:rPr lang="en-US" b="0" i="0" u="none" strike="noStrike" baseline="0" dirty="0">
                <a:latin typeface="WspsmcCMBX10"/>
                <a:cs typeface="+mj-cs"/>
              </a:rPr>
              <a:t> of all paths in a bounded program</a:t>
            </a:r>
            <a:endParaRPr lang="en-US" sz="48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05269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919D3-78C9-59E8-EB34-14A7F2BA0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E7FB42-9EA0-F0D1-B0C3-12ED4593C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3">
                <a:extLst>
                  <a:ext uri="{FF2B5EF4-FFF2-40B4-BE49-F238E27FC236}">
                    <a16:creationId xmlns:a16="http://schemas.microsoft.com/office/drawing/2014/main" id="{781B4675-DD6C-F970-A1BC-95C4ED5680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9175" y="2095371"/>
                <a:ext cx="9730165" cy="3723421"/>
              </a:xfrm>
              <a:prstGeom prst="rect">
                <a:avLst/>
              </a:prstGeom>
            </p:spPr>
            <p:txBody>
              <a:bodyPr anchor="t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accent3"/>
                    </a:solidFill>
                    <a:latin typeface="+mj-lt"/>
                    <a:ea typeface="+mn-ea"/>
                    <a:cs typeface="Biome" panose="020B0503030204020804" pitchFamily="34" charset="0"/>
                  </a:defRPr>
                </a:lvl1pPr>
                <a:lvl2pPr marL="800100" indent="-3429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6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2pPr>
                <a:lvl3pPr marL="1257300" indent="-3429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6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3pPr>
                <a:lvl4pPr marL="1657350" indent="-2857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4pPr>
                <a:lvl5pPr marL="2114550" indent="-2857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u="sng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1</a:t>
                </a:r>
                <a:r>
                  <a:rPr lang="en-US" u="sng" baseline="300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st</a:t>
                </a:r>
                <a:r>
                  <a:rPr lang="en-US" u="sng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step</a:t>
                </a:r>
                <a:r>
                  <a:rPr lang="en-US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- </a:t>
                </a:r>
                <a:r>
                  <a:rPr lang="en-US" dirty="0">
                    <a:solidFill>
                      <a:srgbClr val="079DAF"/>
                    </a:solidFill>
                  </a:rPr>
                  <a:t>loops</a:t>
                </a:r>
                <a:r>
                  <a:rPr lang="en-US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are unfolded(manually unrolled) k times where k is specified by the user.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u="sng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2</a:t>
                </a:r>
                <a:r>
                  <a:rPr lang="en-US" u="sng" baseline="300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nd</a:t>
                </a:r>
                <a:r>
                  <a:rPr lang="en-US" u="sng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step</a:t>
                </a:r>
                <a:r>
                  <a:rPr lang="en-US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– assign the condition of each </a:t>
                </a:r>
                <a:r>
                  <a:rPr lang="en-US" dirty="0">
                    <a:solidFill>
                      <a:srgbClr val="079DAF"/>
                    </a:solidFill>
                  </a:rPr>
                  <a:t>if</a:t>
                </a:r>
                <a:r>
                  <a:rPr lang="en-US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statement to </a:t>
                </a:r>
                <a:r>
                  <a:rPr lang="en-US" dirty="0">
                    <a:solidFill>
                      <a:srgbClr val="079DAF"/>
                    </a:solidFill>
                  </a:rPr>
                  <a:t>a new variable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79DA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079DA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solidFill>
                          <a:srgbClr val="079DA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79DAF"/>
                    </a:solidFill>
                  </a:rPr>
                  <a:t> as gamma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u="sng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last step</a:t>
                </a:r>
                <a:r>
                  <a:rPr lang="en-US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- after if-else blocks, we </a:t>
                </a:r>
                <a:r>
                  <a:rPr lang="en-US" dirty="0">
                    <a:solidFill>
                      <a:srgbClr val="079DAF"/>
                    </a:solidFill>
                  </a:rPr>
                  <a:t>add statements </a:t>
                </a:r>
                <a:r>
                  <a:rPr lang="en-US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to </a:t>
                </a:r>
                <a:r>
                  <a:rPr lang="en-US" dirty="0">
                    <a:solidFill>
                      <a:srgbClr val="079DAF"/>
                    </a:solidFill>
                  </a:rPr>
                  <a:t>combine</a:t>
                </a:r>
                <a:r>
                  <a:rPr lang="en-US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values from both paths.</a:t>
                </a:r>
                <a:br>
                  <a:rPr lang="en-US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</a:br>
                <a:r>
                  <a:rPr lang="en-US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These are called phi instructions (φ).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" name="Text Placeholder 3">
                <a:extLst>
                  <a:ext uri="{FF2B5EF4-FFF2-40B4-BE49-F238E27FC236}">
                    <a16:creationId xmlns:a16="http://schemas.microsoft.com/office/drawing/2014/main" id="{781B4675-DD6C-F970-A1BC-95C4ED568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75" y="2095371"/>
                <a:ext cx="9730165" cy="3723421"/>
              </a:xfrm>
              <a:prstGeom prst="rect">
                <a:avLst/>
              </a:prstGeom>
              <a:blipFill>
                <a:blip r:embed="rId3"/>
                <a:stretch>
                  <a:fillRect l="-1128" t="-294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itle 1">
            <a:extLst>
              <a:ext uri="{FF2B5EF4-FFF2-40B4-BE49-F238E27FC236}">
                <a16:creationId xmlns:a16="http://schemas.microsoft.com/office/drawing/2014/main" id="{85617B12-8C0B-42EE-2CBB-7350A78C8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917" y="555586"/>
            <a:ext cx="9730165" cy="1193702"/>
          </a:xfrm>
        </p:spPr>
        <p:txBody>
          <a:bodyPr anchor="b"/>
          <a:lstStyle/>
          <a:p>
            <a:r>
              <a:rPr lang="en-US" sz="4800" dirty="0">
                <a:latin typeface="WspsmcCMBX10"/>
              </a:rPr>
              <a:t>Steps to encode all paths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4851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83E06-8BEA-1DD3-D0D6-391C08880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835" y="463084"/>
            <a:ext cx="5773420" cy="1327464"/>
          </a:xfrm>
        </p:spPr>
        <p:txBody>
          <a:bodyPr/>
          <a:lstStyle/>
          <a:p>
            <a:r>
              <a:rPr lang="en-US" dirty="0"/>
              <a:t>An example (k=2) and program seen before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7B8B6A-2B28-5C38-80E7-0EBE705F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B5807C73-AD2D-74EE-BC47-F4A07F9870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58" b="7393"/>
          <a:stretch/>
        </p:blipFill>
        <p:spPr>
          <a:xfrm>
            <a:off x="571938" y="2027732"/>
            <a:ext cx="6802191" cy="4434078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D733C2CE-D14E-0982-8BA7-5D4179921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8476" y="2027732"/>
            <a:ext cx="4240521" cy="174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59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BAF78-D198-EC83-C019-63DB03505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3555D85A-E432-DD7B-C8A7-4B8A9CDBB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2"/>
            <a:ext cx="12227942" cy="6857997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425DF85-CE8F-E6EC-6C6F-75A6C85D5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3764" y="2116230"/>
            <a:ext cx="6464471" cy="1206218"/>
          </a:xfrm>
        </p:spPr>
        <p:txBody>
          <a:bodyPr anchor="b"/>
          <a:lstStyle/>
          <a:p>
            <a:r>
              <a:rPr lang="en-US" dirty="0"/>
              <a:t>Unbounded Program Analysis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A9639C6-9C05-6050-C76E-082063321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4186" y="3868103"/>
            <a:ext cx="7303625" cy="2263568"/>
          </a:xfrm>
        </p:spPr>
        <p:txBody>
          <a:bodyPr/>
          <a:lstStyle/>
          <a:p>
            <a:r>
              <a:rPr lang="en-US" sz="2400" b="0" i="0" u="none" strike="noStrike" baseline="0" dirty="0">
                <a:latin typeface="WspsmcCMBX10"/>
              </a:rPr>
              <a:t> -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overapproximation</a:t>
            </a:r>
          </a:p>
          <a:p>
            <a:endParaRPr lang="en-US" sz="2400" dirty="0">
              <a:latin typeface="WspsmcCMBX10"/>
            </a:endParaRPr>
          </a:p>
          <a:p>
            <a:r>
              <a:rPr lang="en-US" sz="2400" b="0" i="0" u="none" strike="noStrike" baseline="0" dirty="0">
                <a:latin typeface="WspsmcCMBX10"/>
              </a:rPr>
              <a:t>-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loop invariants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3360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F933E72-E982-541E-DB40-7D61F424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79DAF"/>
                </a:solidFill>
              </a:rPr>
              <a:t>Unbounded Program </a:t>
            </a:r>
            <a:r>
              <a:rPr lang="en-US" dirty="0">
                <a:solidFill>
                  <a:schemeClr val="bg1"/>
                </a:solidFill>
              </a:rPr>
              <a:t>Analysis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505F8835-B1C3-10DE-7D70-78F833616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4F78-56A6-7740-B68D-8D4D026EDF3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20AA7A7-8130-A8DC-C0D9-EEC7AA86A62F}"/>
              </a:ext>
            </a:extLst>
          </p:cNvPr>
          <p:cNvSpPr txBox="1">
            <a:spLocks/>
          </p:cNvSpPr>
          <p:nvPr/>
        </p:nvSpPr>
        <p:spPr>
          <a:xfrm>
            <a:off x="925975" y="2531237"/>
            <a:ext cx="9859042" cy="3788539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j-lt"/>
                <a:ea typeface="+mn-ea"/>
                <a:cs typeface="Biome" panose="020B05030302040208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Unbounded programs 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are ones where loops or recursion can run an unknown number of times, depending on the input. For example: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This makes it difficult to fully analyze their behavior, especially when aiming for general correctness and not just testing specific inputs.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54982439-2F91-F4E7-BACF-9F57E4A63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463" y="3420319"/>
            <a:ext cx="2641767" cy="85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34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82C7F51-0B2B-A3B8-E5F2-D593B0B9F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Unbounded Program Analysis Hard?</a:t>
            </a:r>
            <a:endParaRPr lang="he-IL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DE1779E-ED4E-4AF7-BE7B-6B7BB41928F8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741680" y="2465539"/>
            <a:ext cx="10500989" cy="3723753"/>
          </a:xfrm>
        </p:spPr>
        <p:txBody>
          <a:bodyPr/>
          <a:lstStyle/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Testing only checks specific cases, but we want to prove correctness in general. 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can’t predict how many times the code will run.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can’t just “unroll” loops like in bounded analysis.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need to reason about all possible executions, even infinite ones.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2A940BB6-46CE-355E-45C9-B29F2F18D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4F78-56A6-7740-B68D-8D4D026EDF3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603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D388618-C117-8A6F-D572-717160F5B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Do We Handle Undecidability?</a:t>
            </a:r>
            <a:endParaRPr lang="he-IL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D50452E-0316-A9D2-3D27-D645F927936C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741680" y="2465539"/>
            <a:ext cx="10500989" cy="372375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Verifying such programs becomes an undecidable problem.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There is no algorithm that can determine the correctness of all unbounded programs.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So instead, we settle for an approach that might not be perfect- but helps us find bugs and prove properties in many cases.</a:t>
            </a:r>
            <a:endParaRPr lang="he-IL" sz="2800" dirty="0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E5201DB8-3F25-6B5B-561A-40C0CA256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4F78-56A6-7740-B68D-8D4D026EDF3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586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0085F-A8DA-1FB9-60AC-94824C79D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7D741B5-9638-1CD1-980E-E3245B87E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Overapproximation</a:t>
            </a:r>
            <a:endParaRPr lang="he-IL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76FE688-03CE-37A5-DA3F-276999C614F3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741680" y="2465539"/>
            <a:ext cx="10500989" cy="372375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To analyze unbounded programs, we use overapproximation.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main idea: rewrite the unbounded program as a loop-free program that might include behaviors the original program would never actually take.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Why? To make sure we don’t miss any potential bugs.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2775B266-FA23-4A82-C74E-F69CA30B3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4F78-56A6-7740-B68D-8D4D026EDF3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048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3B016-CA79-3DFB-1BA2-30A748586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694846-DAB6-BA02-5028-C4788540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04E063F-B37E-2B11-339F-D00E22FA1732}"/>
              </a:ext>
            </a:extLst>
          </p:cNvPr>
          <p:cNvSpPr txBox="1">
            <a:spLocks/>
          </p:cNvSpPr>
          <p:nvPr/>
        </p:nvSpPr>
        <p:spPr>
          <a:xfrm>
            <a:off x="979175" y="2245188"/>
            <a:ext cx="9730165" cy="4091733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j-lt"/>
                <a:ea typeface="+mn-ea"/>
                <a:cs typeface="Biome" panose="020B05030302040208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The loop transformation involves three steps: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At the </a:t>
            </a:r>
            <a:r>
              <a:rPr lang="en-US" dirty="0">
                <a:solidFill>
                  <a:srgbClr val="079DAF"/>
                </a:solidFill>
              </a:rPr>
              <a:t>start of the loop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assign a </a:t>
            </a:r>
            <a:r>
              <a:rPr lang="en-US" dirty="0">
                <a:solidFill>
                  <a:srgbClr val="079DAF"/>
                </a:solidFill>
              </a:rPr>
              <a:t>nondeterministic value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to every variable modified in the loop.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79DAF"/>
                </a:solidFill>
              </a:rPr>
              <a:t>After the loop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add </a:t>
            </a:r>
            <a:r>
              <a:rPr lang="en-US" dirty="0">
                <a:solidFill>
                  <a:srgbClr val="079DAF"/>
                </a:solidFill>
              </a:rPr>
              <a:t>assume(¬condition)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to indicate that the loop ends.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79DAF"/>
                </a:solidFill>
              </a:rPr>
              <a:t>Replace the loop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with an </a:t>
            </a:r>
            <a:r>
              <a:rPr lang="en-US" dirty="0">
                <a:solidFill>
                  <a:srgbClr val="079DAF"/>
                </a:solidFill>
              </a:rPr>
              <a:t>if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statement using the same condition- this allows most one iteration.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8951573-6248-925E-143A-2E3FC4141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917" y="607344"/>
            <a:ext cx="9730165" cy="1539785"/>
          </a:xfrm>
        </p:spPr>
        <p:txBody>
          <a:bodyPr anchor="b"/>
          <a:lstStyle/>
          <a:p>
            <a:r>
              <a:rPr lang="en-US" sz="4800" dirty="0">
                <a:latin typeface="WspsmcCMBX10"/>
              </a:rPr>
              <a:t>Overapproximation</a:t>
            </a:r>
            <a:br>
              <a:rPr lang="en-US" sz="4800" dirty="0">
                <a:latin typeface="WspsmcCMBX10"/>
              </a:rPr>
            </a:br>
            <a:r>
              <a:rPr lang="en-US" sz="3600" dirty="0">
                <a:latin typeface="WspsmcCMBX10"/>
              </a:rPr>
              <a:t>Transformation Steps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09776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3BEDB62-A969-3677-D5BC-9658EAB61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Overapproximation</a:t>
            </a:r>
            <a:br>
              <a:rPr lang="en-US" dirty="0"/>
            </a:br>
            <a:r>
              <a:rPr lang="en-US" sz="2800" dirty="0"/>
              <a:t>Example</a:t>
            </a:r>
            <a:endParaRPr lang="he-IL" dirty="0"/>
          </a:p>
        </p:txBody>
      </p:sp>
      <p:pic>
        <p:nvPicPr>
          <p:cNvPr id="7" name="מציין מיקום תוכן 6">
            <a:extLst>
              <a:ext uri="{FF2B5EF4-FFF2-40B4-BE49-F238E27FC236}">
                <a16:creationId xmlns:a16="http://schemas.microsoft.com/office/drawing/2014/main" id="{6DC978D2-E3B1-3B1C-29DB-1EA30911618B}"/>
              </a:ext>
            </a:extLst>
          </p:cNvPr>
          <p:cNvPicPr>
            <a:picLocks noGrp="1" noChangeAspect="1"/>
          </p:cNvPicPr>
          <p:nvPr>
            <p:ph sz="quarter" idx="35"/>
          </p:nvPr>
        </p:nvPicPr>
        <p:blipFill>
          <a:blip r:embed="rId2"/>
          <a:stretch>
            <a:fillRect/>
          </a:stretch>
        </p:blipFill>
        <p:spPr>
          <a:xfrm>
            <a:off x="513080" y="2214297"/>
            <a:ext cx="3422678" cy="2612478"/>
          </a:xfrm>
        </p:spPr>
      </p:pic>
      <p:pic>
        <p:nvPicPr>
          <p:cNvPr id="11" name="מציין מיקום תוכן 10">
            <a:extLst>
              <a:ext uri="{FF2B5EF4-FFF2-40B4-BE49-F238E27FC236}">
                <a16:creationId xmlns:a16="http://schemas.microsoft.com/office/drawing/2014/main" id="{F3D82E2F-2F16-8AF3-EF62-37D6E9F77E78}"/>
              </a:ext>
            </a:extLst>
          </p:cNvPr>
          <p:cNvPicPr>
            <a:picLocks noGrp="1" noChangeAspect="1"/>
          </p:cNvPicPr>
          <p:nvPr>
            <p:ph sz="quarter" idx="36"/>
          </p:nvPr>
        </p:nvPicPr>
        <p:blipFill>
          <a:blip r:embed="rId3"/>
          <a:stretch>
            <a:fillRect/>
          </a:stretch>
        </p:blipFill>
        <p:spPr>
          <a:xfrm>
            <a:off x="5110270" y="2214297"/>
            <a:ext cx="3028237" cy="2993430"/>
          </a:xfrm>
        </p:spPr>
      </p:pic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F3A1AAF0-A698-B96F-7E18-EF7F45ECC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4F78-56A6-7740-B68D-8D4D026EDF3F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4E74837-F3E9-B9F5-3240-1E1F0962D396}"/>
              </a:ext>
            </a:extLst>
          </p:cNvPr>
          <p:cNvSpPr txBox="1"/>
          <p:nvPr/>
        </p:nvSpPr>
        <p:spPr>
          <a:xfrm>
            <a:off x="513080" y="4910531"/>
            <a:ext cx="38862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Unknown number of loop iterations.</a:t>
            </a:r>
            <a:endParaRPr lang="he-IL" sz="24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מחבר חץ ישר 12">
            <a:extLst>
              <a:ext uri="{FF2B5EF4-FFF2-40B4-BE49-F238E27FC236}">
                <a16:creationId xmlns:a16="http://schemas.microsoft.com/office/drawing/2014/main" id="{63D85BD5-77E1-FD67-D9ED-F4766B85FE5A}"/>
              </a:ext>
            </a:extLst>
          </p:cNvPr>
          <p:cNvCxnSpPr>
            <a:cxnSpLocks/>
          </p:cNvCxnSpPr>
          <p:nvPr/>
        </p:nvCxnSpPr>
        <p:spPr>
          <a:xfrm>
            <a:off x="4093028" y="3429000"/>
            <a:ext cx="859972" cy="0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63C0483F-B008-9D43-6F7B-968FD0AB4AD1}"/>
              </a:ext>
            </a:extLst>
          </p:cNvPr>
          <p:cNvSpPr txBox="1"/>
          <p:nvPr/>
        </p:nvSpPr>
        <p:spPr>
          <a:xfrm>
            <a:off x="8606749" y="2260696"/>
            <a:ext cx="2635920" cy="163121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Clr>
                <a:srgbClr val="92D050"/>
              </a:buClr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can now convert to SSA form like Roee showed us and use a SMT solver to check the assertion.</a:t>
            </a:r>
            <a:endParaRPr lang="he-IL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B0A5FA1F-F7A6-7AF8-3E6A-58DFDE070BB9}"/>
              </a:ext>
            </a:extLst>
          </p:cNvPr>
          <p:cNvSpPr txBox="1"/>
          <p:nvPr/>
        </p:nvSpPr>
        <p:spPr>
          <a:xfrm>
            <a:off x="4801875" y="5320821"/>
            <a:ext cx="36450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92D050"/>
              </a:buClr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means any possible value.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71F6DD28-473D-F1F7-2E9A-CD8E2F339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4169" y="4097772"/>
            <a:ext cx="2638499" cy="224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9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A971A9-0C5C-DDFC-67F9-2E5A55F1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E45F10CA-267B-D14F-9E95-FC443F878D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102"/>
          <a:stretch/>
        </p:blipFill>
        <p:spPr>
          <a:xfrm>
            <a:off x="6717298" y="2167467"/>
            <a:ext cx="5017503" cy="3559340"/>
          </a:xfrm>
          <a:prstGeom prst="rect">
            <a:avLst/>
          </a:prstGeom>
        </p:spPr>
      </p:pic>
      <p:sp>
        <p:nvSpPr>
          <p:cNvPr id="8" name="Subtitle 3">
            <a:extLst>
              <a:ext uri="{FF2B5EF4-FFF2-40B4-BE49-F238E27FC236}">
                <a16:creationId xmlns:a16="http://schemas.microsoft.com/office/drawing/2014/main" id="{C4E851BF-B75B-62C4-EB4B-A2608F5718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848" y="809149"/>
            <a:ext cx="11562303" cy="2387865"/>
          </a:xfrm>
        </p:spPr>
        <p:txBody>
          <a:bodyPr/>
          <a:lstStyle/>
          <a:p>
            <a:r>
              <a:rPr lang="en-US" sz="4800" dirty="0"/>
              <a:t>The first “real” bug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58D9D84-2157-CE92-7FE4-F876315D0922}"/>
              </a:ext>
            </a:extLst>
          </p:cNvPr>
          <p:cNvSpPr txBox="1">
            <a:spLocks/>
          </p:cNvSpPr>
          <p:nvPr/>
        </p:nvSpPr>
        <p:spPr>
          <a:xfrm>
            <a:off x="314848" y="2073982"/>
            <a:ext cx="6485468" cy="4038467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j-lt"/>
                <a:ea typeface="+mn-ea"/>
                <a:cs typeface="Biome" panose="020B05030302040208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 1947, engineers found a real </a:t>
            </a:r>
            <a:r>
              <a:rPr lang="en-US" sz="2700" dirty="0">
                <a:solidFill>
                  <a:srgbClr val="079DAF"/>
                </a:solidFill>
              </a:rPr>
              <a:t>moth</a:t>
            </a:r>
            <a:r>
              <a:rPr lang="en-US" sz="27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trapped in a computer relay.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This caused a </a:t>
            </a:r>
            <a:r>
              <a:rPr lang="en-US" sz="2700" dirty="0">
                <a:solidFill>
                  <a:srgbClr val="079DAF"/>
                </a:solidFill>
              </a:rPr>
              <a:t>malfunction,</a:t>
            </a:r>
            <a:r>
              <a:rPr lang="en-US" sz="27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they taped it into their logbook, calling it a "</a:t>
            </a:r>
            <a:r>
              <a:rPr lang="en-US" sz="2700" dirty="0">
                <a:solidFill>
                  <a:srgbClr val="079DAF"/>
                </a:solidFill>
              </a:rPr>
              <a:t>bug</a:t>
            </a:r>
            <a:r>
              <a:rPr lang="en-US" sz="27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.“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Since then, the term bug has been used to describe errors in software and hardware.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F0B94B70-9E96-5473-4758-2EDFCBBA57D8}"/>
              </a:ext>
            </a:extLst>
          </p:cNvPr>
          <p:cNvSpPr txBox="1"/>
          <p:nvPr/>
        </p:nvSpPr>
        <p:spPr>
          <a:xfrm>
            <a:off x="7464571" y="585038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cs typeface="Biome" panose="020B0503030204020804" pitchFamily="34" charset="0"/>
              </a:rPr>
              <a:t>The logbook found in 1988</a:t>
            </a:r>
            <a:endParaRPr lang="he-IL" sz="2000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97190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7D8C8-8C0C-39CA-C4F5-4D6B3FA81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4F91805-6818-638D-9FAC-01DD344F8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Overapproximation Can Be Too Coarse</a:t>
            </a:r>
            <a:endParaRPr lang="he-IL" b="1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72E9E13-E81D-50DC-6090-5DC39EA6D636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741680" y="2356682"/>
            <a:ext cx="10500989" cy="372375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While overapproximation helped in the example, it doesn’t work for all programs. It was successful because the assertion didn’t depend on previous loop iterations.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But in other cases, this method can be too coarse. Allowing any initial state can introduce impossible behaviors and cause </a:t>
            </a:r>
            <a:r>
              <a:rPr lang="en-US" sz="2800"/>
              <a:t>false positives- </a:t>
            </a:r>
            <a:r>
              <a:rPr lang="en-US" sz="2800" dirty="0"/>
              <a:t>errors that can't happen in reality.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994262C3-A17C-16BE-E50D-2EB8D3702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4F78-56A6-7740-B68D-8D4D026EDF3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317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9883D57-EA8F-03A8-6102-F82F3994A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Overapproximation Can Be Too Coarse</a:t>
            </a:r>
            <a:br>
              <a:rPr lang="en-US" dirty="0"/>
            </a:br>
            <a:r>
              <a:rPr lang="en-US" sz="2800" dirty="0"/>
              <a:t>Example 1</a:t>
            </a:r>
            <a:endParaRPr lang="he-IL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A1EC9BD-B518-F696-000D-3E1570B5FE02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5637561" y="2428634"/>
            <a:ext cx="5605107" cy="372375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is a piece of code from a Windows device driver that processes requests.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code uses lock() and unlock() to protect a shared data structure.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 each request: lock → perform an action → release → continue.</a:t>
            </a:r>
          </a:p>
          <a:p>
            <a:endParaRPr lang="he-IL" dirty="0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0CF1745B-D7C1-352F-B496-912CF2FF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4F78-56A6-7740-B68D-8D4D026EDF3F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4E516B77-4FE1-0FDA-D96D-3460891C1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08" y="2428633"/>
            <a:ext cx="4895881" cy="350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92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E6510-EA22-125C-CC1E-CB77A2847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A0C12D0-8320-3B00-0C88-F7806B5FB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Overapproximation Can Be Too Coarse</a:t>
            </a:r>
            <a:br>
              <a:rPr lang="en-US" dirty="0"/>
            </a:br>
            <a:r>
              <a:rPr lang="en-US" sz="2800" dirty="0"/>
              <a:t>Example 1</a:t>
            </a:r>
            <a:endParaRPr lang="he-IL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3E82E20-4CF0-7695-3435-466274EB67CB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4830793" y="2192447"/>
            <a:ext cx="6717498" cy="442936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/>
              <a:t>Key behavior: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It is important to release the lock before processing the request, because processing can take a long time or acquire other locks.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It should never be possible to exit the loop without holding the lock, otherwise, the unlock() after the loop would release a lock twice, and calling unlock() without owning the lock is a violation of the locking policy.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18B9070E-A040-AE3B-3E4B-4424AD838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4F78-56A6-7740-B68D-8D4D026EDF3F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786AB6AB-5E6C-D991-94EB-145802FCF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09" y="2428633"/>
            <a:ext cx="3938732" cy="281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795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3338B39-15BD-236F-4D64-E3F0D7012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Overapproximation Can Be Too Coarse</a:t>
            </a:r>
            <a:br>
              <a:rPr lang="en-US" dirty="0"/>
            </a:br>
            <a:r>
              <a:rPr lang="en-US" sz="2400" dirty="0"/>
              <a:t>Example 1</a:t>
            </a:r>
            <a:endParaRPr lang="he-IL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320B73A-9A50-CD98-CEE4-50992D81065A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643709" y="2160739"/>
            <a:ext cx="10688320" cy="443058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To clarify the expected behavior, we will define the locking state with a state machine: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br>
              <a:rPr lang="en-US" sz="2800" dirty="0"/>
            </a:b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goal is to never reach the error state. Thus, the program should alternate strictly between locking and unlocking.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0DDC9BDC-79B7-6011-7CE5-61DC0FA1A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4F78-56A6-7740-B68D-8D4D026EDF3F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39F143CA-31B6-6A6A-BC91-3BABB3A3E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220" y="2927041"/>
            <a:ext cx="2891297" cy="191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946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29CC9-59F1-0902-6E40-AB546913E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A4D29F9-4E5B-7E32-0005-282C772E7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Why Does Overapproximation Fail Here?</a:t>
            </a:r>
            <a:endParaRPr lang="he-IL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D4BA760-8539-B3DD-5A71-869E1515E132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485929" y="2166107"/>
            <a:ext cx="11220142" cy="406009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/>
              <a:t>When we apply overapproximation, we allow the loop to start in any arbitrary state- including the lock state = locked.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/>
              <a:t>But in the real program, it always starts with lock state = unlocked.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/>
              <a:t>So SMT solver might find a bug: Double locking, or unlocking without owning the 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/>
              <a:t>This is a false alarm – a situation allowed by the approximation, but not actually reachable in the program.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5525E55B-1700-C6B2-FB5C-AEE0831EF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4F78-56A6-7740-B68D-8D4D026EDF3F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685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68FBC-F450-A0C8-F661-2148EF134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BCB5661-9B0C-EEB4-AD4D-72FE02F3F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Overapproximation Can Be Too Coarse</a:t>
            </a:r>
            <a:br>
              <a:rPr lang="en-US" sz="3200" dirty="0"/>
            </a:br>
            <a:r>
              <a:rPr lang="en-US" sz="2400" dirty="0"/>
              <a:t>Another attempt</a:t>
            </a:r>
            <a:endParaRPr lang="he-IL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D96D2EFD-040A-E1D7-69DE-6AD6CA2DB878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485929" y="2068133"/>
            <a:ext cx="11220142" cy="426141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multithreaded programs, locking is used to prevent race conditions. But for formal analysis, it's enough to model a single thread- to verify that no illegal lock/unlock sequences can occur.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rewrite the program to model the lock state:</a:t>
            </a:r>
          </a:p>
          <a:p>
            <a:pPr marL="740664" lvl="1" indent="-457200">
              <a:buClr>
                <a:schemeClr val="accent6"/>
              </a:buClr>
              <a:buFont typeface="+mj-lt"/>
              <a:buAutoNum type="arabicPeriod"/>
            </a:pPr>
            <a:r>
              <a:rPr lang="en-US" sz="2400" dirty="0"/>
              <a:t>Introduce a variable state_of_lock to track whether the lock is held</a:t>
            </a:r>
          </a:p>
          <a:p>
            <a:pPr marL="740664" lvl="1" indent="-457200">
              <a:buClr>
                <a:schemeClr val="accent6"/>
              </a:buClr>
              <a:buFont typeface="+mj-lt"/>
              <a:buAutoNum type="arabicPeriod"/>
            </a:pPr>
            <a:r>
              <a:rPr lang="en-US" sz="2400" dirty="0"/>
              <a:t>Update state_of_lock whenever lock() or unlock() is called</a:t>
            </a:r>
          </a:p>
          <a:p>
            <a:pPr marL="740664" lvl="1" indent="-457200">
              <a:buClr>
                <a:schemeClr val="accent6"/>
              </a:buClr>
              <a:buFont typeface="+mj-lt"/>
              <a:buAutoNum type="arabicPeriod"/>
            </a:pPr>
            <a:r>
              <a:rPr lang="en-US" sz="2400" dirty="0"/>
              <a:t>Add assertions to verify that the locking protocol is respected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Goal: Verify the program respects the locking state diagram.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50E3212A-46A3-C1ED-F3E4-64940F16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4F78-56A6-7740-B68D-8D4D026EDF3F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8480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7FCF9-3CDC-F644-4EFD-07B59DB28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9BA69BA-CEDC-A55A-CC95-5FC1AD00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Overapproximation Can Be Too Coarse</a:t>
            </a:r>
            <a:br>
              <a:rPr lang="en-US" sz="3200" dirty="0"/>
            </a:br>
            <a:r>
              <a:rPr lang="en-US" sz="2400" dirty="0"/>
              <a:t>Example 2- Original</a:t>
            </a:r>
            <a:endParaRPr lang="he-IL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DC5A5FE7-6711-E7D2-B75F-BD9C2C49FA64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485929" y="2068133"/>
            <a:ext cx="7139822" cy="426141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simulate the lock state using state_of_lock.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At key points in the program, we assert that the state is legal:</a:t>
            </a:r>
            <a:br>
              <a:rPr lang="en-US" sz="2400" dirty="0"/>
            </a:br>
            <a:r>
              <a:rPr lang="en-US" sz="2400" dirty="0"/>
              <a:t>→ lock() is only called when the lock is currently unlocked</a:t>
            </a:r>
            <a:br>
              <a:rPr lang="en-US" sz="2400" dirty="0"/>
            </a:br>
            <a:r>
              <a:rPr lang="en-US" sz="2400" dirty="0"/>
              <a:t>→ unlock() is only called when the lock is currently locked</a:t>
            </a:r>
            <a:br>
              <a:rPr lang="en-US" sz="2400" dirty="0"/>
            </a:br>
            <a:r>
              <a:rPr lang="en-US" sz="2400" dirty="0"/>
              <a:t>→ The final unlock() is only reached when we still hold the lock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FEC81384-615A-A22D-5938-2547E5499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4F78-56A6-7740-B68D-8D4D026EDF3F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E5A29557-1190-797C-EDE4-E73285DC5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004" y="2256472"/>
            <a:ext cx="4204155" cy="355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789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50B98-04F5-D1BA-F010-E200B878E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B8D7D27-059E-36CD-7CD8-548F74E59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Overapproximation Can Be Too Coarse</a:t>
            </a:r>
            <a:br>
              <a:rPr lang="en-US" sz="3200" dirty="0"/>
            </a:br>
            <a:r>
              <a:rPr lang="en-US" sz="2400" dirty="0"/>
              <a:t>Example 2- Transformed</a:t>
            </a:r>
            <a:endParaRPr lang="he-IL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9B25350-8768-670E-76E9-83B2494E2B9A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99664" y="2068133"/>
            <a:ext cx="7967958" cy="426141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We now apply overapproximation:</a:t>
            </a:r>
            <a:br>
              <a:rPr lang="en-US" sz="2800" dirty="0"/>
            </a:br>
            <a:r>
              <a:rPr lang="en-US" sz="2800" dirty="0"/>
              <a:t>→ We assign nondeterministic values (using *) to all variables modified in the loop</a:t>
            </a:r>
            <a:br>
              <a:rPr lang="en-US" sz="2800" dirty="0"/>
            </a:br>
            <a:r>
              <a:rPr lang="en-US" sz="2800" dirty="0"/>
              <a:t>→ We replace the loop with a single iteration</a:t>
            </a:r>
            <a:br>
              <a:rPr lang="en-US" sz="2800" dirty="0"/>
            </a:br>
            <a:r>
              <a:rPr lang="en-US" sz="2800" dirty="0"/>
              <a:t>→ We use assume(old_count == count) to restrict to paths where the loop terminates</a:t>
            </a:r>
            <a:br>
              <a:rPr lang="en-US" sz="2800" dirty="0"/>
            </a:br>
            <a:r>
              <a:rPr lang="en-US" sz="2800" dirty="0"/>
              <a:t>→ All asserts are preserved to check the correctness of the transformation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C67D7934-4A5F-B23C-716A-B86FF046D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4F78-56A6-7740-B68D-8D4D026EDF3F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55401416-0CD0-ED0A-48A9-4838388B7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347" y="1498157"/>
            <a:ext cx="3700810" cy="498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983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CDEED-DBBD-AB84-2EFE-25D7BD520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57D3CB3-2346-9CC5-3901-8A31386E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Overapproximation Can Be Too Coarse</a:t>
            </a:r>
            <a:br>
              <a:rPr lang="en-US" sz="3200" dirty="0"/>
            </a:br>
            <a:r>
              <a:rPr lang="en-US" sz="2400" dirty="0"/>
              <a:t>Example 2- False Alarm</a:t>
            </a:r>
            <a:endParaRPr lang="he-IL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9DD7EC0-7FF2-6A55-CEF5-900FB40DCC90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485929" y="2137145"/>
            <a:ext cx="11220142" cy="426141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After rewriting the code, the SMT solver finds that the formula is satisfiable- meaning, it found a path where an assert fails.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But why?</a:t>
            </a:r>
            <a:br>
              <a:rPr lang="en-US" sz="2800" dirty="0"/>
            </a:br>
            <a:r>
              <a:rPr lang="en-US" sz="2800" dirty="0"/>
              <a:t>Because we allowed: state_of_lock = *</a:t>
            </a:r>
            <a:br>
              <a:rPr lang="en-US" sz="2800" dirty="0"/>
            </a:br>
            <a:r>
              <a:rPr lang="en-US" sz="2800" dirty="0"/>
              <a:t>which includes the case: state_of_lock == locked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 This is a false alarm because this state can't really happen in the actual program. 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A671FF8-3C6D-102B-6802-1496AADCA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4F78-56A6-7740-B68D-8D4D026EDF3F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212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B59B0-D516-909C-306B-9C890ADA6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BC9990-31DD-689D-6977-958338EE0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ABD9776-DB6F-020C-9E3A-70C3BC06C04B}"/>
              </a:ext>
            </a:extLst>
          </p:cNvPr>
          <p:cNvSpPr txBox="1">
            <a:spLocks/>
          </p:cNvSpPr>
          <p:nvPr/>
        </p:nvSpPr>
        <p:spPr>
          <a:xfrm>
            <a:off x="979175" y="2245188"/>
            <a:ext cx="9981907" cy="4091733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j-lt"/>
                <a:ea typeface="+mn-ea"/>
                <a:cs typeface="Biome" panose="020B05030302040208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 </a:t>
            </a:r>
            <a:r>
              <a:rPr lang="en-US" dirty="0">
                <a:solidFill>
                  <a:srgbClr val="079DAF"/>
                </a:solidFill>
              </a:rPr>
              <a:t>loop invariant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is a </a:t>
            </a:r>
            <a:r>
              <a:rPr lang="en-US" dirty="0">
                <a:solidFill>
                  <a:srgbClr val="079DAF"/>
                </a:solidFill>
              </a:rPr>
              <a:t>predicate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that always holds at the </a:t>
            </a:r>
            <a:r>
              <a:rPr lang="en-US" dirty="0">
                <a:solidFill>
                  <a:srgbClr val="079DAF"/>
                </a:solidFill>
              </a:rPr>
              <a:t>start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of the loop body, regardless of how many iterations have occurred.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For example: </a:t>
            </a:r>
            <a:b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b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b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b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b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The predicate </a:t>
            </a:r>
            <a:r>
              <a:rPr lang="en-US" dirty="0">
                <a:solidFill>
                  <a:srgbClr val="079DAF"/>
                </a:solidFill>
              </a:rPr>
              <a:t>0 ≤ i &lt; 10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is a </a:t>
            </a:r>
            <a:r>
              <a:rPr lang="en-US" dirty="0">
                <a:solidFill>
                  <a:srgbClr val="079DAF"/>
                </a:solidFill>
              </a:rPr>
              <a:t>loop invariant-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it holds at the beginning of every iteration.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26287C2-1BB1-8743-8D7D-A96F30211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917" y="607344"/>
            <a:ext cx="9730165" cy="1539785"/>
          </a:xfrm>
        </p:spPr>
        <p:txBody>
          <a:bodyPr anchor="b"/>
          <a:lstStyle/>
          <a:p>
            <a:r>
              <a:rPr lang="en-US" sz="4800" dirty="0">
                <a:latin typeface="WspsmcCMBX10"/>
              </a:rPr>
              <a:t>Solution – Loop Invariants</a:t>
            </a:r>
            <a:endParaRPr lang="en-US" sz="4800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94F4EB85-6F5D-24AE-E9C8-E8CC74510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166" y="3536323"/>
            <a:ext cx="2685691" cy="18323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71669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260D053B-A40A-3228-B6D5-3371B9EE2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848" y="809149"/>
            <a:ext cx="11562303" cy="2387865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A971A9-0C5C-DDFC-67F9-2E5A55F1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1BF766E-31AA-1AB1-E3C4-6EB586FD63E2}"/>
              </a:ext>
            </a:extLst>
          </p:cNvPr>
          <p:cNvSpPr txBox="1">
            <a:spLocks/>
          </p:cNvSpPr>
          <p:nvPr/>
        </p:nvSpPr>
        <p:spPr>
          <a:xfrm>
            <a:off x="1305679" y="1959109"/>
            <a:ext cx="9580639" cy="434329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j-lt"/>
                <a:ea typeface="+mn-ea"/>
                <a:cs typeface="Biome" panose="020B05030302040208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*</a:t>
            </a:r>
            <a:r>
              <a:rPr lang="en-US" dirty="0"/>
              <a:t>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bug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is a flaw or an error in a computer program’s design or code that cause it to produce incorrect or unexpected results. </a:t>
            </a:r>
          </a:p>
          <a:p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*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The traditional method to find and diagnose software defects is to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test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the program</a:t>
            </a:r>
          </a:p>
          <a:p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*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Some types of testing : unit testing, fuzzing,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formal verification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1937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6EA10-6E9C-6A4D-27BA-AD735EF3B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BCC6887-484F-DCA4-6345-4EE81F759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Proving a Loop Invariant</a:t>
            </a:r>
            <a:endParaRPr lang="he-IL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32BCB46-AF07-0470-5D28-D50E9BDC395B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485929" y="2137145"/>
            <a:ext cx="10624894" cy="6835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To prove that a loop invariant holds, we use induction: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3EF7B1F2-5A51-4E0E-EC42-7293C154C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4F78-56A6-7740-B68D-8D4D026EDF3F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2A5C1640-4A77-2005-EC97-DF8476359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26" y="4546838"/>
            <a:ext cx="3268029" cy="71120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4EA2D136-2AFD-97EE-9D42-2995CFC61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757" y="4604072"/>
            <a:ext cx="3458532" cy="1181972"/>
          </a:xfrm>
          <a:prstGeom prst="rect">
            <a:avLst/>
          </a:prstGeom>
        </p:spPr>
      </p:pic>
      <p:sp>
        <p:nvSpPr>
          <p:cNvPr id="9" name="מציין מיקום תוכן 3">
            <a:extLst>
              <a:ext uri="{FF2B5EF4-FFF2-40B4-BE49-F238E27FC236}">
                <a16:creationId xmlns:a16="http://schemas.microsoft.com/office/drawing/2014/main" id="{A4E3AC37-7673-F718-857E-A5FC2E1894BF}"/>
              </a:ext>
            </a:extLst>
          </p:cNvPr>
          <p:cNvSpPr txBox="1">
            <a:spLocks/>
          </p:cNvSpPr>
          <p:nvPr/>
        </p:nvSpPr>
        <p:spPr>
          <a:xfrm>
            <a:off x="4433975" y="2844331"/>
            <a:ext cx="7272096" cy="2212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800" kern="1200" spc="0" baseline="0">
                <a:solidFill>
                  <a:schemeClr val="bg1"/>
                </a:solidFill>
                <a:latin typeface="+mn-lt"/>
                <a:ea typeface="+mn-ea"/>
                <a:cs typeface="Biome" panose="020B0503030204020804" pitchFamily="34" charset="0"/>
              </a:defRPr>
            </a:lvl1pPr>
            <a:lvl2pPr marL="283464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66928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59536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214" lvl="1"/>
            <a:r>
              <a:rPr lang="en-US" sz="2800" u="sng" dirty="0"/>
              <a:t>Induction step</a:t>
            </a:r>
            <a:r>
              <a:rPr lang="en-US" sz="2800" dirty="0"/>
              <a:t>: Assume the invariant holds at the start of an iteration, and prove it still holds after one loop iteration.</a:t>
            </a:r>
          </a:p>
        </p:txBody>
      </p:sp>
      <p:sp>
        <p:nvSpPr>
          <p:cNvPr id="10" name="מציין מיקום תוכן 3">
            <a:extLst>
              <a:ext uri="{FF2B5EF4-FFF2-40B4-BE49-F238E27FC236}">
                <a16:creationId xmlns:a16="http://schemas.microsoft.com/office/drawing/2014/main" id="{C9135614-997B-1B15-CC09-8C1F2E3B471F}"/>
              </a:ext>
            </a:extLst>
          </p:cNvPr>
          <p:cNvSpPr txBox="1">
            <a:spLocks/>
          </p:cNvSpPr>
          <p:nvPr/>
        </p:nvSpPr>
        <p:spPr>
          <a:xfrm>
            <a:off x="192627" y="2850407"/>
            <a:ext cx="4241347" cy="1672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800" kern="1200" spc="0" baseline="0">
                <a:solidFill>
                  <a:schemeClr val="bg1"/>
                </a:solidFill>
                <a:latin typeface="+mn-lt"/>
                <a:ea typeface="+mn-ea"/>
                <a:cs typeface="Biome" panose="020B0503030204020804" pitchFamily="34" charset="0"/>
              </a:defRPr>
            </a:lvl1pPr>
            <a:lvl2pPr marL="283464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66928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59536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214" lvl="1"/>
            <a:r>
              <a:rPr lang="en-US" sz="2800" u="sng" dirty="0"/>
              <a:t>Base case</a:t>
            </a:r>
            <a:r>
              <a:rPr lang="en-US" sz="2800" dirty="0"/>
              <a:t>: Check the invariant before the first loop iteration.</a:t>
            </a:r>
          </a:p>
          <a:p>
            <a:pPr lvl="1" indent="0">
              <a:buFont typeface="Arial" panose="020B0604020202020204" pitchFamily="34" charset="0"/>
              <a:buNone/>
            </a:pPr>
            <a:endParaRPr lang="en-US" sz="2800" dirty="0"/>
          </a:p>
        </p:txBody>
      </p:sp>
      <p:sp>
        <p:nvSpPr>
          <p:cNvPr id="11" name="מציין מיקום תוכן 3">
            <a:extLst>
              <a:ext uri="{FF2B5EF4-FFF2-40B4-BE49-F238E27FC236}">
                <a16:creationId xmlns:a16="http://schemas.microsoft.com/office/drawing/2014/main" id="{B518DD65-42E6-FB8D-B360-B1104D98875F}"/>
              </a:ext>
            </a:extLst>
          </p:cNvPr>
          <p:cNvSpPr txBox="1">
            <a:spLocks/>
          </p:cNvSpPr>
          <p:nvPr/>
        </p:nvSpPr>
        <p:spPr>
          <a:xfrm>
            <a:off x="485929" y="5895738"/>
            <a:ext cx="11643236" cy="495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800" kern="1200" spc="0" baseline="0">
                <a:solidFill>
                  <a:schemeClr val="bg1"/>
                </a:solidFill>
                <a:latin typeface="+mn-lt"/>
                <a:ea typeface="+mn-ea"/>
                <a:cs typeface="Biome" panose="020B0503030204020804" pitchFamily="34" charset="0"/>
              </a:defRPr>
            </a:lvl1pPr>
            <a:lvl2pPr marL="283464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66928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59536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= Code before the loop (no loops) | B = Loop body (no loops) | C = Loop conditions | I = Suggested invariant</a:t>
            </a:r>
          </a:p>
        </p:txBody>
      </p:sp>
    </p:spTree>
    <p:extLst>
      <p:ext uri="{BB962C8B-B14F-4D97-AF65-F5344CB8AC3E}">
        <p14:creationId xmlns:p14="http://schemas.microsoft.com/office/powerpoint/2010/main" val="12349460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97390-B53A-F2D2-7461-DF17312F9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B5A900F-BFC2-C564-7003-97A458037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Proving a Loop Invariant</a:t>
            </a:r>
            <a:br>
              <a:rPr lang="en-US" sz="3200" dirty="0"/>
            </a:br>
            <a:r>
              <a:rPr lang="en-US" sz="2400" dirty="0"/>
              <a:t>example</a:t>
            </a:r>
            <a:endParaRPr lang="he-IL" dirty="0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1B3A6E3A-3773-E8EC-BA18-BE65B5843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4F78-56A6-7740-B68D-8D4D026EDF3F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0" name="מציין מיקום תוכן 3">
            <a:extLst>
              <a:ext uri="{FF2B5EF4-FFF2-40B4-BE49-F238E27FC236}">
                <a16:creationId xmlns:a16="http://schemas.microsoft.com/office/drawing/2014/main" id="{F169933B-FCBF-98EF-B0E4-588CC02F2E29}"/>
              </a:ext>
            </a:extLst>
          </p:cNvPr>
          <p:cNvSpPr txBox="1">
            <a:spLocks/>
          </p:cNvSpPr>
          <p:nvPr/>
        </p:nvSpPr>
        <p:spPr>
          <a:xfrm>
            <a:off x="327801" y="2160294"/>
            <a:ext cx="10914868" cy="4065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800" kern="1200" spc="0" baseline="0">
                <a:solidFill>
                  <a:schemeClr val="bg1"/>
                </a:solidFill>
                <a:latin typeface="+mn-lt"/>
                <a:ea typeface="+mn-ea"/>
                <a:cs typeface="Biome" panose="020B0503030204020804" pitchFamily="34" charset="0"/>
              </a:defRPr>
            </a:lvl1pPr>
            <a:lvl2pPr marL="283464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66928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59536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214" lvl="1"/>
            <a:r>
              <a:rPr lang="en-US" sz="2800" u="sng" dirty="0"/>
              <a:t>Base case</a:t>
            </a:r>
            <a:r>
              <a:rPr lang="en-US" sz="2800" dirty="0"/>
              <a:t>:</a:t>
            </a:r>
            <a:br>
              <a:rPr lang="en-US" sz="2800" dirty="0"/>
            </a:br>
            <a:r>
              <a:rPr lang="en-US" sz="2800" dirty="0"/>
              <a:t>i = 0 → the</a:t>
            </a:r>
            <a:br>
              <a:rPr lang="en-US" sz="2800" dirty="0"/>
            </a:br>
            <a:r>
              <a:rPr lang="en-US" sz="2800" dirty="0"/>
              <a:t> invariant 0 ≤ i &lt; 10 holds</a:t>
            </a:r>
          </a:p>
          <a:p>
            <a:pPr marL="569214" lvl="1"/>
            <a:r>
              <a:rPr lang="en-US" sz="2800" u="sng" dirty="0"/>
              <a:t>Induction step</a:t>
            </a:r>
            <a:r>
              <a:rPr lang="en-US" sz="2800" dirty="0"/>
              <a:t>:</a:t>
            </a:r>
            <a:br>
              <a:rPr lang="en-US" sz="2800" dirty="0"/>
            </a:br>
            <a:r>
              <a:rPr lang="en-US" sz="2800" dirty="0"/>
              <a:t>if 0 ≤ i &lt; 10 holds before</a:t>
            </a:r>
            <a:br>
              <a:rPr lang="en-US" sz="2800" dirty="0"/>
            </a:br>
            <a:r>
              <a:rPr lang="en-US" sz="2800" dirty="0"/>
              <a:t> i++, then it still holds after</a:t>
            </a:r>
          </a:p>
          <a:p>
            <a:pPr marL="569214" lvl="1"/>
            <a:r>
              <a:rPr lang="en-US" sz="2800" dirty="0"/>
              <a:t>Invariant is proven- we can now use it to refine our analysis.</a:t>
            </a:r>
          </a:p>
          <a:p>
            <a:pPr lvl="1" indent="0">
              <a:buNone/>
            </a:pPr>
            <a:endParaRPr lang="en-US" sz="2800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DAB707DA-ACE3-BAD5-3E64-903F88B07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807" y="2299288"/>
            <a:ext cx="7948527" cy="75729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290EF9D-0F9D-E0E1-2516-5FF88CEAC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8913" y="3885465"/>
            <a:ext cx="6598250" cy="101433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1E981592-5075-6539-AECA-4D4538A28D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4708" y="386937"/>
            <a:ext cx="2209025" cy="15071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986848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2E5B5-D45C-E0D7-C7DD-7C0CDD9BD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6E3EB23-C887-B34B-819F-85B656F80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Loop Invariants in Overapproximation</a:t>
            </a:r>
            <a:endParaRPr lang="he-IL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6B16B82-6BB5-0C64-1754-1A1DBD5DF290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485929" y="2068133"/>
            <a:ext cx="11220142" cy="426141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To avoid false alarms, we add a loop invariant for each loop.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We do this in 3 steps inside the transformed program:</a:t>
            </a:r>
          </a:p>
          <a:p>
            <a:pPr marL="740664" lvl="1" indent="-457200">
              <a:buClr>
                <a:schemeClr val="accent6"/>
              </a:buClr>
              <a:buFont typeface="+mj-lt"/>
              <a:buAutoNum type="arabicPeriod"/>
            </a:pPr>
            <a:r>
              <a:rPr lang="en-US" sz="2800" dirty="0"/>
              <a:t>base case-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Assert</a:t>
            </a:r>
            <a:r>
              <a:rPr lang="en-US" sz="2800" dirty="0"/>
              <a:t> the invariant before the nondeterministic assignments</a:t>
            </a:r>
          </a:p>
          <a:p>
            <a:pPr marL="740664" lvl="1" indent="-457200">
              <a:buClr>
                <a:schemeClr val="accent6"/>
              </a:buClr>
              <a:buFont typeface="+mj-lt"/>
              <a:buAutoNum type="arabicPeriod"/>
            </a:pPr>
            <a:r>
              <a:rPr lang="en-US" sz="2800" dirty="0"/>
              <a:t>induction hypothesis-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Assume</a:t>
            </a:r>
            <a:r>
              <a:rPr lang="en-US" sz="2800" dirty="0"/>
              <a:t> the invariant holds before the loop body</a:t>
            </a:r>
          </a:p>
          <a:p>
            <a:pPr marL="740664" lvl="1" indent="-457200">
              <a:buClr>
                <a:schemeClr val="accent6"/>
              </a:buClr>
              <a:buFont typeface="+mj-lt"/>
              <a:buAutoNum type="arabicPeriod"/>
            </a:pPr>
            <a:r>
              <a:rPr lang="en-US" sz="2800" dirty="0"/>
              <a:t>induction step-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Assert</a:t>
            </a:r>
            <a:r>
              <a:rPr lang="en-US" sz="2800" dirty="0"/>
              <a:t> the invariant holds after the loop body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2F63DB98-9C0A-BEA5-F420-7A226DEC0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4F78-56A6-7740-B68D-8D4D026EDF3F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2601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3603E-C43D-5A86-057F-B53B68C1F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6303568-3046-F45A-8F01-7817D3CBC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Loop Invariants in Overapproximation</a:t>
            </a:r>
            <a:br>
              <a:rPr lang="en-US" sz="3200" dirty="0"/>
            </a:br>
            <a:r>
              <a:rPr lang="en-US" sz="2400" dirty="0"/>
              <a:t>Example</a:t>
            </a:r>
            <a:endParaRPr lang="he-IL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660381C-BBBE-398D-CAA1-61ECDB568616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99664" y="2068133"/>
            <a:ext cx="6442006" cy="435938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100" dirty="0"/>
              <a:t>Analysis of the success of the proof: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Lines 3, 12, 18 pass easily: they match the obvious behavior of the code.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Why do lines 25, 29 also pass?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100" dirty="0"/>
              <a:t>If request ≠ NULL:</a:t>
            </a:r>
          </a:p>
          <a:p>
            <a:pPr marL="569214" lvl="1">
              <a:lnSpc>
                <a:spcPct val="100000"/>
              </a:lnSpc>
            </a:pPr>
            <a:r>
              <a:rPr lang="en-US" sz="2100" dirty="0"/>
              <a:t>state becomes unlocked → line 25 is true</a:t>
            </a:r>
          </a:p>
          <a:p>
            <a:pPr marL="569214" lvl="1">
              <a:lnSpc>
                <a:spcPct val="100000"/>
              </a:lnSpc>
            </a:pPr>
            <a:r>
              <a:rPr lang="en-US" sz="2100" dirty="0"/>
              <a:t>count ≠ old_count → line 29 is not executed at all (due to assume)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100" dirty="0"/>
              <a:t>If request == NULL:</a:t>
            </a:r>
          </a:p>
          <a:p>
            <a:pPr marL="569214" lvl="1">
              <a:lnSpc>
                <a:spcPct val="100000"/>
              </a:lnSpc>
            </a:pPr>
            <a:r>
              <a:rPr lang="en-US" sz="2100" dirty="0"/>
              <a:t>state remains locked, count == old_count → both tests are true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3A0E29F3-AA1D-D618-7D11-9CB785912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4F78-56A6-7740-B68D-8D4D026EDF3F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5C90863B-1B91-AF40-2940-EF66E283F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670" y="1427171"/>
            <a:ext cx="4872147" cy="5164152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CA58011D-AD3B-B691-3D48-F7DC39B5BC5D}"/>
              </a:ext>
            </a:extLst>
          </p:cNvPr>
          <p:cNvSpPr txBox="1"/>
          <p:nvPr/>
        </p:nvSpPr>
        <p:spPr>
          <a:xfrm>
            <a:off x="6346371" y="1427171"/>
            <a:ext cx="495299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en-US" dirty="0">
              <a:solidFill>
                <a:schemeClr val="accent3"/>
              </a:solidFill>
            </a:endParaRPr>
          </a:p>
          <a:p>
            <a:pPr algn="r"/>
            <a:r>
              <a:rPr lang="en-US" dirty="0">
                <a:solidFill>
                  <a:schemeClr val="accent3"/>
                </a:solidFill>
              </a:rPr>
              <a:t>3</a:t>
            </a:r>
          </a:p>
          <a:p>
            <a:pPr algn="r"/>
            <a:endParaRPr lang="en-US" dirty="0">
              <a:solidFill>
                <a:schemeClr val="accent3"/>
              </a:solidFill>
            </a:endParaRPr>
          </a:p>
          <a:p>
            <a:pPr algn="r"/>
            <a:br>
              <a:rPr lang="en-US" dirty="0">
                <a:solidFill>
                  <a:schemeClr val="accent3"/>
                </a:solidFill>
              </a:rPr>
            </a:br>
            <a:r>
              <a:rPr lang="en-US" sz="500" dirty="0">
                <a:solidFill>
                  <a:schemeClr val="accent3"/>
                </a:solidFill>
              </a:rPr>
              <a:t> </a:t>
            </a:r>
            <a:endParaRPr lang="en-US" dirty="0">
              <a:solidFill>
                <a:schemeClr val="accent3"/>
              </a:solidFill>
            </a:endParaRPr>
          </a:p>
          <a:p>
            <a:pPr algn="r"/>
            <a:endParaRPr lang="en-US" dirty="0">
              <a:solidFill>
                <a:schemeClr val="accent3"/>
              </a:solidFill>
            </a:endParaRPr>
          </a:p>
          <a:p>
            <a:pPr algn="r"/>
            <a:r>
              <a:rPr lang="en-US" dirty="0">
                <a:solidFill>
                  <a:schemeClr val="accent3"/>
                </a:solidFill>
              </a:rPr>
              <a:t>12</a:t>
            </a:r>
          </a:p>
          <a:p>
            <a:pPr algn="r"/>
            <a:endParaRPr lang="en-US" dirty="0">
              <a:solidFill>
                <a:schemeClr val="accent3"/>
              </a:solidFill>
            </a:endParaRPr>
          </a:p>
          <a:p>
            <a:pPr algn="r"/>
            <a:endParaRPr lang="en-US" dirty="0">
              <a:solidFill>
                <a:schemeClr val="accent3"/>
              </a:solidFill>
            </a:endParaRPr>
          </a:p>
          <a:p>
            <a:pPr algn="r"/>
            <a:endParaRPr lang="en-US" dirty="0">
              <a:solidFill>
                <a:schemeClr val="accent3"/>
              </a:solidFill>
            </a:endParaRPr>
          </a:p>
          <a:p>
            <a:pPr algn="r"/>
            <a:endParaRPr lang="en-US" dirty="0">
              <a:solidFill>
                <a:schemeClr val="accent3"/>
              </a:solidFill>
            </a:endParaRPr>
          </a:p>
          <a:p>
            <a:pPr algn="r"/>
            <a:r>
              <a:rPr lang="en-US" dirty="0">
                <a:solidFill>
                  <a:schemeClr val="accent3"/>
                </a:solidFill>
              </a:rPr>
              <a:t>18</a:t>
            </a:r>
          </a:p>
          <a:p>
            <a:pPr algn="r"/>
            <a:endParaRPr lang="en-US" dirty="0">
              <a:solidFill>
                <a:schemeClr val="accent3"/>
              </a:solidFill>
            </a:endParaRPr>
          </a:p>
          <a:p>
            <a:pPr algn="r"/>
            <a:endParaRPr lang="en-US" dirty="0">
              <a:solidFill>
                <a:schemeClr val="accent3"/>
              </a:solidFill>
            </a:endParaRPr>
          </a:p>
          <a:p>
            <a:pPr algn="r"/>
            <a:br>
              <a:rPr lang="en-US" dirty="0">
                <a:solidFill>
                  <a:schemeClr val="accent3"/>
                </a:solidFill>
              </a:rPr>
            </a:br>
            <a:r>
              <a:rPr lang="en-US" sz="700" dirty="0">
                <a:solidFill>
                  <a:schemeClr val="accent3"/>
                </a:solidFill>
              </a:rPr>
              <a:t> </a:t>
            </a:r>
            <a:endParaRPr lang="en-US" dirty="0">
              <a:solidFill>
                <a:schemeClr val="accent3"/>
              </a:solidFill>
            </a:endParaRPr>
          </a:p>
          <a:p>
            <a:pPr algn="r"/>
            <a:r>
              <a:rPr lang="en-US" dirty="0">
                <a:solidFill>
                  <a:schemeClr val="accent3"/>
                </a:solidFill>
              </a:rPr>
              <a:t>25</a:t>
            </a:r>
          </a:p>
          <a:p>
            <a:pPr algn="r"/>
            <a:endParaRPr lang="en-US" dirty="0">
              <a:solidFill>
                <a:schemeClr val="accent3"/>
              </a:solidFill>
            </a:endParaRPr>
          </a:p>
          <a:p>
            <a:pPr algn="r"/>
            <a:r>
              <a:rPr lang="en-US" sz="700" dirty="0">
                <a:solidFill>
                  <a:schemeClr val="accent3"/>
                </a:solidFill>
              </a:rPr>
              <a:t> </a:t>
            </a:r>
          </a:p>
          <a:p>
            <a:pPr algn="r"/>
            <a:r>
              <a:rPr lang="en-US" dirty="0">
                <a:solidFill>
                  <a:schemeClr val="accent3"/>
                </a:solidFill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18742738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4A6FB-E38F-23B8-7DAF-EF731B6CD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1A1DD13-DB64-A2ED-4F20-B35CB0870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Loop Invariants – Choosing the Right One</a:t>
            </a:r>
            <a:endParaRPr lang="he-IL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E4D561F-5455-DD76-AB73-9FB738B228A2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485929" y="1981868"/>
            <a:ext cx="11220142" cy="478986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 good loop invariant helps eliminate false alarms and improves analysis accuracy, but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finding such invariants isn’t easy</a:t>
            </a:r>
            <a:r>
              <a:rPr lang="en-US" sz="2800" dirty="0"/>
              <a:t>- there's no general algorithm for it, and it's still an active research area.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Not every invariant is helpful.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example: </a:t>
            </a:r>
            <a:r>
              <a:rPr lang="en-US" sz="2800" dirty="0"/>
              <a:t>true is valid, but proves nothing.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Common strategies include reusing conditions from the code or combining program variables with logical relations.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Tools often guess and check candidate invariants.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335949BA-B760-3AB0-4DDC-E8919BB08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4F78-56A6-7740-B68D-8D4D026EDF3F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164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accent6">
                <a:lumMod val="50000"/>
              </a:schemeClr>
            </a:gs>
            <a:gs pos="35040">
              <a:srgbClr val="020B11"/>
            </a:gs>
            <a:gs pos="11979">
              <a:schemeClr val="accent4">
                <a:lumMod val="50000"/>
              </a:schemeClr>
            </a:gs>
            <a:gs pos="0">
              <a:schemeClr val="accent4"/>
            </a:gs>
            <a:gs pos="99000">
              <a:schemeClr val="tx2">
                <a:lumMod val="50000"/>
              </a:schemeClr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CE1ABEC8-43FD-4F21-A7D2-70200D862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831" y="173735"/>
            <a:ext cx="4409514" cy="2203704"/>
          </a:xfrm>
        </p:spPr>
        <p:txBody>
          <a:bodyPr/>
          <a:lstStyle/>
          <a:p>
            <a:r>
              <a:rPr lang="en-US" sz="4000" dirty="0"/>
              <a:t>THANK YOU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E5F2E56-9F77-E1C2-EC04-EA959822CA6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849" y="3079119"/>
            <a:ext cx="4676322" cy="3605146"/>
          </a:xfrm>
        </p:spPr>
        <p:txBody>
          <a:bodyPr/>
          <a:lstStyle/>
          <a:p>
            <a:r>
              <a:rPr lang="en-US" sz="2800" b="1" dirty="0"/>
              <a:t>Roee Moscovici</a:t>
            </a:r>
          </a:p>
          <a:p>
            <a:r>
              <a:rPr lang="en-US" sz="2800" b="1" dirty="0"/>
              <a:t>Sapir Alon </a:t>
            </a:r>
          </a:p>
          <a:p>
            <a:endParaRPr lang="en-US" sz="2800" b="1" dirty="0"/>
          </a:p>
          <a:p>
            <a:r>
              <a:rPr lang="en-US" sz="2800" b="1" dirty="0"/>
              <a:t>Blockchain and software verification seminar 2025</a:t>
            </a:r>
          </a:p>
        </p:txBody>
      </p:sp>
    </p:spTree>
    <p:extLst>
      <p:ext uri="{BB962C8B-B14F-4D97-AF65-F5344CB8AC3E}">
        <p14:creationId xmlns:p14="http://schemas.microsoft.com/office/powerpoint/2010/main" val="2395464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A6B56-E4AF-599A-F963-45766CB20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E042EB-99A5-E597-3E27-9B5AD9E41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CC7CB689-BFEC-088A-4479-FB550135D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3221"/>
            <a:ext cx="12192000" cy="63693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דיו 1">
                <a:extLst>
                  <a:ext uri="{FF2B5EF4-FFF2-40B4-BE49-F238E27FC236}">
                    <a16:creationId xmlns:a16="http://schemas.microsoft.com/office/drawing/2014/main" id="{0DBCD9D4-A72C-287B-99FC-A98F40776F4A}"/>
                  </a:ext>
                </a:extLst>
              </p14:cNvPr>
              <p14:cNvContentPartPr/>
              <p14:nvPr/>
            </p14:nvContentPartPr>
            <p14:xfrm>
              <a:off x="3729817" y="3182783"/>
              <a:ext cx="809280" cy="46800"/>
            </p14:xfrm>
          </p:contentPart>
        </mc:Choice>
        <mc:Fallback xmlns="">
          <p:pic>
            <p:nvPicPr>
              <p:cNvPr id="2" name="דיו 1">
                <a:extLst>
                  <a:ext uri="{FF2B5EF4-FFF2-40B4-BE49-F238E27FC236}">
                    <a16:creationId xmlns:a16="http://schemas.microsoft.com/office/drawing/2014/main" id="{0DBCD9D4-A72C-287B-99FC-A98F40776F4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76177" y="3074783"/>
                <a:ext cx="916920" cy="26244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22943541-56A1-AA61-C80F-5AF015BC84AB}"/>
              </a:ext>
            </a:extLst>
          </p:cNvPr>
          <p:cNvSpPr txBox="1"/>
          <p:nvPr/>
        </p:nvSpPr>
        <p:spPr>
          <a:xfrm>
            <a:off x="2951843" y="-13453"/>
            <a:ext cx="6288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CVE stands for </a:t>
            </a:r>
            <a:r>
              <a:rPr lang="en-US" b="1" i="1" dirty="0">
                <a:solidFill>
                  <a:srgbClr val="FFFFFF"/>
                </a:solidFill>
              </a:rPr>
              <a:t>Common Vulnerabilities and Exposures</a:t>
            </a:r>
            <a:r>
              <a:rPr lang="en-US" b="1" dirty="0">
                <a:solidFill>
                  <a:srgbClr val="FFFFFF"/>
                </a:solidFill>
              </a:rPr>
              <a:t>.</a:t>
            </a:r>
            <a:endParaRPr lang="he-IL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281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7CC65-6A0E-6E0D-48F0-4DCE0FFAA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C8E7CD-3FC3-5B58-D64F-641368769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7D0AB32E-49BA-C804-4AE6-B57049E02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66677"/>
            <a:ext cx="12191999" cy="632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22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4A339-01D1-7394-5583-714990B83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טבלה 10">
            <a:extLst>
              <a:ext uri="{FF2B5EF4-FFF2-40B4-BE49-F238E27FC236}">
                <a16:creationId xmlns:a16="http://schemas.microsoft.com/office/drawing/2014/main" id="{BC3B6857-E0EB-0BA1-D6AC-123A36983ED7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899160"/>
          <a:ext cx="10515600" cy="505968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800828">
                  <a:extLst>
                    <a:ext uri="{9D8B030D-6E8A-4147-A177-3AD203B41FA5}">
                      <a16:colId xmlns:a16="http://schemas.microsoft.com/office/drawing/2014/main" val="1117782331"/>
                    </a:ext>
                  </a:extLst>
                </a:gridCol>
                <a:gridCol w="2650602">
                  <a:extLst>
                    <a:ext uri="{9D8B030D-6E8A-4147-A177-3AD203B41FA5}">
                      <a16:colId xmlns:a16="http://schemas.microsoft.com/office/drawing/2014/main" val="395864830"/>
                    </a:ext>
                  </a:extLst>
                </a:gridCol>
                <a:gridCol w="1948452">
                  <a:extLst>
                    <a:ext uri="{9D8B030D-6E8A-4147-A177-3AD203B41FA5}">
                      <a16:colId xmlns:a16="http://schemas.microsoft.com/office/drawing/2014/main" val="740783303"/>
                    </a:ext>
                  </a:extLst>
                </a:gridCol>
                <a:gridCol w="2206860">
                  <a:extLst>
                    <a:ext uri="{9D8B030D-6E8A-4147-A177-3AD203B41FA5}">
                      <a16:colId xmlns:a16="http://schemas.microsoft.com/office/drawing/2014/main" val="651376296"/>
                    </a:ext>
                  </a:extLst>
                </a:gridCol>
                <a:gridCol w="1908858">
                  <a:extLst>
                    <a:ext uri="{9D8B030D-6E8A-4147-A177-3AD203B41FA5}">
                      <a16:colId xmlns:a16="http://schemas.microsoft.com/office/drawing/2014/main" val="20230623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What it is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Goal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Example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Tools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75515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Unit Testing- </a:t>
                      </a:r>
                      <a:r>
                        <a:rPr lang="en-US" sz="2200" b="1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bare minimum</a:t>
                      </a:r>
                      <a:endParaRPr lang="en-US" sz="22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FFFF"/>
                          </a:solidFill>
                        </a:rPr>
                        <a:t>Testing individual parts of code (functions/methods) in isolation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FFFF"/>
                          </a:solidFill>
                        </a:rPr>
                        <a:t>Ensure each unit works as expected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FFFF"/>
                          </a:solidFill>
                        </a:rPr>
                        <a:t>add(2, 3) should return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FFFF"/>
                          </a:solidFill>
                        </a:rPr>
                        <a:t>JUnit, </a:t>
                      </a:r>
                      <a:r>
                        <a:rPr lang="en-US" sz="2200" dirty="0" err="1">
                          <a:solidFill>
                            <a:srgbClr val="FFFFFF"/>
                          </a:solidFill>
                        </a:rPr>
                        <a:t>PyTest</a:t>
                      </a:r>
                      <a:endParaRPr lang="en-US" sz="2200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0967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Fuzzing- </a:t>
                      </a:r>
                      <a:r>
                        <a:rPr lang="en-US" sz="2200" b="1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getting there</a:t>
                      </a:r>
                      <a:endParaRPr lang="en-US" sz="22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FFFF"/>
                          </a:solidFill>
                        </a:rPr>
                        <a:t>Feeding random or malformed inputs to a program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FFFF"/>
                          </a:solidFill>
                        </a:rPr>
                        <a:t>Discover hidden bugs, especially edge cases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FFFF"/>
                          </a:solidFill>
                        </a:rPr>
                        <a:t>Send random strings to a parser and see if it crashes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FFFF"/>
                          </a:solidFill>
                        </a:rPr>
                        <a:t>AFL, </a:t>
                      </a:r>
                      <a:r>
                        <a:rPr lang="en-US" sz="2200" dirty="0" err="1">
                          <a:solidFill>
                            <a:srgbClr val="FFFFFF"/>
                          </a:solidFill>
                        </a:rPr>
                        <a:t>LibFuzzer</a:t>
                      </a:r>
                      <a:r>
                        <a:rPr lang="en-US" sz="2200" dirty="0">
                          <a:solidFill>
                            <a:srgbClr val="FFFFFF"/>
                          </a:solidFill>
                        </a:rPr>
                        <a:t>, Peach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49009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Formal Verification- </a:t>
                      </a:r>
                      <a:r>
                        <a:rPr lang="en-US" sz="2200" b="1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jackpot</a:t>
                      </a:r>
                      <a:endParaRPr lang="en-US" sz="22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FFFF"/>
                          </a:solidFill>
                        </a:rPr>
                        <a:t>Using mathematical logic to prove a program satisfies its specification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FFFF"/>
                          </a:solidFill>
                        </a:rPr>
                        <a:t>Prove correctness for all possible inputs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FFFF"/>
                          </a:solidFill>
                        </a:rPr>
                        <a:t>Prove that a sorting function always returns sorted list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de-DE" sz="2200" dirty="0">
                          <a:solidFill>
                            <a:srgbClr val="FFFFFF"/>
                          </a:solidFill>
                        </a:rPr>
                        <a:t>Z3, Dafny, Coq, SMT solvers</a:t>
                      </a:r>
                      <a:endParaRPr lang="he-IL" sz="22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284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5976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962A3-22F6-0D32-D644-5F7DC4073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F6970006-EB0E-3AAB-2D0C-95DCD6811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39" y="423333"/>
            <a:ext cx="5610061" cy="1171787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DBA0038B-FDA8-E1B3-A5F9-673FFA74A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39" y="1761067"/>
            <a:ext cx="6906589" cy="460674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89D80E13-F4DB-E3ED-B3D0-68E5FBC9B9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8494" y="3429000"/>
            <a:ext cx="7287567" cy="1033698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142BC815-BDB4-2CD8-2772-F4C761F21F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7736" y="359508"/>
            <a:ext cx="4909197" cy="131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64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2"/>
            </a:gs>
            <a:gs pos="79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EFE388-CD0B-9671-4D4E-D6D8004C8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3" y="5926"/>
            <a:ext cx="5724527" cy="1552787"/>
          </a:xfrm>
        </p:spPr>
        <p:txBody>
          <a:bodyPr/>
          <a:lstStyle/>
          <a:p>
            <a:r>
              <a:rPr lang="en-US" sz="3200" dirty="0"/>
              <a:t>THE GOAL OF FORMAL VERIFICATION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E4E0F37-0AD5-833C-CBE5-EAE02EC46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830" y="1916323"/>
            <a:ext cx="5568038" cy="1857023"/>
          </a:xfrm>
        </p:spPr>
        <p:txBody>
          <a:bodyPr/>
          <a:lstStyle/>
          <a:p>
            <a:r>
              <a:rPr lang="en-US" sz="2400" dirty="0">
                <a:latin typeface="+mn-lt"/>
                <a:cs typeface="+mn-cs"/>
              </a:rPr>
              <a:t>decide whether for all possible inputs a given specification is satisfied by the program</a:t>
            </a:r>
          </a:p>
        </p:txBody>
      </p:sp>
      <p:pic>
        <p:nvPicPr>
          <p:cNvPr id="8" name="Picture Placeholder 7" descr="A blue and purple spirals">
            <a:extLst>
              <a:ext uri="{FF2B5EF4-FFF2-40B4-BE49-F238E27FC236}">
                <a16:creationId xmlns:a16="http://schemas.microsoft.com/office/drawing/2014/main" id="{E1DBD4C7-D952-4426-40FD-8799F80F821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31" b="31"/>
          <a:stretch/>
        </p:blipFill>
        <p:spPr>
          <a:xfrm>
            <a:off x="6497638" y="336550"/>
            <a:ext cx="5322887" cy="61849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EA54-3083-FB0D-9011-2353791B0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F8BEAE67-338E-2749-C6E8-C212A5A4F922}"/>
              </a:ext>
            </a:extLst>
          </p:cNvPr>
          <p:cNvSpPr txBox="1"/>
          <p:nvPr/>
        </p:nvSpPr>
        <p:spPr>
          <a:xfrm>
            <a:off x="239248" y="3993081"/>
            <a:ext cx="532288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cap="all" spc="3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 X</a:t>
            </a:r>
            <a:r>
              <a:rPr lang="he-IL" sz="2000" cap="all" spc="3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&lt; </a:t>
            </a:r>
            <a:r>
              <a:rPr lang="en-US" sz="2000" cap="all" spc="3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 always holds</a:t>
            </a:r>
          </a:p>
          <a:p>
            <a:r>
              <a:rPr lang="en-US" sz="2000" cap="all" spc="3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 No division by 0 and more…</a:t>
            </a:r>
            <a:endParaRPr lang="he-IL" sz="2000" cap="all" spc="3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14496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7">
      <a:dk1>
        <a:srgbClr val="000000"/>
      </a:dk1>
      <a:lt1>
        <a:srgbClr val="FFFFFF"/>
      </a:lt1>
      <a:dk2>
        <a:srgbClr val="FC4EFB"/>
      </a:dk2>
      <a:lt2>
        <a:srgbClr val="E7E6E6"/>
      </a:lt2>
      <a:accent1>
        <a:srgbClr val="FAF24C"/>
      </a:accent1>
      <a:accent2>
        <a:srgbClr val="5EFCAC"/>
      </a:accent2>
      <a:accent3>
        <a:srgbClr val="73EBF9"/>
      </a:accent3>
      <a:accent4>
        <a:srgbClr val="316CFC"/>
      </a:accent4>
      <a:accent5>
        <a:srgbClr val="B059FD"/>
      </a:accent5>
      <a:accent6>
        <a:srgbClr val="9405FC"/>
      </a:accent6>
      <a:hlink>
        <a:srgbClr val="FFFFFF"/>
      </a:hlink>
      <a:folHlink>
        <a:srgbClr val="FFFFFF"/>
      </a:folHlink>
    </a:clrScheme>
    <a:fontScheme name="Custom 15">
      <a:majorFont>
        <a:latin typeface="Biome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1936837_win32_SL_V11" id="{EAD6EF7B-6F25-4469-AF6A-07D6EB1461DD}" vid="{30FEA78B-2F89-4FF0-8415-E3920802C5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E6C21-1752-4E06-9FE3-208D45ADB668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230e9df3-be65-4c73-a93b-d1236ebd677e"/>
    <ds:schemaRef ds:uri="http://schemas.openxmlformats.org/package/2006/metadata/core-properties"/>
    <ds:schemaRef ds:uri="16c05727-aa75-4e4a-9b5f-8a80a1165891"/>
    <ds:schemaRef ds:uri="http://schemas.microsoft.com/office/2006/metadata/properties"/>
    <ds:schemaRef ds:uri="http://www.w3.org/XML/1998/namespace"/>
    <ds:schemaRef ds:uri="http://schemas.microsoft.com/sharepoint/v3"/>
    <ds:schemaRef ds:uri="71af3243-3dd4-4a8d-8c0d-dd76da1f02a5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F6E7B4D-FB62-47B7-AAA7-0DEC9938DB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8D9019-7CE1-4B77-8F5D-67F6576598C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12860</TotalTime>
  <Words>2278</Words>
  <Application>Microsoft Office PowerPoint</Application>
  <PresentationFormat>מסך רחב</PresentationFormat>
  <Paragraphs>293</Paragraphs>
  <Slides>45</Slides>
  <Notes>32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45</vt:i4>
      </vt:variant>
    </vt:vector>
  </HeadingPairs>
  <TitlesOfParts>
    <vt:vector size="56" baseType="lpstr">
      <vt:lpstr>Arial</vt:lpstr>
      <vt:lpstr>Arial Nova</vt:lpstr>
      <vt:lpstr>Biome</vt:lpstr>
      <vt:lpstr>BmrsflCMBX12</vt:lpstr>
      <vt:lpstr>Calibri</vt:lpstr>
      <vt:lpstr>Cambria Math</vt:lpstr>
      <vt:lpstr>GlcbnlCMR10</vt:lpstr>
      <vt:lpstr>LpkpbcMyriadPro-Cond</vt:lpstr>
      <vt:lpstr>ThkwpjNimbusMonL-Regu</vt:lpstr>
      <vt:lpstr>WspsmcCMBX10</vt:lpstr>
      <vt:lpstr>Custom</vt:lpstr>
      <vt:lpstr>Formal Verification Techniques for Software</vt:lpstr>
      <vt:lpstr>Agenda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THE GOAL OF FORMAL VERIFICATION</vt:lpstr>
      <vt:lpstr>The Reachability Problem and Undecidability</vt:lpstr>
      <vt:lpstr>Bounded Program Analysis</vt:lpstr>
      <vt:lpstr>Checking Feasibility of a Single Path</vt:lpstr>
      <vt:lpstr>Symbolic simulation</vt:lpstr>
      <vt:lpstr>A running example of verifying assertions</vt:lpstr>
      <vt:lpstr>A chosen path</vt:lpstr>
      <vt:lpstr>SSA – static single assignment</vt:lpstr>
      <vt:lpstr>SSA to logical formula</vt:lpstr>
      <vt:lpstr>Assertion checking</vt:lpstr>
      <vt:lpstr>Another error</vt:lpstr>
      <vt:lpstr>Checking Feasibility of all paths in a bounded program</vt:lpstr>
      <vt:lpstr>Steps to encode all paths</vt:lpstr>
      <vt:lpstr>An example (k=2) and program seen before</vt:lpstr>
      <vt:lpstr>Unbounded Program Analysis</vt:lpstr>
      <vt:lpstr>Unbounded Program Analysis</vt:lpstr>
      <vt:lpstr>Why is Unbounded Program Analysis Hard?</vt:lpstr>
      <vt:lpstr>How Do We Handle Undecidability?</vt:lpstr>
      <vt:lpstr>Overapproximation</vt:lpstr>
      <vt:lpstr>Overapproximation Transformation Steps</vt:lpstr>
      <vt:lpstr>Overapproximation Example</vt:lpstr>
      <vt:lpstr>Overapproximation Can Be Too Coarse</vt:lpstr>
      <vt:lpstr>Overapproximation Can Be Too Coarse Example 1</vt:lpstr>
      <vt:lpstr>Overapproximation Can Be Too Coarse Example 1</vt:lpstr>
      <vt:lpstr>Overapproximation Can Be Too Coarse Example 1</vt:lpstr>
      <vt:lpstr>Why Does Overapproximation Fail Here?</vt:lpstr>
      <vt:lpstr>Overapproximation Can Be Too Coarse Another attempt</vt:lpstr>
      <vt:lpstr>Overapproximation Can Be Too Coarse Example 2- Original</vt:lpstr>
      <vt:lpstr>Overapproximation Can Be Too Coarse Example 2- Transformed</vt:lpstr>
      <vt:lpstr>Overapproximation Can Be Too Coarse Example 2- False Alarm</vt:lpstr>
      <vt:lpstr>Solution – Loop Invariants</vt:lpstr>
      <vt:lpstr>Proving a Loop Invariant</vt:lpstr>
      <vt:lpstr>Proving a Loop Invariant example</vt:lpstr>
      <vt:lpstr>Loop Invariants in Overapproximation</vt:lpstr>
      <vt:lpstr>Loop Invariants in Overapproximation Example</vt:lpstr>
      <vt:lpstr>Loop Invariants – Choosing the Right One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RM</dc:creator>
  <cp:lastModifiedBy>ספיר אלון</cp:lastModifiedBy>
  <cp:revision>153</cp:revision>
  <dcterms:created xsi:type="dcterms:W3CDTF">2025-04-12T14:45:38Z</dcterms:created>
  <dcterms:modified xsi:type="dcterms:W3CDTF">2025-05-03T17:40:06Z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