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3"/>
  </p:notesMasterIdLst>
  <p:sldIdLst>
    <p:sldId id="288" r:id="rId2"/>
    <p:sldId id="256" r:id="rId3"/>
    <p:sldId id="285" r:id="rId4"/>
    <p:sldId id="287" r:id="rId5"/>
    <p:sldId id="286" r:id="rId6"/>
    <p:sldId id="280" r:id="rId7"/>
    <p:sldId id="259" r:id="rId8"/>
    <p:sldId id="289" r:id="rId9"/>
    <p:sldId id="261" r:id="rId10"/>
    <p:sldId id="262" r:id="rId11"/>
    <p:sldId id="268" r:id="rId12"/>
    <p:sldId id="263" r:id="rId13"/>
    <p:sldId id="264" r:id="rId14"/>
    <p:sldId id="266" r:id="rId15"/>
    <p:sldId id="265" r:id="rId16"/>
    <p:sldId id="269" r:id="rId17"/>
    <p:sldId id="270" r:id="rId18"/>
    <p:sldId id="271" r:id="rId19"/>
    <p:sldId id="273" r:id="rId20"/>
    <p:sldId id="272" r:id="rId21"/>
    <p:sldId id="276" r:id="rId22"/>
    <p:sldId id="274" r:id="rId23"/>
    <p:sldId id="275" r:id="rId24"/>
    <p:sldId id="282" r:id="rId25"/>
    <p:sldId id="283" r:id="rId26"/>
    <p:sldId id="290" r:id="rId27"/>
    <p:sldId id="291" r:id="rId28"/>
    <p:sldId id="292" r:id="rId29"/>
    <p:sldId id="293" r:id="rId30"/>
    <p:sldId id="299" r:id="rId31"/>
    <p:sldId id="277" r:id="rId32"/>
    <p:sldId id="278" r:id="rId33"/>
    <p:sldId id="300" r:id="rId34"/>
    <p:sldId id="294" r:id="rId35"/>
    <p:sldId id="279" r:id="rId36"/>
    <p:sldId id="301" r:id="rId37"/>
    <p:sldId id="295" r:id="rId38"/>
    <p:sldId id="302" r:id="rId39"/>
    <p:sldId id="303" r:id="rId40"/>
    <p:sldId id="298" r:id="rId41"/>
    <p:sldId id="304" r:id="rId42"/>
    <p:sldId id="28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297" r:id="rId51"/>
    <p:sldId id="296" r:id="rId52"/>
  </p:sldIdLst>
  <p:sldSz cx="14630400" cy="8229600"/>
  <p:notesSz cx="8229600" cy="14630400"/>
  <p:embeddedFontLst>
    <p:embeddedFont>
      <p:font typeface="Barlow Bold" panose="00000800000000000000" pitchFamily="2" charset="0"/>
      <p:bold r:id="rId54"/>
    </p:embeddedFont>
    <p:embeddedFont>
      <p:font typeface="Montserrat" panose="00000500000000000000" pitchFamily="2" charset="0"/>
      <p:regular r:id="rId55"/>
      <p:bold r:id="rId56"/>
      <p:italic r:id="rId57"/>
      <p:boldItalic r:id="rId58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0028" autoAdjust="0"/>
  </p:normalViewPr>
  <p:slideViewPr>
    <p:cSldViewPr snapToGrid="0" snapToObjects="1">
      <p:cViewPr varScale="1">
        <p:scale>
          <a:sx n="37" d="100"/>
          <a:sy n="37" d="100"/>
        </p:scale>
        <p:origin x="1484" y="8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39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en-US" dirty="0"/>
              <a:t>demystifying</a:t>
            </a:r>
            <a:endParaRPr lang="he-IL" dirty="0"/>
          </a:p>
          <a:p>
            <a:pPr algn="r" rtl="1"/>
            <a:r>
              <a:rPr lang="he-IL" dirty="0"/>
              <a:t>לופים זה בסיסי אבל בחוזים הם </a:t>
            </a:r>
            <a:r>
              <a:rPr lang="en-US" dirty="0"/>
              <a:t>tricky</a:t>
            </a:r>
            <a:endParaRPr lang="he-IL" dirty="0"/>
          </a:p>
          <a:p>
            <a:pPr algn="r" rtl="1"/>
            <a:r>
              <a:rPr lang="he-IL" dirty="0"/>
              <a:t>הם </a:t>
            </a:r>
            <a:r>
              <a:rPr lang="en-US" dirty="0"/>
              <a:t>overlooked</a:t>
            </a:r>
            <a:r>
              <a:rPr lang="he-IL" dirty="0"/>
              <a:t> </a:t>
            </a:r>
          </a:p>
          <a:p>
            <a:pPr algn="r" rtl="1"/>
            <a:r>
              <a:rPr lang="he-IL" dirty="0"/>
              <a:t>מטרת המאמר ..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I didn’t even know what </a:t>
            </a:r>
            <a:r>
              <a:rPr lang="en-US" b="1" i="1" dirty="0"/>
              <a:t>demystifying</a:t>
            </a:r>
            <a:endParaRPr lang="en-US" dirty="0"/>
          </a:p>
          <a:p>
            <a:pPr algn="l" rtl="0">
              <a:buNone/>
            </a:pPr>
            <a:r>
              <a:rPr lang="en-US" dirty="0"/>
              <a:t>Loops are basic, but in smart contracts, they’re </a:t>
            </a:r>
            <a:r>
              <a:rPr lang="en-US" b="1" dirty="0"/>
              <a:t>tricky</a:t>
            </a:r>
            <a:r>
              <a:rPr lang="en-US" dirty="0"/>
              <a:t> </a:t>
            </a:r>
          </a:p>
          <a:p>
            <a:pPr algn="l" rtl="0">
              <a:buNone/>
            </a:pPr>
            <a:r>
              <a:rPr lang="en-US" dirty="0"/>
              <a:t>Despite being basic They’re being </a:t>
            </a:r>
            <a:r>
              <a:rPr lang="en-US" b="1" dirty="0"/>
              <a:t>overlooked</a:t>
            </a:r>
            <a:r>
              <a:rPr lang="en-US" dirty="0"/>
              <a:t> in many smart contract tools and analyses</a:t>
            </a:r>
          </a:p>
          <a:p>
            <a:pPr algn="l" rtl="0">
              <a:buNone/>
            </a:pPr>
            <a:r>
              <a:rPr lang="en-US" dirty="0"/>
              <a:t>This </a:t>
            </a:r>
            <a:r>
              <a:rPr lang="en-US" b="1" dirty="0"/>
              <a:t>paper is tries to change </a:t>
            </a:r>
            <a:r>
              <a:rPr lang="en-US" dirty="0"/>
              <a:t>that </a:t>
            </a:r>
          </a:p>
          <a:p>
            <a:pPr algn="l" rtl="0">
              <a:buNone/>
            </a:pPr>
            <a:r>
              <a:rPr lang="en-US" b="1" dirty="0"/>
              <a:t>Goal</a:t>
            </a:r>
            <a:r>
              <a:rPr lang="en-US" dirty="0"/>
              <a:t>: to explore how loops behave, why they’re hard to analyze, and how to </a:t>
            </a:r>
            <a:r>
              <a:rPr lang="en-US" i="1" dirty="0"/>
              <a:t>summarize</a:t>
            </a:r>
            <a:r>
              <a:rPr lang="en-US" dirty="0"/>
              <a:t> them effectively.</a:t>
            </a:r>
          </a:p>
          <a:p>
            <a:pPr algn="l" rtl="0"/>
            <a:r>
              <a:rPr lang="en-US" dirty="0"/>
              <a:t>By the end — you’ll (hopefully) have a clearer picture of loops and why they matter.</a:t>
            </a:r>
          </a:p>
          <a:p>
            <a:pPr algn="r" rtl="1"/>
            <a:endParaRPr lang="en-US" dirty="0"/>
          </a:p>
          <a:p>
            <a:pPr algn="l" rtl="0"/>
            <a:endParaRPr lang="en-US" dirty="0"/>
          </a:p>
          <a:p>
            <a:pPr marL="171450" indent="-171450" algn="l" rtl="0">
              <a:buFontTx/>
              <a:buChar char="-"/>
            </a:pPr>
            <a:endParaRPr lang="en-US" dirty="0"/>
          </a:p>
          <a:p>
            <a:pPr marL="171450" indent="-171450" algn="l" rtl="0">
              <a:buFontTx/>
              <a:buChar char="-"/>
            </a:pPr>
            <a:endParaRPr lang="en-US" dirty="0"/>
          </a:p>
          <a:p>
            <a:pPr marL="171450" indent="-171450" algn="l" rtl="0">
              <a:buFontTx/>
              <a:buChar char="-"/>
            </a:pPr>
            <a:endParaRPr lang="en-US" dirty="0"/>
          </a:p>
          <a:p>
            <a:pPr marL="171450" indent="-171450" algn="l" rtl="0">
              <a:buFontTx/>
              <a:buChar char="-"/>
            </a:pPr>
            <a:endParaRPr lang="en-US" dirty="0"/>
          </a:p>
          <a:p>
            <a:pPr marL="171450" indent="-171450" algn="l" rtl="0">
              <a:buFontTx/>
              <a:buChar char="-"/>
            </a:pPr>
            <a:endParaRPr lang="en-US" dirty="0"/>
          </a:p>
          <a:p>
            <a:pPr marL="171450" indent="-171450" algn="l" rtl="0">
              <a:buFontTx/>
              <a:buChar char="-"/>
            </a:pPr>
            <a:endParaRPr lang="en-US" dirty="0"/>
          </a:p>
          <a:p>
            <a:pPr marL="171450" indent="-171450" algn="l" rtl="0">
              <a:buFontTx/>
              <a:buChar char="-"/>
            </a:pPr>
            <a:r>
              <a:rPr lang="en-US" dirty="0"/>
              <a:t>“hello everyone Today, were </a:t>
            </a:r>
            <a:r>
              <a:rPr lang="en-US" dirty="0" err="1"/>
              <a:t>gonna</a:t>
            </a:r>
            <a:r>
              <a:rPr lang="en-US" dirty="0"/>
              <a:t> talk about “…” at first when I saw </a:t>
            </a:r>
            <a:r>
              <a:rPr lang="en-US" dirty="0" err="1"/>
              <a:t>demystifing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..</a:t>
            </a:r>
          </a:p>
          <a:p>
            <a:pPr marL="171450" indent="-171450" algn="l" rtl="0">
              <a:buFontTx/>
              <a:buChar char="-"/>
            </a:pPr>
            <a:r>
              <a:rPr lang="en-US" dirty="0"/>
              <a:t> we're going to explore loops.</a:t>
            </a:r>
          </a:p>
          <a:p>
            <a:pPr marL="171450" indent="-171450" algn="l" rtl="0">
              <a:buFontTx/>
              <a:buChar char="-"/>
            </a:pPr>
            <a:r>
              <a:rPr lang="en-US" dirty="0"/>
              <a:t>basic part of programming, but challenging in smart contracts.</a:t>
            </a:r>
          </a:p>
          <a:p>
            <a:pPr marL="171450" indent="-171450" algn="l" rtl="0">
              <a:buFontTx/>
              <a:buChar char="-"/>
            </a:pPr>
            <a:r>
              <a:rPr lang="en-US" b="1" dirty="0"/>
              <a:t>overlooked or avoided </a:t>
            </a:r>
            <a:r>
              <a:rPr lang="en-US" dirty="0"/>
              <a:t>in many smart contract tools and analyses.</a:t>
            </a:r>
            <a:br>
              <a:rPr lang="en-US" dirty="0"/>
            </a:br>
            <a:r>
              <a:rPr lang="en-US" dirty="0"/>
              <a:t>paper that aims to change that — to shed light on how loops are actually used in smart contracts, what makes them tricky to analyze, and how we might better understand, classify, and even summarize them.</a:t>
            </a:r>
          </a:p>
          <a:p>
            <a:pPr marL="171450" indent="-171450" algn="l" rtl="0">
              <a:buFontTx/>
              <a:buChar char="-"/>
            </a:pPr>
            <a:r>
              <a:rPr lang="en-US" dirty="0"/>
              <a:t>By the end of this talk, ill hope you will have a much clearer picture of what loops in smart contracts really look like — and why they matter.“</a:t>
            </a:r>
          </a:p>
          <a:p>
            <a:pPr marL="0" indent="0" algn="l" rtl="0">
              <a:buFontTx/>
              <a:buNone/>
            </a:pPr>
            <a:endParaRPr lang="en-US" sz="1200" b="1" dirty="0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171450" indent="-171450" algn="l" rtl="0">
              <a:buFontTx/>
              <a:buChar char="-"/>
            </a:pPr>
            <a:r>
              <a:rPr lang="en-US" dirty="0"/>
              <a:t>"So to summarize, this talk is about understanding how loops really behave in Ethereum smart contracts — a topic that’s surprisingly underexplored — and how we can better analyze and express them to support safe and efficient development.“</a:t>
            </a:r>
          </a:p>
          <a:p>
            <a:pPr marL="171450" indent="-171450" algn="l" rtl="0">
              <a:buFontTx/>
              <a:buChar char="-"/>
            </a:pPr>
            <a:endParaRPr lang="en-US" sz="1200" b="1" dirty="0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171450" indent="-171450" algn="l" rtl="0">
              <a:buFontTx/>
              <a:buChar char="-"/>
            </a:pPr>
            <a:endParaRPr lang="en-US" sz="1200" b="1" dirty="0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171450" indent="-171450" algn="l" rtl="0">
              <a:buFontTx/>
              <a:buChar char="-"/>
            </a:pPr>
            <a:endParaRPr lang="en-US" sz="1200" b="1" dirty="0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171450" indent="-171450" algn="l" rtl="0">
              <a:buFontTx/>
              <a:buChar char="-"/>
            </a:pPr>
            <a:endParaRPr lang="en-US" sz="1200" b="1" dirty="0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171450" indent="-171450" algn="l" rtl="0">
              <a:buFontTx/>
              <a:buChar char="-"/>
            </a:pPr>
            <a:endParaRPr lang="en-US" sz="1200" b="1" dirty="0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171450" indent="-171450" algn="l" rtl="0">
              <a:buFontTx/>
              <a:buChar char="-"/>
            </a:pPr>
            <a:endParaRPr lang="en-US" sz="1200" b="1" dirty="0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3622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E1C78-C035-66A7-4FED-9E174D4F7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1964D9-889E-B6F5-03F3-D67753958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899D80-649A-0CA6-8A78-902D750EB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AutoNum type="arabicPeriod"/>
            </a:pPr>
            <a:r>
              <a:rPr lang="en-US" dirty="0"/>
              <a:t>collections — like </a:t>
            </a:r>
            <a:r>
              <a:rPr lang="en-US" b="1" dirty="0"/>
              <a:t>arrays or mappings</a:t>
            </a:r>
            <a:r>
              <a:rPr lang="en-US" dirty="0"/>
              <a:t>, modify contract state — </a:t>
            </a:r>
            <a:r>
              <a:rPr lang="en-US" b="1" dirty="0"/>
              <a:t>they write to storage</a:t>
            </a:r>
            <a:r>
              <a:rPr lang="en-US" dirty="0"/>
              <a:t>.</a:t>
            </a:r>
          </a:p>
          <a:p>
            <a:pPr marL="228600" indent="-228600" algn="l" rtl="0">
              <a:buAutoNum type="arabicPeriod"/>
            </a:pPr>
            <a:r>
              <a:rPr lang="en-US" dirty="0"/>
              <a:t>function calls inside loops require more complex </a:t>
            </a:r>
            <a:r>
              <a:rPr lang="en-US" b="1" dirty="0" err="1"/>
              <a:t>interprocedural</a:t>
            </a:r>
            <a:r>
              <a:rPr lang="en-US" b="1" dirty="0"/>
              <a:t> analysis</a:t>
            </a:r>
            <a:r>
              <a:rPr lang="en-US" dirty="0"/>
              <a:t>. So this makes analysis a bit easier.</a:t>
            </a:r>
          </a:p>
          <a:p>
            <a:pPr marL="0" indent="0" algn="r" rtl="1">
              <a:buNone/>
            </a:pPr>
            <a:r>
              <a:rPr lang="he-IL" dirty="0"/>
              <a:t>3. הלולאות </a:t>
            </a:r>
            <a:r>
              <a:rPr lang="he-IL" b="1" dirty="0"/>
              <a:t>פשוטות יותר</a:t>
            </a:r>
            <a:r>
              <a:rPr lang="he-IL" dirty="0"/>
              <a:t> לניתוח, כי אין "קפיצות" לוגיות לתוך פונקציות אחרות. ואולי מפתחים נמנעים מפונקציות משיקולי גז או סיבוכיות</a:t>
            </a:r>
            <a:endParaRPr lang="en-US" dirty="0"/>
          </a:p>
          <a:p>
            <a:pPr marL="0" indent="0" algn="r" rtl="1">
              <a:buNone/>
            </a:pPr>
            <a:r>
              <a:rPr lang="en-US" dirty="0"/>
              <a:t>- </a:t>
            </a:r>
            <a:r>
              <a:rPr lang="en-US" b="1" dirty="0"/>
              <a:t>not a fixed limit 4. </a:t>
            </a:r>
            <a:r>
              <a:rPr lang="he-IL" b="0" dirty="0"/>
              <a:t>מקשה על ניתוח סטטי כי אנחנו לא יודעים כמה </a:t>
            </a:r>
            <a:r>
              <a:rPr lang="he-IL" b="0" dirty="0" err="1"/>
              <a:t>איטרציות</a:t>
            </a:r>
            <a:r>
              <a:rPr lang="he-IL" b="0" dirty="0"/>
              <a:t> יהיו</a:t>
            </a:r>
            <a:br>
              <a:rPr lang="en-US" b="0" dirty="0"/>
            </a:b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CF7D2-1C03-2193-C54F-FCB65CF48D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2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19922-58F5-37F8-AD00-FE05DBA22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C1379B-9A89-5436-1C06-872277C51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AEE955-1207-BAE0-4510-0C33B6D61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dirty="0"/>
              <a:t>פוקוס על מה לופים עושים?</a:t>
            </a:r>
          </a:p>
          <a:p>
            <a:pPr marL="0" indent="0" algn="r" rtl="1">
              <a:buNone/>
            </a:pPr>
            <a:r>
              <a:rPr lang="he-IL" dirty="0"/>
              <a:t> </a:t>
            </a:r>
            <a:r>
              <a:rPr lang="en-US" dirty="0"/>
              <a:t>this table summarizes the semantic dependencies found</a:t>
            </a:r>
          </a:p>
          <a:p>
            <a:pPr marL="0" indent="0" algn="r" rtl="1">
              <a:buNone/>
            </a:pPr>
            <a:r>
              <a:rPr lang="he-IL" dirty="0"/>
              <a:t>הרעיון פה הוא לראות איזה </a:t>
            </a:r>
            <a:r>
              <a:rPr lang="en-US" dirty="0"/>
              <a:t>relations</a:t>
            </a:r>
            <a:r>
              <a:rPr lang="he-IL" dirty="0"/>
              <a:t> </a:t>
            </a:r>
          </a:p>
          <a:p>
            <a:pPr marL="0" indent="0" algn="r" rtl="1">
              <a:buNone/>
            </a:pPr>
            <a:r>
              <a:rPr lang="he-IL" dirty="0"/>
              <a:t>סיווגו ל4 תבניות חזרות של סוגי תלויות </a:t>
            </a:r>
            <a:endParaRPr lang="en-US" dirty="0"/>
          </a:p>
          <a:p>
            <a:pPr marL="0" indent="0" algn="r" rtl="1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4B891-61FF-9D2E-F06E-72EE8A081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4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49E5F-0121-3294-E0BE-F8C29AAE4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15B425-6FA3-A06D-EF98-220D91FAE6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2690B1-2BEE-C607-20A2-CAC1C053D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5419-74EF-4573-E26D-EE9F622F55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20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492C0-92C6-AC30-9E7A-9FB37F2EC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19BC53-FFD6-DDAD-A278-884D24A86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905780-B8CC-1210-D1AA-DE50CB997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84AF9-3DB9-D0B5-48EE-3052FDF33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76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77D32-B9E8-0AA6-5761-9983116FC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07C5C7-60CA-80D7-7836-9E9F83D17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C1ACB1-A31E-1BF6-7143-F03E1926B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CCB27-1476-F12B-8B8E-509D5B381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74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21F94-111E-36CF-542E-B33CF9EF1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F56E06-40C2-5935-B10D-1247E41FC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6C3EC2-2699-E965-031E-03BEB9C95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התבניות שראינו עד כה היו גסות וכלליות – הן חילקו את הלולאות לקטגוריות בולטות לפי סוג התלות וההתנהגות.</a:t>
            </a:r>
            <a:br>
              <a:rPr lang="he-IL" dirty="0"/>
            </a:br>
            <a:r>
              <a:rPr lang="he-IL" dirty="0"/>
              <a:t>אבל אנחנו רוצים </a:t>
            </a:r>
            <a:r>
              <a:rPr lang="he-IL" b="1" dirty="0"/>
              <a:t>לזהות דמיון עדין יותר בין לולאות</a:t>
            </a:r>
            <a:r>
              <a:rPr lang="he-IL" dirty="0"/>
              <a:t>, גם אם הוא לא נופל בדיוק לאותה תבנית — </a:t>
            </a:r>
            <a:r>
              <a:rPr lang="he-IL" dirty="0" err="1"/>
              <a:t>קלאסטרינג</a:t>
            </a:r>
            <a:r>
              <a:rPr lang="he-IL" dirty="0"/>
              <a:t>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b="0" dirty="0"/>
          </a:p>
          <a:p>
            <a:pPr marL="0" indent="0" algn="l" rtl="0">
              <a:buNone/>
            </a:pPr>
            <a:endParaRPr lang="he-I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F14C7-F74D-E5C8-6192-93E5523C0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9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50E3F-FDA6-D6B4-06BE-8302894C3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DEFE61-E930-7CA0-DAA3-CE21BE188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9828B-7A47-7A0A-C31C-81D49237B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/>
              <a:t>- התלויות</a:t>
            </a:r>
            <a:r>
              <a:rPr lang="he-IL" b="0" dirty="0"/>
              <a:t> מטבלה הקודמת לבן לא מספיקות</a:t>
            </a:r>
          </a:p>
          <a:p>
            <a:pPr marL="0" indent="0">
              <a:buNone/>
            </a:pPr>
            <a:r>
              <a:rPr lang="he-IL" b="0" dirty="0"/>
              <a:t>- </a:t>
            </a:r>
            <a:r>
              <a:rPr lang="he-IL" b="0" dirty="0" err="1"/>
              <a:t>האלגו</a:t>
            </a:r>
            <a:r>
              <a:rPr lang="he-IL" b="0" dirty="0"/>
              <a:t> לא צריך שתגדיר מראש מהן הקטגוריות אלא היופי שלו שאתה רק נותן סט של תכונות והוא יודע לקבץ לפי המאפיינים הסמנטיים האלה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04604-D8BD-F989-9D3A-3E35B20EE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9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8F65F-92C2-B8E8-D1D2-188B192A1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608EEC-01D2-8C3B-F5EB-AE59A79C2C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9F68E-1B0E-F711-0174-85ECDE751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כדי להציג את התוצאות בצורה מובנת, הם </a:t>
            </a:r>
            <a:r>
              <a:rPr lang="he-IL" b="1" dirty="0"/>
              <a:t>הקטינו את </a:t>
            </a:r>
            <a:r>
              <a:rPr lang="he-IL" b="1" dirty="0" err="1"/>
              <a:t>מימד</a:t>
            </a:r>
            <a:r>
              <a:rPr lang="he-IL" b="1" dirty="0"/>
              <a:t> הנתונים </a:t>
            </a:r>
            <a:r>
              <a:rPr lang="he-IL" dirty="0"/>
              <a:t>והציגו את התוצאות כ־</a:t>
            </a:r>
            <a:r>
              <a:rPr lang="en-US" dirty="0"/>
              <a:t>3D plot 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רואים התאגדויות של צבעים – סימן שיש </a:t>
            </a:r>
            <a:r>
              <a:rPr lang="he-IL" b="1" dirty="0"/>
              <a:t>דמיון פנימי בין הלולאות באותו </a:t>
            </a:r>
            <a:r>
              <a:rPr lang="he-IL" b="1" dirty="0" err="1"/>
              <a:t>קלאסטר</a:t>
            </a:r>
            <a:r>
              <a:rPr lang="he-IL" dirty="0"/>
              <a:t>.</a:t>
            </a:r>
          </a:p>
          <a:p>
            <a:pPr marL="0" indent="0">
              <a:buNone/>
            </a:pPr>
            <a:r>
              <a:rPr lang="he-IL" b="1" dirty="0"/>
              <a:t>דגמו 10 לופים מכל </a:t>
            </a:r>
            <a:r>
              <a:rPr lang="he-IL" b="1" dirty="0" err="1"/>
              <a:t>קלאסט</a:t>
            </a:r>
            <a:r>
              <a:rPr lang="he-IL" dirty="0" err="1"/>
              <a:t>ר</a:t>
            </a:r>
            <a:r>
              <a:rPr lang="he-IL" dirty="0"/>
              <a:t> לאשר את המשמעות הסמנטית שלהם</a:t>
            </a:r>
          </a:p>
          <a:p>
            <a:pPr marL="0" indent="0" algn="l" rtl="0">
              <a:buNone/>
            </a:pPr>
            <a:endParaRPr lang="he-I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A65C-2789-6720-A867-A28D31A92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6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1A246-884D-8930-A01A-8427EF22C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92B8B2-FD3B-F6B5-1CE9-03057E0D2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613C94-F429-852C-1EE8-80F437F9B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dirty="0"/>
              <a:t>זה מעודד לפתח שפה שתסכם באופן פורמלי את התבניות האלה </a:t>
            </a:r>
            <a:endParaRPr lang="en-US" dirty="0"/>
          </a:p>
          <a:p>
            <a:pPr marL="0" indent="0" algn="r" rtl="1">
              <a:buNone/>
            </a:pPr>
            <a:r>
              <a:rPr lang="en-US" dirty="0"/>
              <a:t>DSL</a:t>
            </a:r>
            <a:r>
              <a:rPr lang="he-IL" dirty="0"/>
              <a:t> מקשרות בין </a:t>
            </a:r>
            <a:r>
              <a:rPr lang="he-IL" b="1" dirty="0"/>
              <a:t>הקוד עצמו לכוונה </a:t>
            </a:r>
            <a:r>
              <a:rPr lang="he-IL" dirty="0"/>
              <a:t>של מה שהוא יעשה</a:t>
            </a:r>
          </a:p>
          <a:p>
            <a:pPr marL="0" indent="0" algn="r" rtl="1">
              <a:buNone/>
            </a:pPr>
            <a:r>
              <a:rPr lang="en-US" b="1" dirty="0"/>
              <a:t>-</a:t>
            </a:r>
            <a:r>
              <a:rPr lang="en-US" sz="1200" noProof="1">
                <a:solidFill>
                  <a:srgbClr val="272525"/>
                </a:solidFill>
                <a:latin typeface="Montserrat" pitchFamily="34" charset="0"/>
              </a:rPr>
              <a:t>Focused</a:t>
            </a:r>
            <a:r>
              <a:rPr lang="he-IL" sz="1200" noProof="1">
                <a:solidFill>
                  <a:srgbClr val="272525"/>
                </a:solidFill>
                <a:latin typeface="Montserrat" pitchFamily="34" charset="0"/>
              </a:rPr>
              <a:t> בשונה </a:t>
            </a:r>
            <a:r>
              <a:rPr lang="he-IL" sz="1200" b="1" noProof="1">
                <a:solidFill>
                  <a:srgbClr val="272525"/>
                </a:solidFill>
                <a:latin typeface="Montserrat" pitchFamily="34" charset="0"/>
              </a:rPr>
              <a:t>משפות כלליות כמו פייתון וגאווה</a:t>
            </a:r>
            <a:endParaRPr lang="he-IL" sz="1200" noProof="1">
              <a:solidFill>
                <a:srgbClr val="272525"/>
              </a:solidFill>
              <a:latin typeface="Montserrat" pitchFamily="34" charset="0"/>
            </a:endParaRPr>
          </a:p>
          <a:p>
            <a:pPr marL="0" indent="0" algn="r" rtl="1">
              <a:buNone/>
            </a:pPr>
            <a:r>
              <a:rPr lang="en-US" sz="1200" noProof="1">
                <a:solidFill>
                  <a:srgbClr val="272525"/>
                </a:solidFill>
                <a:latin typeface="Montserrat" pitchFamily="34" charset="0"/>
              </a:rPr>
              <a:t>Declarative</a:t>
            </a:r>
            <a:r>
              <a:rPr lang="he-IL" sz="1200" noProof="1">
                <a:solidFill>
                  <a:srgbClr val="272525"/>
                </a:solidFill>
                <a:latin typeface="Montserrat" pitchFamily="34" charset="0"/>
              </a:rPr>
              <a:t> – </a:t>
            </a:r>
            <a:r>
              <a:rPr lang="he-IL" sz="1200" b="1" noProof="1">
                <a:solidFill>
                  <a:srgbClr val="272525"/>
                </a:solidFill>
                <a:latin typeface="Montserrat" pitchFamily="34" charset="0"/>
              </a:rPr>
              <a:t>כמו </a:t>
            </a:r>
            <a:r>
              <a:rPr lang="en-US" sz="1200" b="1" noProof="1">
                <a:solidFill>
                  <a:srgbClr val="272525"/>
                </a:solidFill>
                <a:latin typeface="Montserrat" pitchFamily="34" charset="0"/>
              </a:rPr>
              <a:t>SQL</a:t>
            </a:r>
            <a:r>
              <a:rPr lang="he-IL" sz="1200" b="1" noProof="1">
                <a:solidFill>
                  <a:srgbClr val="272525"/>
                </a:solidFill>
                <a:latin typeface="Montserrat" pitchFamily="34" charset="0"/>
              </a:rPr>
              <a:t> או </a:t>
            </a:r>
            <a:r>
              <a:rPr lang="en-US" sz="1200" b="1" noProof="1">
                <a:solidFill>
                  <a:srgbClr val="272525"/>
                </a:solidFill>
                <a:latin typeface="Montserrat" pitchFamily="34" charset="0"/>
              </a:rPr>
              <a:t>HTML</a:t>
            </a:r>
            <a:r>
              <a:rPr lang="he-IL" sz="1200" b="1" noProof="1">
                <a:solidFill>
                  <a:srgbClr val="272525"/>
                </a:solidFill>
                <a:latin typeface="Montserrat" pitchFamily="34" charset="0"/>
              </a:rPr>
              <a:t> </a:t>
            </a:r>
            <a:r>
              <a:rPr lang="he-IL" sz="1200" noProof="1">
                <a:solidFill>
                  <a:srgbClr val="272525"/>
                </a:solidFill>
                <a:latin typeface="Montserrat" pitchFamily="34" charset="0"/>
              </a:rPr>
              <a:t>אנחנו מתארים את האפקט ולא את הצעדים המדויקים.</a:t>
            </a:r>
          </a:p>
          <a:p>
            <a:pPr marL="0" indent="0" algn="r" rtl="1">
              <a:buNone/>
            </a:pPr>
            <a:r>
              <a:rPr lang="en-US" dirty="0"/>
              <a:t>So consul is a small-but-expressive DSL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457200" lvl="1" indent="0" algn="l" rtl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EC54D-23A4-EEB7-8D1B-362E38BA73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5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8DC5-6975-BC6B-815F-55EE7707C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DB8D56-8DB3-052C-9D57-16CBCF6E54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84D7C1-C3DE-365D-5284-11FE28126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r" rtl="1">
              <a:buFontTx/>
              <a:buNone/>
            </a:pPr>
            <a:r>
              <a:rPr lang="en-US" b="1" dirty="0"/>
              <a:t>Proof-Carrying Smart Contract</a:t>
            </a:r>
            <a:r>
              <a:rPr lang="he-IL" b="1" dirty="0"/>
              <a:t> </a:t>
            </a:r>
            <a:r>
              <a:rPr lang="he-IL" dirty="0"/>
              <a:t>– דורש הוכחות פורמליות </a:t>
            </a:r>
            <a:r>
              <a:rPr lang="he-IL" dirty="0" err="1"/>
              <a:t>שהתכנית</a:t>
            </a:r>
            <a:r>
              <a:rPr lang="he-IL" dirty="0"/>
              <a:t> נכונה, כדי לבנות הוכחה צריך להבין מה הלופ עושה וקונסול עוזר לתאר מה נעשה בקצרה ולכן מקל על בניית ההוכחות</a:t>
            </a:r>
          </a:p>
          <a:p>
            <a:pPr marL="685800" lvl="1" indent="-228600" algn="r" rtl="1">
              <a:buFontTx/>
              <a:buAutoNum type="arabicPeriod" startAt="2"/>
            </a:pPr>
            <a:r>
              <a:rPr lang="en-US" dirty="0"/>
              <a:t>CONSUL </a:t>
            </a:r>
            <a:r>
              <a:rPr lang="he-IL" dirty="0"/>
              <a:t> גם עוזר מאוד לכלים שמנסים להבין מה הקוד עושה בלי להריץ אותו.</a:t>
            </a:r>
          </a:p>
          <a:p>
            <a:pPr marL="457200" lvl="1" indent="0" algn="r" rtl="1">
              <a:buFontTx/>
              <a:buNone/>
            </a:pPr>
            <a:r>
              <a:rPr lang="he-IL" dirty="0"/>
              <a:t> יש </a:t>
            </a:r>
            <a:r>
              <a:rPr lang="he-IL" sz="1200" b="1" dirty="0">
                <a:solidFill>
                  <a:srgbClr val="272525"/>
                </a:solidFill>
                <a:latin typeface="Montserrat" pitchFamily="34" charset="0"/>
              </a:rPr>
              <a:t>סיכום ברור של מה הלולאה עושה אז קל לכלים לבדוק שהקוד מתנהג כמו שצריך</a:t>
            </a:r>
          </a:p>
          <a:p>
            <a:pPr marL="457200" lvl="1" indent="0" algn="l" rtl="0">
              <a:buFontTx/>
              <a:buNone/>
            </a:pPr>
            <a:endParaRPr lang="en-US" sz="1200" dirty="0">
              <a:solidFill>
                <a:srgbClr val="272525"/>
              </a:solidFill>
              <a:latin typeface="Montserrat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EEE3D-9F15-D2B0-FFD9-93F2E837B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3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Tx/>
              <a:buChar char="-"/>
            </a:pPr>
            <a:r>
              <a:rPr lang="en-US" dirty="0"/>
              <a:t>basic terms, bigger picture – why matter, why haven’t received attention</a:t>
            </a:r>
          </a:p>
          <a:p>
            <a:pPr marL="171450" indent="-171450" algn="l" rtl="0">
              <a:buFontTx/>
              <a:buChar char="-"/>
            </a:pPr>
            <a:r>
              <a:rPr lang="en-US" b="1" dirty="0"/>
              <a:t>study</a:t>
            </a:r>
            <a:r>
              <a:rPr lang="en-US" dirty="0"/>
              <a:t> real smart contracts</a:t>
            </a:r>
          </a:p>
          <a:p>
            <a:pPr marL="171450" indent="-171450" algn="l" rtl="0">
              <a:buFontTx/>
              <a:buChar char="-"/>
            </a:pPr>
            <a:r>
              <a:rPr lang="en-US" dirty="0"/>
              <a:t>we’ll introduce </a:t>
            </a:r>
            <a:r>
              <a:rPr lang="en-US" b="1" dirty="0"/>
              <a:t>Consul (main contribution</a:t>
            </a:r>
            <a:r>
              <a:rPr lang="en-US" dirty="0"/>
              <a:t>)</a:t>
            </a:r>
          </a:p>
          <a:p>
            <a:pPr marL="171450" indent="-171450" algn="l" rtl="0">
              <a:buFontTx/>
              <a:buChar char="-"/>
            </a:pPr>
            <a:r>
              <a:rPr lang="en-US" dirty="0"/>
              <a:t>Solis automatically generate </a:t>
            </a:r>
            <a:r>
              <a:rPr lang="en-US" dirty="0" err="1"/>
              <a:t>dsl</a:t>
            </a:r>
            <a:r>
              <a:rPr lang="en-US" dirty="0"/>
              <a:t> summaries</a:t>
            </a:r>
          </a:p>
          <a:p>
            <a:pPr marL="171450" indent="-171450" algn="l" rtl="0">
              <a:buFontTx/>
              <a:buChar char="-"/>
            </a:pPr>
            <a:r>
              <a:rPr lang="en-US" dirty="0"/>
              <a:t>how well this synthesis works in practice</a:t>
            </a:r>
          </a:p>
          <a:p>
            <a:pPr marL="171450" indent="-171450" algn="l" rtl="0">
              <a:buFontTx/>
              <a:buChar char="-"/>
            </a:pPr>
            <a:r>
              <a:rPr lang="en-US" dirty="0"/>
              <a:t>how this can impact smart contract analysis in the future</a:t>
            </a:r>
          </a:p>
          <a:p>
            <a:pPr marL="171450" indent="-171450" algn="l" rtl="0">
              <a:buFontTx/>
              <a:buChar char="-"/>
            </a:pPr>
            <a:endParaRPr lang="en-US" dirty="0"/>
          </a:p>
          <a:p>
            <a:pPr marL="171450" indent="-171450" algn="l" rtl="0">
              <a:buFontTx/>
              <a:buChar char="-"/>
            </a:pPr>
            <a:endParaRPr lang="en-US" dirty="0"/>
          </a:p>
          <a:p>
            <a:pPr marL="171450" indent="-171450" algn="l" rtl="0">
              <a:buFontTx/>
              <a:buChar char="-"/>
            </a:pPr>
            <a:endParaRPr lang="en-US" dirty="0"/>
          </a:p>
          <a:p>
            <a:pPr marL="171450" indent="-171450" algn="l" rtl="0">
              <a:buFontTx/>
              <a:buChar char="-"/>
            </a:pPr>
            <a:endParaRPr lang="en-US" dirty="0"/>
          </a:p>
          <a:p>
            <a:pPr marL="171450" indent="-171450" algn="l" rtl="0">
              <a:buFontTx/>
              <a:buChar char="-"/>
            </a:pPr>
            <a:endParaRPr lang="en-US" dirty="0"/>
          </a:p>
          <a:p>
            <a:pPr marL="171450" indent="-171450" algn="l" rtl="0">
              <a:buFontTx/>
              <a:buChar char="-"/>
            </a:pPr>
            <a:endParaRPr lang="en-US" dirty="0"/>
          </a:p>
          <a:p>
            <a:pPr marL="171450" indent="-171450" algn="l" rtl="0">
              <a:buFontTx/>
              <a:buChar char="-"/>
            </a:pPr>
            <a:r>
              <a:rPr lang="en-US" dirty="0"/>
              <a:t>basic terms, bigger picture - why loops in smart contracts even matter, and why they haven’t received enough attention until now.</a:t>
            </a:r>
          </a:p>
          <a:p>
            <a:pPr marL="171450" indent="-171450" algn="l" rtl="0">
              <a:buFontTx/>
              <a:buChar char="-"/>
            </a:pPr>
            <a:r>
              <a:rPr lang="en-US" dirty="0"/>
              <a:t>Next, we’ll see how the authors study real smart contracts, and how they group loop behaviors both by syntax and by meaning.</a:t>
            </a:r>
          </a:p>
          <a:p>
            <a:pPr marL="171450" indent="-171450" algn="l" rtl="0">
              <a:buFontTx/>
              <a:buChar char="-"/>
            </a:pPr>
            <a:r>
              <a:rPr lang="en-US" dirty="0"/>
              <a:t>Then, we’ll introduce Consul — a small domain-specific language that can summarize common loop patterns in smart contracts. (main contribution of the paper).</a:t>
            </a:r>
          </a:p>
          <a:p>
            <a:pPr marL="171450" indent="-171450" algn="l" rtl="0">
              <a:buFontTx/>
              <a:buChar char="-"/>
            </a:pPr>
            <a:r>
              <a:rPr lang="en-US" dirty="0"/>
              <a:t>Afterward, we’ll see how the authors use Solis — a synthesis tool — to automatically generate DSL summaries from real code. </a:t>
            </a:r>
          </a:p>
          <a:p>
            <a:pPr marL="171450" indent="-171450" algn="l" rtl="0">
              <a:buFontTx/>
              <a:buChar char="-"/>
            </a:pPr>
            <a:r>
              <a:rPr lang="en-US" dirty="0"/>
              <a:t>We’ll look at how well this synthesis works in practice, and what kinds of loops can actually be summarized this way.</a:t>
            </a:r>
          </a:p>
          <a:p>
            <a:pPr marL="171450" indent="-171450" algn="l" rtl="0">
              <a:buFontTx/>
              <a:buChar char="-"/>
            </a:pPr>
            <a:r>
              <a:rPr lang="en-US" dirty="0"/>
              <a:t>And finally, we’ll wrap up with what we’ve learned and how this can impact smart contract analysis in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1FDD7-9612-986D-2334-C4E30310A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0D0520-D67B-80EE-AC63-2E6E57C58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E9284-58FE-5467-169F-8633EC527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r" rtl="1">
              <a:buFontTx/>
              <a:buNone/>
            </a:pPr>
            <a:r>
              <a:rPr lang="he-IL" dirty="0"/>
              <a:t>קצת מזכיר</a:t>
            </a:r>
            <a:r>
              <a:rPr lang="en-US" dirty="0"/>
              <a:t>  </a:t>
            </a:r>
            <a:r>
              <a:rPr lang="he-IL" dirty="0"/>
              <a:t>שפות תכנות </a:t>
            </a:r>
          </a:p>
          <a:p>
            <a:pPr marL="457200" lvl="1" indent="0" algn="r" rtl="1">
              <a:buFontTx/>
              <a:buNone/>
            </a:pPr>
            <a:r>
              <a:rPr lang="he-IL" dirty="0"/>
              <a:t>אל תיבהלו </a:t>
            </a:r>
            <a:r>
              <a:rPr lang="he-IL" dirty="0" err="1"/>
              <a:t>מהנסטד</a:t>
            </a:r>
            <a:r>
              <a:rPr lang="he-IL" dirty="0"/>
              <a:t> אמרנו כבר שאין כמעט בכלל </a:t>
            </a:r>
            <a:r>
              <a:rPr lang="en-US" dirty="0"/>
              <a:t>nested loops</a:t>
            </a:r>
            <a:r>
              <a:rPr lang="he-IL" dirty="0"/>
              <a:t> פה הכוונה לטיפול </a:t>
            </a:r>
            <a:r>
              <a:rPr lang="he-IL" dirty="0" err="1"/>
              <a:t>במאפינגס</a:t>
            </a:r>
            <a:r>
              <a:rPr lang="he-IL" dirty="0"/>
              <a:t> שהם </a:t>
            </a:r>
            <a:r>
              <a:rPr lang="he-IL" dirty="0" err="1"/>
              <a:t>נסטד</a:t>
            </a:r>
            <a:endParaRPr lang="he-IL" dirty="0"/>
          </a:p>
          <a:p>
            <a:pPr marL="457200" lvl="1" indent="0" algn="r" rtl="1">
              <a:buFontTx/>
              <a:buNone/>
            </a:pPr>
            <a:endParaRPr lang="en-US" dirty="0"/>
          </a:p>
          <a:p>
            <a:pPr marL="457200" lvl="1" indent="0" algn="l" rtl="0">
              <a:buFontTx/>
              <a:buNone/>
            </a:pPr>
            <a:endParaRPr lang="en-US" dirty="0"/>
          </a:p>
          <a:p>
            <a:pPr marL="457200" lvl="1" indent="0" algn="l" rtl="0">
              <a:buFontTx/>
              <a:buNone/>
            </a:pPr>
            <a:endParaRPr lang="en-US" dirty="0"/>
          </a:p>
          <a:p>
            <a:pPr marL="457200" lvl="1" indent="0" algn="l" rtl="0">
              <a:buFontTx/>
              <a:buNone/>
            </a:pPr>
            <a:endParaRPr lang="en-US" dirty="0"/>
          </a:p>
          <a:p>
            <a:pPr marL="457200" lvl="1" indent="0" algn="l" rtl="0">
              <a:buFontTx/>
              <a:buNone/>
            </a:pPr>
            <a:endParaRPr lang="en-US" dirty="0"/>
          </a:p>
          <a:p>
            <a:pPr marL="457200" lvl="1" indent="0" algn="l" rtl="0">
              <a:buFontTx/>
              <a:buNone/>
            </a:pPr>
            <a:r>
              <a:rPr lang="en-US" dirty="0"/>
              <a:t>Statement can b 3 things:</a:t>
            </a:r>
          </a:p>
          <a:p>
            <a:pPr marL="628650" lvl="1" indent="-171450" algn="l" rtl="0">
              <a:buFontTx/>
              <a:buChar char="-"/>
            </a:pPr>
            <a:r>
              <a:rPr lang="en-US" dirty="0"/>
              <a:t>A batch transfer which means to send money to a set of recipients: the transfer operator sends the ether amounts in the </a:t>
            </a:r>
            <a:r>
              <a:rPr lang="en-US" dirty="0" err="1"/>
              <a:t>collec</a:t>
            </a:r>
            <a:r>
              <a:rPr lang="en-US" dirty="0"/>
              <a:t> m2, to each recipient in </a:t>
            </a:r>
            <a:r>
              <a:rPr lang="en-US" dirty="0" err="1"/>
              <a:t>collec</a:t>
            </a:r>
            <a:r>
              <a:rPr lang="en-US" dirty="0"/>
              <a:t> m1 whose key satisfies the predicate fi.</a:t>
            </a:r>
          </a:p>
          <a:p>
            <a:pPr marL="628650" lvl="1" indent="-171450" algn="l" rtl="0">
              <a:buFontTx/>
              <a:buChar char="-"/>
            </a:pPr>
            <a:r>
              <a:rPr lang="en-US" dirty="0"/>
              <a:t>A require which enforces a pre condition fi2 over all elements in </a:t>
            </a:r>
            <a:r>
              <a:rPr lang="en-US" dirty="0" err="1"/>
              <a:t>collec</a:t>
            </a:r>
            <a:r>
              <a:rPr lang="en-US" dirty="0"/>
              <a:t> m whose keys satisfies fi1</a:t>
            </a:r>
          </a:p>
          <a:p>
            <a:pPr marL="628650" lvl="1" indent="-171450" algn="l" rtl="0">
              <a:buFontTx/>
              <a:buChar char="-"/>
            </a:pPr>
            <a:r>
              <a:rPr lang="en-US" dirty="0"/>
              <a:t>An assignment of expression E to a program var</a:t>
            </a:r>
          </a:p>
          <a:p>
            <a:pPr marL="628650" lvl="1" indent="-171450" algn="l" rtl="0">
              <a:buFontTx/>
              <a:buChar char="-"/>
            </a:pPr>
            <a:endParaRPr lang="en-US" dirty="0"/>
          </a:p>
          <a:p>
            <a:pPr marL="914400" lvl="2" indent="0" algn="l" rtl="0">
              <a:buFontTx/>
              <a:buNone/>
            </a:pPr>
            <a:r>
              <a:rPr lang="en-US" dirty="0"/>
              <a:t>An exp can be </a:t>
            </a:r>
          </a:p>
          <a:p>
            <a:pPr marL="1085850" lvl="2" indent="-171450" algn="l" rtl="0">
              <a:buFontTx/>
              <a:buChar char="-"/>
            </a:pPr>
            <a:r>
              <a:rPr lang="en-US" dirty="0"/>
              <a:t>a map: which applies a function to every </a:t>
            </a:r>
            <a:r>
              <a:rPr lang="en-US" dirty="0" err="1"/>
              <a:t>elemnt</a:t>
            </a:r>
            <a:r>
              <a:rPr lang="en-US" dirty="0"/>
              <a:t> in m that satisfies fi (change all elements that </a:t>
            </a:r>
            <a:r>
              <a:rPr lang="en-US" dirty="0" err="1"/>
              <a:t>answear</a:t>
            </a:r>
            <a:r>
              <a:rPr lang="en-US" dirty="0"/>
              <a:t> fi to 0)</a:t>
            </a:r>
          </a:p>
          <a:p>
            <a:pPr marL="1085850" lvl="2" indent="-171450" algn="l" rtl="0">
              <a:buFontTx/>
              <a:buChar char="-"/>
            </a:pPr>
            <a:r>
              <a:rPr lang="en-US" dirty="0"/>
              <a:t>A fold: which aggregates the elements of m that satisfies fi using a binary function f like sum or max, starting from an initial value I (models loop patterns that accumulate values, like summing an array)</a:t>
            </a:r>
          </a:p>
          <a:p>
            <a:pPr marL="1085850" lvl="2" indent="-171450" algn="l" rtl="0">
              <a:buFontTx/>
              <a:buChar char="-"/>
            </a:pPr>
            <a:r>
              <a:rPr lang="en-US" dirty="0"/>
              <a:t>A zip: describes loops that iterate over two mappings in parallel, and apply a function to each valid pair of values</a:t>
            </a:r>
          </a:p>
          <a:p>
            <a:pPr marL="914400" lvl="2" indent="0" algn="l" rtl="0">
              <a:buFontTx/>
              <a:buNone/>
            </a:pPr>
            <a:endParaRPr lang="en-US" dirty="0"/>
          </a:p>
          <a:p>
            <a:pPr marL="457200" lvl="1" indent="0" algn="l" rtl="0">
              <a:buFontTx/>
              <a:buNone/>
            </a:pPr>
            <a:r>
              <a:rPr lang="en-US" b="1" dirty="0"/>
              <a:t>All of the nested here: its not about nested loops (for inside a for) which we talked before that are rare but its Nested Structures / Mappings like scores[user][round</a:t>
            </a:r>
            <a:r>
              <a:rPr lang="en-US" dirty="0"/>
              <a:t>]</a:t>
            </a:r>
          </a:p>
          <a:p>
            <a:pPr marL="457200" lvl="1" indent="0" algn="l" rtl="0">
              <a:buFontTx/>
              <a:buNone/>
            </a:pPr>
            <a:endParaRPr lang="en-US" dirty="0"/>
          </a:p>
          <a:p>
            <a:pPr marL="457200" lvl="1" indent="0" algn="l" rtl="0">
              <a:buFontTx/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"Here you can see the full syntax of Consul — this is the formal specification of the DSL.</a:t>
            </a:r>
            <a:br>
              <a:rPr lang="en-US" dirty="0"/>
            </a:br>
            <a:r>
              <a:rPr lang="en-US" dirty="0"/>
              <a:t>It might look dense at first, but don't worry — we're going to break it down with examples in the next slides.</a:t>
            </a:r>
            <a:br>
              <a:rPr lang="en-US" dirty="0"/>
            </a:br>
            <a:r>
              <a:rPr lang="en-US" dirty="0"/>
              <a:t>For now, notice that Consul is built around a small set of </a:t>
            </a:r>
            <a:r>
              <a:rPr lang="en-US" b="1" dirty="0"/>
              <a:t>core constructs</a:t>
            </a:r>
            <a:r>
              <a:rPr lang="en-US" dirty="0"/>
              <a:t> that capture loop behavior:</a:t>
            </a:r>
            <a:br>
              <a:rPr lang="en-US" dirty="0"/>
            </a:br>
            <a:r>
              <a:rPr lang="en-US" dirty="0"/>
              <a:t>things like map, fold, and zip, which we’ll explore in more detail shortly.</a:t>
            </a:r>
            <a:br>
              <a:rPr lang="en-US" dirty="0"/>
            </a:br>
            <a:r>
              <a:rPr lang="en-US" dirty="0"/>
              <a:t>Each construct operates on mappings and uses simple building blocks like </a:t>
            </a:r>
            <a:r>
              <a:rPr lang="en-US" b="1" dirty="0"/>
              <a:t>lambda expressions</a:t>
            </a:r>
            <a:r>
              <a:rPr lang="en-US" dirty="0"/>
              <a:t> and </a:t>
            </a:r>
            <a:r>
              <a:rPr lang="en-US" b="1" dirty="0"/>
              <a:t>range predicates</a:t>
            </a:r>
            <a:r>
              <a:rPr lang="en-US" dirty="0"/>
              <a:t> to describe what the loop does.</a:t>
            </a:r>
          </a:p>
          <a:p>
            <a:pPr algn="l" rtl="0"/>
            <a:r>
              <a:rPr lang="en-US" dirty="0"/>
              <a:t>On the right, you can already see some examples of actual summaries written in the DSL.</a:t>
            </a:r>
            <a:br>
              <a:rPr lang="en-US" dirty="0"/>
            </a:br>
            <a:r>
              <a:rPr lang="en-US" dirty="0"/>
              <a:t>We’ll look at these constructs one by one, starting with map, to see how they capture real Solidity loop logic."</a:t>
            </a:r>
          </a:p>
          <a:p>
            <a:pPr marL="457200" lvl="1" indent="0" algn="l" rtl="0">
              <a:buFontTx/>
              <a:buNone/>
            </a:pPr>
            <a:endParaRPr lang="en-US" dirty="0"/>
          </a:p>
          <a:p>
            <a:pPr marL="457200" lvl="1" indent="0" algn="l" rtl="0">
              <a:buFontTx/>
              <a:buNone/>
            </a:pPr>
            <a:endParaRPr lang="en-US" dirty="0"/>
          </a:p>
          <a:p>
            <a:pPr marL="457200" lvl="1" indent="0" algn="l" rtl="0">
              <a:buFontTx/>
              <a:buNone/>
            </a:pPr>
            <a:endParaRPr lang="en-US" dirty="0"/>
          </a:p>
          <a:p>
            <a:pPr marL="457200" lvl="1" indent="0" algn="l" rtl="0">
              <a:buFontTx/>
              <a:buNone/>
            </a:pPr>
            <a:r>
              <a:rPr lang="en-US" dirty="0"/>
              <a:t>"Toward the bottom of the syntax, you’ll see some definitions for </a:t>
            </a:r>
            <a:r>
              <a:rPr lang="en-US" b="1" dirty="0"/>
              <a:t>functions and predicates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These are here to support constructs like map and fold — they define how conditions and computations are written inside summaries.</a:t>
            </a:r>
            <a:br>
              <a:rPr lang="en-US" dirty="0"/>
            </a:br>
            <a:r>
              <a:rPr lang="en-US" dirty="0"/>
              <a:t>For example, the λx.t you see is just a way to write a simple function, like x ↦ x + 1.</a:t>
            </a:r>
          </a:p>
          <a:p>
            <a:pPr marL="457200" lvl="1" indent="0" algn="l" rtl="0">
              <a:buFontTx/>
              <a:buNone/>
            </a:pPr>
            <a:endParaRPr lang="en-US" dirty="0"/>
          </a:p>
          <a:p>
            <a:pPr marL="457200" lvl="1" indent="0" algn="l" rtl="0">
              <a:buFontTx/>
              <a:buNone/>
            </a:pPr>
            <a:endParaRPr lang="en-US" dirty="0"/>
          </a:p>
          <a:p>
            <a:pPr marL="628650" lvl="1" indent="-171450" algn="l" rtl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EE1F2-6372-4F8C-E6B7-A07E1ACFE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38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01B43-D69E-EE3C-E410-F5EB5477C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50F03B-1205-EFC3-B830-543A499E0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1BF18D-EA54-BBFD-8423-4D4B35C84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r" rtl="1">
              <a:buFontTx/>
              <a:buNone/>
            </a:pPr>
            <a:r>
              <a:rPr lang="he-IL" dirty="0"/>
              <a:t>זה נגיד פונקציה שלא קיימת ב</a:t>
            </a:r>
            <a:r>
              <a:rPr lang="en-US" dirty="0"/>
              <a:t>solidity</a:t>
            </a:r>
          </a:p>
          <a:p>
            <a:pPr marL="628650" lvl="1" indent="-171450" algn="r" rtl="1">
              <a:buFontTx/>
              <a:buChar char="-"/>
            </a:pPr>
            <a:r>
              <a:rPr lang="he-IL" dirty="0"/>
              <a:t>להסביר על </a:t>
            </a:r>
            <a:r>
              <a:rPr lang="en-US" dirty="0"/>
              <a:t>balances</a:t>
            </a:r>
            <a:r>
              <a:rPr lang="he-IL" dirty="0"/>
              <a:t> שזה </a:t>
            </a:r>
            <a:r>
              <a:rPr lang="he-IL" dirty="0" err="1"/>
              <a:t>מאפינג</a:t>
            </a:r>
            <a:r>
              <a:rPr lang="he-IL" dirty="0"/>
              <a:t> שמכניסים </a:t>
            </a:r>
            <a:r>
              <a:rPr lang="en-US" dirty="0" err="1"/>
              <a:t>adress</a:t>
            </a:r>
            <a:r>
              <a:rPr lang="he-IL" dirty="0"/>
              <a:t> ומקבלים ערך</a:t>
            </a:r>
            <a:endParaRPr lang="en-US" dirty="0"/>
          </a:p>
          <a:p>
            <a:pPr marL="628650" lvl="1" indent="-171450" algn="l" rtl="0">
              <a:buFontTx/>
              <a:buChar char="-"/>
            </a:pPr>
            <a:endParaRPr lang="en-US" dirty="0"/>
          </a:p>
          <a:p>
            <a:pPr marL="628650" lvl="1" indent="-171450" algn="l" rtl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AD6FE-B8C5-625B-DD43-3E65FC042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44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CDCE3-4A50-EB5B-5994-5548E6981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687B7B-BECF-CC6F-04A7-A4FD22AE64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E28B8-0C5D-CBBB-C27D-3A52D9245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e-IL" dirty="0"/>
              <a:t>פעולה שהיא בילט אין </a:t>
            </a:r>
            <a:r>
              <a:rPr lang="he-IL" dirty="0" err="1"/>
              <a:t>סולידיטי</a:t>
            </a:r>
            <a:endParaRPr lang="he-IL" dirty="0"/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e-IL" dirty="0"/>
              <a:t>אם התנאי נכשל כל מה שקורה אחרי </a:t>
            </a:r>
            <a:r>
              <a:rPr lang="en-US" dirty="0"/>
              <a:t>reverted</a:t>
            </a:r>
            <a:r>
              <a:rPr lang="he-IL" dirty="0"/>
              <a:t> וכל השינויים </a:t>
            </a:r>
            <a:r>
              <a:rPr lang="he-IL" dirty="0" err="1"/>
              <a:t>רולד</a:t>
            </a:r>
            <a:r>
              <a:rPr lang="he-IL" dirty="0"/>
              <a:t> </a:t>
            </a:r>
            <a:r>
              <a:rPr lang="he-IL" dirty="0" err="1"/>
              <a:t>בק</a:t>
            </a: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7CC09-91DF-183E-6B50-E13EE0E223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49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10BDF-60B2-9058-E8CB-4E2167D03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AD7BE2-8E20-54C5-FA34-355E39B96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E7F75F-EE37-DBA2-ACA9-8D0D875F9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r" rtl="1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F4607-6FEE-2B11-87DF-B6812685D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29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2C2A4-8A7B-BA09-9873-6746818AB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774B18-8AE7-580E-F84A-25013DE233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06BC24-9AA6-BE74-FF9C-75B20AAF0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 rtl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7A4E6-1CDC-68C0-544A-22B57D9F8C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62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04398-62D8-3B1F-03A1-FD9A8928B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B66FE8-9A4B-4385-DA97-A89F79288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388A2D-22F9-1C3F-5087-32F755275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r" rtl="1">
              <a:buFontTx/>
              <a:buNone/>
            </a:pPr>
            <a:r>
              <a:rPr lang="he-IL" dirty="0"/>
              <a:t>אז ראינו שקונסול נותן דרך קצרה וברורה לכתוב לולאות </a:t>
            </a:r>
            <a:r>
              <a:rPr lang="he-IL" dirty="0" err="1"/>
              <a:t>בצורהפורמלית</a:t>
            </a:r>
            <a:r>
              <a:rPr lang="he-IL" dirty="0"/>
              <a:t> אבל לכתוב ידנית זה לא קל במיוחד כשהלולאות יהיו מסבוכות יותר ולכן נעברו לחלק 4 שבו נכיר את הכלי הסינתזה </a:t>
            </a:r>
            <a:r>
              <a:rPr lang="he-IL" dirty="0" err="1"/>
              <a:t>סוליס</a:t>
            </a:r>
            <a:r>
              <a:rPr lang="he-IL" dirty="0"/>
              <a:t> שיכול </a:t>
            </a:r>
            <a:r>
              <a:rPr lang="he-IL" dirty="0" err="1"/>
              <a:t>לגנרט</a:t>
            </a:r>
            <a:r>
              <a:rPr lang="he-IL" dirty="0"/>
              <a:t> מקוד </a:t>
            </a:r>
            <a:r>
              <a:rPr lang="he-IL" dirty="0" err="1"/>
              <a:t>בסולידיטי</a:t>
            </a:r>
            <a:r>
              <a:rPr lang="he-IL" dirty="0"/>
              <a:t> לסיכומים </a:t>
            </a:r>
            <a:r>
              <a:rPr lang="he-IL" dirty="0" err="1"/>
              <a:t>בקוסנול</a:t>
            </a:r>
            <a:endParaRPr lang="he-IL" dirty="0"/>
          </a:p>
          <a:p>
            <a:pPr marL="628650" lvl="1" indent="-171450" algn="l" rtl="0">
              <a:buFontTx/>
              <a:buChar char="-"/>
            </a:pPr>
            <a:endParaRPr lang="he-IL" dirty="0"/>
          </a:p>
          <a:p>
            <a:pPr marL="628650" lvl="1" indent="-171450" algn="l" rtl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BC077-6395-D755-1FE9-D331A12A1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40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65607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638052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56629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7203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1827-0577-0B3F-FBED-6E20DD192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A63321-C68D-C6AC-30EE-FED444820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297C8D-35B8-68FB-5AC5-C38D82424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תודה לאור ושירה-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-public record system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-each new block includes a list of transactions and a link </a:t>
            </a:r>
            <a:endParaRPr lang="he-I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-It shared across many computers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-</a:t>
            </a:r>
            <a:r>
              <a:rPr lang="en-US" dirty="0"/>
              <a:t>immutable</a:t>
            </a:r>
            <a:br>
              <a:rPr lang="en-US" dirty="0"/>
            </a:br>
            <a:r>
              <a:rPr lang="en-US" dirty="0"/>
              <a:t>-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3FC38-A5AF-AAC2-362A-5090566CC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7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7EC57-C83C-7282-DFE2-AE84E2633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01121-F04E-4770-49DF-A43AB69A3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FC19E2-4397-C71C-AF55-4B4E70E37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37638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8390661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202593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31815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837186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517379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endParaRPr lang="en-I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926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0592669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471220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63725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D774F-431E-6FF2-BEAB-34E6D32BB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ACF769-958D-2F11-AE03-589741B19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3BB96-2671-CE16-DFEC-3B94A826D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-</a:t>
            </a:r>
            <a:r>
              <a:rPr lang="he-IL" dirty="0"/>
              <a:t>לוודא שהחוזה לא פגיע להתקפות (דאו)</a:t>
            </a:r>
          </a:p>
          <a:p>
            <a:pPr algn="r" rtl="1"/>
            <a:r>
              <a:rPr lang="he-IL" dirty="0"/>
              <a:t>-לתפוס טעויות כמו לולאה שלא נגמרת או תנאים לא נכונים</a:t>
            </a:r>
            <a:r>
              <a:rPr lang="en-US" dirty="0"/>
              <a:t> </a:t>
            </a:r>
          </a:p>
          <a:p>
            <a:pPr algn="r" rtl="1"/>
            <a:r>
              <a:rPr lang="he-IL" dirty="0"/>
              <a:t>-</a:t>
            </a:r>
            <a:r>
              <a:rPr lang="en-US" dirty="0"/>
              <a:t>must follow legal rules</a:t>
            </a:r>
            <a:r>
              <a:rPr lang="he-IL" dirty="0"/>
              <a:t> כמו מגבלות גיל או הסכמה לפני העברת כספים</a:t>
            </a:r>
          </a:p>
          <a:p>
            <a:pPr algn="r" rtl="1"/>
            <a:r>
              <a:rPr lang="he-IL" dirty="0"/>
              <a:t>-פעולות יקרות ולנתח אותם לפני עוזר למצוא </a:t>
            </a:r>
            <a:r>
              <a:rPr lang="en-US" dirty="0"/>
              <a:t>inefficient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4A91F-30C9-5C24-00BE-3FC6FD9DA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46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711287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3304990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622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170310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3409576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3975604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653694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618274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>
              <a:buNone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9410328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428725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635D4-A20D-B00A-CB82-7A6D33F06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20C79-41ED-CD69-1741-F6C2161B7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1468B5-9ABC-ECA4-716C-0480D27DB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r" rtl="1">
              <a:buFontTx/>
              <a:buChar char="-"/>
            </a:pPr>
            <a:r>
              <a:rPr lang="he-IL" b="0" dirty="0"/>
              <a:t>מייצג המחיר שמשלמים בשביל להריץ פעולות</a:t>
            </a:r>
          </a:p>
          <a:p>
            <a:pPr marL="171450" indent="-171450" algn="r" rtl="1">
              <a:buFontTx/>
              <a:buChar char="-"/>
            </a:pPr>
            <a:r>
              <a:rPr lang="en-US" dirty="0"/>
              <a:t>Users set a </a:t>
            </a:r>
            <a:r>
              <a:rPr lang="en-US" b="1" dirty="0"/>
              <a:t>gas limit</a:t>
            </a:r>
            <a:r>
              <a:rPr lang="he-IL" b="1" dirty="0"/>
              <a:t> </a:t>
            </a:r>
            <a:r>
              <a:rPr lang="he-IL" b="0" dirty="0"/>
              <a:t>ואם לעסקה נגמר הגז היא נכשלת וכל הגז מתבזבז</a:t>
            </a:r>
          </a:p>
          <a:p>
            <a:pPr marL="171450" indent="-171450" algn="r" rtl="1">
              <a:buFontTx/>
              <a:buChar char="-"/>
            </a:pPr>
            <a:r>
              <a:rPr lang="he-IL" b="0" dirty="0"/>
              <a:t>לכן צריך להיות יעילים ומפתחים נזהרים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61F3A-C25F-88AF-AF40-16370C185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81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527197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pPr algn="l" rt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9061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2FC75-4B21-62B4-372A-EFBCEDCC8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35BB05-CFD6-A3BD-C4A8-605C41D31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121561-B963-49A4-7E07-BFA33F5A2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/>
              <a:t>-expensive — especially </a:t>
            </a:r>
            <a:r>
              <a:rPr lang="en-US" b="1" dirty="0"/>
              <a:t>if the loop length depends on user input</a:t>
            </a:r>
            <a:r>
              <a:rPr lang="en-US" dirty="0"/>
              <a:t>. </a:t>
            </a:r>
          </a:p>
          <a:p>
            <a:pPr marL="0" lvl="0" indent="0" algn="l" rtl="0">
              <a:buFontTx/>
              <a:buNone/>
            </a:pPr>
            <a:r>
              <a:rPr lang="en-US" dirty="0"/>
              <a:t>- loops </a:t>
            </a:r>
            <a:r>
              <a:rPr lang="en-US" b="1" dirty="0"/>
              <a:t>add complexity</a:t>
            </a:r>
            <a:r>
              <a:rPr lang="en-US" dirty="0"/>
              <a:t>: they involve </a:t>
            </a:r>
            <a:r>
              <a:rPr lang="en-US" b="1" dirty="0"/>
              <a:t>conditions, boundaries, dependencies</a:t>
            </a:r>
            <a:r>
              <a:rPr lang="en-US" dirty="0"/>
              <a:t>. </a:t>
            </a:r>
          </a:p>
          <a:p>
            <a:pPr marL="171450" indent="-171450" algn="l" rtl="0">
              <a:buFontTx/>
              <a:buChar char="-"/>
            </a:pPr>
            <a:r>
              <a:rPr lang="en-US" dirty="0"/>
              <a:t>assumed loops are rare, and </a:t>
            </a:r>
            <a:r>
              <a:rPr lang="en-US" b="1" dirty="0"/>
              <a:t>focused on simpler things </a:t>
            </a:r>
            <a:r>
              <a:rPr lang="en-US" dirty="0"/>
              <a:t>like </a:t>
            </a:r>
            <a:r>
              <a:rPr lang="en-US" dirty="0" err="1"/>
              <a:t>re-entrancy</a:t>
            </a:r>
            <a:r>
              <a:rPr lang="en-US" dirty="0"/>
              <a:t> instead.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39C98-6029-B316-5D11-834E4B61DF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4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None/>
            </a:pPr>
            <a:r>
              <a:rPr lang="he-IL" dirty="0"/>
              <a:t>המטרה היא להבין איך לופים משמשים בחוזים </a:t>
            </a:r>
            <a:r>
              <a:rPr lang="he-IL" b="1" dirty="0"/>
              <a:t>אמיתיים</a:t>
            </a:r>
            <a:r>
              <a:rPr lang="he-IL" dirty="0"/>
              <a:t> אז ניתחנו</a:t>
            </a:r>
            <a:r>
              <a:rPr lang="he-IL" b="1" dirty="0"/>
              <a:t> 20,000</a:t>
            </a:r>
            <a:r>
              <a:rPr lang="he-IL" dirty="0"/>
              <a:t> חוזים </a:t>
            </a:r>
            <a:r>
              <a:rPr lang="en-US" dirty="0"/>
              <a:t>deployed</a:t>
            </a:r>
            <a:r>
              <a:rPr lang="he-IL" dirty="0"/>
              <a:t> על </a:t>
            </a:r>
            <a:r>
              <a:rPr lang="he-IL" dirty="0" err="1"/>
              <a:t>איתריום</a:t>
            </a:r>
            <a:r>
              <a:rPr lang="he-IL" dirty="0"/>
              <a:t> שזה מלא</a:t>
            </a:r>
          </a:p>
          <a:p>
            <a:pPr marL="171450" indent="-171450" algn="r" rtl="1">
              <a:buFontTx/>
              <a:buChar char="-"/>
            </a:pPr>
            <a:r>
              <a:rPr lang="he-IL" dirty="0"/>
              <a:t>לסתור את זה שהם נדירים</a:t>
            </a:r>
          </a:p>
          <a:p>
            <a:pPr marL="171450" indent="-171450" algn="r" rtl="1">
              <a:buFontTx/>
              <a:buChar char="-"/>
            </a:pPr>
            <a:r>
              <a:rPr lang="he-IL" dirty="0"/>
              <a:t>אורך ומבנה שלהם</a:t>
            </a:r>
          </a:p>
          <a:p>
            <a:pPr marL="171450" indent="-171450" algn="r" rtl="1">
              <a:buFontTx/>
              <a:buChar char="-"/>
            </a:pPr>
            <a:r>
              <a:rPr lang="he-IL" dirty="0"/>
              <a:t>מה הם עושים באמת, מה המשמעות שלהם ומה </a:t>
            </a:r>
            <a:r>
              <a:rPr lang="he-IL" dirty="0" err="1"/>
              <a:t>האפקטס</a:t>
            </a:r>
            <a:endParaRPr lang="he-IL" dirty="0"/>
          </a:p>
          <a:p>
            <a:pPr marL="171450" indent="-171450" algn="r" rtl="1">
              <a:buFontTx/>
              <a:buChar char="-"/>
            </a:pPr>
            <a:r>
              <a:rPr lang="he-IL" dirty="0" err="1"/>
              <a:t>קלאסטר</a:t>
            </a:r>
            <a:r>
              <a:rPr lang="he-IL" dirty="0"/>
              <a:t> </a:t>
            </a:r>
            <a:r>
              <a:rPr lang="en-US" dirty="0"/>
              <a:t>into categories based on their behaviors</a:t>
            </a:r>
            <a:endParaRPr lang="he-IL" dirty="0"/>
          </a:p>
          <a:p>
            <a:pPr algn="r" rtl="1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60C58-155E-69BD-3DED-3828EBE48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5E9329-19A4-319E-A363-69C69AA44A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4287B7-4170-5F4C-409B-A91F8D161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he-IL" b="0" dirty="0"/>
              <a:t>ככל שיש יותר שורות קוד יש יותר לופים</a:t>
            </a:r>
          </a:p>
          <a:p>
            <a:pPr>
              <a:buNone/>
            </a:pPr>
            <a:r>
              <a:rPr lang="he-IL" dirty="0"/>
              <a:t>מדגישים שלולאות אינן עניין זניח בחוזים חכמים. הן נפוצות, ולכן יש צורך בהבנה עמוקה ובכלים לניתוח </a:t>
            </a:r>
            <a:endParaRPr lang="he-IL" b="0" dirty="0"/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/>
          </a:p>
          <a:p>
            <a:pPr>
              <a:buNone/>
            </a:pPr>
            <a:r>
              <a:rPr lang="he-IL" b="1" dirty="0"/>
              <a:t>. פתיחה: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dirty="0"/>
              <a:t>"בפרק זה, החוקרים בדקו את התדירות שבה לולאות מופיעות בחוזים חכמים הכתובים ב-</a:t>
            </a:r>
            <a:r>
              <a:rPr lang="en-US" dirty="0"/>
              <a:t>Solidity."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</a:t>
            </a:r>
            <a:r>
              <a:rPr lang="he-IL" dirty="0"/>
              <a:t>ההנחה המקובלת </a:t>
            </a:r>
            <a:r>
              <a:rPr lang="he-IL" dirty="0" err="1"/>
              <a:t>היתה</a:t>
            </a:r>
            <a:r>
              <a:rPr lang="he-IL" dirty="0"/>
              <a:t> שלולאות הן נדירות בחוזים חכמים – המחקר מראה תמונה קצת שונה."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b="1" dirty="0"/>
              <a:t>מסקנה ראשית:</a:t>
            </a:r>
            <a:r>
              <a:rPr lang="he-IL" dirty="0"/>
              <a:t> "בערך אחד מכל חמישה חוזים חכמים (20%) כולל לפחות לולאה אחת."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dirty="0"/>
              <a:t>"רק כמחצית מהחוזים שאורכם מעל 200 שורות הם ללא לולאות – כלומר, לולאות הן לא נדירות כפי שאולי חושבים."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"ככל שהחוזה ארוך יותר (יותר שורות קוד), הסיכוי שהוא יכלול לולאה עולה משמעותית."</a:t>
            </a:r>
          </a:p>
          <a:p>
            <a:pPr>
              <a:buNone/>
            </a:pPr>
            <a:r>
              <a:rPr lang="he-IL" b="1" dirty="0"/>
              <a:t>4. הדגשת החשיבות והמשמעות של הנתונים: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dirty="0"/>
              <a:t>"הנתון החשוב ביותר כאן הוא ש</a:t>
            </a:r>
            <a:r>
              <a:rPr lang="he-IL" b="1" dirty="0"/>
              <a:t>בממוצע, מופיעה לולאה אחת בכל 250 שורות קוד</a:t>
            </a:r>
            <a:r>
              <a:rPr lang="he-IL" dirty="0"/>
              <a:t>. כלומר, חוזים בינוניים וגדולים מכילים לולאות לעיתים קרובות."</a:t>
            </a:r>
          </a:p>
          <a:p>
            <a:pPr>
              <a:buNone/>
            </a:pPr>
            <a:r>
              <a:rPr lang="en-US" b="1" dirty="0"/>
              <a:t>5. </a:t>
            </a:r>
            <a:r>
              <a:rPr lang="he-IL" b="1" dirty="0"/>
              <a:t>מסר הכללי:</a:t>
            </a:r>
          </a:p>
          <a:p>
            <a:pPr algn="l" rtl="0">
              <a:buNone/>
            </a:pPr>
            <a:r>
              <a:rPr lang="he-IL" dirty="0"/>
              <a:t>"הנתונים האלו מדגישים שלולאות אינן עניין זניח בחוזים חכמים. הן נפוצות, ולכן יש צורך בהבנה עמוקה ובכלים לניתוח נכון שלהן."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 this part of the study, the authors examine how often loops actually appear in Solidity smart contracts.</a:t>
            </a:r>
            <a:br>
              <a:rPr lang="en-US" dirty="0"/>
            </a:br>
            <a:r>
              <a:rPr lang="en-US" dirty="0"/>
              <a:t>The common belief was that loops are rare — but the data tells a different story.</a:t>
            </a:r>
          </a:p>
          <a:p>
            <a:pPr algn="l" rtl="0">
              <a:buNone/>
            </a:pPr>
            <a:r>
              <a:rPr lang="en-US" dirty="0"/>
              <a:t>In The graph - we have overall and every range of number of lines of code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red bars</a:t>
            </a:r>
            <a:r>
              <a:rPr lang="en-US" dirty="0"/>
              <a:t> indicate the percentage of contracts that contain at least one loop.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blue bars</a:t>
            </a:r>
            <a:r>
              <a:rPr lang="en-US" dirty="0"/>
              <a:t> show the average number of loops per 100 lines of code.</a:t>
            </a:r>
          </a:p>
          <a:p>
            <a:pPr algn="l" rtl="0">
              <a:buNone/>
            </a:pPr>
            <a:r>
              <a:rPr lang="en-US" dirty="0"/>
              <a:t>You can see that as contracts get longer — from just 200 lines to over 1000 — </a:t>
            </a:r>
            <a:r>
              <a:rPr lang="en-US" b="1" dirty="0"/>
              <a:t>both metrics increase dramatically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In fact, nearly </a:t>
            </a:r>
            <a:r>
              <a:rPr lang="en-US" b="1" dirty="0"/>
              <a:t>all contracts over 1000 lines include at least one loop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Even overall, </a:t>
            </a:r>
            <a:r>
              <a:rPr lang="en-US" b="1" dirty="0" err="1"/>
              <a:t>about</a:t>
            </a:r>
            <a:r>
              <a:rPr lang="en-US" dirty="0" err="1"/>
              <a:t>So</a:t>
            </a:r>
            <a:r>
              <a:rPr lang="en-US" dirty="0"/>
              <a:t> what does this mean</a:t>
            </a:r>
            <a:r>
              <a:rPr lang="en-US" b="1" dirty="0"/>
              <a:t> 1 in 5 contracts contains a loop</a:t>
            </a:r>
            <a:r>
              <a:rPr lang="en-US" dirty="0"/>
              <a:t>, and on average, there's </a:t>
            </a:r>
            <a:r>
              <a:rPr lang="en-US" b="1" dirty="0"/>
              <a:t>one loop for every 250 lines of code</a:t>
            </a:r>
            <a:r>
              <a:rPr lang="en-US" dirty="0"/>
              <a:t>.</a:t>
            </a:r>
          </a:p>
          <a:p>
            <a:pPr algn="l" rtl="0">
              <a:buNone/>
            </a:pP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Loops are not just </a:t>
            </a:r>
            <a:r>
              <a:rPr lang="en-US" b="1" dirty="0" err="1"/>
              <a:t>t</a:t>
            </a:r>
            <a:r>
              <a:rPr lang="en-US" dirty="0" err="1"/>
              <a:t>edge</a:t>
            </a:r>
            <a:r>
              <a:rPr lang="en-US" dirty="0"/>
              <a:t> cases — they show up </a:t>
            </a:r>
            <a:r>
              <a:rPr lang="en-US" b="1" dirty="0"/>
              <a:t>often</a:t>
            </a:r>
            <a:r>
              <a:rPr lang="en-US" dirty="0"/>
              <a:t>, especially in more serious, real-world contracts.</a:t>
            </a:r>
            <a:br>
              <a:rPr lang="en-US" dirty="0"/>
            </a:br>
            <a:r>
              <a:rPr lang="en-US" dirty="0"/>
              <a:t>That’s important, because </a:t>
            </a:r>
            <a:r>
              <a:rPr lang="en-US" b="1" dirty="0"/>
              <a:t>these are exactly he kinds of contracts where bugs are costly and verification really matters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This highlights why we need tools that don’t just ignore loops — but actually know how to handle them.</a:t>
            </a:r>
          </a:p>
          <a:p>
            <a:pPr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18892-6E32-96EA-B709-67015B158D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6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F8E71-4A95-2193-8648-3B853D89F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99B44-B0F0-29A3-9833-0564470E0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2B9913-7CD8-25E2-DEA5-B521EE450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-הפשטות יכולה </a:t>
            </a:r>
            <a:r>
              <a:rPr lang="he-IL" b="1" dirty="0"/>
              <a:t>להקל על כלים אוטומטיים </a:t>
            </a:r>
            <a:r>
              <a:rPr lang="he-IL" dirty="0"/>
              <a:t>לבצע ניתוח סטטי </a:t>
            </a:r>
          </a:p>
          <a:p>
            <a:pPr marL="0" indent="0">
              <a:buNone/>
            </a:pPr>
            <a:r>
              <a:rPr lang="he-IL" dirty="0"/>
              <a:t>-וגם להקל עלינו את </a:t>
            </a:r>
            <a:r>
              <a:rPr lang="he-IL" b="1" dirty="0"/>
              <a:t>פיתוח ה</a:t>
            </a:r>
            <a:r>
              <a:rPr lang="en-US" b="1" dirty="0"/>
              <a:t>DSL</a:t>
            </a:r>
            <a:r>
              <a:rPr lang="he-IL" b="1" dirty="0"/>
              <a:t> </a:t>
            </a:r>
            <a:r>
              <a:rPr lang="he-IL" dirty="0"/>
              <a:t>כי לא נצטרך לפתח ביטויים של לופים מסובכים</a:t>
            </a:r>
          </a:p>
          <a:p>
            <a:pPr marL="228600" indent="-228600">
              <a:buAutoNum type="arabicPeriod"/>
            </a:pPr>
            <a:endParaRPr lang="he-IL" dirty="0"/>
          </a:p>
          <a:p>
            <a:pPr marL="228600" indent="-228600">
              <a:buAutoNum type="arabicPeriod"/>
            </a:pPr>
            <a:endParaRPr lang="he-IL" dirty="0"/>
          </a:p>
          <a:p>
            <a:pPr marL="228600" indent="-228600">
              <a:buAutoNum type="arabicPeriod"/>
            </a:pPr>
            <a:endParaRPr lang="he-IL" dirty="0"/>
          </a:p>
          <a:p>
            <a:pPr marL="228600" indent="-228600">
              <a:buAutoNum type="arabicPeriod"/>
            </a:pPr>
            <a:endParaRPr lang="he-IL" dirty="0"/>
          </a:p>
          <a:p>
            <a:pPr marL="228600" indent="-228600">
              <a:buAutoNum type="arabicPeriod"/>
            </a:pPr>
            <a:r>
              <a:rPr lang="he-IL" dirty="0"/>
              <a:t>אחרי שראינו כמה לולאות נפוצות בחוזים חכמים, בואו נראה איך הן נראות בפועל – מבחינת מבנה וגודל הקוד.</a:t>
            </a:r>
          </a:p>
          <a:p>
            <a:pPr marL="228600" indent="-228600">
              <a:buAutoNum type="arabicPeriod"/>
            </a:pPr>
            <a:r>
              <a:rPr lang="he-IL" dirty="0"/>
              <a:t> הטבלה מציגה מידע על שלושה מאפיינים סינטקטיים של הלולאות: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/>
              <a:t>גודל גוף הלולאה (כמה שורות קוד יש בלולאה).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/>
              <a:t>רמת הקינון (האם יש לולאות בתוך לולאות).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e-IL" dirty="0"/>
              <a:t>מספר המשתנים שמשמשים בלולאה."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dirty="0"/>
              <a:t> - רוב מוחלט של הלולאות הן קצרות מאוד – רק 2 שורות קוד בממוצע.</a:t>
            </a:r>
            <a:r>
              <a:rPr lang="en-US" dirty="0"/>
              <a:t>	</a:t>
            </a:r>
            <a:r>
              <a:rPr lang="he-IL" dirty="0"/>
              <a:t> - כמעט ואין שימוש </a:t>
            </a:r>
            <a:r>
              <a:rPr lang="he-IL" dirty="0" err="1"/>
              <a:t>בנסטד</a:t>
            </a:r>
            <a:r>
              <a:rPr lang="he-IL" dirty="0"/>
              <a:t> </a:t>
            </a:r>
            <a:r>
              <a:rPr lang="he-IL" dirty="0" err="1"/>
              <a:t>לופס</a:t>
            </a:r>
            <a:r>
              <a:rPr lang="he-IL" dirty="0"/>
              <a:t> אפילו בחוזים ארוכים מאוד -לולאות לרוב משתמשות בכ-5 משתנים, נתון שמעיד שהלולאה לא רק קצרה, אלא גם פשוטה באופן יחסי.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dirty="0"/>
              <a:t>הפשטות של הלולאות עוזרת לכלים </a:t>
            </a:r>
            <a:r>
              <a:rPr lang="he-IL" dirty="0" err="1"/>
              <a:t>אוטומטייים</a:t>
            </a:r>
            <a:r>
              <a:rPr lang="he-IL" dirty="0"/>
              <a:t> לבצע ניתוח סטטי</a:t>
            </a:r>
            <a:r>
              <a:rPr lang="en-US" dirty="0"/>
              <a:t>Static Analysis </a:t>
            </a:r>
            <a:r>
              <a:rPr lang="he-IL" dirty="0"/>
              <a:t> להיות יעיל יותר – קל יותר לבדוק קוד קצר ופשוט.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he-IL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he-IL" dirty="0"/>
          </a:p>
          <a:p>
            <a:pPr algn="l" rtl="0">
              <a:buNone/>
            </a:pPr>
            <a:r>
              <a:rPr lang="en-US" dirty="0"/>
              <a:t>"Now that we’ve seen how common loops are, the next step is to understand what these loops actually look like — syntactically.</a:t>
            </a:r>
          </a:p>
          <a:p>
            <a:pPr algn="l" rtl="0">
              <a:buNone/>
            </a:pPr>
            <a:r>
              <a:rPr lang="en-US" dirty="0"/>
              <a:t>This chart summarizes three key structural properties of loops:</a:t>
            </a:r>
          </a:p>
          <a:p>
            <a:pPr algn="l" rtl="0">
              <a:buFont typeface="+mj-lt"/>
              <a:buAutoNum type="arabicPeriod"/>
            </a:pPr>
            <a:r>
              <a:rPr lang="en-US" b="1" dirty="0"/>
              <a:t>Loop body size</a:t>
            </a:r>
            <a:r>
              <a:rPr lang="en-US" dirty="0"/>
              <a:t> – how many lines of code the loop contains.</a:t>
            </a:r>
          </a:p>
          <a:p>
            <a:pPr algn="l" rtl="0">
              <a:buFont typeface="+mj-lt"/>
              <a:buAutoNum type="arabicPeriod"/>
            </a:pPr>
            <a:r>
              <a:rPr lang="en-US" b="1" dirty="0"/>
              <a:t>Nesting level</a:t>
            </a:r>
            <a:r>
              <a:rPr lang="en-US" dirty="0"/>
              <a:t> – whether the loop is inside another loop.</a:t>
            </a:r>
          </a:p>
          <a:p>
            <a:pPr algn="l" rtl="0">
              <a:buFont typeface="+mj-lt"/>
              <a:buAutoNum type="arabicPeriod"/>
            </a:pPr>
            <a:r>
              <a:rPr lang="en-US" b="1" dirty="0"/>
              <a:t>Number of variables</a:t>
            </a:r>
            <a:r>
              <a:rPr lang="en-US" dirty="0"/>
              <a:t> – how many distinct variables the loop uses.</a:t>
            </a:r>
          </a:p>
          <a:p>
            <a:pPr algn="l" rtl="0">
              <a:buNone/>
            </a:pPr>
            <a:r>
              <a:rPr lang="en-US" dirty="0"/>
              <a:t>The table is organized by contract size — from small to very large contracts.</a:t>
            </a:r>
          </a:p>
          <a:p>
            <a:pPr algn="l" rtl="0">
              <a:buNone/>
            </a:pPr>
            <a:r>
              <a:rPr lang="en-US" dirty="0"/>
              <a:t>And here are the three main takeaways: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/>
              <a:t>Most loops are </a:t>
            </a:r>
            <a:r>
              <a:rPr lang="en-US" b="1" dirty="0"/>
              <a:t>very short</a:t>
            </a:r>
            <a:r>
              <a:rPr lang="en-US" dirty="0"/>
              <a:t> – the median is just 2 lines of code.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/>
              <a:t>Nested loops are rare</a:t>
            </a:r>
            <a:r>
              <a:rPr lang="en-US" dirty="0"/>
              <a:t>, even in large contracts — which is important, because deeply nested loops are harder to analyze.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/>
              <a:t>A typical loop </a:t>
            </a:r>
            <a:r>
              <a:rPr lang="en-US" b="1" dirty="0"/>
              <a:t>touches about 5 different variables</a:t>
            </a:r>
            <a:r>
              <a:rPr lang="en-US" dirty="0"/>
              <a:t>, meaning it's not overly complex.</a:t>
            </a:r>
          </a:p>
          <a:p>
            <a:pPr algn="l" rtl="0"/>
            <a:r>
              <a:rPr lang="en-US" dirty="0"/>
              <a:t>Overall, what this tells us is that loops in smart contracts are usually </a:t>
            </a:r>
            <a:r>
              <a:rPr lang="en-US" b="1" dirty="0"/>
              <a:t>simple</a:t>
            </a:r>
            <a:r>
              <a:rPr lang="en-US" dirty="0"/>
              <a:t> in structure — which is great for static analysis and tools that try to automatically reason about their behavior.“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>
              <a:buNone/>
            </a:pPr>
            <a:r>
              <a:rPr lang="en-US" dirty="0"/>
              <a:t>Analyzing </a:t>
            </a:r>
            <a:r>
              <a:rPr lang="en-US" b="1" dirty="0"/>
              <a:t>structure</a:t>
            </a:r>
            <a:r>
              <a:rPr lang="en-US" dirty="0"/>
              <a:t> of loops (not just how often they appear)</a:t>
            </a:r>
          </a:p>
          <a:p>
            <a:pPr algn="l" rtl="0">
              <a:buNone/>
            </a:pPr>
            <a:r>
              <a:rPr lang="en-US" dirty="0"/>
              <a:t>3 properties: size, nesting, variables</a:t>
            </a:r>
          </a:p>
          <a:p>
            <a:pPr algn="l" rtl="0">
              <a:buNone/>
            </a:pPr>
            <a:r>
              <a:rPr lang="en-US" dirty="0"/>
              <a:t>Median size = </a:t>
            </a:r>
            <a:r>
              <a:rPr lang="en-US" b="1" dirty="0"/>
              <a:t>2 lines</a:t>
            </a:r>
            <a:endParaRPr lang="en-US" dirty="0"/>
          </a:p>
          <a:p>
            <a:pPr algn="l" rtl="0">
              <a:buNone/>
            </a:pPr>
            <a:r>
              <a:rPr lang="en-US" b="1" dirty="0"/>
              <a:t>Nested loops are rare</a:t>
            </a:r>
            <a:endParaRPr lang="en-US" dirty="0"/>
          </a:p>
          <a:p>
            <a:pPr algn="l" rtl="0">
              <a:buNone/>
            </a:pPr>
            <a:r>
              <a:rPr lang="en-US" dirty="0"/>
              <a:t>Touch ~</a:t>
            </a:r>
            <a:r>
              <a:rPr lang="en-US" b="1" dirty="0"/>
              <a:t>5 variables</a:t>
            </a:r>
            <a:endParaRPr lang="en-US" dirty="0"/>
          </a:p>
          <a:p>
            <a:pPr algn="l" rtl="0"/>
            <a:r>
              <a:rPr lang="en-US" dirty="0"/>
              <a:t>🔍 </a:t>
            </a:r>
            <a:r>
              <a:rPr lang="en-US" b="1" dirty="0"/>
              <a:t>Bottom line</a:t>
            </a:r>
            <a:r>
              <a:rPr lang="en-US" dirty="0"/>
              <a:t>: Loops are structurally </a:t>
            </a:r>
            <a:r>
              <a:rPr lang="en-US" b="1" dirty="0"/>
              <a:t>simple</a:t>
            </a:r>
            <a:r>
              <a:rPr lang="en-US" dirty="0"/>
              <a:t> → good for automation</a:t>
            </a:r>
          </a:p>
          <a:p>
            <a:pPr algn="l" rtl="0"/>
            <a:endParaRPr lang="en-US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D2852-38C2-0C5E-5D07-8B65142B9B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0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9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ftaliharris.com/blog/visualizing-k-means-clusterin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653E29A-1AB7-E16F-3FD3-FC40326C6D77}"/>
              </a:ext>
            </a:extLst>
          </p:cNvPr>
          <p:cNvSpPr txBox="1"/>
          <p:nvPr/>
        </p:nvSpPr>
        <p:spPr>
          <a:xfrm>
            <a:off x="2965583" y="3347923"/>
            <a:ext cx="10337532" cy="1533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>
              <a:lnSpc>
                <a:spcPts val="5600"/>
              </a:lnSpc>
              <a:buNone/>
            </a:pPr>
            <a:r>
              <a:rPr lang="en-US" sz="720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Demystifying Loops in Smart Contracts</a:t>
            </a:r>
          </a:p>
        </p:txBody>
      </p:sp>
    </p:spTree>
    <p:extLst>
      <p:ext uri="{BB962C8B-B14F-4D97-AF65-F5344CB8AC3E}">
        <p14:creationId xmlns:p14="http://schemas.microsoft.com/office/powerpoint/2010/main" val="302350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C2234-E08D-152F-90DF-83C5F9585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6834F22-5899-8B99-6614-6E461826A267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Nature of Loops, Syntactically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0CA98F5D-DEA8-C2EA-3D96-A3C568A9C133}"/>
              </a:ext>
            </a:extLst>
          </p:cNvPr>
          <p:cNvSpPr/>
          <p:nvPr/>
        </p:nvSpPr>
        <p:spPr>
          <a:xfrm>
            <a:off x="984458" y="2293025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Key finding #3</a:t>
            </a:r>
            <a:endParaRPr lang="en-US" sz="2650" noProof="1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5B950F2E-D70B-4DFE-F0F5-5231D93686DB}"/>
              </a:ext>
            </a:extLst>
          </p:cNvPr>
          <p:cNvSpPr/>
          <p:nvPr/>
        </p:nvSpPr>
        <p:spPr>
          <a:xfrm>
            <a:off x="984458" y="2937152"/>
            <a:ext cx="6292572" cy="1952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 rtl="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700" b="1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Collections &amp; Writes: </a:t>
            </a:r>
            <a:r>
              <a:rPr lang="en-US" sz="1700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majority of loops iterate over collections and modify contract state.</a:t>
            </a:r>
          </a:p>
          <a:p>
            <a:pPr marL="285750" indent="-285750" algn="l" rtl="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700" b="1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Few Function Calls: </a:t>
            </a:r>
            <a:r>
              <a:rPr lang="en-US" sz="1700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function calls within loops are not very common.</a:t>
            </a:r>
          </a:p>
          <a:p>
            <a:pPr marL="285750" indent="-285750" algn="l" rtl="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700" b="1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Symbolic Bounds: </a:t>
            </a:r>
            <a:r>
              <a:rPr lang="en-US" sz="1700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80% of Solidity loops have symbolic bounds.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2FA62A1-36C4-A0CF-6FE3-68371260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547" y="1751528"/>
            <a:ext cx="5801535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4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B32CD-8CBF-1E10-DF26-77EBB588C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618FA6F-2580-176B-2891-4F0E24556B8A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Nature of Loops, Semantically</a:t>
            </a:r>
            <a:endParaRPr lang="en-US" sz="4450" noProof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DD5A0142-9687-9B6B-50CD-4943A181E876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FA78133-FD9B-B76E-3C59-8B69502F7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451" y="2757768"/>
            <a:ext cx="8096705" cy="27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9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F569-8AC3-7926-B421-AC36514C8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8501E07-5616-0C32-146E-39224B87AD4F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Nature of Loops, Semantically</a:t>
            </a:r>
            <a:endParaRPr lang="en-US" sz="4450" noProof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4BF3DEC2-1AB2-707C-87F6-8E6ACD9579B8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D3248F41-80FF-637E-3F33-89E8C04C845A}"/>
              </a:ext>
            </a:extLst>
          </p:cNvPr>
          <p:cNvSpPr/>
          <p:nvPr/>
        </p:nvSpPr>
        <p:spPr>
          <a:xfrm>
            <a:off x="984458" y="2186136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350"/>
              </a:lnSpc>
            </a:pPr>
            <a:r>
              <a:rPr lang="en-US" sz="26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1. Scalar Value Depends on Collection</a:t>
            </a:r>
          </a:p>
          <a:p>
            <a:pPr algn="l">
              <a:lnSpc>
                <a:spcPts val="3350"/>
              </a:lnSpc>
            </a:pPr>
            <a:endParaRPr lang="en-US" sz="2650" b="1" noProof="1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0" indent="0" algn="l">
              <a:lnSpc>
                <a:spcPts val="3350"/>
              </a:lnSpc>
              <a:buNone/>
            </a:pPr>
            <a:r>
              <a:rPr lang="en-US" sz="26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Percentage: 18.14%</a:t>
            </a:r>
          </a:p>
          <a:p>
            <a:pPr marL="0" indent="0" algn="l">
              <a:lnSpc>
                <a:spcPts val="3350"/>
              </a:lnSpc>
              <a:buNone/>
            </a:pPr>
            <a:endParaRPr lang="en-US" sz="2650" b="1" noProof="1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0" indent="0" algn="l">
              <a:lnSpc>
                <a:spcPts val="3350"/>
              </a:lnSpc>
              <a:buNone/>
            </a:pPr>
            <a:endParaRPr lang="en-US" sz="2650" b="1" noProof="1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E81EA46D-9CE2-D7DE-127A-B5854FB89E5F}"/>
              </a:ext>
            </a:extLst>
          </p:cNvPr>
          <p:cNvSpPr/>
          <p:nvPr/>
        </p:nvSpPr>
        <p:spPr>
          <a:xfrm>
            <a:off x="984458" y="3048298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350"/>
              </a:lnSpc>
            </a:pPr>
            <a:endParaRPr lang="en-US" sz="2650" b="1" noProof="1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0" indent="0" algn="l">
              <a:lnSpc>
                <a:spcPts val="3350"/>
              </a:lnSpc>
              <a:buNone/>
            </a:pPr>
            <a:endParaRPr lang="en-US" sz="2650" b="1" noProof="1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0" indent="0" algn="l">
              <a:lnSpc>
                <a:spcPts val="3350"/>
              </a:lnSpc>
              <a:buNone/>
            </a:pPr>
            <a:endParaRPr lang="en-US" sz="2650" b="1" noProof="1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746A0911-F729-1F7E-A8A6-F47F44FB7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0" y="4114800"/>
            <a:ext cx="605264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3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B565F-9F39-D865-1ECB-069F46A00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F534E2D-3832-9D1A-1A1D-9B94319D53A7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Nature of Loops, Semantically</a:t>
            </a:r>
            <a:endParaRPr lang="en-US" sz="4450" noProof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45EB3FED-382A-BBB6-B538-7352CABA7CB1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E9834792-4D1C-B233-9425-93F7DBB56DEC}"/>
              </a:ext>
            </a:extLst>
          </p:cNvPr>
          <p:cNvSpPr/>
          <p:nvPr/>
        </p:nvSpPr>
        <p:spPr>
          <a:xfrm>
            <a:off x="984458" y="2293025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2. Collection Depends on Collection</a:t>
            </a:r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4D3A9C8C-C3D7-348D-7DA7-289BBF6EFBB8}"/>
              </a:ext>
            </a:extLst>
          </p:cNvPr>
          <p:cNvSpPr/>
          <p:nvPr/>
        </p:nvSpPr>
        <p:spPr>
          <a:xfrm>
            <a:off x="984458" y="3190961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Percentage: 23.77%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131C87F2-1C11-EA1F-B403-46A624D9C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923" y="4206788"/>
            <a:ext cx="6555916" cy="20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9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88527-C9C2-8B6D-A204-36463C963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02EF133-C4A1-1C0A-2A43-B91684D544FB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5600"/>
              </a:lnSpc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Nature of Loops, Semantically</a:t>
            </a:r>
            <a:endParaRPr lang="en-US" sz="4450" noProof="1"/>
          </a:p>
          <a:p>
            <a:pPr marL="0" indent="0" algn="l">
              <a:lnSpc>
                <a:spcPts val="5600"/>
              </a:lnSpc>
              <a:buNone/>
            </a:pPr>
            <a:endParaRPr lang="en-US" sz="4450" noProof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6EA07068-C66E-CDBB-6810-D795E647C86E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4E049533-F7F0-ADC1-A766-2155CC9D80FA}"/>
              </a:ext>
            </a:extLst>
          </p:cNvPr>
          <p:cNvSpPr/>
          <p:nvPr/>
        </p:nvSpPr>
        <p:spPr>
          <a:xfrm>
            <a:off x="984458" y="2293025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3. Collection Depends on Scalar</a:t>
            </a: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863483BB-08C6-E48F-0771-490B93065CAF}"/>
              </a:ext>
            </a:extLst>
          </p:cNvPr>
          <p:cNvSpPr/>
          <p:nvPr/>
        </p:nvSpPr>
        <p:spPr>
          <a:xfrm>
            <a:off x="984458" y="3190961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Percentage: 15.90%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C5D80DC0-0882-0063-D12A-71E56CB78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807" y="4114800"/>
            <a:ext cx="6184147" cy="212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1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BF89-AE04-2CC3-9942-659E80A1A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12C86C1-2F90-08C8-4FDB-8D3B9D3F9801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Nature of Loops, Semantically</a:t>
            </a:r>
            <a:endParaRPr lang="en-US" sz="4450" noProof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0E4FAE5C-CD0E-A0BD-0753-35E2A64D5631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854B114C-6FD8-6E50-E117-A39D74101A9A}"/>
              </a:ext>
            </a:extLst>
          </p:cNvPr>
          <p:cNvSpPr/>
          <p:nvPr/>
        </p:nvSpPr>
        <p:spPr>
          <a:xfrm>
            <a:off x="984458" y="2293025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4. Collection Key Depends on Collection Value</a:t>
            </a: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7F7BE5D2-8F95-1EBA-7693-25DFFB049CE7}"/>
              </a:ext>
            </a:extLst>
          </p:cNvPr>
          <p:cNvSpPr/>
          <p:nvPr/>
        </p:nvSpPr>
        <p:spPr>
          <a:xfrm>
            <a:off x="984458" y="3190961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Percentage: 14.84%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871B4B7B-1B30-4BD1-ECCE-B8AD88FA8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118" y="4114800"/>
            <a:ext cx="6447526" cy="23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0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5B4FA-FDFF-C8CC-2502-9BCD25A29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5321001-907B-E536-8976-2AE371CC5D1C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Clustering Loops by Semantic Properties</a:t>
            </a:r>
            <a:endParaRPr lang="en-US" sz="4450" noProof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1CCCC89A-BA25-99D9-E7EF-C43AA62BB4B1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3732C99D-ECF7-BA6B-FDE1-AA194D039985}"/>
              </a:ext>
            </a:extLst>
          </p:cNvPr>
          <p:cNvSpPr/>
          <p:nvPr/>
        </p:nvSpPr>
        <p:spPr>
          <a:xfrm>
            <a:off x="984458" y="2293025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K-means – the process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4D2C6E-BAA7-D7BC-93AB-F498A817F6E6}"/>
              </a:ext>
            </a:extLst>
          </p:cNvPr>
          <p:cNvSpPr txBox="1"/>
          <p:nvPr/>
        </p:nvSpPr>
        <p:spPr>
          <a:xfrm>
            <a:off x="2802255" y="7658257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hlinkClick r:id="rId3"/>
              </a:rPr>
              <a:t>https://www.naftaliharris.com/blog/visualizing-k-means-clustering/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280AF46-B13A-1824-F9C9-0AC39AAF594E}"/>
              </a:ext>
            </a:extLst>
          </p:cNvPr>
          <p:cNvSpPr txBox="1"/>
          <p:nvPr/>
        </p:nvSpPr>
        <p:spPr>
          <a:xfrm>
            <a:off x="984458" y="2925160"/>
            <a:ext cx="80440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b="1" dirty="0">
                <a:solidFill>
                  <a:srgbClr val="272525"/>
                </a:solidFill>
                <a:latin typeface="Montserrat" pitchFamily="34" charset="0"/>
              </a:rPr>
              <a:t>High-level stats weren’t enough </a:t>
            </a:r>
            <a:r>
              <a:rPr lang="en-US" dirty="0">
                <a:solidFill>
                  <a:srgbClr val="272525"/>
                </a:solidFill>
                <a:latin typeface="Montserrat" pitchFamily="34" charset="0"/>
              </a:rPr>
              <a:t>– similar loops (same dependency type) can still behave very differently.</a:t>
            </a:r>
          </a:p>
          <a:p>
            <a:pPr marL="285750" indent="-285750" algn="l" rtl="0">
              <a:buFontTx/>
              <a:buChar char="-"/>
            </a:pPr>
            <a:r>
              <a:rPr lang="en-US" b="1" dirty="0">
                <a:solidFill>
                  <a:srgbClr val="272525"/>
                </a:solidFill>
                <a:latin typeface="Montserrat" pitchFamily="34" charset="0"/>
              </a:rPr>
              <a:t>analyzed 1,279 loops and Defined 37 semantic features </a:t>
            </a:r>
            <a:r>
              <a:rPr lang="en-US" dirty="0">
                <a:solidFill>
                  <a:srgbClr val="272525"/>
                </a:solidFill>
                <a:latin typeface="Montserrat" pitchFamily="34" charset="0"/>
              </a:rPr>
              <a:t>- will help us capture subtle loop behavior.</a:t>
            </a:r>
          </a:p>
          <a:p>
            <a:pPr marL="285750" indent="-285750" algn="l" rtl="0">
              <a:buFontTx/>
              <a:buChar char="-"/>
            </a:pPr>
            <a:r>
              <a:rPr lang="en-US" b="1" dirty="0">
                <a:solidFill>
                  <a:srgbClr val="272525"/>
                </a:solidFill>
                <a:latin typeface="Montserrat" pitchFamily="34" charset="0"/>
              </a:rPr>
              <a:t>Encoded each loop as a binary feature vector </a:t>
            </a:r>
            <a:r>
              <a:rPr lang="en-US" dirty="0">
                <a:solidFill>
                  <a:srgbClr val="272525"/>
                </a:solidFill>
                <a:latin typeface="Montserrat" pitchFamily="34" charset="0"/>
              </a:rPr>
              <a:t>representing presence/absence of features.</a:t>
            </a:r>
          </a:p>
          <a:p>
            <a:pPr marL="285750" indent="-285750" algn="l" rtl="0">
              <a:buFontTx/>
              <a:buChar char="-"/>
            </a:pPr>
            <a:r>
              <a:rPr lang="en-US" b="1" dirty="0">
                <a:solidFill>
                  <a:srgbClr val="272525"/>
                </a:solidFill>
                <a:latin typeface="Montserrat" pitchFamily="34" charset="0"/>
              </a:rPr>
              <a:t>applied K-means clustering </a:t>
            </a:r>
            <a:r>
              <a:rPr lang="en-US" dirty="0">
                <a:solidFill>
                  <a:srgbClr val="272525"/>
                </a:solidFill>
                <a:latin typeface="Montserrat" pitchFamily="34" charset="0"/>
              </a:rPr>
              <a:t>to group loops that exhibit similar semantic behavior — without needing to predefine what those behaviors are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90146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A501B-6779-9A37-BC7F-8200DC059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96BC547-3692-D5BC-43EF-92245D646345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Clustering Loops by Semantic Properties</a:t>
            </a:r>
            <a:endParaRPr lang="en-US" sz="4450" noProof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B4ECB2B1-EF43-56C1-889B-79B30D5FF453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F9D5C7D-D020-4864-251E-B82ACC9C7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0" y="2082801"/>
            <a:ext cx="6096000" cy="5308600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33649BB-790F-A363-FBC5-0FBD5DC3D56E}"/>
              </a:ext>
            </a:extLst>
          </p:cNvPr>
          <p:cNvSpPr txBox="1"/>
          <p:nvPr/>
        </p:nvSpPr>
        <p:spPr>
          <a:xfrm>
            <a:off x="420250" y="2411127"/>
            <a:ext cx="7315200" cy="310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700" noProof="1">
                <a:solidFill>
                  <a:srgbClr val="FF0000"/>
                </a:solidFill>
                <a:latin typeface="Montserrat" pitchFamily="34" charset="0"/>
              </a:rPr>
              <a:t>Red</a:t>
            </a:r>
            <a:r>
              <a:rPr lang="en-US" sz="1700" noProof="1">
                <a:solidFill>
                  <a:srgbClr val="272525"/>
                </a:solidFill>
                <a:latin typeface="Montserrat" pitchFamily="34" charset="0"/>
              </a:rPr>
              <a:t> &amp; </a:t>
            </a:r>
            <a:r>
              <a:rPr lang="en-US" sz="17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34" charset="0"/>
              </a:rPr>
              <a:t>Green</a:t>
            </a:r>
            <a:r>
              <a:rPr lang="en-US" sz="1700" noProof="1">
                <a:solidFill>
                  <a:srgbClr val="272525"/>
                </a:solidFill>
                <a:latin typeface="Montserrat" pitchFamily="34" charset="0"/>
              </a:rPr>
              <a:t> - Loops that perform accumulating computations, similar to a fold operation.</a:t>
            </a:r>
          </a:p>
          <a:p>
            <a:pPr algn="l" rtl="0">
              <a:lnSpc>
                <a:spcPct val="150000"/>
              </a:lnSpc>
            </a:pPr>
            <a:r>
              <a:rPr lang="en-US" sz="1700" noProof="1">
                <a:solidFill>
                  <a:srgbClr val="0070C0"/>
                </a:solidFill>
                <a:latin typeface="Montserrat" pitchFamily="34" charset="0"/>
              </a:rPr>
              <a:t>Blue</a:t>
            </a:r>
            <a:r>
              <a:rPr lang="en-US" sz="1700" noProof="1">
                <a:solidFill>
                  <a:srgbClr val="272525"/>
                </a:solidFill>
                <a:latin typeface="Montserrat" pitchFamily="34" charset="0"/>
              </a:rPr>
              <a:t> &amp; </a:t>
            </a:r>
            <a:r>
              <a:rPr lang="en-US" sz="1700" noProof="1">
                <a:solidFill>
                  <a:schemeClr val="accent2">
                    <a:lumMod val="75000"/>
                  </a:schemeClr>
                </a:solidFill>
                <a:latin typeface="Montserrat" pitchFamily="34" charset="0"/>
              </a:rPr>
              <a:t>Orange</a:t>
            </a:r>
            <a:r>
              <a:rPr lang="en-US" sz="1700" noProof="1">
                <a:solidFill>
                  <a:srgbClr val="272525"/>
                </a:solidFill>
                <a:latin typeface="Montserrat" pitchFamily="34" charset="0"/>
              </a:rPr>
              <a:t> &amp; </a:t>
            </a:r>
            <a:r>
              <a:rPr lang="en-US" sz="1700" noProof="1">
                <a:solidFill>
                  <a:srgbClr val="7030A0"/>
                </a:solidFill>
                <a:latin typeface="Montserrat" pitchFamily="34" charset="0"/>
              </a:rPr>
              <a:t>Purple </a:t>
            </a:r>
            <a:r>
              <a:rPr lang="en-US" sz="1700" noProof="1">
                <a:solidFill>
                  <a:srgbClr val="272525"/>
                </a:solidFill>
                <a:latin typeface="Montserrat" pitchFamily="34" charset="0"/>
              </a:rPr>
              <a:t>- Loops that map or assign values into a global array or mapping. typically involve updating contract state based on some input data.</a:t>
            </a:r>
          </a:p>
          <a:p>
            <a:pPr algn="l" rtl="0">
              <a:lnSpc>
                <a:spcPct val="150000"/>
              </a:lnSpc>
            </a:pPr>
            <a:r>
              <a:rPr lang="en-US" sz="1700" noProof="1">
                <a:solidFill>
                  <a:schemeClr val="bg2">
                    <a:lumMod val="50000"/>
                  </a:schemeClr>
                </a:solidFill>
                <a:latin typeface="Montserrat" pitchFamily="34" charset="0"/>
              </a:rPr>
              <a:t>Gray - </a:t>
            </a:r>
            <a:r>
              <a:rPr lang="en-US" sz="1700" noProof="1">
                <a:solidFill>
                  <a:srgbClr val="272525"/>
                </a:solidFill>
                <a:latin typeface="Montserrat" pitchFamily="34" charset="0"/>
              </a:rPr>
              <a:t>Loops with complex arithmetic expressions, often involving multiple operations inside the loop body</a:t>
            </a:r>
          </a:p>
          <a:p>
            <a:pPr algn="l" rtl="0"/>
            <a:endParaRPr lang="en-US" sz="1700" noProof="1">
              <a:solidFill>
                <a:srgbClr val="272525"/>
              </a:solidFill>
              <a:latin typeface="Montserra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25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9B749-5E84-A1A7-2D09-BAEED48E3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DFACFF5-87C2-98FB-FAFA-F3CE38D660CE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A DSL FOR LOOP SUMMARIZATION </a:t>
            </a:r>
            <a:endParaRPr lang="en-US" sz="4450" noProof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8EAEFB4-21E0-B6C7-2E72-0E31476ACCB7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85C65A8-04DE-5247-4357-088AD6516845}"/>
              </a:ext>
            </a:extLst>
          </p:cNvPr>
          <p:cNvSpPr txBox="1">
            <a:spLocks/>
          </p:cNvSpPr>
          <p:nvPr/>
        </p:nvSpPr>
        <p:spPr>
          <a:xfrm>
            <a:off x="1154954" y="2093361"/>
            <a:ext cx="8825659" cy="3416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noProof="1">
                <a:solidFill>
                  <a:srgbClr val="272525"/>
                </a:solidFill>
                <a:latin typeface="Montserrat" pitchFamily="34" charset="0"/>
              </a:rPr>
              <a:t>What is DSL (Domain-Specific Language) ?</a:t>
            </a:r>
          </a:p>
          <a:p>
            <a:pPr marL="457200" lvl="1" indent="0">
              <a:buNone/>
            </a:pPr>
            <a:r>
              <a:rPr lang="en-US" sz="2400" noProof="1">
                <a:solidFill>
                  <a:srgbClr val="272525"/>
                </a:solidFill>
                <a:latin typeface="Montserrat" pitchFamily="34" charset="0"/>
              </a:rPr>
              <a:t>🔹 Focused – Tailored for a narrow domain</a:t>
            </a:r>
          </a:p>
          <a:p>
            <a:pPr marL="457200" lvl="1" indent="0">
              <a:buNone/>
            </a:pPr>
            <a:r>
              <a:rPr lang="en-US" sz="2400" noProof="1">
                <a:solidFill>
                  <a:srgbClr val="272525"/>
                </a:solidFill>
                <a:latin typeface="Montserrat" pitchFamily="34" charset="0"/>
              </a:rPr>
              <a:t>🔹 Declarative – Says what to do, not how</a:t>
            </a:r>
          </a:p>
          <a:p>
            <a:pPr marL="457200" lvl="1" indent="0">
              <a:buNone/>
            </a:pPr>
            <a:r>
              <a:rPr lang="en-US" sz="2400" noProof="1">
                <a:solidFill>
                  <a:srgbClr val="272525"/>
                </a:solidFill>
                <a:latin typeface="Montserrat" pitchFamily="34" charset="0"/>
              </a:rPr>
              <a:t>🔹 Abstract – Hides low-level details</a:t>
            </a:r>
          </a:p>
          <a:p>
            <a:pPr marL="457200" lvl="1" indent="0">
              <a:buNone/>
            </a:pPr>
            <a:r>
              <a:rPr lang="en-US" sz="2400" noProof="1">
                <a:solidFill>
                  <a:srgbClr val="272525"/>
                </a:solidFill>
                <a:latin typeface="Montserrat" pitchFamily="34" charset="0"/>
              </a:rPr>
              <a:t>🔹 Machine-readable: Enables automated analysis</a:t>
            </a:r>
          </a:p>
          <a:p>
            <a:r>
              <a:rPr lang="en-US" sz="2800" noProof="1">
                <a:solidFill>
                  <a:srgbClr val="272525"/>
                </a:solidFill>
                <a:latin typeface="Montserrat" pitchFamily="34" charset="0"/>
              </a:rPr>
              <a:t>Consul – a DSL designed to </a:t>
            </a:r>
            <a:r>
              <a:rPr lang="en-US" sz="2800" b="1" noProof="1">
                <a:solidFill>
                  <a:srgbClr val="272525"/>
                </a:solidFill>
                <a:latin typeface="Montserrat" pitchFamily="34" charset="0"/>
              </a:rPr>
              <a:t>summarize</a:t>
            </a:r>
            <a:r>
              <a:rPr lang="en-US" sz="2800" noProof="1">
                <a:solidFill>
                  <a:srgbClr val="272525"/>
                </a:solidFill>
                <a:latin typeface="Montserrat" pitchFamily="34" charset="0"/>
              </a:rPr>
              <a:t> the </a:t>
            </a:r>
            <a:r>
              <a:rPr lang="en-US" sz="2800" b="1" noProof="1">
                <a:latin typeface="Montserrat" pitchFamily="34" charset="0"/>
              </a:rPr>
              <a:t>behavior</a:t>
            </a:r>
            <a:r>
              <a:rPr lang="en-US" sz="2800" noProof="1">
                <a:solidFill>
                  <a:srgbClr val="272525"/>
                </a:solidFill>
                <a:latin typeface="Montserrat" pitchFamily="34" charset="0"/>
              </a:rPr>
              <a:t> of smart contract loops</a:t>
            </a:r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1021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2E192-E30D-AE88-C322-4E664234A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0775471-6A6F-3F07-777A-D24B26D73BCB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Why is CONSUL Useful?</a:t>
            </a:r>
            <a:endParaRPr lang="en-US" sz="4450" noProof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068695E5-EB60-2772-8DA7-FD0323AD78FA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D026062-8FC1-226A-C48C-F64BC1A6FE63}"/>
              </a:ext>
            </a:extLst>
          </p:cNvPr>
          <p:cNvSpPr txBox="1">
            <a:spLocks/>
          </p:cNvSpPr>
          <p:nvPr/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noProof="1">
                <a:solidFill>
                  <a:srgbClr val="272525"/>
                </a:solidFill>
                <a:latin typeface="Montserrat" pitchFamily="34" charset="0"/>
              </a:rPr>
              <a:t>Software Verification – Make it easier for a automatic verification tool to check correctness and safety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1">
                <a:solidFill>
                  <a:srgbClr val="272525"/>
                </a:solidFill>
                <a:latin typeface="Montserrat" pitchFamily="34" charset="0"/>
              </a:rPr>
              <a:t>Static Analysis - Allows automated tools to describe what the loop does.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1">
                <a:solidFill>
                  <a:srgbClr val="272525"/>
                </a:solidFill>
                <a:latin typeface="Montserrat" pitchFamily="34" charset="0"/>
              </a:rPr>
              <a:t>Optimization - Identifies patterns that can be simplified or made more efficient</a:t>
            </a:r>
          </a:p>
          <a:p>
            <a:pPr marL="0" indent="0">
              <a:buNone/>
            </a:pPr>
            <a:r>
              <a:rPr lang="en-US" sz="2800" b="1" noProof="1">
                <a:solidFill>
                  <a:srgbClr val="272525"/>
                </a:solidFill>
                <a:latin typeface="Montserrat" pitchFamily="34" charset="0"/>
              </a:rPr>
              <a:t>bottom line </a:t>
            </a:r>
            <a:r>
              <a:rPr lang="en-US" sz="2800" noProof="1">
                <a:solidFill>
                  <a:srgbClr val="272525"/>
                </a:solidFill>
                <a:latin typeface="Montserrat" pitchFamily="34" charset="0"/>
              </a:rPr>
              <a:t>- CONSUL bridges the gap between loop code and high-level intent.</a:t>
            </a:r>
          </a:p>
        </p:txBody>
      </p:sp>
    </p:spTree>
    <p:extLst>
      <p:ext uri="{BB962C8B-B14F-4D97-AF65-F5344CB8AC3E}">
        <p14:creationId xmlns:p14="http://schemas.microsoft.com/office/powerpoint/2010/main" val="65980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52353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0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Agenda</a:t>
            </a:r>
            <a:endParaRPr lang="en-US" sz="4450" noProof="1"/>
          </a:p>
        </p:txBody>
      </p:sp>
      <p:sp>
        <p:nvSpPr>
          <p:cNvPr id="3" name="Text 1"/>
          <p:cNvSpPr/>
          <p:nvPr/>
        </p:nvSpPr>
        <p:spPr>
          <a:xfrm>
            <a:off x="758309" y="3669506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 rtl="0">
              <a:lnSpc>
                <a:spcPts val="2700"/>
              </a:lnSpc>
              <a:buSzPct val="100000"/>
              <a:buChar char="•"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Background and motivation</a:t>
            </a:r>
            <a:endParaRPr lang="en-US" sz="1700" noProof="1"/>
          </a:p>
        </p:txBody>
      </p:sp>
      <p:sp>
        <p:nvSpPr>
          <p:cNvPr id="4" name="Text 2"/>
          <p:cNvSpPr/>
          <p:nvPr/>
        </p:nvSpPr>
        <p:spPr>
          <a:xfrm>
            <a:off x="758309" y="4091940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 rtl="0">
              <a:lnSpc>
                <a:spcPts val="2700"/>
              </a:lnSpc>
              <a:buSzPct val="100000"/>
              <a:buChar char="•"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Analysis of loops (syntactic and semantic)</a:t>
            </a:r>
            <a:endParaRPr lang="en-US" sz="1700" noProof="1"/>
          </a:p>
        </p:txBody>
      </p:sp>
      <p:sp>
        <p:nvSpPr>
          <p:cNvPr id="5" name="Text 3"/>
          <p:cNvSpPr/>
          <p:nvPr/>
        </p:nvSpPr>
        <p:spPr>
          <a:xfrm>
            <a:off x="758309" y="4514374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 rtl="0">
              <a:lnSpc>
                <a:spcPts val="2700"/>
              </a:lnSpc>
              <a:buSzPct val="100000"/>
              <a:buChar char="•"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DSL overview and design</a:t>
            </a:r>
            <a:endParaRPr lang="en-US" sz="1700" noProof="1"/>
          </a:p>
        </p:txBody>
      </p:sp>
      <p:sp>
        <p:nvSpPr>
          <p:cNvPr id="6" name="Text 4"/>
          <p:cNvSpPr/>
          <p:nvPr/>
        </p:nvSpPr>
        <p:spPr>
          <a:xfrm>
            <a:off x="758309" y="4936808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 rtl="0">
              <a:lnSpc>
                <a:spcPts val="2700"/>
              </a:lnSpc>
              <a:buSzPct val="100000"/>
              <a:buChar char="•"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Synthesis with Solis</a:t>
            </a:r>
          </a:p>
        </p:txBody>
      </p:sp>
      <p:sp>
        <p:nvSpPr>
          <p:cNvPr id="7" name="Text 5"/>
          <p:cNvSpPr/>
          <p:nvPr/>
        </p:nvSpPr>
        <p:spPr>
          <a:xfrm>
            <a:off x="758309" y="5819377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 rtl="0">
              <a:lnSpc>
                <a:spcPts val="2700"/>
              </a:lnSpc>
              <a:buSzPct val="100000"/>
              <a:buChar char="•"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Results and conclusions</a:t>
            </a:r>
            <a:endParaRPr lang="en-US" sz="1700" noProof="1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CE9C2006-8013-2007-3BC4-F546E0D4F099}"/>
              </a:ext>
            </a:extLst>
          </p:cNvPr>
          <p:cNvSpPr/>
          <p:nvPr/>
        </p:nvSpPr>
        <p:spPr>
          <a:xfrm>
            <a:off x="758309" y="5383882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 rtl="0">
              <a:lnSpc>
                <a:spcPts val="2700"/>
              </a:lnSpc>
              <a:buSzPct val="100000"/>
              <a:buChar char="•"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Evaluation</a:t>
            </a:r>
            <a:endParaRPr lang="en-US" sz="1700" noProof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B4146-5D22-FA15-E3C4-4DDA85A72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ECA216C-369C-C964-C59B-E6BC8EC2C888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 DSL FOR LOOP SUMMARIZATION </a:t>
            </a:r>
            <a:endParaRPr lang="en-US" sz="4450" noProof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03F3AAF-92D9-5661-0361-C77E31ABCC09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9C8F70F-F9AD-3252-FD21-350D4FD02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667" y="1751528"/>
            <a:ext cx="3911785" cy="498615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F987DA4-8125-DBE7-17BE-466E8E1C5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377" y="2552857"/>
            <a:ext cx="3753374" cy="30484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741B959-6383-5400-000A-6C1E67E70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377" y="3186413"/>
            <a:ext cx="1790950" cy="24768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01975F2-3107-B10D-C1B1-A8EFCE076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377" y="3762811"/>
            <a:ext cx="1562318" cy="238158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D9336EA-D41D-91A2-9640-7330EF75B879}"/>
              </a:ext>
            </a:extLst>
          </p:cNvPr>
          <p:cNvSpPr txBox="1"/>
          <p:nvPr/>
        </p:nvSpPr>
        <p:spPr>
          <a:xfrm>
            <a:off x="6589377" y="1982804"/>
            <a:ext cx="3911785" cy="3539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00" noProof="1">
                <a:solidFill>
                  <a:srgbClr val="272525"/>
                </a:solidFill>
                <a:latin typeface="Montserrat" pitchFamily="34" charset="0"/>
              </a:rPr>
              <a:t>Examples: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EAC29BFB-36D6-F702-FA2D-C3B2FF8FC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377" y="4351130"/>
            <a:ext cx="2997384" cy="3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35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5F769-A805-0A80-7519-349EDD3D9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5534F7B-95D9-4D18-EEEE-F5C1831F5D79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80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map - </a:t>
            </a: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LOOP SUMMARIZATION </a:t>
            </a:r>
            <a:endParaRPr lang="en-US" sz="4450" noProof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CB1F9201-A44C-064F-C495-4CF7F683D076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0ABEB6A-4132-0C58-502A-5443FB004F91}"/>
              </a:ext>
            </a:extLst>
          </p:cNvPr>
          <p:cNvSpPr txBox="1"/>
          <p:nvPr/>
        </p:nvSpPr>
        <p:spPr>
          <a:xfrm>
            <a:off x="984458" y="2354514"/>
            <a:ext cx="505698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/>
              <a:t>Applies a function</a:t>
            </a:r>
            <a:r>
              <a:rPr lang="en-US" dirty="0"/>
              <a:t> to each element in a collection (like an array or mapping)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/>
              <a:t>Modifies state</a:t>
            </a:r>
            <a:r>
              <a:rPr lang="en-US" dirty="0"/>
              <a:t> based on the output of that function</a:t>
            </a:r>
            <a:r>
              <a:rPr lang="en-US" noProof="1"/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/>
              <a:t>Used for loops</a:t>
            </a:r>
            <a:r>
              <a:rPr lang="en-US" dirty="0"/>
              <a:t> that perform the same update across multiple elements</a:t>
            </a:r>
            <a:endParaRPr lang="en-US" noProof="1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78369EFE-B954-DBD1-3C81-4B7DDEE03623}"/>
              </a:ext>
            </a:extLst>
          </p:cNvPr>
          <p:cNvCxnSpPr/>
          <p:nvPr/>
        </p:nvCxnSpPr>
        <p:spPr>
          <a:xfrm>
            <a:off x="9298927" y="3874279"/>
            <a:ext cx="0" cy="8720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ED449750-BB14-CE8E-5099-8532E241E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335" y="5017324"/>
            <a:ext cx="2245004" cy="439838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B7D57EBC-0502-3D78-95A6-8E2528063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108" y="2354514"/>
            <a:ext cx="5477639" cy="1086002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6C989114-E230-58C7-BEAE-FD93E652C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339" y="4999898"/>
            <a:ext cx="7544853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94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253EC-335B-DC1B-ED93-1BE889395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FC91FDB-C244-88CD-427E-9DF9C56821C7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80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require - </a:t>
            </a: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LOOP SUMMARIZATION </a:t>
            </a:r>
            <a:endParaRPr lang="en-US" sz="4450" noProof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A21DFC55-CB83-6FE3-1787-A479197B0929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2F1F1654-22DF-98A1-55DB-90EE508A27F5}"/>
              </a:ext>
            </a:extLst>
          </p:cNvPr>
          <p:cNvSpPr/>
          <p:nvPr/>
        </p:nvSpPr>
        <p:spPr>
          <a:xfrm>
            <a:off x="984458" y="1988225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endParaRPr lang="en-US" sz="2650" b="1" noProof="1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072A109C-5E71-3870-A4FC-CB15EE23BB3D}"/>
              </a:ext>
            </a:extLst>
          </p:cNvPr>
          <p:cNvCxnSpPr/>
          <p:nvPr/>
        </p:nvCxnSpPr>
        <p:spPr>
          <a:xfrm>
            <a:off x="9542858" y="4020716"/>
            <a:ext cx="0" cy="8720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D43FD4FC-8DBC-3A47-5E92-CDEE6475CF52}"/>
              </a:ext>
            </a:extLst>
          </p:cNvPr>
          <p:cNvSpPr txBox="1"/>
          <p:nvPr/>
        </p:nvSpPr>
        <p:spPr>
          <a:xfrm>
            <a:off x="461432" y="1985583"/>
            <a:ext cx="505698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noProof="1"/>
              <a:t>Summarizes safety checks</a:t>
            </a:r>
            <a:r>
              <a:rPr lang="en-US" noProof="1"/>
              <a:t> over elements in a loop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noProof="1"/>
              <a:t>Helps ensure </a:t>
            </a:r>
            <a:r>
              <a:rPr lang="en-US" b="1" noProof="1"/>
              <a:t>all conditions are verified</a:t>
            </a:r>
            <a:r>
              <a:rPr lang="en-US" noProof="1"/>
              <a:t> before modifying state.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noProof="1"/>
              <a:t>Reverts</a:t>
            </a:r>
            <a:r>
              <a:rPr lang="en-US" noProof="1"/>
              <a:t> the entire transaction if any element fails the condition</a:t>
            </a:r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F967BB7B-37B7-2F84-A892-7A79713F2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82" y="4960838"/>
            <a:ext cx="1943371" cy="295316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B0D65CF0-60A4-607E-4494-CCC4479EF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595" y="5300956"/>
            <a:ext cx="1514686" cy="238158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76A8A655-B84B-F577-FFDE-2BEE4FE7C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458" y="1988225"/>
            <a:ext cx="7162800" cy="1857022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27CBCB1C-8984-1514-5BAD-66F6A6894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458" y="4917578"/>
            <a:ext cx="8502178" cy="8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3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6B11A-AB92-AD1A-B863-529B2CF4D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66DD652-29F9-D4BA-C533-9962609FC9FA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transfer – LOOP SUMMARIZATION</a:t>
            </a:r>
            <a:endParaRPr lang="en-US" sz="4450" noProof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BACBE5A2-6FC3-FEFF-F103-C7C8C51AE50B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4A245D8-7E8A-8851-613A-E310B8E73CC9}"/>
              </a:ext>
            </a:extLst>
          </p:cNvPr>
          <p:cNvSpPr txBox="1"/>
          <p:nvPr/>
        </p:nvSpPr>
        <p:spPr>
          <a:xfrm>
            <a:off x="461432" y="2192142"/>
            <a:ext cx="54313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noProof="1"/>
              <a:t>Summarizes batch ether transfers</a:t>
            </a:r>
            <a:r>
              <a:rPr lang="en-US" noProof="1"/>
              <a:t> in loops.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noProof="1"/>
              <a:t>Clearly separates </a:t>
            </a:r>
            <a:r>
              <a:rPr lang="en-US" b="1" noProof="1"/>
              <a:t>recipient, amount, and condition</a:t>
            </a:r>
            <a:r>
              <a:rPr lang="en-US" noProof="1"/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Focuses only on the </a:t>
            </a:r>
            <a:r>
              <a:rPr lang="en-US" b="1" dirty="0"/>
              <a:t>receiving side</a:t>
            </a:r>
            <a:r>
              <a:rPr lang="en-US" dirty="0"/>
              <a:t>.</a:t>
            </a:r>
            <a:endParaRPr lang="en-US" b="1" noProof="1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17A7FC28-9EE4-51CC-3158-9BEC42C8FCA9}"/>
              </a:ext>
            </a:extLst>
          </p:cNvPr>
          <p:cNvCxnSpPr/>
          <p:nvPr/>
        </p:nvCxnSpPr>
        <p:spPr>
          <a:xfrm>
            <a:off x="8915400" y="3822699"/>
            <a:ext cx="0" cy="8720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97A1F7C0-C572-382F-F415-9E68E2B48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790" y="4853580"/>
            <a:ext cx="2924583" cy="447737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9B8B5F67-AB86-FC08-E6E1-FBFD262A0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370" y="2195733"/>
            <a:ext cx="5268060" cy="1428949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5F61D13A-BF66-94D9-A425-540AA5395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812" y="4852090"/>
            <a:ext cx="8840434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30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8F047-5DE4-F059-C828-F7F0339A0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E5715AC-0B82-3E61-5E79-7FC2F12C8FCA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80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foldl</a:t>
            </a: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– LOOP SUMMARIZATION</a:t>
            </a:r>
            <a:endParaRPr lang="en-US" sz="4450" noProof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109140DA-B6D4-E6F2-8DB6-19A7FC3A86E5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30BE0BB-0404-5BD7-3568-BFF45738F487}"/>
              </a:ext>
            </a:extLst>
          </p:cNvPr>
          <p:cNvSpPr txBox="1"/>
          <p:nvPr/>
        </p:nvSpPr>
        <p:spPr>
          <a:xfrm>
            <a:off x="461431" y="2202001"/>
            <a:ext cx="56811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noProof="1"/>
              <a:t>Accumulates</a:t>
            </a:r>
            <a:r>
              <a:rPr lang="en-US" noProof="1"/>
              <a:t> a result by applying a function (+, max) across elements in a collection.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noProof="1"/>
              <a:t>Replaces explicit updates (+=) with a </a:t>
            </a:r>
            <a:r>
              <a:rPr lang="en-US" b="1" noProof="1"/>
              <a:t>declarative summary.</a:t>
            </a:r>
            <a:endParaRPr lang="en-US" noProof="1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7E3D7662-D7C8-0374-E02A-89FC0BD53B22}"/>
              </a:ext>
            </a:extLst>
          </p:cNvPr>
          <p:cNvCxnSpPr/>
          <p:nvPr/>
        </p:nvCxnSpPr>
        <p:spPr>
          <a:xfrm>
            <a:off x="9398601" y="3822699"/>
            <a:ext cx="0" cy="8720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2177296C-1D30-1F12-C5C1-E880ECB42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256500"/>
            <a:ext cx="4305901" cy="1371791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11D64F6B-8C44-572B-A2FC-F5B1D5C29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881" y="4911866"/>
            <a:ext cx="5068007" cy="438211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D26D1B11-E2DA-3BE5-F7CB-C018441C8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969" y="4964260"/>
            <a:ext cx="4544059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29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9AEE7-2E46-987E-C08E-C6B4611BC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C295F3D-4446-AD66-3DD0-55D3DA5B63F4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80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zip</a:t>
            </a: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– LOOP SUMMARIZATION</a:t>
            </a:r>
            <a:endParaRPr lang="en-US" sz="4450" noProof="1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B6D6FE55-C684-968E-0547-0AB2F422AFC0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4129F7D-13DB-14CA-7C44-3435AB93A2A0}"/>
              </a:ext>
            </a:extLst>
          </p:cNvPr>
          <p:cNvSpPr txBox="1"/>
          <p:nvPr/>
        </p:nvSpPr>
        <p:spPr>
          <a:xfrm>
            <a:off x="461431" y="2202001"/>
            <a:ext cx="5681137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noProof="1"/>
              <a:t>Summarizes updates to one collection using information from another.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noProof="1"/>
              <a:t>Useful in reward distribution, batch processing, or paired logic.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noProof="1"/>
              <a:t>The zip operator expresses </a:t>
            </a:r>
            <a:r>
              <a:rPr lang="en-US" b="1" noProof="1"/>
              <a:t>how pairs are processed</a:t>
            </a:r>
            <a:r>
              <a:rPr lang="en-US" noProof="1"/>
              <a:t>, what’s the </a:t>
            </a:r>
            <a:r>
              <a:rPr lang="en-US" b="1" noProof="1"/>
              <a:t>range</a:t>
            </a:r>
            <a:r>
              <a:rPr lang="en-US" noProof="1"/>
              <a:t>, and the </a:t>
            </a:r>
            <a:r>
              <a:rPr lang="en-US" b="1" noProof="1"/>
              <a:t>operation</a:t>
            </a:r>
            <a:endParaRPr lang="en-US" noProof="1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noProof="1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B4DBB659-1980-6197-057F-3C17C89E5E7D}"/>
              </a:ext>
            </a:extLst>
          </p:cNvPr>
          <p:cNvCxnSpPr/>
          <p:nvPr/>
        </p:nvCxnSpPr>
        <p:spPr>
          <a:xfrm>
            <a:off x="9237133" y="3543299"/>
            <a:ext cx="0" cy="8720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4CB40ABB-F540-6A4C-D831-9532F133C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474" y="4701918"/>
            <a:ext cx="3515216" cy="27626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5C5514BF-2A93-5C6D-D3B1-83027E02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933" y="2266008"/>
            <a:ext cx="5258534" cy="1066949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EDC56C99-C24A-F98A-5094-E6C2EE428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568" y="4625708"/>
            <a:ext cx="6820852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31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064BC9-CFB3-6503-BBFA-20B2D3C0B3A2}"/>
              </a:ext>
            </a:extLst>
          </p:cNvPr>
          <p:cNvSpPr txBox="1"/>
          <p:nvPr/>
        </p:nvSpPr>
        <p:spPr>
          <a:xfrm>
            <a:off x="709863" y="673770"/>
            <a:ext cx="9438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4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SYNTHESIS OF LOOP SUMMARIES  </a:t>
            </a:r>
            <a:endParaRPr lang="en-IL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3B4115-7219-E6E5-CCFE-F6F2E7AB603A}"/>
              </a:ext>
            </a:extLst>
          </p:cNvPr>
          <p:cNvSpPr txBox="1"/>
          <p:nvPr/>
        </p:nvSpPr>
        <p:spPr>
          <a:xfrm>
            <a:off x="709863" y="2009274"/>
            <a:ext cx="134031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>
                <a:latin typeface="Montserrat" panose="00000500000000000000" pitchFamily="2" charset="0"/>
              </a:rPr>
              <a:t>As a first step towards reasoning about loops in smart contracts, they have implemented a tool called Solis for automatically synthesizing loop summaries.</a:t>
            </a: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endParaRPr lang="en-IL" sz="2800" dirty="0">
              <a:latin typeface="Montserrat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8F364-4587-752B-842F-DBE318D88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325" y="3561347"/>
            <a:ext cx="10365749" cy="39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46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AA84A3-30D6-C676-1113-C9936EED46DF}"/>
              </a:ext>
            </a:extLst>
          </p:cNvPr>
          <p:cNvSpPr txBox="1"/>
          <p:nvPr/>
        </p:nvSpPr>
        <p:spPr>
          <a:xfrm>
            <a:off x="493296" y="385011"/>
            <a:ext cx="135234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4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SOLIS:</a:t>
            </a:r>
          </a:p>
          <a:p>
            <a:pPr algn="l" rtl="0"/>
            <a:endParaRPr lang="en-US" sz="1800" b="1" dirty="0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0" indent="0" algn="l">
              <a:buNone/>
            </a:pPr>
            <a:r>
              <a:rPr lang="en-US" sz="2800" dirty="0">
                <a:latin typeface="Montserrat" panose="00000500000000000000" pitchFamily="2" charset="0"/>
              </a:rPr>
              <a:t>Solis is a tool that helps us in synthesizing loop summaries</a:t>
            </a:r>
          </a:p>
          <a:p>
            <a:pPr marL="0" indent="0" algn="l">
              <a:buNone/>
            </a:pPr>
            <a:r>
              <a:rPr lang="en-US" sz="2800" dirty="0">
                <a:latin typeface="Montserrat" panose="00000500000000000000" pitchFamily="2" charset="0"/>
              </a:rPr>
              <a:t>Based on syntax guided synthesis paradigm that take advantage from:</a:t>
            </a:r>
          </a:p>
          <a:p>
            <a:pPr marL="0" indent="0" algn="l">
              <a:buNone/>
            </a:pPr>
            <a:r>
              <a:rPr lang="en-US" sz="2800" dirty="0">
                <a:latin typeface="Montserrat" panose="00000500000000000000" pitchFamily="2" charset="0"/>
              </a:rPr>
              <a:t> </a:t>
            </a:r>
            <a:endParaRPr lang="en-US" sz="2800" b="1" dirty="0">
              <a:latin typeface="Montserrat" panose="00000500000000000000" pitchFamily="2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Montserrat" panose="00000500000000000000" pitchFamily="2" charset="0"/>
              </a:rPr>
              <a:t> Search engine 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800" b="1" dirty="0">
              <a:latin typeface="Montserrat" panose="00000500000000000000" pitchFamily="2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Montserrat" panose="00000500000000000000" pitchFamily="2" charset="0"/>
              </a:rPr>
              <a:t>Equivalence checker</a:t>
            </a:r>
          </a:p>
          <a:p>
            <a:pPr algn="l"/>
            <a:endParaRPr lang="en-US" sz="1800" b="1" dirty="0"/>
          </a:p>
          <a:p>
            <a:pPr algn="l"/>
            <a:endParaRPr lang="en-US" b="1" dirty="0"/>
          </a:p>
          <a:p>
            <a:pPr algn="l"/>
            <a:endParaRPr lang="en-IL" sz="2800" b="1" dirty="0">
              <a:latin typeface="Montserrat" panose="00000500000000000000" pitchFamily="2" charset="0"/>
            </a:endParaRP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51755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134EEA-84EF-85C9-2F7A-8F152790C8EE}"/>
              </a:ext>
            </a:extLst>
          </p:cNvPr>
          <p:cNvSpPr txBox="1"/>
          <p:nvPr/>
        </p:nvSpPr>
        <p:spPr>
          <a:xfrm>
            <a:off x="553453" y="697832"/>
            <a:ext cx="133791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Solis enumerates DSL programs in increasing order of complexity and leverages properties of the input loop to avoid enumerating useless summaries.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dirty="0">
              <a:latin typeface="Montserrat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dirty="0">
              <a:latin typeface="Montserrat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IL" sz="2800" dirty="0"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7E83A-E51E-ED19-1A9B-522268C5D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98" y="2557244"/>
            <a:ext cx="12987204" cy="49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63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160B71-2BCC-5D57-BAE4-1393794F96E2}"/>
              </a:ext>
            </a:extLst>
          </p:cNvPr>
          <p:cNvSpPr txBox="1"/>
          <p:nvPr/>
        </p:nvSpPr>
        <p:spPr>
          <a:xfrm>
            <a:off x="324853" y="938463"/>
            <a:ext cx="140769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4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Search Engine</a:t>
            </a:r>
          </a:p>
          <a:p>
            <a:pPr algn="l" rtl="0"/>
            <a:endParaRPr lang="en-US" sz="4000" b="1" dirty="0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The search engine enumerates candidate Consul summaries for the given loop and uses the verifier to test equivalence between the loop and candidate summary.</a:t>
            </a: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dirty="0">
              <a:latin typeface="Montserrat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The search engine continues this enumeration process until it’s either exhaust all candidate Consul programs for the given loop or until it generates an equivalent summary</a:t>
            </a:r>
          </a:p>
          <a:p>
            <a:pPr algn="l" rtl="0"/>
            <a:endParaRPr lang="en-US" sz="2800" b="1" dirty="0">
              <a:solidFill>
                <a:srgbClr val="7068F4"/>
              </a:solidFill>
              <a:latin typeface="Montserrat" panose="00000500000000000000" pitchFamily="2" charset="0"/>
              <a:ea typeface="Barlow Bold" pitchFamily="34" charset="-122"/>
              <a:cs typeface="Barlow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55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DF010-E127-C85D-4D3F-A73F8528C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5A13227-7CD8-C100-F757-711396D66D3F}"/>
              </a:ext>
            </a:extLst>
          </p:cNvPr>
          <p:cNvSpPr/>
          <p:nvPr/>
        </p:nvSpPr>
        <p:spPr>
          <a:xfrm>
            <a:off x="758309" y="661120"/>
            <a:ext cx="690074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0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On Our Previous Episodes…</a:t>
            </a:r>
            <a:endParaRPr lang="en-US" sz="4450" noProof="1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12D9EB63-F5A3-364F-B547-11C524CAD822}"/>
              </a:ext>
            </a:extLst>
          </p:cNvPr>
          <p:cNvSpPr/>
          <p:nvPr/>
        </p:nvSpPr>
        <p:spPr>
          <a:xfrm>
            <a:off x="758309" y="5940862"/>
            <a:ext cx="346591" cy="346591"/>
          </a:xfrm>
          <a:prstGeom prst="roundRect">
            <a:avLst>
              <a:gd name="adj" fmla="val 26380043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pPr algn="l" rtl="0"/>
            <a:endParaRPr lang="en-US" noProof="1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F676C396-F5ED-F0B4-9FD3-FF87A6772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803869"/>
            <a:ext cx="12509771" cy="57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68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A0B4C-25B0-7CC0-B351-0B9683399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3C0BC5-D607-7668-E7C5-3132FA775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727"/>
            <a:ext cx="14630400" cy="74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74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CFA36A-7FC2-C32A-6995-2D4804F838F6}"/>
              </a:ext>
            </a:extLst>
          </p:cNvPr>
          <p:cNvSpPr txBox="1"/>
          <p:nvPr/>
        </p:nvSpPr>
        <p:spPr>
          <a:xfrm>
            <a:off x="505326" y="348916"/>
            <a:ext cx="1367990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Table 5 presents necessary conditions for the search engine to enumerate a given Consul statement. Those preconditions make use of two main types of information:</a:t>
            </a: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 </a:t>
            </a:r>
            <a:r>
              <a:rPr lang="en-US" sz="2800" b="1" dirty="0">
                <a:latin typeface="Montserrat" panose="00000500000000000000" pitchFamily="2" charset="0"/>
              </a:rPr>
              <a:t> Variable types: </a:t>
            </a:r>
            <a:r>
              <a:rPr lang="en-US" sz="2800" dirty="0">
                <a:latin typeface="Montserrat" panose="00000500000000000000" pitchFamily="2" charset="0"/>
              </a:rPr>
              <a:t>Given a variable 𝑣, we write 𝜏 (𝑣) = 𝜏1 to indicate that the type of variable 𝑣 is 𝜏1. If 𝜏1 = Map, the notation 𝜏2 ⇒ 𝜏3 indicates that the key type of the map is 𝜏2 and value type is 𝜏3.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dirty="0">
              <a:latin typeface="Montserrat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  </a:t>
            </a:r>
            <a:r>
              <a:rPr lang="en-US" sz="2800" b="1" dirty="0">
                <a:latin typeface="Montserrat" panose="00000500000000000000" pitchFamily="2" charset="0"/>
              </a:rPr>
              <a:t>Read-write sets: </a:t>
            </a:r>
            <a:r>
              <a:rPr lang="en-US" sz="2800" dirty="0">
                <a:latin typeface="Montserrat" panose="00000500000000000000" pitchFamily="2" charset="0"/>
              </a:rPr>
              <a:t>For each loop 𝐿 in the original contract, we need to compute the set of variables it reads from and the set of variables it writes to. Then, we use the notation 𝑣 ∈ Reads(𝐿) (resp. 𝑣 ∈ Writes(𝐿)) to indicate that 𝑣 is read from (resp. written to) in loop 𝐿.</a:t>
            </a:r>
            <a:endParaRPr lang="en-IL" sz="2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27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AB08C2-4E65-503A-DB50-61A06C089301}"/>
              </a:ext>
            </a:extLst>
          </p:cNvPr>
          <p:cNvSpPr txBox="1"/>
          <p:nvPr/>
        </p:nvSpPr>
        <p:spPr>
          <a:xfrm>
            <a:off x="1155032" y="866274"/>
            <a:ext cx="120075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4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Example constructs</a:t>
            </a:r>
          </a:p>
          <a:p>
            <a:pPr algn="l" rtl="0"/>
            <a:endParaRPr lang="en-US" sz="4400" b="1" dirty="0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>
                <a:latin typeface="Montserrat" panose="00000500000000000000" pitchFamily="2" charset="0"/>
              </a:rPr>
              <a:t>map</a:t>
            </a:r>
            <a:r>
              <a:rPr lang="en-US" sz="2800" dirty="0">
                <a:latin typeface="Montserrat" panose="00000500000000000000" pitchFamily="2" charset="0"/>
              </a:rPr>
              <a:t>: </a:t>
            </a: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	According to the second row of Table 5, SOLIS only 	enumerates the statement: </a:t>
            </a: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				𝑣1 = map(𝑣2, 𝜑, 𝐹 )</a:t>
            </a: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 	if both 𝑣1 and 𝑣2 have type mapping and 𝑣1 is written to by 	the input loop whereas 𝑣2 is read from.</a:t>
            </a:r>
          </a:p>
          <a:p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601CA-D9D1-8FE3-48E4-C426244B5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7675"/>
            <a:ext cx="14630400" cy="4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1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717050-3105-6706-3F6B-10E68A5C2923}"/>
              </a:ext>
            </a:extLst>
          </p:cNvPr>
          <p:cNvSpPr txBox="1"/>
          <p:nvPr/>
        </p:nvSpPr>
        <p:spPr>
          <a:xfrm>
            <a:off x="673768" y="433137"/>
            <a:ext cx="13282863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4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Example constructs</a:t>
            </a: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latin typeface="Montserrat" panose="00000500000000000000" pitchFamily="2" charset="0"/>
              </a:rPr>
              <a:t>foldlNested</a:t>
            </a:r>
            <a:r>
              <a:rPr lang="en-US" sz="2800" b="1" dirty="0">
                <a:latin typeface="Montserrat" panose="00000500000000000000" pitchFamily="2" charset="0"/>
              </a:rPr>
              <a:t>: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b="1" dirty="0">
              <a:latin typeface="Montserrat" panose="00000500000000000000" pitchFamily="2" charset="0"/>
            </a:endParaRP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	For an input loop 𝐿, the summary should only contain the statement</a:t>
            </a: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                                        </a:t>
            </a: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				𝑣1 = </a:t>
            </a:r>
            <a:r>
              <a:rPr lang="en-US" sz="2800" dirty="0" err="1">
                <a:latin typeface="Montserrat" panose="00000500000000000000" pitchFamily="2" charset="0"/>
              </a:rPr>
              <a:t>foldlNested</a:t>
            </a:r>
            <a:r>
              <a:rPr lang="en-US" sz="2800" dirty="0">
                <a:latin typeface="Montserrat" panose="00000500000000000000" pitchFamily="2" charset="0"/>
              </a:rPr>
              <a:t>(𝑣2, 𝑣3, 𝑓 ,𝑖) </a:t>
            </a: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     </a:t>
            </a: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	if 𝑣1 has type Int and the value type of 𝑣3 is the same as the key type 	of 𝑣2. </a:t>
            </a: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	In addition, 𝑣1 must be written to, and 𝑣2, 𝑣3 must be read from. </a:t>
            </a: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b="1" dirty="0">
              <a:latin typeface="Montserrat" panose="00000500000000000000" pitchFamily="2" charset="0"/>
            </a:endParaRPr>
          </a:p>
          <a:p>
            <a:endParaRPr lang="en-IL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D1C2B-64B3-0886-EFA6-FDBAD2731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4089"/>
            <a:ext cx="14630400" cy="4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67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82FA58-835C-6528-F9AF-7B4F82010ADF}"/>
              </a:ext>
            </a:extLst>
          </p:cNvPr>
          <p:cNvSpPr txBox="1"/>
          <p:nvPr/>
        </p:nvSpPr>
        <p:spPr>
          <a:xfrm>
            <a:off x="842211" y="625642"/>
            <a:ext cx="132588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4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Example constructs</a:t>
            </a: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>
                <a:latin typeface="Montserrat" panose="00000500000000000000" pitchFamily="2" charset="0"/>
              </a:rPr>
              <a:t>Composition:</a:t>
            </a:r>
          </a:p>
          <a:p>
            <a:pPr algn="l" rtl="0"/>
            <a:r>
              <a:rPr lang="en-US" sz="2800" b="1" dirty="0">
                <a:latin typeface="Montserrat" panose="00000500000000000000" pitchFamily="2" charset="0"/>
              </a:rPr>
              <a:t>	 </a:t>
            </a:r>
            <a:r>
              <a:rPr lang="en-US" sz="2800" dirty="0">
                <a:latin typeface="Montserrat" panose="00000500000000000000" pitchFamily="2" charset="0"/>
              </a:rPr>
              <a:t>According to the first row of Table 5, different statements in the 	summary should not write to the same variable.</a:t>
            </a:r>
            <a:endParaRPr lang="en-IL" sz="2800" dirty="0">
              <a:latin typeface="Montserrat" panose="00000500000000000000" pitchFamily="2" charset="0"/>
            </a:endParaRPr>
          </a:p>
          <a:p>
            <a:endParaRPr lang="en-IL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3D715-E51F-851C-96FB-135D72173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177" y="4114800"/>
            <a:ext cx="11334046" cy="4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5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67CD7-5EB4-F46D-7E53-45F34C5456D6}"/>
              </a:ext>
            </a:extLst>
          </p:cNvPr>
          <p:cNvSpPr txBox="1"/>
          <p:nvPr/>
        </p:nvSpPr>
        <p:spPr>
          <a:xfrm>
            <a:off x="653965" y="565484"/>
            <a:ext cx="133507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4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Equivalence Checker</a:t>
            </a:r>
          </a:p>
          <a:p>
            <a:pPr algn="l" rtl="0"/>
            <a:endParaRPr lang="en-US" sz="4400" b="1" dirty="0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Once Solis generates a candidate summary, it needs to check whether the summary is equivalent to the original loop 𝐿.</a:t>
            </a: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 Towards this goal, we first convert the Consul summary 𝑆 into equivalent Solidity code 𝑆 ′ using syntax-directed translation.</a:t>
            </a: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 However, there is no checker that check Equivalence between two solidity code, so they had implemented the verifier as illustrated</a:t>
            </a: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in the code below:</a:t>
            </a: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endParaRPr lang="en-US" sz="2800" b="1" dirty="0">
              <a:solidFill>
                <a:srgbClr val="7068F4"/>
              </a:solidFill>
              <a:latin typeface="Montserrat" panose="00000500000000000000" pitchFamily="2" charset="0"/>
              <a:ea typeface="Barlow Bold" pitchFamily="34" charset="-122"/>
              <a:cs typeface="Barlow Bold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21D96-5572-84F1-F739-2AA30D6F0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89" y="5065294"/>
            <a:ext cx="10158163" cy="23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1598D2-6552-E16C-BCF8-44EB59E2C421}"/>
              </a:ext>
            </a:extLst>
          </p:cNvPr>
          <p:cNvSpPr txBox="1"/>
          <p:nvPr/>
        </p:nvSpPr>
        <p:spPr>
          <a:xfrm>
            <a:off x="842210" y="159871"/>
            <a:ext cx="1253690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4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Compositional Synthesis</a:t>
            </a:r>
          </a:p>
          <a:p>
            <a:pPr algn="l" rtl="0"/>
            <a:endParaRPr lang="en-US" sz="2800" b="1" dirty="0">
              <a:solidFill>
                <a:srgbClr val="7068F4"/>
              </a:solidFill>
              <a:latin typeface="Montserrat" panose="00000500000000000000" pitchFamily="2" charset="0"/>
              <a:ea typeface="Barlow Bold" pitchFamily="34" charset="-122"/>
              <a:cs typeface="Barlow Bold" pitchFamily="34" charset="-120"/>
            </a:endParaRPr>
          </a:p>
          <a:p>
            <a:pPr algn="l" rtl="0">
              <a:buNone/>
            </a:pPr>
            <a:r>
              <a:rPr lang="en-US" sz="2800" b="1" dirty="0">
                <a:latin typeface="Montserrat" panose="00000500000000000000" pitchFamily="2" charset="0"/>
              </a:rPr>
              <a:t>🎯 What’s the problem?</a:t>
            </a:r>
          </a:p>
          <a:p>
            <a:pPr algn="l" rtl="0">
              <a:buNone/>
            </a:pPr>
            <a:endParaRPr lang="en-US" sz="2800" b="1" dirty="0">
              <a:latin typeface="Montserrat" panose="00000500000000000000" pitchFamily="2" charset="0"/>
            </a:endParaRP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When trying to summarize a smart contract loop using the CONSUL DSL, sometimes the loop is too complex to generate a full summary in one go.</a:t>
            </a: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That's because the number of possible summaries grows exponentially as the loop becomes more complex.</a:t>
            </a: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endParaRPr lang="en-US" sz="2800" b="1" dirty="0">
              <a:solidFill>
                <a:srgbClr val="7068F4"/>
              </a:solidFill>
              <a:latin typeface="Montserrat" panose="00000500000000000000" pitchFamily="2" charset="0"/>
              <a:ea typeface="Barlow Bold" pitchFamily="34" charset="-122"/>
              <a:cs typeface="Barlow Bold" pitchFamily="34" charset="-120"/>
            </a:endParaRPr>
          </a:p>
          <a:p>
            <a:pPr algn="l" rtl="0"/>
            <a:endParaRPr lang="en-IL" sz="4400" dirty="0"/>
          </a:p>
        </p:txBody>
      </p:sp>
    </p:spTree>
    <p:extLst>
      <p:ext uri="{BB962C8B-B14F-4D97-AF65-F5344CB8AC3E}">
        <p14:creationId xmlns:p14="http://schemas.microsoft.com/office/powerpoint/2010/main" val="3207158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EA10E1-1009-6245-DDD5-DFF7680B70A3}"/>
              </a:ext>
            </a:extLst>
          </p:cNvPr>
          <p:cNvSpPr txBox="1"/>
          <p:nvPr/>
        </p:nvSpPr>
        <p:spPr>
          <a:xfrm>
            <a:off x="445168" y="240632"/>
            <a:ext cx="1389647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68F4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Compositional Synthesis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68F4"/>
              </a:solidFill>
              <a:effectLst/>
              <a:uLnTx/>
              <a:uFillTx/>
              <a:latin typeface="Montserrat" panose="00000500000000000000" pitchFamily="2" charset="0"/>
              <a:ea typeface="Barlow Bold" pitchFamily="34" charset="-122"/>
              <a:cs typeface="Barlow Bold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🧩 The solution: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Montserrat" panose="00000500000000000000" pitchFamily="2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Compositional Synthesis.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Compositional Synthesis means breaking the loop into smaller parts, summarizing each part separately, and then composing (combining) the summaries together.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Instead of generating one big summary, </a:t>
            </a:r>
            <a:r>
              <a:rPr lang="en-US" sz="2800" dirty="0">
                <a:solidFill>
                  <a:prstClr val="black"/>
                </a:solidFill>
                <a:latin typeface="Montserrat" panose="00000500000000000000" pitchFamily="2" charset="0"/>
              </a:rPr>
              <a:t>they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generate multiple small summaries and chain them using sequencing (like S1; S2 in the CONSUL language).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68F4"/>
              </a:solidFill>
              <a:effectLst/>
              <a:uLnTx/>
              <a:uFillTx/>
              <a:latin typeface="Montserrat" panose="00000500000000000000" pitchFamily="2" charset="0"/>
              <a:ea typeface="Barlow Bold" pitchFamily="34" charset="-122"/>
              <a:cs typeface="Barlow Bold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768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95055-091B-33B8-3561-EFF23C904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727"/>
            <a:ext cx="14630400" cy="74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56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3AF44D-19FF-B718-7617-E7218AC65674}"/>
              </a:ext>
            </a:extLst>
          </p:cNvPr>
          <p:cNvSpPr txBox="1"/>
          <p:nvPr/>
        </p:nvSpPr>
        <p:spPr>
          <a:xfrm>
            <a:off x="854242" y="517358"/>
            <a:ext cx="123083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4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🔍 Example:  </a:t>
            </a:r>
          </a:p>
          <a:p>
            <a:pPr algn="l" rtl="0"/>
            <a:endParaRPr lang="en-US" sz="4400" b="1" dirty="0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algn="l" rtl="0"/>
            <a:r>
              <a:rPr lang="en-US" sz="44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8194F8-765D-32B1-1AAA-FB12937B1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42" y="1572070"/>
            <a:ext cx="7117122" cy="21236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3E676-7540-8EC7-DD5A-3BFBD12923E7}"/>
              </a:ext>
            </a:extLst>
          </p:cNvPr>
          <p:cNvSpPr txBox="1"/>
          <p:nvPr/>
        </p:nvSpPr>
        <p:spPr>
          <a:xfrm>
            <a:off x="770021" y="3738209"/>
            <a:ext cx="129700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>
                <a:latin typeface="Montserrat" panose="00000500000000000000" pitchFamily="2" charset="0"/>
              </a:rPr>
              <a:t>This loop writes to two variables: acc and arr.</a:t>
            </a: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So, by synthesizing:</a:t>
            </a: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r>
              <a:rPr lang="en-US" sz="2800" dirty="0" err="1">
                <a:latin typeface="Montserrat" panose="00000500000000000000" pitchFamily="2" charset="0"/>
              </a:rPr>
              <a:t>foldl</a:t>
            </a:r>
            <a:r>
              <a:rPr lang="en-US" sz="2800" dirty="0">
                <a:latin typeface="Montserrat" panose="00000500000000000000" pitchFamily="2" charset="0"/>
              </a:rPr>
              <a:t> for acc followed by map for </a:t>
            </a:r>
            <a:r>
              <a:rPr lang="en-US" sz="2800" dirty="0" err="1">
                <a:latin typeface="Montserrat" panose="00000500000000000000" pitchFamily="2" charset="0"/>
              </a:rPr>
              <a:t>arr</a:t>
            </a:r>
            <a:r>
              <a:rPr lang="en-US" sz="2800" dirty="0">
                <a:latin typeface="Montserrat" panose="00000500000000000000" pitchFamily="2" charset="0"/>
              </a:rPr>
              <a:t> combined as S1 ; S2</a:t>
            </a:r>
            <a:endParaRPr lang="en-IL" sz="2800" dirty="0">
              <a:latin typeface="Montserrat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C7B7D4-A815-5099-1EC5-AF4CD7766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811" y="5018201"/>
            <a:ext cx="9360568" cy="163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8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4B65B-5333-5D8A-3E17-F0748049E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3A38AA0-95E9-B2EA-4EDC-80780CCE63E2}"/>
              </a:ext>
            </a:extLst>
          </p:cNvPr>
          <p:cNvSpPr/>
          <p:nvPr/>
        </p:nvSpPr>
        <p:spPr>
          <a:xfrm>
            <a:off x="931604" y="952951"/>
            <a:ext cx="690074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0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On Our Previous Episodes…</a:t>
            </a:r>
            <a:endParaRPr lang="en-US" sz="4450" noProof="1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1F43B923-06A3-F2FF-BD6B-FE45A92F4E91}"/>
              </a:ext>
            </a:extLst>
          </p:cNvPr>
          <p:cNvSpPr/>
          <p:nvPr/>
        </p:nvSpPr>
        <p:spPr>
          <a:xfrm>
            <a:off x="758309" y="5940862"/>
            <a:ext cx="346591" cy="346591"/>
          </a:xfrm>
          <a:prstGeom prst="roundRect">
            <a:avLst>
              <a:gd name="adj" fmla="val 26380043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pPr algn="l" rtl="0"/>
            <a:endParaRPr lang="en-US" noProof="1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5184416-90C8-9CD2-28C9-31C962E2A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423" y="1805959"/>
            <a:ext cx="9885554" cy="62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42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099BA1-5C1E-402A-E9F9-D0FD9F855C12}"/>
              </a:ext>
            </a:extLst>
          </p:cNvPr>
          <p:cNvSpPr txBox="1"/>
          <p:nvPr/>
        </p:nvSpPr>
        <p:spPr>
          <a:xfrm>
            <a:off x="397042" y="445168"/>
            <a:ext cx="13848347" cy="464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68F4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EVALUATION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L" sz="2800" dirty="0">
                <a:latin typeface="Montserrat" panose="00000500000000000000" pitchFamily="2" charset="0"/>
              </a:rPr>
              <a:t>🎯 </a:t>
            </a:r>
            <a:r>
              <a:rPr lang="en-US" sz="2800" b="1" dirty="0">
                <a:latin typeface="Montserrat" panose="00000500000000000000" pitchFamily="2" charset="0"/>
              </a:rPr>
              <a:t>The</a:t>
            </a:r>
            <a:r>
              <a:rPr lang="en-US" sz="2800" dirty="0">
                <a:latin typeface="Montserrat" panose="00000500000000000000" pitchFamily="2" charset="0"/>
              </a:rPr>
              <a:t> </a:t>
            </a:r>
            <a:r>
              <a:rPr lang="en-US" sz="2800" b="1" dirty="0">
                <a:latin typeface="Montserrat" panose="00000500000000000000" pitchFamily="2" charset="0"/>
              </a:rPr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Montserrat" panose="00000500000000000000" pitchFamily="2" charset="0"/>
              </a:rPr>
              <a:t>	To evaluate …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IL" sz="28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So,</a:t>
            </a:r>
            <a:r>
              <a:rPr lang="en-US" sz="28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L" sz="28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Given this synthesis pipeline, what specific questions do we want to answer about loops in smart contracts?</a:t>
            </a:r>
          </a:p>
        </p:txBody>
      </p:sp>
    </p:spTree>
    <p:extLst>
      <p:ext uri="{BB962C8B-B14F-4D97-AF65-F5344CB8AC3E}">
        <p14:creationId xmlns:p14="http://schemas.microsoft.com/office/powerpoint/2010/main" val="3614108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2E2E2-3664-B3F3-76EA-F1949FDE0841}"/>
              </a:ext>
            </a:extLst>
          </p:cNvPr>
          <p:cNvSpPr txBox="1"/>
          <p:nvPr/>
        </p:nvSpPr>
        <p:spPr>
          <a:xfrm>
            <a:off x="637674" y="397042"/>
            <a:ext cx="132467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68F4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EVALUATION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L" sz="2800" dirty="0">
                <a:latin typeface="Montserrat" panose="00000500000000000000" pitchFamily="2" charset="0"/>
              </a:rPr>
              <a:t>🎯 </a:t>
            </a:r>
            <a:r>
              <a:rPr lang="en-US" sz="2800" b="1" dirty="0">
                <a:latin typeface="Montserrat" panose="00000500000000000000" pitchFamily="2" charset="0"/>
              </a:rPr>
              <a:t>The</a:t>
            </a:r>
            <a:r>
              <a:rPr lang="en-US" sz="2800" dirty="0">
                <a:latin typeface="Montserrat" panose="00000500000000000000" pitchFamily="2" charset="0"/>
              </a:rPr>
              <a:t> </a:t>
            </a:r>
            <a:r>
              <a:rPr lang="en-US" sz="2800" b="1" dirty="0">
                <a:latin typeface="Montserrat" panose="00000500000000000000" pitchFamily="2" charset="0"/>
              </a:rPr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Montserrat" panose="00000500000000000000" pitchFamily="2" charset="0"/>
              </a:rPr>
              <a:t>	To evaluate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68F4"/>
              </a:solidFill>
              <a:effectLst/>
              <a:uLnTx/>
              <a:uFillTx/>
              <a:latin typeface="Montserrat" panose="00000500000000000000" pitchFamily="2" charset="0"/>
              <a:ea typeface="Barlow Bold" pitchFamily="34" charset="-122"/>
              <a:cs typeface="Barlow Bold" pitchFamily="34" charset="-12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B21208AB-24FA-CB83-5925-0022BB15DDFB}"/>
              </a:ext>
            </a:extLst>
          </p:cNvPr>
          <p:cNvSpPr/>
          <p:nvPr/>
        </p:nvSpPr>
        <p:spPr>
          <a:xfrm>
            <a:off x="529391" y="3930134"/>
            <a:ext cx="3970421" cy="195709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anose="00000500000000000000" pitchFamily="2" charset="0"/>
              </a:rPr>
              <a:t>What % of loops expressible in CONSUL?</a:t>
            </a:r>
            <a:endParaRPr lang="en-IL" sz="2000" b="1" dirty="0">
              <a:latin typeface="Montserrat" panose="00000500000000000000" pitchFamily="2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4E6FBE8-9D2E-1198-5798-2EE84337E142}"/>
              </a:ext>
            </a:extLst>
          </p:cNvPr>
          <p:cNvSpPr/>
          <p:nvPr/>
        </p:nvSpPr>
        <p:spPr>
          <a:xfrm>
            <a:off x="5261396" y="3930133"/>
            <a:ext cx="3970421" cy="195709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anose="00000500000000000000" pitchFamily="2" charset="0"/>
              </a:rPr>
              <a:t>Which CONSUL constructs are most/least common?</a:t>
            </a:r>
            <a:endParaRPr lang="en-IL" sz="2000" b="1" dirty="0">
              <a:latin typeface="Montserrat" panose="00000500000000000000" pitchFamily="2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5A9631BF-5B1A-0E3E-9306-6121A3104C1E}"/>
              </a:ext>
            </a:extLst>
          </p:cNvPr>
          <p:cNvSpPr/>
          <p:nvPr/>
        </p:nvSpPr>
        <p:spPr>
          <a:xfrm>
            <a:off x="9993401" y="3930132"/>
            <a:ext cx="3970421" cy="195709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anose="00000500000000000000" pitchFamily="2" charset="0"/>
              </a:rPr>
              <a:t>What loops cannot be synthesized by SOLIS?</a:t>
            </a:r>
            <a:endParaRPr lang="en-IL" sz="2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55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D7296B-B789-DE4E-15AC-510788628950}"/>
              </a:ext>
            </a:extLst>
          </p:cNvPr>
          <p:cNvSpPr txBox="1"/>
          <p:nvPr/>
        </p:nvSpPr>
        <p:spPr>
          <a:xfrm>
            <a:off x="457200" y="421105"/>
            <a:ext cx="137881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68F4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Benchmark and Setup</a:t>
            </a:r>
          </a:p>
          <a:p>
            <a:pPr algn="l" rtl="0"/>
            <a:endParaRPr lang="en-US" sz="4400" dirty="0"/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1200 contracts                1220 loops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endParaRPr lang="en-US" sz="2800" dirty="0">
              <a:latin typeface="Montserrat" panose="00000500000000000000" pitchFamily="2" charset="0"/>
            </a:endParaRPr>
          </a:p>
          <a:p>
            <a:pPr algn="l" rtl="0"/>
            <a:r>
              <a:rPr lang="en-US" sz="2800" dirty="0">
                <a:latin typeface="Montserrat" panose="00000500000000000000" pitchFamily="2" charset="0"/>
              </a:rPr>
              <a:t>excluded loops that cannot be analyzed by SOLIS</a:t>
            </a:r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e.g., user-defined constructs, multi dimensional arrays.</a:t>
            </a:r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40% of all loops.</a:t>
            </a:r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endParaRPr lang="en-US" sz="2800" dirty="0">
              <a:latin typeface="Montserrat" panose="00000500000000000000" pitchFamily="2" charset="0"/>
            </a:endParaRPr>
          </a:p>
          <a:p>
            <a:pPr lvl="1" algn="l" rtl="0"/>
            <a:r>
              <a:rPr lang="en-US" sz="2800" dirty="0">
                <a:latin typeface="Montserrat" panose="00000500000000000000" pitchFamily="2" charset="0"/>
              </a:rPr>
              <a:t>Time-limit: 2 hours per loop.</a:t>
            </a:r>
          </a:p>
          <a:p>
            <a:pPr lvl="1" algn="l" rtl="0"/>
            <a:r>
              <a:rPr lang="en-US" sz="2800" dirty="0">
                <a:latin typeface="Montserrat" panose="00000500000000000000" pitchFamily="2" charset="0"/>
              </a:rPr>
              <a:t>			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B6129E1-AE28-CE77-D606-1A2F500CA425}"/>
              </a:ext>
            </a:extLst>
          </p:cNvPr>
          <p:cNvSpPr/>
          <p:nvPr/>
        </p:nvSpPr>
        <p:spPr>
          <a:xfrm rot="16200000">
            <a:off x="4247148" y="156702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3942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A78D14-64A4-914E-16C9-A9A264612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79" y="3706492"/>
            <a:ext cx="14270442" cy="3391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C0484A-0DA2-884A-D1A8-8A96EBDC10BA}"/>
              </a:ext>
            </a:extLst>
          </p:cNvPr>
          <p:cNvSpPr txBox="1"/>
          <p:nvPr/>
        </p:nvSpPr>
        <p:spPr>
          <a:xfrm>
            <a:off x="421105" y="445168"/>
            <a:ext cx="1357162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68F4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Results RQ1</a:t>
            </a:r>
          </a:p>
          <a:p>
            <a:pPr algn="l" rtl="0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68F4"/>
              </a:solidFill>
              <a:effectLst/>
              <a:uLnTx/>
              <a:uFillTx/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/>
              <a:t>At least 56% of the loops in Solidity contracts have a summary that is expressible in the Consul loop summarization DSL, and 81% of these summaries are equivalent to the original loop.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68F4"/>
              </a:solidFill>
              <a:effectLst/>
              <a:uLnTx/>
              <a:uFillTx/>
              <a:latin typeface="Montserrat" panose="00000500000000000000" pitchFamily="2" charset="0"/>
              <a:ea typeface="Barlow Bold" pitchFamily="34" charset="-122"/>
              <a:cs typeface="Barlow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939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384FE0-BC0D-E6C1-2DD9-D80D45892B00}"/>
              </a:ext>
            </a:extLst>
          </p:cNvPr>
          <p:cNvSpPr txBox="1"/>
          <p:nvPr/>
        </p:nvSpPr>
        <p:spPr>
          <a:xfrm>
            <a:off x="457200" y="288758"/>
            <a:ext cx="138603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68F4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Results RQ2</a:t>
            </a:r>
          </a:p>
          <a:p>
            <a:pPr algn="l" rtl="0"/>
            <a:endParaRPr lang="en-US" sz="2800" b="1" dirty="0">
              <a:solidFill>
                <a:srgbClr val="7068F4"/>
              </a:solidFill>
              <a:latin typeface="Montserrat" panose="00000500000000000000" pitchFamily="2" charset="0"/>
              <a:ea typeface="Barlow Bold" pitchFamily="34" charset="-122"/>
              <a:cs typeface="Barlow Bold" pitchFamily="34" charset="-12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The most commonly occurring Consul construct in the synthesized summaries is map. Furthermore, the nested variants of Consul operators occur more commonly than their non-nested variants.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68F4"/>
              </a:solidFill>
              <a:effectLst/>
              <a:uLnTx/>
              <a:uFillTx/>
              <a:latin typeface="Montserrat" panose="00000500000000000000" pitchFamily="2" charset="0"/>
              <a:ea typeface="Barlow Bold" pitchFamily="34" charset="-122"/>
              <a:cs typeface="Barlow Bold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D7D82-EAAB-F0FE-3B30-ECE188BCB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137" y="2781748"/>
            <a:ext cx="9011652" cy="54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845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61689-2ABA-FACE-BD66-F4AB95C67A13}"/>
              </a:ext>
            </a:extLst>
          </p:cNvPr>
          <p:cNvSpPr txBox="1"/>
          <p:nvPr/>
        </p:nvSpPr>
        <p:spPr>
          <a:xfrm>
            <a:off x="252662" y="709862"/>
            <a:ext cx="141250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68F4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Results RQ3</a:t>
            </a:r>
          </a:p>
          <a:p>
            <a:pPr algn="l" rtl="0"/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68F4"/>
              </a:solidFill>
              <a:effectLst/>
              <a:uLnTx/>
              <a:uFillTx/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There are two reasons why Solis may fail to generate a useful loop summary.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dirty="0">
              <a:latin typeface="Montserrat" panose="00000500000000000000" pitchFamily="2" charset="0"/>
            </a:endParaRPr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One reason is due to the incomplete decomposition heuristic described in Compositional Synthesis Section we discussed earlier.</a:t>
            </a:r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endParaRPr lang="en-US" sz="2800" dirty="0">
              <a:latin typeface="Montserrat" panose="00000500000000000000" pitchFamily="2" charset="0"/>
            </a:endParaRPr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 Another reason is the presence of complex arithmetic or nested loops that result in behavior that is not easily expressible in the Consul DSL.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68F4"/>
              </a:solidFill>
              <a:effectLst/>
              <a:uLnTx/>
              <a:uFillTx/>
              <a:latin typeface="Montserrat" panose="00000500000000000000" pitchFamily="2" charset="0"/>
              <a:ea typeface="Barlow Bold" pitchFamily="34" charset="-122"/>
              <a:cs typeface="Barlow Bold" pitchFamily="34" charset="-120"/>
            </a:endParaRPr>
          </a:p>
          <a:p>
            <a:pPr algn="l" rtl="0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68F4"/>
              </a:solidFill>
              <a:effectLst/>
              <a:uLnTx/>
              <a:uFillTx/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algn="l" rtl="0"/>
            <a:endParaRPr lang="en-IL" sz="4400" dirty="0"/>
          </a:p>
        </p:txBody>
      </p:sp>
    </p:spTree>
    <p:extLst>
      <p:ext uri="{BB962C8B-B14F-4D97-AF65-F5344CB8AC3E}">
        <p14:creationId xmlns:p14="http://schemas.microsoft.com/office/powerpoint/2010/main" val="1911990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1E6D18-D0CF-038C-60BB-0098572E0500}"/>
              </a:ext>
            </a:extLst>
          </p:cNvPr>
          <p:cNvSpPr txBox="1"/>
          <p:nvPr/>
        </p:nvSpPr>
        <p:spPr>
          <a:xfrm>
            <a:off x="279423" y="429727"/>
            <a:ext cx="12569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>
                <a:latin typeface="Montserrat" panose="00000500000000000000" pitchFamily="2" charset="0"/>
              </a:rPr>
              <a:t>Example Solidity loops which cannot be expressed in CONSUL </a:t>
            </a:r>
            <a:r>
              <a:rPr lang="en-US" dirty="0">
                <a:latin typeface="Montserrat" panose="00000500000000000000" pitchFamily="2" charset="0"/>
              </a:rPr>
              <a:t>(Figure 7)</a:t>
            </a:r>
            <a:endParaRPr lang="en-IL" sz="2800" dirty="0">
              <a:latin typeface="Montserrat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947B7-A98F-7669-4B78-7157F43C5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178" y="1118937"/>
            <a:ext cx="8590284" cy="698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80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DBF58-8ACC-7535-AC54-05D66FED9810}"/>
              </a:ext>
            </a:extLst>
          </p:cNvPr>
          <p:cNvSpPr txBox="1"/>
          <p:nvPr/>
        </p:nvSpPr>
        <p:spPr>
          <a:xfrm>
            <a:off x="397042" y="469232"/>
            <a:ext cx="138242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68F4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Threats to validity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srgbClr val="7068F4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100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8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enchmark selection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kern="100" dirty="0"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100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Validity of summaries</a:t>
            </a:r>
          </a:p>
          <a:p>
            <a:pPr marL="1028700" lvl="1" indent="-571500" algn="l" rtl="0">
              <a:buFont typeface="Arial" panose="020B0604020202020204" pitchFamily="34" charset="0"/>
              <a:buChar char="•"/>
              <a:defRPr/>
            </a:pPr>
            <a:r>
              <a:rPr lang="en-US" sz="2800" kern="100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Recall: Equivalence checker is bounded</a:t>
            </a:r>
          </a:p>
          <a:p>
            <a:pPr marL="1028700" lvl="1" indent="-571500" algn="l" rtl="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Montserrat" panose="00000500000000000000" pitchFamily="2" charset="0"/>
              <a:ea typeface="Barlow Bold" pitchFamily="34" charset="-122"/>
              <a:cs typeface="Barlow Bold" pitchFamily="34" charset="-12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Barlow Bold" pitchFamily="34" charset="-122"/>
                <a:cs typeface="Barlow Bold" pitchFamily="34" charset="-120"/>
              </a:rPr>
              <a:t>DSL </a:t>
            </a:r>
            <a:r>
              <a:rPr lang="en-US" sz="2800" dirty="0">
                <a:latin typeface="Montserrat" panose="00000500000000000000" pitchFamily="2" charset="0"/>
                <a:ea typeface="Barlow Bold" pitchFamily="34" charset="-122"/>
                <a:cs typeface="Barlow Bold" pitchFamily="34" charset="-120"/>
              </a:rPr>
              <a:t>biased by manual crafting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ea typeface="Barlow Bold" pitchFamily="34" charset="-122"/>
              <a:cs typeface="Barlow Bold" pitchFamily="34" charset="-12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68F4"/>
              </a:solidFill>
              <a:effectLst/>
              <a:uLnTx/>
              <a:uFillTx/>
              <a:latin typeface="Montserrat" panose="00000500000000000000" pitchFamily="2" charset="0"/>
              <a:ea typeface="Barlow Bold" pitchFamily="34" charset="-122"/>
              <a:cs typeface="Barlow Bold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68F4"/>
              </a:solidFill>
              <a:effectLst/>
              <a:uLnTx/>
              <a:uFillTx/>
              <a:latin typeface="Montserrat" panose="00000500000000000000" pitchFamily="2" charset="0"/>
              <a:ea typeface="Barlow Bold" pitchFamily="34" charset="-122"/>
              <a:cs typeface="Barlow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1473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F13B51-7875-9100-5B03-747EB5CCCC4A}"/>
              </a:ext>
            </a:extLst>
          </p:cNvPr>
          <p:cNvSpPr txBox="1"/>
          <p:nvPr/>
        </p:nvSpPr>
        <p:spPr>
          <a:xfrm>
            <a:off x="415089" y="258187"/>
            <a:ext cx="13800221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68F4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Conclusion</a:t>
            </a:r>
          </a:p>
          <a:p>
            <a:pPr algn="l" rtl="0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68F4"/>
              </a:solidFill>
              <a:effectLst/>
              <a:uLnTx/>
              <a:uFillTx/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Goal: better understand how loops are used in smart contracts.</a:t>
            </a:r>
          </a:p>
          <a:p>
            <a:pPr algn="l" rtl="0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68F4"/>
              </a:solidFill>
              <a:effectLst/>
              <a:uLnTx/>
              <a:uFillTx/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The paper presented a large-scale study of loops in Solidity smart contracts.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Static analysis: 20% of contracts contain loops, but most are not complex.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Clustering: there are few common functional-style.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DSL: introduced CONSUL to capture common functional loop behaviors.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Program Synthesis: a majority of loops can be either partially or completely summarized with CONSUL. </a:t>
            </a:r>
            <a:endParaRPr lang="en-US" sz="2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endParaRPr lang="en-IL" sz="4400" dirty="0"/>
          </a:p>
        </p:txBody>
      </p:sp>
    </p:spTree>
    <p:extLst>
      <p:ext uri="{BB962C8B-B14F-4D97-AF65-F5344CB8AC3E}">
        <p14:creationId xmlns:p14="http://schemas.microsoft.com/office/powerpoint/2010/main" val="38146091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06EF37-8DCF-C77C-A1B1-1FFC03583DE3}"/>
              </a:ext>
            </a:extLst>
          </p:cNvPr>
          <p:cNvSpPr txBox="1"/>
          <p:nvPr/>
        </p:nvSpPr>
        <p:spPr>
          <a:xfrm>
            <a:off x="770021" y="637674"/>
            <a:ext cx="136077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68F4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Future Work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Montserrat" panose="00000500000000000000" pitchFamily="2" charset="0"/>
              </a:rPr>
              <a:t>Improve Completeness: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800" b="1" dirty="0">
              <a:latin typeface="Montserrat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	SOLIS currently sacrifices completeness for scalability.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	As a result, it may fail on large loops even when a valid CONSUL 	summary exists.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	Future work will explore better synthesis strategies to handle such 	loops.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dirty="0">
              <a:latin typeface="Montserrat" panose="00000500000000000000" pitchFamily="2" charset="0"/>
            </a:endParaRPr>
          </a:p>
          <a:p>
            <a:pPr marL="514350" indent="-514350" algn="l" rtl="0">
              <a:buAutoNum type="arabicPeriod" startAt="2"/>
            </a:pPr>
            <a:r>
              <a:rPr lang="en-US" sz="2800" b="1" dirty="0">
                <a:latin typeface="Montserrat" panose="00000500000000000000" pitchFamily="2" charset="0"/>
              </a:rPr>
              <a:t>Integrate with Verification Tools:</a:t>
            </a:r>
          </a:p>
          <a:p>
            <a:pPr marL="514350" indent="-514350" algn="l" rtl="0">
              <a:buAutoNum type="arabicPeriod" startAt="2"/>
            </a:pPr>
            <a:endParaRPr lang="en-US" sz="2800" b="1" dirty="0">
              <a:latin typeface="Montserrat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	Plan to combine loop summarization with formal verification tools.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0"/>
              </a:rPr>
              <a:t>	Goal: Fully automate correctness checking of smart contracts.</a:t>
            </a:r>
            <a:endParaRPr lang="en-IL" sz="2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3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38C9B-B000-A3E0-2242-34CB0D0E8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2A9EB31-8AC5-CB0C-30A8-1DCA49333157}"/>
              </a:ext>
            </a:extLst>
          </p:cNvPr>
          <p:cNvSpPr/>
          <p:nvPr/>
        </p:nvSpPr>
        <p:spPr>
          <a:xfrm>
            <a:off x="758309" y="894585"/>
            <a:ext cx="690074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0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On Our Previous Episodes…</a:t>
            </a:r>
            <a:endParaRPr lang="en-US" sz="4450" noProof="1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13DCF351-49D9-E5AE-82F3-7A0383BBE00E}"/>
              </a:ext>
            </a:extLst>
          </p:cNvPr>
          <p:cNvSpPr/>
          <p:nvPr/>
        </p:nvSpPr>
        <p:spPr>
          <a:xfrm>
            <a:off x="758309" y="5940862"/>
            <a:ext cx="346591" cy="346591"/>
          </a:xfrm>
          <a:prstGeom prst="roundRect">
            <a:avLst>
              <a:gd name="adj" fmla="val 26380043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pPr algn="l" rtl="0"/>
            <a:endParaRPr lang="en-US" noProof="1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B1F3AB5-9334-DDEA-8FD9-953A9D7B9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255" y="1789889"/>
            <a:ext cx="10428052" cy="6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239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C89FC7-F33B-EA49-183C-49DF23DEEBD8}"/>
              </a:ext>
            </a:extLst>
          </p:cNvPr>
          <p:cNvSpPr txBox="1"/>
          <p:nvPr/>
        </p:nvSpPr>
        <p:spPr>
          <a:xfrm>
            <a:off x="836195" y="3006804"/>
            <a:ext cx="129580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7068F4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Questions?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11697854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C1D35D-87DD-AD60-9AFA-7C44771DCCCF}"/>
              </a:ext>
            </a:extLst>
          </p:cNvPr>
          <p:cNvSpPr txBox="1"/>
          <p:nvPr/>
        </p:nvSpPr>
        <p:spPr>
          <a:xfrm>
            <a:off x="1052763" y="3006804"/>
            <a:ext cx="125248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7068F4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Thank You!</a:t>
            </a:r>
          </a:p>
          <a:p>
            <a:pPr algn="ctr" rtl="0"/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7068F4"/>
              </a:solidFill>
              <a:effectLst/>
              <a:uLnTx/>
              <a:uFillTx/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894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CEA9A-6E36-C259-4AB6-62084E08A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944354A-D16B-55A3-B9AA-64661645B348}"/>
              </a:ext>
            </a:extLst>
          </p:cNvPr>
          <p:cNvSpPr/>
          <p:nvPr/>
        </p:nvSpPr>
        <p:spPr>
          <a:xfrm>
            <a:off x="699343" y="1415408"/>
            <a:ext cx="690074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0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Motivation</a:t>
            </a:r>
            <a:endParaRPr lang="en-US" sz="4450" noProof="1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ABD70238-983E-A32B-0085-BB336032503B}"/>
              </a:ext>
            </a:extLst>
          </p:cNvPr>
          <p:cNvSpPr/>
          <p:nvPr/>
        </p:nvSpPr>
        <p:spPr>
          <a:xfrm>
            <a:off x="758309" y="5940862"/>
            <a:ext cx="346591" cy="346591"/>
          </a:xfrm>
          <a:prstGeom prst="roundRect">
            <a:avLst>
              <a:gd name="adj" fmla="val 26380043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pPr algn="l" rtl="0"/>
            <a:endParaRPr lang="en-US" noProof="1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F089CBC7-991C-67BC-8721-C4196C7993FE}"/>
              </a:ext>
            </a:extLst>
          </p:cNvPr>
          <p:cNvSpPr/>
          <p:nvPr/>
        </p:nvSpPr>
        <p:spPr>
          <a:xfrm>
            <a:off x="843370" y="2855291"/>
            <a:ext cx="629257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58A183DA-86B1-22ED-6601-BF01840B7822}"/>
              </a:ext>
            </a:extLst>
          </p:cNvPr>
          <p:cNvSpPr/>
          <p:nvPr/>
        </p:nvSpPr>
        <p:spPr>
          <a:xfrm>
            <a:off x="758309" y="208242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0">
              <a:lnSpc>
                <a:spcPts val="2800"/>
              </a:lnSpc>
              <a:buNone/>
            </a:pPr>
            <a:r>
              <a:rPr lang="en-US" sz="220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Why Loops in Smart Contracts Have Been Overlooked</a:t>
            </a:r>
            <a:endParaRPr lang="en-US" sz="2200" noProof="1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4EE8E90-84D5-366E-E6D8-3A2563698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09" y="2481719"/>
            <a:ext cx="13683554" cy="279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</a:rPr>
              <a:t>Ensuring the correctness and safety of smart contracts is critical, and thus they are subject to intense checking by formal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</a:rPr>
              <a:t>     verification tools.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</a:rPr>
              <a:t>However, a common assumption in prior research is that loops are rare in smart contracts.</a:t>
            </a:r>
          </a:p>
          <a:p>
            <a:pPr marL="742950" lvl="1" indent="-28575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</a:rPr>
              <a:t>running loops in Ethereum can be expensive.</a:t>
            </a:r>
          </a:p>
          <a:p>
            <a:pPr marL="742950" lvl="1" indent="-28575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</a:rPr>
              <a:t>smart contracts are expected to be easy to analyze 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</a:rPr>
              <a:t>As a result, many analysis techniques have ignored loops or treated them as corner cases.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</a:rPr>
              <a:t>This assumption created a blind spot in contract analysis.</a:t>
            </a:r>
          </a:p>
        </p:txBody>
      </p:sp>
    </p:spTree>
    <p:extLst>
      <p:ext uri="{BB962C8B-B14F-4D97-AF65-F5344CB8AC3E}">
        <p14:creationId xmlns:p14="http://schemas.microsoft.com/office/powerpoint/2010/main" val="127973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45450" y="1246033"/>
            <a:ext cx="10651212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 STUDY OF LOOPS IN SMART CONTRACTS</a:t>
            </a:r>
            <a:endParaRPr lang="en-US" sz="4450" noProof="1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8CB08014-E14B-456E-2A4E-BC2914DB3052}"/>
              </a:ext>
            </a:extLst>
          </p:cNvPr>
          <p:cNvSpPr/>
          <p:nvPr/>
        </p:nvSpPr>
        <p:spPr>
          <a:xfrm>
            <a:off x="1005306" y="253986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rtl="0">
              <a:lnSpc>
                <a:spcPts val="5600"/>
              </a:lnSpc>
            </a:pPr>
            <a:r>
              <a:rPr lang="en-US" sz="2400" noProof="1"/>
              <a:t> 📊</a:t>
            </a:r>
            <a:r>
              <a:rPr lang="en-US" sz="240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Frequency of Loops -  How common are loops in real-world smart contracts?</a:t>
            </a:r>
            <a:endParaRPr lang="en-US" sz="2400" noProof="1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DBAEB8C-23F7-12F7-C6DE-B7CDA3D18FA4}"/>
              </a:ext>
            </a:extLst>
          </p:cNvPr>
          <p:cNvSpPr txBox="1"/>
          <p:nvPr/>
        </p:nvSpPr>
        <p:spPr>
          <a:xfrm>
            <a:off x="1005306" y="3109168"/>
            <a:ext cx="11589260" cy="699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5600"/>
              </a:lnSpc>
            </a:pPr>
            <a:r>
              <a:rPr lang="en-US" sz="2400" noProof="1"/>
              <a:t>🔁</a:t>
            </a:r>
            <a:r>
              <a:rPr lang="en-US" sz="2400" b="1" noProof="1">
                <a:solidFill>
                  <a:srgbClr val="7068F4"/>
                </a:solidFill>
                <a:latin typeface="Barlow Bold" pitchFamily="34" charset="0"/>
              </a:rPr>
              <a:t> Nature of Loops, Syntactically - What do loops look like in code?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6EAC03D-B0D5-510A-E7A5-3BEDC67D6EFB}"/>
              </a:ext>
            </a:extLst>
          </p:cNvPr>
          <p:cNvSpPr txBox="1"/>
          <p:nvPr/>
        </p:nvSpPr>
        <p:spPr>
          <a:xfrm>
            <a:off x="1005306" y="3687818"/>
            <a:ext cx="10991356" cy="699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5600"/>
              </a:lnSpc>
            </a:pPr>
            <a:r>
              <a:rPr lang="en-US" sz="2400" b="1" noProof="1">
                <a:solidFill>
                  <a:srgbClr val="7068F4"/>
                </a:solidFill>
                <a:latin typeface="Barlow Bold" pitchFamily="34" charset="0"/>
              </a:rPr>
              <a:t>🧠 Nature of Loops, Semantically - What do loops actually do?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C1942BD2-ECCC-65FE-EB03-C52CBA11E5D1}"/>
              </a:ext>
            </a:extLst>
          </p:cNvPr>
          <p:cNvSpPr txBox="1"/>
          <p:nvPr/>
        </p:nvSpPr>
        <p:spPr>
          <a:xfrm>
            <a:off x="1005306" y="4252926"/>
            <a:ext cx="12417396" cy="699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rgbClr val="7068F4"/>
                </a:solidFill>
                <a:effectLst/>
                <a:uLnTx/>
                <a:uFillTx/>
                <a:latin typeface="Barlow Bold" pitchFamily="34" charset="0"/>
                <a:ea typeface="+mn-ea"/>
                <a:cs typeface="+mn-cs"/>
              </a:rPr>
              <a:t>🗂️ Clustering Loops by Semantic Properties -How can we group similar loops?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F3963-18DD-9C34-7A91-6FDCEE0BE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BB42B09-54AB-D297-F8F7-76CFF014F3E7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Frequency of Loops</a:t>
            </a:r>
            <a:endParaRPr lang="en-US" sz="4450" noProof="1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D0618B22-222B-B5E8-9451-11F1627EC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992" y="2081848"/>
            <a:ext cx="6292572" cy="4085153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744971F7-5DEE-AC27-8901-A58FAAA44E5B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93E612CF-942F-CE2A-9B1B-4AC4171D3F84}"/>
              </a:ext>
            </a:extLst>
          </p:cNvPr>
          <p:cNvSpPr/>
          <p:nvPr/>
        </p:nvSpPr>
        <p:spPr>
          <a:xfrm>
            <a:off x="984458" y="2293025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Key finding #1</a:t>
            </a:r>
            <a:endParaRPr lang="en-US" sz="2650" noProof="1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0952F151-17C5-43E0-E11F-8A71F4C3CC9A}"/>
              </a:ext>
            </a:extLst>
          </p:cNvPr>
          <p:cNvSpPr/>
          <p:nvPr/>
        </p:nvSpPr>
        <p:spPr>
          <a:xfrm>
            <a:off x="984458" y="2937153"/>
            <a:ext cx="629257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Roughly one in five contracts contain at least one loop, and only half of the contracts with over 200 lines of code are loop-free.</a:t>
            </a:r>
            <a:endParaRPr lang="en-US" sz="1700" noProof="1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C2E757B9-974C-D7A8-B499-CE743E0BCF66}"/>
              </a:ext>
            </a:extLst>
          </p:cNvPr>
          <p:cNvSpPr/>
          <p:nvPr/>
        </p:nvSpPr>
        <p:spPr>
          <a:xfrm>
            <a:off x="984458" y="4176045"/>
            <a:ext cx="629257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Across all contracts, we find an average of one loop per every 250 lines of source code.</a:t>
            </a:r>
            <a:endParaRPr lang="en-US" sz="1700" noProof="1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BBC6BF91-2277-BC7F-39E4-1A4E47872F9B}"/>
              </a:ext>
            </a:extLst>
          </p:cNvPr>
          <p:cNvSpPr txBox="1"/>
          <p:nvPr/>
        </p:nvSpPr>
        <p:spPr>
          <a:xfrm>
            <a:off x="264321" y="5392340"/>
            <a:ext cx="7315200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650" b="1" noProof="1">
                <a:solidFill>
                  <a:srgbClr val="7068F4"/>
                </a:solidFill>
                <a:latin typeface="Barlow Bold" pitchFamily="34" charset="0"/>
              </a:rPr>
              <a:t>Loops are not as rare as we asummed — they appear frequently, especially in real-world, complex contracts.</a:t>
            </a:r>
          </a:p>
        </p:txBody>
      </p:sp>
    </p:spTree>
    <p:extLst>
      <p:ext uri="{BB962C8B-B14F-4D97-AF65-F5344CB8AC3E}">
        <p14:creationId xmlns:p14="http://schemas.microsoft.com/office/powerpoint/2010/main" val="188755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5A820-BD08-438E-E3D9-CCF58952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445FC45-5A6E-A972-7E37-280023A72280}"/>
              </a:ext>
            </a:extLst>
          </p:cNvPr>
          <p:cNvSpPr/>
          <p:nvPr/>
        </p:nvSpPr>
        <p:spPr>
          <a:xfrm>
            <a:off x="758309" y="103882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Nature of Loops, Syntactically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02038F7D-BED8-626A-C4ED-CD1E45BC70B9}"/>
              </a:ext>
            </a:extLst>
          </p:cNvPr>
          <p:cNvSpPr/>
          <p:nvPr/>
        </p:nvSpPr>
        <p:spPr>
          <a:xfrm>
            <a:off x="758309" y="6649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noProof="1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93E5D2EC-DF03-E972-42E4-56E83D48534B}"/>
              </a:ext>
            </a:extLst>
          </p:cNvPr>
          <p:cNvSpPr/>
          <p:nvPr/>
        </p:nvSpPr>
        <p:spPr>
          <a:xfrm>
            <a:off x="984458" y="2293025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b="1" noProof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Key finding #2</a:t>
            </a:r>
            <a:endParaRPr lang="en-US" sz="2650" noProof="1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41066185-060D-6CEE-8BFB-F17D2BF918A8}"/>
              </a:ext>
            </a:extLst>
          </p:cNvPr>
          <p:cNvSpPr/>
          <p:nvPr/>
        </p:nvSpPr>
        <p:spPr>
          <a:xfrm>
            <a:off x="984458" y="2937152"/>
            <a:ext cx="6292572" cy="1952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 rtl="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Smart contract loops are typically very short: Median loop size is about 2 lines of code.</a:t>
            </a:r>
          </a:p>
          <a:p>
            <a:pPr marL="285750" indent="-285750" algn="l" rtl="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Nested loops are very uncommon in smart contracts.</a:t>
            </a:r>
          </a:p>
          <a:p>
            <a:pPr marL="285750" indent="-285750" algn="l" rtl="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700" noProof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typical loop touches roughly 5 different variables.</a:t>
            </a:r>
            <a:endParaRPr lang="en-US" sz="1700" noProof="1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55356A4A-BFD9-21D8-A5F6-C8ABBA646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973" y="1038820"/>
            <a:ext cx="4124901" cy="5487166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2F997D5E-83E1-0843-0B33-579649E795DF}"/>
              </a:ext>
            </a:extLst>
          </p:cNvPr>
          <p:cNvSpPr txBox="1"/>
          <p:nvPr/>
        </p:nvSpPr>
        <p:spPr>
          <a:xfrm>
            <a:off x="6597372" y="6626423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1"/>
              <a:t>Syntactic properties of loops across different contract sizes</a:t>
            </a:r>
          </a:p>
        </p:txBody>
      </p:sp>
    </p:spTree>
    <p:extLst>
      <p:ext uri="{BB962C8B-B14F-4D97-AF65-F5344CB8AC3E}">
        <p14:creationId xmlns:p14="http://schemas.microsoft.com/office/powerpoint/2010/main" val="412002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כחול חם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7632</TotalTime>
  <Words>4286</Words>
  <Application>Microsoft Office PowerPoint</Application>
  <PresentationFormat>מותאם אישית</PresentationFormat>
  <Paragraphs>477</Paragraphs>
  <Slides>51</Slides>
  <Notes>51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51</vt:i4>
      </vt:variant>
    </vt:vector>
  </HeadingPairs>
  <TitlesOfParts>
    <vt:vector size="56" baseType="lpstr">
      <vt:lpstr>Calibri</vt:lpstr>
      <vt:lpstr>Barlow Bold</vt:lpstr>
      <vt:lpstr>Montserrat</vt:lpstr>
      <vt:lpstr>Arial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Avinoam Naor</cp:lastModifiedBy>
  <cp:revision>20</cp:revision>
  <dcterms:created xsi:type="dcterms:W3CDTF">2025-03-31T14:18:50Z</dcterms:created>
  <dcterms:modified xsi:type="dcterms:W3CDTF">2025-04-08T14:50:05Z</dcterms:modified>
</cp:coreProperties>
</file>