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3" r:id="rId1"/>
  </p:sldMasterIdLst>
  <p:sldIdLst>
    <p:sldId id="256" r:id="rId2"/>
    <p:sldId id="257" r:id="rId3"/>
    <p:sldId id="258" r:id="rId4"/>
    <p:sldId id="260" r:id="rId5"/>
    <p:sldId id="261" r:id="rId6"/>
    <p:sldId id="262" r:id="rId7"/>
    <p:sldId id="265" r:id="rId8"/>
    <p:sldId id="263" r:id="rId9"/>
    <p:sldId id="268" r:id="rId10"/>
    <p:sldId id="259" r:id="rId11"/>
    <p:sldId id="264" r:id="rId12"/>
    <p:sldId id="267"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47"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7" r:id="rId82"/>
    <p:sldId id="336" r:id="rId83"/>
    <p:sldId id="338" r:id="rId84"/>
    <p:sldId id="339" r:id="rId85"/>
    <p:sldId id="340" r:id="rId86"/>
    <p:sldId id="341" r:id="rId87"/>
    <p:sldId id="342" r:id="rId88"/>
    <p:sldId id="343" r:id="rId89"/>
    <p:sldId id="344" r:id="rId90"/>
    <p:sldId id="345" r:id="rId91"/>
    <p:sldId id="346" r:id="rId9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BA6EE6BF-CA2B-402F-BCF1-591972C4769F}">
          <p14:sldIdLst>
            <p14:sldId id="256"/>
            <p14:sldId id="257"/>
            <p14:sldId id="258"/>
            <p14:sldId id="260"/>
            <p14:sldId id="261"/>
            <p14:sldId id="262"/>
            <p14:sldId id="265"/>
            <p14:sldId id="263"/>
            <p14:sldId id="268"/>
            <p14:sldId id="259"/>
            <p14:sldId id="264"/>
            <p14:sldId id="267"/>
            <p14:sldId id="266"/>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47"/>
            <p14:sldId id="310"/>
            <p14:sldId id="311"/>
            <p14:sldId id="312"/>
            <p14:sldId id="313"/>
          </p14:sldIdLst>
        </p14:section>
        <p14:section name="מקטע ללא כותרת" id="{8D7E1446-EC0D-415E-AAB6-7C7F77CCF6FA}">
          <p14:sldIdLst>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7"/>
            <p14:sldId id="336"/>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3/22/2025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13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3/22/2025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587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3/22/2025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8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3/22/2025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618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3/22/2025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0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3/22/2025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8828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3/22/2025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4947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3/22/2025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957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3/22/2025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9826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3/22/2025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643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3/22/2025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2096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3/22/2025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571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מנעול של גרפיקה דיגיטלית">
            <a:extLst>
              <a:ext uri="{FF2B5EF4-FFF2-40B4-BE49-F238E27FC236}">
                <a16:creationId xmlns:a16="http://schemas.microsoft.com/office/drawing/2014/main" id="{1D1859FC-1B78-82B4-03CA-8B251E7BF648}"/>
              </a:ext>
            </a:extLst>
          </p:cNvPr>
          <p:cNvPicPr>
            <a:picLocks noChangeAspect="1"/>
          </p:cNvPicPr>
          <p:nvPr/>
        </p:nvPicPr>
        <p:blipFill>
          <a:blip r:embed="rId2"/>
          <a:srcRect l="2392" r="36765" b="-2"/>
          <a:stretch/>
        </p:blipFill>
        <p:spPr>
          <a:xfrm>
            <a:off x="6515100" y="10"/>
            <a:ext cx="5676900" cy="6857990"/>
          </a:xfrm>
          <a:prstGeom prst="rect">
            <a:avLst/>
          </a:prstGeom>
        </p:spPr>
      </p:pic>
      <p:sp>
        <p:nvSpPr>
          <p:cNvPr id="2" name="כותרת 1">
            <a:extLst>
              <a:ext uri="{FF2B5EF4-FFF2-40B4-BE49-F238E27FC236}">
                <a16:creationId xmlns:a16="http://schemas.microsoft.com/office/drawing/2014/main" id="{EFCFFE12-0E7E-596B-9BE3-E606FD5CA6F8}"/>
              </a:ext>
            </a:extLst>
          </p:cNvPr>
          <p:cNvSpPr>
            <a:spLocks noGrp="1"/>
          </p:cNvSpPr>
          <p:nvPr>
            <p:ph type="ctrTitle"/>
          </p:nvPr>
        </p:nvSpPr>
        <p:spPr>
          <a:xfrm>
            <a:off x="640080" y="1371600"/>
            <a:ext cx="4670661" cy="3030842"/>
          </a:xfrm>
        </p:spPr>
        <p:txBody>
          <a:bodyPr>
            <a:normAutofit/>
          </a:bodyPr>
          <a:lstStyle/>
          <a:p>
            <a:pPr>
              <a:lnSpc>
                <a:spcPct val="90000"/>
              </a:lnSpc>
            </a:pPr>
            <a:r>
              <a:rPr lang="en-US" sz="4600" b="1" i="0">
                <a:effectLst/>
                <a:latin typeface="Times New Roman" panose="02020603050405020304" pitchFamily="18" charset="0"/>
              </a:rPr>
              <a:t>Verification of Smart Contracts in the Blockchain</a:t>
            </a:r>
            <a:br>
              <a:rPr lang="en-US" sz="4600" b="1" i="0">
                <a:effectLst/>
                <a:latin typeface="Times New Roman" panose="02020603050405020304" pitchFamily="18" charset="0"/>
              </a:rPr>
            </a:br>
            <a:endParaRPr lang="he-IL" sz="4600"/>
          </a:p>
        </p:txBody>
      </p:sp>
      <p:sp>
        <p:nvSpPr>
          <p:cNvPr id="3" name="כותרת משנה 2">
            <a:extLst>
              <a:ext uri="{FF2B5EF4-FFF2-40B4-BE49-F238E27FC236}">
                <a16:creationId xmlns:a16="http://schemas.microsoft.com/office/drawing/2014/main" id="{FC764398-8ABC-4619-A17F-1A64F62E3C09}"/>
              </a:ext>
            </a:extLst>
          </p:cNvPr>
          <p:cNvSpPr>
            <a:spLocks noGrp="1"/>
          </p:cNvSpPr>
          <p:nvPr>
            <p:ph type="subTitle" idx="1"/>
          </p:nvPr>
        </p:nvSpPr>
        <p:spPr>
          <a:xfrm>
            <a:off x="640080" y="4584879"/>
            <a:ext cx="4670660" cy="1287887"/>
          </a:xfrm>
        </p:spPr>
        <p:txBody>
          <a:bodyPr>
            <a:normAutofit/>
          </a:bodyPr>
          <a:lstStyle/>
          <a:p>
            <a:r>
              <a:rPr lang="en-US" dirty="0"/>
              <a:t>Guy </a:t>
            </a:r>
            <a:r>
              <a:rPr lang="en-US" dirty="0" err="1"/>
              <a:t>Gedalya</a:t>
            </a:r>
            <a:br>
              <a:rPr lang="en-US" dirty="0"/>
            </a:br>
            <a:r>
              <a:rPr lang="en-US" dirty="0"/>
              <a:t>Oz Gutman</a:t>
            </a:r>
            <a:endParaRPr lang="he-IL" dirty="0"/>
          </a:p>
        </p:txBody>
      </p:sp>
      <p:cxnSp>
        <p:nvCxnSpPr>
          <p:cNvPr id="17" name="Straight Connector 10">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391C90-14C8-1BB9-DBAF-54E51177BF70}"/>
              </a:ext>
            </a:extLst>
          </p:cNvPr>
          <p:cNvSpPr>
            <a:spLocks noGrp="1"/>
          </p:cNvSpPr>
          <p:nvPr>
            <p:ph type="title"/>
          </p:nvPr>
        </p:nvSpPr>
        <p:spPr/>
        <p:txBody>
          <a:bodyPr/>
          <a:lstStyle/>
          <a:p>
            <a:r>
              <a:rPr lang="en-US" dirty="0"/>
              <a:t>Background on Ethereum smart contract</a:t>
            </a:r>
            <a:endParaRPr lang="he-IL" dirty="0"/>
          </a:p>
        </p:txBody>
      </p:sp>
      <p:sp>
        <p:nvSpPr>
          <p:cNvPr id="3" name="מציין מיקום תוכן 2">
            <a:extLst>
              <a:ext uri="{FF2B5EF4-FFF2-40B4-BE49-F238E27FC236}">
                <a16:creationId xmlns:a16="http://schemas.microsoft.com/office/drawing/2014/main" id="{2453F660-8CB5-503D-3966-F55FD1465A21}"/>
              </a:ext>
            </a:extLst>
          </p:cNvPr>
          <p:cNvSpPr>
            <a:spLocks noGrp="1"/>
          </p:cNvSpPr>
          <p:nvPr>
            <p:ph idx="1"/>
          </p:nvPr>
        </p:nvSpPr>
        <p:spPr/>
        <p:txBody>
          <a:bodyPr>
            <a:normAutofit/>
          </a:bodyPr>
          <a:lstStyle/>
          <a:p>
            <a:r>
              <a:rPr lang="en-US" sz="2800" dirty="0"/>
              <a:t>Contract written in Turing complete language – Solidity.</a:t>
            </a:r>
          </a:p>
          <a:p>
            <a:r>
              <a:rPr lang="en-US" sz="2800" dirty="0"/>
              <a:t>Contract written in a Turing complete bytecode – EVM bytecode.</a:t>
            </a:r>
          </a:p>
          <a:p>
            <a:r>
              <a:rPr lang="en-US" sz="2800" dirty="0"/>
              <a:t>Set of function defined by a sequence of bytecode instruction.</a:t>
            </a:r>
          </a:p>
          <a:p>
            <a:r>
              <a:rPr lang="en-US" sz="2800" dirty="0"/>
              <a:t>Contract can sent ether. </a:t>
            </a:r>
            <a:endParaRPr lang="he-IL" sz="2800" dirty="0"/>
          </a:p>
        </p:txBody>
      </p:sp>
    </p:spTree>
    <p:extLst>
      <p:ext uri="{BB962C8B-B14F-4D97-AF65-F5344CB8AC3E}">
        <p14:creationId xmlns:p14="http://schemas.microsoft.com/office/powerpoint/2010/main" val="303776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BE5110-3158-4664-0520-3B85582EA365}"/>
              </a:ext>
            </a:extLst>
          </p:cNvPr>
          <p:cNvSpPr>
            <a:spLocks noGrp="1"/>
          </p:cNvSpPr>
          <p:nvPr>
            <p:ph type="title"/>
          </p:nvPr>
        </p:nvSpPr>
        <p:spPr/>
        <p:txBody>
          <a:bodyPr/>
          <a:lstStyle/>
          <a:p>
            <a:r>
              <a:rPr lang="en-US" dirty="0"/>
              <a:t>Transaction</a:t>
            </a:r>
            <a:endParaRPr lang="he-IL" dirty="0"/>
          </a:p>
        </p:txBody>
      </p:sp>
      <p:sp>
        <p:nvSpPr>
          <p:cNvPr id="3" name="מציין מיקום תוכן 2">
            <a:extLst>
              <a:ext uri="{FF2B5EF4-FFF2-40B4-BE49-F238E27FC236}">
                <a16:creationId xmlns:a16="http://schemas.microsoft.com/office/drawing/2014/main" id="{1E8C68DF-6EB3-3CEF-A0F0-7659DA44B13C}"/>
              </a:ext>
            </a:extLst>
          </p:cNvPr>
          <p:cNvSpPr>
            <a:spLocks noGrp="1"/>
          </p:cNvSpPr>
          <p:nvPr>
            <p:ph idx="1"/>
          </p:nvPr>
        </p:nvSpPr>
        <p:spPr/>
        <p:txBody>
          <a:bodyPr/>
          <a:lstStyle/>
          <a:p>
            <a:r>
              <a:rPr lang="en-US" dirty="0"/>
              <a:t>User use transaction for:</a:t>
            </a:r>
          </a:p>
          <a:p>
            <a:r>
              <a:rPr lang="en-US" dirty="0"/>
              <a:t>Create new contract</a:t>
            </a:r>
          </a:p>
          <a:p>
            <a:r>
              <a:rPr lang="en-US" dirty="0"/>
              <a:t>Invoke functions of contract</a:t>
            </a:r>
          </a:p>
          <a:p>
            <a:r>
              <a:rPr lang="en-US" dirty="0"/>
              <a:t>Transfer ether</a:t>
            </a:r>
            <a:endParaRPr lang="he-IL" dirty="0"/>
          </a:p>
          <a:p>
            <a:r>
              <a:rPr lang="en-US" dirty="0"/>
              <a:t>As mentioned before, all the transaction is recorded in the blockchain.</a:t>
            </a:r>
          </a:p>
          <a:p>
            <a:r>
              <a:rPr lang="en-US" dirty="0"/>
              <a:t>Must have the execution fee to prevent DoS.</a:t>
            </a:r>
          </a:p>
        </p:txBody>
      </p:sp>
    </p:spTree>
    <p:extLst>
      <p:ext uri="{BB962C8B-B14F-4D97-AF65-F5344CB8AC3E}">
        <p14:creationId xmlns:p14="http://schemas.microsoft.com/office/powerpoint/2010/main" val="113456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330519-89BB-7D04-0831-D9F56C294F29}"/>
              </a:ext>
            </a:extLst>
          </p:cNvPr>
          <p:cNvSpPr>
            <a:spLocks noGrp="1"/>
          </p:cNvSpPr>
          <p:nvPr>
            <p:ph type="title"/>
          </p:nvPr>
        </p:nvSpPr>
        <p:spPr/>
        <p:txBody>
          <a:bodyPr/>
          <a:lstStyle/>
          <a:p>
            <a:r>
              <a:rPr lang="en-US" dirty="0"/>
              <a:t>Programming smart contract</a:t>
            </a:r>
            <a:endParaRPr lang="he-IL" dirty="0"/>
          </a:p>
        </p:txBody>
      </p:sp>
      <p:sp>
        <p:nvSpPr>
          <p:cNvPr id="3" name="מציין מיקום תוכן 2">
            <a:extLst>
              <a:ext uri="{FF2B5EF4-FFF2-40B4-BE49-F238E27FC236}">
                <a16:creationId xmlns:a16="http://schemas.microsoft.com/office/drawing/2014/main" id="{B183A9A6-17C1-9B12-636B-6D41BE119936}"/>
              </a:ext>
            </a:extLst>
          </p:cNvPr>
          <p:cNvSpPr>
            <a:spLocks noGrp="1"/>
          </p:cNvSpPr>
          <p:nvPr>
            <p:ph idx="1"/>
          </p:nvPr>
        </p:nvSpPr>
        <p:spPr/>
        <p:txBody>
          <a:bodyPr/>
          <a:lstStyle/>
          <a:p>
            <a:r>
              <a:rPr lang="en-US" dirty="0"/>
              <a:t>This example is an illustration of a personal wallet.</a:t>
            </a:r>
          </a:p>
          <a:p>
            <a:r>
              <a:rPr lang="en-US" dirty="0"/>
              <a:t>It has a pay function to execute payment.</a:t>
            </a:r>
          </a:p>
          <a:p>
            <a:r>
              <a:rPr lang="en-US" dirty="0"/>
              <a:t>It has two fields:</a:t>
            </a:r>
          </a:p>
          <a:p>
            <a:r>
              <a:rPr lang="en-US" dirty="0"/>
              <a:t>The owner.</a:t>
            </a:r>
          </a:p>
          <a:p>
            <a:r>
              <a:rPr lang="en-US" dirty="0"/>
              <a:t>A </a:t>
            </a:r>
            <a:r>
              <a:rPr lang="en-US" dirty="0" err="1"/>
              <a:t>Hashtable</a:t>
            </a:r>
            <a:r>
              <a:rPr lang="en-US" dirty="0"/>
              <a:t> (called outflow) that map an address to the money sent to it.</a:t>
            </a:r>
          </a:p>
          <a:p>
            <a:r>
              <a:rPr lang="en-US" dirty="0"/>
              <a:t>Additionally, a wallet need to hold a field of balance – how much ether it holds and cannot be change by the programmer.</a:t>
            </a:r>
            <a:endParaRPr lang="he-IL" dirty="0"/>
          </a:p>
        </p:txBody>
      </p:sp>
    </p:spTree>
    <p:extLst>
      <p:ext uri="{BB962C8B-B14F-4D97-AF65-F5344CB8AC3E}">
        <p14:creationId xmlns:p14="http://schemas.microsoft.com/office/powerpoint/2010/main" val="229712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B8BD9B-1106-7BD0-BABE-7F2E58A806D4}"/>
              </a:ext>
            </a:extLst>
          </p:cNvPr>
          <p:cNvSpPr>
            <a:spLocks noGrp="1"/>
          </p:cNvSpPr>
          <p:nvPr>
            <p:ph type="title"/>
          </p:nvPr>
        </p:nvSpPr>
        <p:spPr/>
        <p:txBody>
          <a:bodyPr/>
          <a:lstStyle/>
          <a:p>
            <a:r>
              <a:rPr lang="en-US" dirty="0"/>
              <a:t>Programming smart contract</a:t>
            </a:r>
            <a:endParaRPr lang="he-IL" dirty="0"/>
          </a:p>
        </p:txBody>
      </p:sp>
      <p:pic>
        <p:nvPicPr>
          <p:cNvPr id="5" name="מציין מיקום תוכן 4">
            <a:extLst>
              <a:ext uri="{FF2B5EF4-FFF2-40B4-BE49-F238E27FC236}">
                <a16:creationId xmlns:a16="http://schemas.microsoft.com/office/drawing/2014/main" id="{0A5D38B1-E11F-0839-B847-9FAA4600D0FA}"/>
              </a:ext>
            </a:extLst>
          </p:cNvPr>
          <p:cNvPicPr>
            <a:picLocks noGrp="1" noChangeAspect="1"/>
          </p:cNvPicPr>
          <p:nvPr>
            <p:ph idx="1"/>
          </p:nvPr>
        </p:nvPicPr>
        <p:blipFill>
          <a:blip r:embed="rId2"/>
          <a:stretch>
            <a:fillRect/>
          </a:stretch>
        </p:blipFill>
        <p:spPr>
          <a:xfrm>
            <a:off x="2351706" y="2633663"/>
            <a:ext cx="7467950" cy="3565525"/>
          </a:xfrm>
        </p:spPr>
      </p:pic>
    </p:spTree>
    <p:extLst>
      <p:ext uri="{BB962C8B-B14F-4D97-AF65-F5344CB8AC3E}">
        <p14:creationId xmlns:p14="http://schemas.microsoft.com/office/powerpoint/2010/main" val="396328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517085-1E84-C504-DFFF-7A9759F1DB2B}"/>
              </a:ext>
            </a:extLst>
          </p:cNvPr>
          <p:cNvSpPr>
            <a:spLocks noGrp="1"/>
          </p:cNvSpPr>
          <p:nvPr>
            <p:ph type="title"/>
          </p:nvPr>
        </p:nvSpPr>
        <p:spPr/>
        <p:txBody>
          <a:bodyPr/>
          <a:lstStyle/>
          <a:p>
            <a:r>
              <a:rPr lang="en-US" dirty="0"/>
              <a:t>Programming smart contract</a:t>
            </a:r>
            <a:endParaRPr lang="he-IL"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58E654CC-1948-CA00-5A2C-324F43FD0AA1}"/>
                  </a:ext>
                </a:extLst>
              </p:cNvPr>
              <p:cNvSpPr>
                <a:spLocks noGrp="1"/>
              </p:cNvSpPr>
              <p:nvPr>
                <p:ph idx="1"/>
              </p:nvPr>
            </p:nvSpPr>
            <p:spPr/>
            <p:txBody>
              <a:bodyPr/>
              <a:lstStyle/>
              <a:p>
                <a:r>
                  <a:rPr lang="en-US" dirty="0"/>
                  <a:t>AWallet is a constructor.</a:t>
                </a:r>
              </a:p>
              <a:p>
                <a:r>
                  <a:rPr lang="en-US" dirty="0"/>
                  <a:t>Pay is function that send amount </a:t>
                </a:r>
                <a:r>
                  <a:rPr lang="en-US" u="sng" dirty="0" err="1"/>
                  <a:t>wei</a:t>
                </a:r>
                <a:r>
                  <a:rPr lang="en-US" dirty="0"/>
                  <a:t> (1 </a:t>
                </a:r>
                <a:r>
                  <a:rPr lang="en-US" dirty="0" err="1"/>
                  <a:t>wei</a:t>
                </a:r>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18</m:t>
                        </m:r>
                      </m:sup>
                    </m:sSup>
                  </m:oMath>
                </a14:m>
                <a:r>
                  <a:rPr lang="en-US" dirty="0"/>
                  <a:t> ether).</a:t>
                </a:r>
              </a:p>
              <a:p>
                <a:r>
                  <a:rPr lang="en-US" dirty="0"/>
                  <a:t>Notice that in the pay function if the sender is not the owner or it receive ether it throws an exception while if its balance is too low it returns false.</a:t>
                </a:r>
              </a:p>
              <a:p>
                <a:r>
                  <a:rPr lang="en-US" dirty="0"/>
                  <a:t>Don’t worry, the exception revert the ether that sent by the fee is gone.</a:t>
                </a:r>
              </a:p>
              <a:p>
                <a:r>
                  <a:rPr lang="en-US" dirty="0"/>
                  <a:t>In pay we update the </a:t>
                </a:r>
                <a:r>
                  <a:rPr lang="en-US" dirty="0" err="1"/>
                  <a:t>Hashtable</a:t>
                </a:r>
                <a:r>
                  <a:rPr lang="en-US" dirty="0"/>
                  <a:t> for the recipient (why before the payment?)</a:t>
                </a:r>
              </a:p>
              <a:p>
                <a:r>
                  <a:rPr lang="en-US" dirty="0"/>
                  <a:t>The payment may fail if the recipient is not a contract.</a:t>
                </a:r>
              </a:p>
            </p:txBody>
          </p:sp>
        </mc:Choice>
        <mc:Fallback xmlns="">
          <p:sp>
            <p:nvSpPr>
              <p:cNvPr id="3" name="מציין מיקום תוכן 2">
                <a:extLst>
                  <a:ext uri="{FF2B5EF4-FFF2-40B4-BE49-F238E27FC236}">
                    <a16:creationId xmlns:a16="http://schemas.microsoft.com/office/drawing/2014/main" id="{58E654CC-1948-CA00-5A2C-324F43FD0AA1}"/>
                  </a:ext>
                </a:extLst>
              </p:cNvPr>
              <p:cNvSpPr>
                <a:spLocks noGrp="1" noRot="1" noChangeAspect="1" noMove="1" noResize="1" noEditPoints="1" noAdjustHandles="1" noChangeArrowheads="1" noChangeShapeType="1" noTextEdit="1"/>
              </p:cNvSpPr>
              <p:nvPr>
                <p:ph idx="1"/>
              </p:nvPr>
            </p:nvSpPr>
            <p:spPr>
              <a:blipFill>
                <a:blip r:embed="rId2"/>
                <a:stretch>
                  <a:fillRect l="-336" t="-171"/>
                </a:stretch>
              </a:blipFill>
            </p:spPr>
            <p:txBody>
              <a:bodyPr/>
              <a:lstStyle/>
              <a:p>
                <a:r>
                  <a:rPr lang="he-IL">
                    <a:noFill/>
                  </a:rPr>
                  <a:t> </a:t>
                </a:r>
              </a:p>
            </p:txBody>
          </p:sp>
        </mc:Fallback>
      </mc:AlternateContent>
    </p:spTree>
    <p:extLst>
      <p:ext uri="{BB962C8B-B14F-4D97-AF65-F5344CB8AC3E}">
        <p14:creationId xmlns:p14="http://schemas.microsoft.com/office/powerpoint/2010/main" val="148636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5DA40C-9A14-5D4A-E83E-29EF9A37C1BB}"/>
              </a:ext>
            </a:extLst>
          </p:cNvPr>
          <p:cNvSpPr>
            <a:spLocks noGrp="1"/>
          </p:cNvSpPr>
          <p:nvPr>
            <p:ph type="title"/>
          </p:nvPr>
        </p:nvSpPr>
        <p:spPr/>
        <p:txBody>
          <a:bodyPr/>
          <a:lstStyle/>
          <a:p>
            <a:r>
              <a:rPr lang="en-US" dirty="0"/>
              <a:t>Execution fee (Gas)</a:t>
            </a:r>
            <a:endParaRPr lang="he-IL" dirty="0"/>
          </a:p>
        </p:txBody>
      </p:sp>
      <p:sp>
        <p:nvSpPr>
          <p:cNvPr id="3" name="מציין מיקום תוכן 2">
            <a:extLst>
              <a:ext uri="{FF2B5EF4-FFF2-40B4-BE49-F238E27FC236}">
                <a16:creationId xmlns:a16="http://schemas.microsoft.com/office/drawing/2014/main" id="{AE6E0E4D-850E-D784-C433-F745AED2FDB3}"/>
              </a:ext>
            </a:extLst>
          </p:cNvPr>
          <p:cNvSpPr>
            <a:spLocks noGrp="1"/>
          </p:cNvSpPr>
          <p:nvPr>
            <p:ph idx="1"/>
          </p:nvPr>
        </p:nvSpPr>
        <p:spPr/>
        <p:txBody>
          <a:bodyPr/>
          <a:lstStyle/>
          <a:p>
            <a:r>
              <a:rPr lang="en-US" dirty="0"/>
              <a:t>Represent the cost paid by the user to execute code.</a:t>
            </a:r>
          </a:p>
          <a:p>
            <a:r>
              <a:rPr lang="en-US" dirty="0"/>
              <a:t>The transaction specified the gas limit and the price per unit of gas.</a:t>
            </a:r>
          </a:p>
          <a:p>
            <a:r>
              <a:rPr lang="en-US" dirty="0"/>
              <a:t>The higher the price per gas the higher the change to pick this transaction.</a:t>
            </a:r>
          </a:p>
          <a:p>
            <a:r>
              <a:rPr lang="en-US" dirty="0"/>
              <a:t>The overall fee depends on the whole sequence of operation execute by the miners.</a:t>
            </a:r>
            <a:endParaRPr lang="he-IL" dirty="0"/>
          </a:p>
          <a:p>
            <a:r>
              <a:rPr lang="en-US" dirty="0"/>
              <a:t>If a transaction terminates successfully the remaining gas return to the caller.</a:t>
            </a:r>
          </a:p>
          <a:p>
            <a:r>
              <a:rPr lang="en-US" dirty="0"/>
              <a:t>Else, all the gas is lost.</a:t>
            </a:r>
            <a:endParaRPr lang="he-IL" dirty="0"/>
          </a:p>
        </p:txBody>
      </p:sp>
    </p:spTree>
    <p:extLst>
      <p:ext uri="{BB962C8B-B14F-4D97-AF65-F5344CB8AC3E}">
        <p14:creationId xmlns:p14="http://schemas.microsoft.com/office/powerpoint/2010/main" val="262807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1A9C3A-7D1C-C84A-87A6-9BF25A760982}"/>
              </a:ext>
            </a:extLst>
          </p:cNvPr>
          <p:cNvSpPr>
            <a:spLocks noGrp="1"/>
          </p:cNvSpPr>
          <p:nvPr>
            <p:ph type="title"/>
          </p:nvPr>
        </p:nvSpPr>
        <p:spPr/>
        <p:txBody>
          <a:bodyPr/>
          <a:lstStyle/>
          <a:p>
            <a:r>
              <a:rPr lang="en-US" dirty="0"/>
              <a:t>How execution fee prevent DoS?</a:t>
            </a:r>
            <a:endParaRPr lang="he-IL" dirty="0"/>
          </a:p>
        </p:txBody>
      </p:sp>
      <p:sp>
        <p:nvSpPr>
          <p:cNvPr id="3" name="מציין מיקום תוכן 2">
            <a:extLst>
              <a:ext uri="{FF2B5EF4-FFF2-40B4-BE49-F238E27FC236}">
                <a16:creationId xmlns:a16="http://schemas.microsoft.com/office/drawing/2014/main" id="{2F4E1854-FF4A-DFEA-4947-E3D1C66D5774}"/>
              </a:ext>
            </a:extLst>
          </p:cNvPr>
          <p:cNvSpPr>
            <a:spLocks noGrp="1"/>
          </p:cNvSpPr>
          <p:nvPr>
            <p:ph idx="1"/>
          </p:nvPr>
        </p:nvSpPr>
        <p:spPr/>
        <p:txBody>
          <a:bodyPr>
            <a:normAutofit/>
          </a:bodyPr>
          <a:lstStyle/>
          <a:p>
            <a:r>
              <a:rPr lang="en-US" sz="2400" dirty="0"/>
              <a:t>If an attacker willing to preform a DoS attack, he must pay execution fee.</a:t>
            </a:r>
          </a:p>
          <a:p>
            <a:r>
              <a:rPr lang="en-US" sz="2400" dirty="0"/>
              <a:t>If he pays as he should according to the market, it will be too expensive.</a:t>
            </a:r>
          </a:p>
          <a:p>
            <a:r>
              <a:rPr lang="en-US" sz="2400" dirty="0"/>
              <a:t>If he pays too little, the miner won`t execute it.</a:t>
            </a:r>
            <a:endParaRPr lang="he-IL" sz="2400" dirty="0"/>
          </a:p>
        </p:txBody>
      </p:sp>
    </p:spTree>
    <p:extLst>
      <p:ext uri="{BB962C8B-B14F-4D97-AF65-F5344CB8AC3E}">
        <p14:creationId xmlns:p14="http://schemas.microsoft.com/office/powerpoint/2010/main" val="83121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C89EF7-574C-C06B-8B3B-2DACAA5F1E2E}"/>
              </a:ext>
            </a:extLst>
          </p:cNvPr>
          <p:cNvSpPr>
            <a:spLocks noGrp="1"/>
          </p:cNvSpPr>
          <p:nvPr>
            <p:ph type="title"/>
          </p:nvPr>
        </p:nvSpPr>
        <p:spPr/>
        <p:txBody>
          <a:bodyPr/>
          <a:lstStyle/>
          <a:p>
            <a:r>
              <a:rPr lang="en-US" dirty="0"/>
              <a:t>The mining process</a:t>
            </a:r>
            <a:endParaRPr lang="he-IL" dirty="0"/>
          </a:p>
        </p:txBody>
      </p:sp>
      <p:sp>
        <p:nvSpPr>
          <p:cNvPr id="3" name="מציין מיקום תוכן 2">
            <a:extLst>
              <a:ext uri="{FF2B5EF4-FFF2-40B4-BE49-F238E27FC236}">
                <a16:creationId xmlns:a16="http://schemas.microsoft.com/office/drawing/2014/main" id="{69670BE6-5368-9469-8EF7-498213FBA70D}"/>
              </a:ext>
            </a:extLst>
          </p:cNvPr>
          <p:cNvSpPr>
            <a:spLocks noGrp="1"/>
          </p:cNvSpPr>
          <p:nvPr>
            <p:ph idx="1"/>
          </p:nvPr>
        </p:nvSpPr>
        <p:spPr/>
        <p:txBody>
          <a:bodyPr/>
          <a:lstStyle/>
          <a:p>
            <a:r>
              <a:rPr lang="en-US" dirty="0"/>
              <a:t>The miner group the transaction into block (remember – by the most profit one).</a:t>
            </a:r>
          </a:p>
          <a:p>
            <a:r>
              <a:rPr lang="en-US" dirty="0"/>
              <a:t>Each miner want to collect the fee.</a:t>
            </a:r>
          </a:p>
          <a:p>
            <a:r>
              <a:rPr lang="en-US" dirty="0"/>
              <a:t>Only the valid block can be appended to the blockchain.</a:t>
            </a:r>
          </a:p>
          <a:p>
            <a:r>
              <a:rPr lang="en-US" dirty="0"/>
              <a:t>An example of validity of block – the solve of PoW puzzle – update it difficulty to maintain mining rate of block per 12 seconds.</a:t>
            </a:r>
          </a:p>
          <a:p>
            <a:endParaRPr lang="he-IL" dirty="0"/>
          </a:p>
        </p:txBody>
      </p:sp>
    </p:spTree>
    <p:extLst>
      <p:ext uri="{BB962C8B-B14F-4D97-AF65-F5344CB8AC3E}">
        <p14:creationId xmlns:p14="http://schemas.microsoft.com/office/powerpoint/2010/main" val="195165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2BDBD5-5A6B-8C7B-5E2A-4A5ACC53F9ED}"/>
              </a:ext>
            </a:extLst>
          </p:cNvPr>
          <p:cNvSpPr>
            <a:spLocks noGrp="1"/>
          </p:cNvSpPr>
          <p:nvPr>
            <p:ph type="title"/>
          </p:nvPr>
        </p:nvSpPr>
        <p:spPr/>
        <p:txBody>
          <a:bodyPr/>
          <a:lstStyle/>
          <a:p>
            <a:r>
              <a:rPr lang="en-US" dirty="0"/>
              <a:t>The mining process</a:t>
            </a:r>
            <a:endParaRPr lang="he-IL" dirty="0"/>
          </a:p>
        </p:txBody>
      </p:sp>
      <p:sp>
        <p:nvSpPr>
          <p:cNvPr id="3" name="מציין מיקום תוכן 2">
            <a:extLst>
              <a:ext uri="{FF2B5EF4-FFF2-40B4-BE49-F238E27FC236}">
                <a16:creationId xmlns:a16="http://schemas.microsoft.com/office/drawing/2014/main" id="{D9B1C524-79F8-3B8E-B716-64B657D97603}"/>
              </a:ext>
            </a:extLst>
          </p:cNvPr>
          <p:cNvSpPr>
            <a:spLocks noGrp="1"/>
          </p:cNvSpPr>
          <p:nvPr>
            <p:ph idx="1"/>
          </p:nvPr>
        </p:nvSpPr>
        <p:spPr/>
        <p:txBody>
          <a:bodyPr/>
          <a:lstStyle/>
          <a:p>
            <a:r>
              <a:rPr lang="en-US" dirty="0"/>
              <a:t>Each miner try to solve the puzzle.</a:t>
            </a:r>
          </a:p>
          <a:p>
            <a:r>
              <a:rPr lang="en-US" dirty="0"/>
              <a:t>When the first one solve it he broadcast a new valid block to the network.</a:t>
            </a:r>
          </a:p>
          <a:p>
            <a:r>
              <a:rPr lang="en-US" dirty="0"/>
              <a:t>The other miner discard their attempt and update their local blockchain and start mining on top of it.</a:t>
            </a:r>
          </a:p>
          <a:p>
            <a:r>
              <a:rPr lang="en-US" dirty="0"/>
              <a:t>The fastest miner get the fee.</a:t>
            </a:r>
          </a:p>
          <a:p>
            <a:r>
              <a:rPr lang="en-US" dirty="0"/>
              <a:t>What happens if two miners solve the puzzle in the same time?</a:t>
            </a:r>
          </a:p>
          <a:p>
            <a:endParaRPr lang="en-US" dirty="0"/>
          </a:p>
        </p:txBody>
      </p:sp>
    </p:spTree>
    <p:extLst>
      <p:ext uri="{BB962C8B-B14F-4D97-AF65-F5344CB8AC3E}">
        <p14:creationId xmlns:p14="http://schemas.microsoft.com/office/powerpoint/2010/main" val="5588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439672-F044-1D0F-0168-FA873D1357F6}"/>
              </a:ext>
            </a:extLst>
          </p:cNvPr>
          <p:cNvSpPr>
            <a:spLocks noGrp="1"/>
          </p:cNvSpPr>
          <p:nvPr>
            <p:ph type="title"/>
          </p:nvPr>
        </p:nvSpPr>
        <p:spPr/>
        <p:txBody>
          <a:bodyPr/>
          <a:lstStyle/>
          <a:p>
            <a:r>
              <a:rPr lang="en-US" dirty="0"/>
              <a:t>Fork</a:t>
            </a:r>
            <a:endParaRPr lang="he-IL" dirty="0"/>
          </a:p>
        </p:txBody>
      </p:sp>
      <p:sp>
        <p:nvSpPr>
          <p:cNvPr id="3" name="מציין מיקום תוכן 2">
            <a:extLst>
              <a:ext uri="{FF2B5EF4-FFF2-40B4-BE49-F238E27FC236}">
                <a16:creationId xmlns:a16="http://schemas.microsoft.com/office/drawing/2014/main" id="{C7E64FDE-4346-2947-97DB-061BFC7EE3CF}"/>
              </a:ext>
            </a:extLst>
          </p:cNvPr>
          <p:cNvSpPr>
            <a:spLocks noGrp="1"/>
          </p:cNvSpPr>
          <p:nvPr>
            <p:ph idx="1"/>
          </p:nvPr>
        </p:nvSpPr>
        <p:spPr/>
        <p:txBody>
          <a:bodyPr/>
          <a:lstStyle/>
          <a:p>
            <a:r>
              <a:rPr lang="en-US" dirty="0"/>
              <a:t>Happens when two miners solve the puzzle at the same time.</a:t>
            </a:r>
          </a:p>
          <a:p>
            <a:r>
              <a:rPr lang="en-US" dirty="0"/>
              <a:t>The blockchain forks into two branches – both pointing to the same parent block.</a:t>
            </a:r>
          </a:p>
          <a:p>
            <a:r>
              <a:rPr lang="en-US" dirty="0"/>
              <a:t>The consensus protocol prescribes miners to extend the longest branch.</a:t>
            </a:r>
          </a:p>
          <a:p>
            <a:r>
              <a:rPr lang="en-US" dirty="0"/>
              <a:t>Only transaction belong to the longest branch stay valid while the other discard (remember this for when we will talk about Hard Fork).</a:t>
            </a:r>
          </a:p>
          <a:p>
            <a:r>
              <a:rPr lang="en-US" dirty="0"/>
              <a:t>So, are the miners of the short branch spend afford for nothing?</a:t>
            </a:r>
            <a:endParaRPr lang="he-IL" dirty="0"/>
          </a:p>
        </p:txBody>
      </p:sp>
    </p:spTree>
    <p:extLst>
      <p:ext uri="{BB962C8B-B14F-4D97-AF65-F5344CB8AC3E}">
        <p14:creationId xmlns:p14="http://schemas.microsoft.com/office/powerpoint/2010/main" val="233153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6FF83F-B9FE-3638-32F1-312CC5EC7641}"/>
              </a:ext>
            </a:extLst>
          </p:cNvPr>
          <p:cNvSpPr>
            <a:spLocks noGrp="1"/>
          </p:cNvSpPr>
          <p:nvPr>
            <p:ph type="title"/>
          </p:nvPr>
        </p:nvSpPr>
        <p:spPr/>
        <p:txBody>
          <a:bodyPr>
            <a:normAutofit fontScale="90000"/>
          </a:bodyPr>
          <a:lstStyle/>
          <a:p>
            <a:r>
              <a:rPr lang="en-US" dirty="0"/>
              <a:t>A survey of attacks on Ethereum smart contracts</a:t>
            </a:r>
            <a:endParaRPr lang="he-IL" dirty="0"/>
          </a:p>
        </p:txBody>
      </p:sp>
      <p:sp>
        <p:nvSpPr>
          <p:cNvPr id="3" name="מציין מיקום תוכן 2">
            <a:extLst>
              <a:ext uri="{FF2B5EF4-FFF2-40B4-BE49-F238E27FC236}">
                <a16:creationId xmlns:a16="http://schemas.microsoft.com/office/drawing/2014/main" id="{AFBB77A3-6819-2E2B-A1FE-D4CCDD27B6F9}"/>
              </a:ext>
            </a:extLst>
          </p:cNvPr>
          <p:cNvSpPr>
            <a:spLocks noGrp="1"/>
          </p:cNvSpPr>
          <p:nvPr>
            <p:ph idx="1"/>
          </p:nvPr>
        </p:nvSpPr>
        <p:spPr/>
        <p:txBody>
          <a:bodyPr/>
          <a:lstStyle/>
          <a:p>
            <a:r>
              <a:rPr lang="en-US" dirty="0"/>
              <a:t>What is the paper about – the paper is about the vulnerabilities in smart contract and possible attack on Ethereum blockchain using these vulnerabilities.</a:t>
            </a:r>
          </a:p>
          <a:p>
            <a:r>
              <a:rPr lang="en-US" dirty="0"/>
              <a:t>Motivation – the main motivation is to increase our knowledge about the weaknesses in the whole world of Ethereum blockchain to avoid attacks.</a:t>
            </a:r>
          </a:p>
          <a:p>
            <a:r>
              <a:rPr lang="en-US" dirty="0"/>
              <a:t>Main contribution – the paper give thorough information about the operation of solidity and weaknesses of the blockchain base of experience which can help us build better smart contract. </a:t>
            </a:r>
            <a:endParaRPr lang="he-IL" dirty="0"/>
          </a:p>
        </p:txBody>
      </p:sp>
    </p:spTree>
    <p:extLst>
      <p:ext uri="{BB962C8B-B14F-4D97-AF65-F5344CB8AC3E}">
        <p14:creationId xmlns:p14="http://schemas.microsoft.com/office/powerpoint/2010/main" val="86669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A93D45-94B3-9C3E-8E52-BC6B46229DFA}"/>
              </a:ext>
            </a:extLst>
          </p:cNvPr>
          <p:cNvSpPr>
            <a:spLocks noGrp="1"/>
          </p:cNvSpPr>
          <p:nvPr>
            <p:ph type="title"/>
          </p:nvPr>
        </p:nvSpPr>
        <p:spPr/>
        <p:txBody>
          <a:bodyPr/>
          <a:lstStyle/>
          <a:p>
            <a:r>
              <a:rPr lang="en-US" dirty="0"/>
              <a:t>GHOST Protocol</a:t>
            </a:r>
            <a:endParaRPr lang="he-IL" dirty="0"/>
          </a:p>
        </p:txBody>
      </p:sp>
      <p:sp>
        <p:nvSpPr>
          <p:cNvPr id="3" name="מציין מיקום תוכן 2">
            <a:extLst>
              <a:ext uri="{FF2B5EF4-FFF2-40B4-BE49-F238E27FC236}">
                <a16:creationId xmlns:a16="http://schemas.microsoft.com/office/drawing/2014/main" id="{3788325C-1A37-0B83-52AD-6A7E5B6E1C40}"/>
              </a:ext>
            </a:extLst>
          </p:cNvPr>
          <p:cNvSpPr>
            <a:spLocks noGrp="1"/>
          </p:cNvSpPr>
          <p:nvPr>
            <p:ph idx="1"/>
          </p:nvPr>
        </p:nvSpPr>
        <p:spPr/>
        <p:txBody>
          <a:bodyPr>
            <a:normAutofit/>
          </a:bodyPr>
          <a:lstStyle/>
          <a:p>
            <a:r>
              <a:rPr lang="en-US" sz="2800" dirty="0"/>
              <a:t>Assign the full fees to the miners of the blocks in the longest branch.</a:t>
            </a:r>
          </a:p>
          <a:p>
            <a:r>
              <a:rPr lang="en-US" sz="2800" dirty="0"/>
              <a:t>But why should I stop mine in my branch?</a:t>
            </a:r>
          </a:p>
          <a:p>
            <a:r>
              <a:rPr lang="en-US" sz="2800" dirty="0"/>
              <a:t>Each miner can donate part of its reward to the miner of the “uncle block” to increase the weight of its branch in the fork resolution process.</a:t>
            </a:r>
            <a:endParaRPr lang="he-IL" sz="2800" dirty="0"/>
          </a:p>
        </p:txBody>
      </p:sp>
    </p:spTree>
    <p:extLst>
      <p:ext uri="{BB962C8B-B14F-4D97-AF65-F5344CB8AC3E}">
        <p14:creationId xmlns:p14="http://schemas.microsoft.com/office/powerpoint/2010/main" val="402501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E14715-70C5-802C-5006-78ADF05850ED}"/>
              </a:ext>
            </a:extLst>
          </p:cNvPr>
          <p:cNvSpPr>
            <a:spLocks noGrp="1"/>
          </p:cNvSpPr>
          <p:nvPr>
            <p:ph type="title"/>
          </p:nvPr>
        </p:nvSpPr>
        <p:spPr/>
        <p:txBody>
          <a:bodyPr/>
          <a:lstStyle/>
          <a:p>
            <a:r>
              <a:rPr lang="en-US" dirty="0"/>
              <a:t>Compiling Solidity into EVM bytecode</a:t>
            </a:r>
            <a:endParaRPr lang="he-IL" dirty="0"/>
          </a:p>
        </p:txBody>
      </p:sp>
      <p:sp>
        <p:nvSpPr>
          <p:cNvPr id="3" name="מציין מיקום תוכן 2">
            <a:extLst>
              <a:ext uri="{FF2B5EF4-FFF2-40B4-BE49-F238E27FC236}">
                <a16:creationId xmlns:a16="http://schemas.microsoft.com/office/drawing/2014/main" id="{D4E64DCF-078B-41C7-EBB7-7CBA370E2D92}"/>
              </a:ext>
            </a:extLst>
          </p:cNvPr>
          <p:cNvSpPr>
            <a:spLocks noGrp="1"/>
          </p:cNvSpPr>
          <p:nvPr>
            <p:ph idx="1"/>
          </p:nvPr>
        </p:nvSpPr>
        <p:spPr/>
        <p:txBody>
          <a:bodyPr/>
          <a:lstStyle/>
          <a:p>
            <a:r>
              <a:rPr lang="en-US" dirty="0"/>
              <a:t>EVM bytecode has no support for functions.</a:t>
            </a:r>
          </a:p>
          <a:p>
            <a:r>
              <a:rPr lang="en-US" dirty="0"/>
              <a:t>Each function is uniquely identified by a signature base on its name and type parameters.</a:t>
            </a:r>
          </a:p>
          <a:p>
            <a:r>
              <a:rPr lang="en-US" dirty="0"/>
              <a:t>When calling a function, its signature passes as input.</a:t>
            </a:r>
          </a:p>
          <a:p>
            <a:r>
              <a:rPr lang="en-US" dirty="0"/>
              <a:t>If the signature matches one of the function, it jump to the relevant code.</a:t>
            </a:r>
          </a:p>
          <a:p>
            <a:r>
              <a:rPr lang="en-US" dirty="0"/>
              <a:t>Else, if goes to the fallback function (important!)</a:t>
            </a:r>
          </a:p>
          <a:p>
            <a:endParaRPr lang="he-IL" dirty="0"/>
          </a:p>
        </p:txBody>
      </p:sp>
    </p:spTree>
    <p:extLst>
      <p:ext uri="{BB962C8B-B14F-4D97-AF65-F5344CB8AC3E}">
        <p14:creationId xmlns:p14="http://schemas.microsoft.com/office/powerpoint/2010/main" val="111642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EA6BE1-2751-1381-D0A9-AEA019E2B1FF}"/>
              </a:ext>
            </a:extLst>
          </p:cNvPr>
          <p:cNvSpPr>
            <a:spLocks noGrp="1"/>
          </p:cNvSpPr>
          <p:nvPr>
            <p:ph type="title"/>
          </p:nvPr>
        </p:nvSpPr>
        <p:spPr/>
        <p:txBody>
          <a:bodyPr/>
          <a:lstStyle/>
          <a:p>
            <a:r>
              <a:rPr lang="en-US" dirty="0"/>
              <a:t>Fallback function</a:t>
            </a:r>
            <a:endParaRPr lang="he-IL" dirty="0"/>
          </a:p>
        </p:txBody>
      </p:sp>
      <p:sp>
        <p:nvSpPr>
          <p:cNvPr id="3" name="מציין מיקום תוכן 2">
            <a:extLst>
              <a:ext uri="{FF2B5EF4-FFF2-40B4-BE49-F238E27FC236}">
                <a16:creationId xmlns:a16="http://schemas.microsoft.com/office/drawing/2014/main" id="{617239A7-5341-ADBF-0F6D-2291DD1458D0}"/>
              </a:ext>
            </a:extLst>
          </p:cNvPr>
          <p:cNvSpPr>
            <a:spLocks noGrp="1"/>
          </p:cNvSpPr>
          <p:nvPr>
            <p:ph idx="1"/>
          </p:nvPr>
        </p:nvSpPr>
        <p:spPr/>
        <p:txBody>
          <a:bodyPr>
            <a:normAutofit/>
          </a:bodyPr>
          <a:lstStyle/>
          <a:p>
            <a:r>
              <a:rPr lang="en-US" sz="2800" dirty="0"/>
              <a:t>Has no name and no arguments.</a:t>
            </a:r>
          </a:p>
          <a:p>
            <a:r>
              <a:rPr lang="en-US" sz="2800" dirty="0"/>
              <a:t>Can be arbitrarily code (how can an attacker use that?)</a:t>
            </a:r>
          </a:p>
          <a:p>
            <a:r>
              <a:rPr lang="en-US" sz="2800" dirty="0"/>
              <a:t>Execute also when an empty signature is passed.</a:t>
            </a:r>
            <a:endParaRPr lang="he-IL" sz="2800" dirty="0"/>
          </a:p>
        </p:txBody>
      </p:sp>
      <p:pic>
        <p:nvPicPr>
          <p:cNvPr id="1026" name="Picture 2" descr="A girl has no name.">
            <a:extLst>
              <a:ext uri="{FF2B5EF4-FFF2-40B4-BE49-F238E27FC236}">
                <a16:creationId xmlns:a16="http://schemas.microsoft.com/office/drawing/2014/main" id="{A80E727C-82FE-D7B1-1CAC-6A73BC76F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027" y="3125037"/>
            <a:ext cx="2511973" cy="373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2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1C4A5B-5339-FEA6-0361-9C56D7AC4375}"/>
              </a:ext>
            </a:extLst>
          </p:cNvPr>
          <p:cNvSpPr>
            <a:spLocks noGrp="1"/>
          </p:cNvSpPr>
          <p:nvPr>
            <p:ph type="title"/>
          </p:nvPr>
        </p:nvSpPr>
        <p:spPr/>
        <p:txBody>
          <a:bodyPr/>
          <a:lstStyle/>
          <a:p>
            <a:r>
              <a:rPr lang="en-US" dirty="0"/>
              <a:t>Vulnerabilities in smart contracts</a:t>
            </a:r>
            <a:endParaRPr lang="he-IL" dirty="0"/>
          </a:p>
        </p:txBody>
      </p:sp>
      <p:sp>
        <p:nvSpPr>
          <p:cNvPr id="3" name="מציין מיקום תוכן 2">
            <a:extLst>
              <a:ext uri="{FF2B5EF4-FFF2-40B4-BE49-F238E27FC236}">
                <a16:creationId xmlns:a16="http://schemas.microsoft.com/office/drawing/2014/main" id="{564B8E5B-BD5F-1137-B0C9-B2FD4F19E042}"/>
              </a:ext>
            </a:extLst>
          </p:cNvPr>
          <p:cNvSpPr>
            <a:spLocks noGrp="1"/>
          </p:cNvSpPr>
          <p:nvPr>
            <p:ph idx="1"/>
          </p:nvPr>
        </p:nvSpPr>
        <p:spPr/>
        <p:txBody>
          <a:bodyPr/>
          <a:lstStyle/>
          <a:p>
            <a:endParaRPr lang="he-IL" dirty="0"/>
          </a:p>
        </p:txBody>
      </p:sp>
    </p:spTree>
    <p:extLst>
      <p:ext uri="{BB962C8B-B14F-4D97-AF65-F5344CB8AC3E}">
        <p14:creationId xmlns:p14="http://schemas.microsoft.com/office/powerpoint/2010/main" val="3319041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740FABF-9E36-B07A-5551-2E6C4419D02A}"/>
              </a:ext>
            </a:extLst>
          </p:cNvPr>
          <p:cNvSpPr>
            <a:spLocks noGrp="1"/>
          </p:cNvSpPr>
          <p:nvPr>
            <p:ph type="title"/>
          </p:nvPr>
        </p:nvSpPr>
        <p:spPr>
          <a:xfrm>
            <a:off x="640080" y="1302091"/>
            <a:ext cx="3291840" cy="2770216"/>
          </a:xfrm>
        </p:spPr>
        <p:txBody>
          <a:bodyPr vert="horz" lIns="91440" tIns="45720" rIns="91440" bIns="45720" rtlCol="0" anchor="t">
            <a:normAutofit/>
          </a:bodyPr>
          <a:lstStyle/>
          <a:p>
            <a:r>
              <a:rPr lang="en-US" sz="3700" dirty="0"/>
              <a:t>Vulnerabilities in smart contracts</a:t>
            </a:r>
          </a:p>
        </p:txBody>
      </p:sp>
      <p:cxnSp>
        <p:nvCxnSpPr>
          <p:cNvPr id="14" name="Straight Connector 13">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4596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מציין מיקום תוכן 4">
            <a:extLst>
              <a:ext uri="{FF2B5EF4-FFF2-40B4-BE49-F238E27FC236}">
                <a16:creationId xmlns:a16="http://schemas.microsoft.com/office/drawing/2014/main" id="{B52D2532-9D63-8144-DCA1-7999E5F309B4}"/>
              </a:ext>
            </a:extLst>
          </p:cNvPr>
          <p:cNvPicPr>
            <a:picLocks noGrp="1" noChangeAspect="1"/>
          </p:cNvPicPr>
          <p:nvPr>
            <p:ph idx="1"/>
          </p:nvPr>
        </p:nvPicPr>
        <p:blipFill>
          <a:blip r:embed="rId2"/>
          <a:stretch>
            <a:fillRect/>
          </a:stretch>
        </p:blipFill>
        <p:spPr>
          <a:xfrm>
            <a:off x="4443984" y="1357598"/>
            <a:ext cx="7086600" cy="4092511"/>
          </a:xfrm>
          <a:prstGeom prst="rect">
            <a:avLst/>
          </a:prstGeom>
        </p:spPr>
      </p:pic>
    </p:spTree>
    <p:extLst>
      <p:ext uri="{BB962C8B-B14F-4D97-AF65-F5344CB8AC3E}">
        <p14:creationId xmlns:p14="http://schemas.microsoft.com/office/powerpoint/2010/main" val="164529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4713E2-4E3E-B021-924E-14F5EAA469A5}"/>
              </a:ext>
            </a:extLst>
          </p:cNvPr>
          <p:cNvSpPr>
            <a:spLocks noGrp="1"/>
          </p:cNvSpPr>
          <p:nvPr>
            <p:ph type="title"/>
          </p:nvPr>
        </p:nvSpPr>
        <p:spPr/>
        <p:txBody>
          <a:bodyPr/>
          <a:lstStyle/>
          <a:p>
            <a:r>
              <a:rPr lang="en-US" dirty="0"/>
              <a:t>Call to the unknown</a:t>
            </a:r>
            <a:endParaRPr lang="he-IL" dirty="0"/>
          </a:p>
        </p:txBody>
      </p:sp>
      <p:sp>
        <p:nvSpPr>
          <p:cNvPr id="3" name="מציין מיקום תוכן 2">
            <a:extLst>
              <a:ext uri="{FF2B5EF4-FFF2-40B4-BE49-F238E27FC236}">
                <a16:creationId xmlns:a16="http://schemas.microsoft.com/office/drawing/2014/main" id="{76982636-DB36-0B02-9B32-4019FE10240B}"/>
              </a:ext>
            </a:extLst>
          </p:cNvPr>
          <p:cNvSpPr>
            <a:spLocks noGrp="1"/>
          </p:cNvSpPr>
          <p:nvPr>
            <p:ph idx="1"/>
          </p:nvPr>
        </p:nvSpPr>
        <p:spPr/>
        <p:txBody>
          <a:bodyPr>
            <a:normAutofit/>
          </a:bodyPr>
          <a:lstStyle/>
          <a:p>
            <a:r>
              <a:rPr lang="en-US" sz="2800" dirty="0"/>
              <a:t>Solidity has the following primitives: call, send, </a:t>
            </a:r>
            <a:r>
              <a:rPr lang="en-US" sz="2800" dirty="0" err="1"/>
              <a:t>delegatecall</a:t>
            </a:r>
            <a:r>
              <a:rPr lang="en-US" sz="2800" dirty="0"/>
              <a:t>, direct call.</a:t>
            </a:r>
          </a:p>
          <a:p>
            <a:r>
              <a:rPr lang="en-US" sz="2800" dirty="0"/>
              <a:t>Each one of them can invoke the fallback function.</a:t>
            </a:r>
            <a:endParaRPr lang="he-IL" sz="2800" dirty="0"/>
          </a:p>
        </p:txBody>
      </p:sp>
    </p:spTree>
    <p:extLst>
      <p:ext uri="{BB962C8B-B14F-4D97-AF65-F5344CB8AC3E}">
        <p14:creationId xmlns:p14="http://schemas.microsoft.com/office/powerpoint/2010/main" val="228396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30CCB2-FA12-8E12-4890-1478311A6E49}"/>
              </a:ext>
            </a:extLst>
          </p:cNvPr>
          <p:cNvSpPr>
            <a:spLocks noGrp="1"/>
          </p:cNvSpPr>
          <p:nvPr>
            <p:ph type="title"/>
          </p:nvPr>
        </p:nvSpPr>
        <p:spPr/>
        <p:txBody>
          <a:bodyPr/>
          <a:lstStyle/>
          <a:p>
            <a:r>
              <a:rPr lang="en-US" dirty="0"/>
              <a:t>Call to the unknown - call</a:t>
            </a:r>
            <a:endParaRPr lang="he-IL" dirty="0"/>
          </a:p>
        </p:txBody>
      </p:sp>
      <p:sp>
        <p:nvSpPr>
          <p:cNvPr id="3" name="מציין מיקום תוכן 2">
            <a:extLst>
              <a:ext uri="{FF2B5EF4-FFF2-40B4-BE49-F238E27FC236}">
                <a16:creationId xmlns:a16="http://schemas.microsoft.com/office/drawing/2014/main" id="{1496E25B-4EA3-5E0C-F6B4-47470D069E00}"/>
              </a:ext>
            </a:extLst>
          </p:cNvPr>
          <p:cNvSpPr>
            <a:spLocks noGrp="1"/>
          </p:cNvSpPr>
          <p:nvPr>
            <p:ph idx="1"/>
          </p:nvPr>
        </p:nvSpPr>
        <p:spPr/>
        <p:txBody>
          <a:bodyPr/>
          <a:lstStyle/>
          <a:p>
            <a:r>
              <a:rPr lang="en-US" dirty="0"/>
              <a:t>Call invoke a function and transfer ether to the callee.</a:t>
            </a:r>
          </a:p>
          <a:p>
            <a:r>
              <a:rPr lang="en-US" dirty="0"/>
              <a:t>For example:</a:t>
            </a:r>
          </a:p>
          <a:p>
            <a:endParaRPr lang="en-US" dirty="0"/>
          </a:p>
          <a:p>
            <a:r>
              <a:rPr lang="en-US" dirty="0"/>
              <a:t>The function that called is identify by the first four bytes of its hashed, amount is how many </a:t>
            </a:r>
            <a:r>
              <a:rPr lang="en-US" dirty="0" err="1"/>
              <a:t>wei</a:t>
            </a:r>
            <a:r>
              <a:rPr lang="en-US" dirty="0"/>
              <a:t> to transfer to c and n is the actual parameter of ping.</a:t>
            </a:r>
          </a:p>
          <a:p>
            <a:r>
              <a:rPr lang="en-US" dirty="0"/>
              <a:t>But what happened if the requested function doesn’t exists?</a:t>
            </a:r>
          </a:p>
          <a:p>
            <a:r>
              <a:rPr lang="en-US" dirty="0" err="1"/>
              <a:t>FallBack</a:t>
            </a:r>
            <a:r>
              <a:rPr lang="en-US" dirty="0"/>
              <a:t>!</a:t>
            </a:r>
          </a:p>
          <a:p>
            <a:endParaRPr lang="he-IL" dirty="0"/>
          </a:p>
        </p:txBody>
      </p:sp>
      <p:pic>
        <p:nvPicPr>
          <p:cNvPr id="5" name="תמונה 4">
            <a:extLst>
              <a:ext uri="{FF2B5EF4-FFF2-40B4-BE49-F238E27FC236}">
                <a16:creationId xmlns:a16="http://schemas.microsoft.com/office/drawing/2014/main" id="{193818BD-E763-2980-C83E-B152D0E60CE2}"/>
              </a:ext>
            </a:extLst>
          </p:cNvPr>
          <p:cNvPicPr>
            <a:picLocks noChangeAspect="1"/>
          </p:cNvPicPr>
          <p:nvPr/>
        </p:nvPicPr>
        <p:blipFill>
          <a:blip r:embed="rId2"/>
          <a:stretch>
            <a:fillRect/>
          </a:stretch>
        </p:blipFill>
        <p:spPr>
          <a:xfrm>
            <a:off x="660992" y="3567395"/>
            <a:ext cx="6373114" cy="352474"/>
          </a:xfrm>
          <a:prstGeom prst="rect">
            <a:avLst/>
          </a:prstGeom>
        </p:spPr>
      </p:pic>
    </p:spTree>
    <p:extLst>
      <p:ext uri="{BB962C8B-B14F-4D97-AF65-F5344CB8AC3E}">
        <p14:creationId xmlns:p14="http://schemas.microsoft.com/office/powerpoint/2010/main" val="206118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D4F0F5-EB65-5367-AC32-74DDB42AB6F3}"/>
              </a:ext>
            </a:extLst>
          </p:cNvPr>
          <p:cNvSpPr>
            <a:spLocks noGrp="1"/>
          </p:cNvSpPr>
          <p:nvPr>
            <p:ph type="title"/>
          </p:nvPr>
        </p:nvSpPr>
        <p:spPr/>
        <p:txBody>
          <a:bodyPr/>
          <a:lstStyle/>
          <a:p>
            <a:r>
              <a:rPr lang="en-US" dirty="0"/>
              <a:t>Call to the unknown - send</a:t>
            </a:r>
            <a:endParaRPr lang="he-IL" dirty="0"/>
          </a:p>
        </p:txBody>
      </p:sp>
      <p:sp>
        <p:nvSpPr>
          <p:cNvPr id="3" name="מציין מיקום תוכן 2">
            <a:extLst>
              <a:ext uri="{FF2B5EF4-FFF2-40B4-BE49-F238E27FC236}">
                <a16:creationId xmlns:a16="http://schemas.microsoft.com/office/drawing/2014/main" id="{0CAA23E6-1E75-D26D-38DA-D06295B503C6}"/>
              </a:ext>
            </a:extLst>
          </p:cNvPr>
          <p:cNvSpPr>
            <a:spLocks noGrp="1"/>
          </p:cNvSpPr>
          <p:nvPr>
            <p:ph idx="1"/>
          </p:nvPr>
        </p:nvSpPr>
        <p:spPr/>
        <p:txBody>
          <a:bodyPr>
            <a:normAutofit/>
          </a:bodyPr>
          <a:lstStyle/>
          <a:p>
            <a:r>
              <a:rPr lang="en-US" sz="2800" dirty="0"/>
              <a:t>Send function used to transfer ether from running contract to some recipient.</a:t>
            </a:r>
          </a:p>
          <a:p>
            <a:r>
              <a:rPr lang="en-US" sz="2800" dirty="0"/>
              <a:t>After the transferring, send execute the recipient</a:t>
            </a:r>
          </a:p>
          <a:p>
            <a:r>
              <a:rPr lang="en-US" sz="2800" dirty="0" err="1"/>
              <a:t>FallBack</a:t>
            </a:r>
            <a:r>
              <a:rPr lang="en-US" sz="2800" dirty="0"/>
              <a:t>!</a:t>
            </a:r>
            <a:endParaRPr lang="he-IL" sz="2800" dirty="0"/>
          </a:p>
        </p:txBody>
      </p:sp>
    </p:spTree>
    <p:extLst>
      <p:ext uri="{BB962C8B-B14F-4D97-AF65-F5344CB8AC3E}">
        <p14:creationId xmlns:p14="http://schemas.microsoft.com/office/powerpoint/2010/main" val="189593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0B8B8F-515E-A287-1F84-976F177851B5}"/>
              </a:ext>
            </a:extLst>
          </p:cNvPr>
          <p:cNvSpPr>
            <a:spLocks noGrp="1"/>
          </p:cNvSpPr>
          <p:nvPr>
            <p:ph type="title"/>
          </p:nvPr>
        </p:nvSpPr>
        <p:spPr/>
        <p:txBody>
          <a:bodyPr/>
          <a:lstStyle/>
          <a:p>
            <a:r>
              <a:rPr lang="en-US" dirty="0"/>
              <a:t>Call the unknown - </a:t>
            </a:r>
            <a:r>
              <a:rPr lang="en-US" dirty="0" err="1"/>
              <a:t>delegatecall</a:t>
            </a:r>
            <a:endParaRPr lang="he-IL" dirty="0"/>
          </a:p>
        </p:txBody>
      </p:sp>
      <p:sp>
        <p:nvSpPr>
          <p:cNvPr id="3" name="מציין מיקום תוכן 2">
            <a:extLst>
              <a:ext uri="{FF2B5EF4-FFF2-40B4-BE49-F238E27FC236}">
                <a16:creationId xmlns:a16="http://schemas.microsoft.com/office/drawing/2014/main" id="{C23D3158-2DFF-C592-7D90-F1B14C462A33}"/>
              </a:ext>
            </a:extLst>
          </p:cNvPr>
          <p:cNvSpPr>
            <a:spLocks noGrp="1"/>
          </p:cNvSpPr>
          <p:nvPr>
            <p:ph idx="1"/>
          </p:nvPr>
        </p:nvSpPr>
        <p:spPr/>
        <p:txBody>
          <a:bodyPr/>
          <a:lstStyle/>
          <a:p>
            <a:r>
              <a:rPr lang="en-US" dirty="0"/>
              <a:t>Why we need another call function?</a:t>
            </a:r>
          </a:p>
          <a:p>
            <a:r>
              <a:rPr lang="en-US" dirty="0"/>
              <a:t>In this one, the invoked function run in the caller environment.</a:t>
            </a:r>
          </a:p>
          <a:p>
            <a:r>
              <a:rPr lang="en-US" dirty="0"/>
              <a:t>For example, if the called function use this, its refers to the caller address.</a:t>
            </a:r>
          </a:p>
          <a:p>
            <a:r>
              <a:rPr lang="en-US" dirty="0"/>
              <a:t>This one wont call the fallback directly, but the called function can call the send function and it will invoke the caller send.</a:t>
            </a:r>
          </a:p>
        </p:txBody>
      </p:sp>
    </p:spTree>
    <p:extLst>
      <p:ext uri="{BB962C8B-B14F-4D97-AF65-F5344CB8AC3E}">
        <p14:creationId xmlns:p14="http://schemas.microsoft.com/office/powerpoint/2010/main" val="83494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F74C1D-E230-F752-F88D-80CDCD323360}"/>
              </a:ext>
            </a:extLst>
          </p:cNvPr>
          <p:cNvSpPr>
            <a:spLocks noGrp="1"/>
          </p:cNvSpPr>
          <p:nvPr>
            <p:ph type="title"/>
          </p:nvPr>
        </p:nvSpPr>
        <p:spPr/>
        <p:txBody>
          <a:bodyPr/>
          <a:lstStyle/>
          <a:p>
            <a:r>
              <a:rPr lang="en-US" dirty="0"/>
              <a:t>Call the unknown – direct call</a:t>
            </a:r>
            <a:endParaRPr lang="he-IL" dirty="0"/>
          </a:p>
        </p:txBody>
      </p:sp>
      <p:sp>
        <p:nvSpPr>
          <p:cNvPr id="3" name="מציין מיקום תוכן 2">
            <a:extLst>
              <a:ext uri="{FF2B5EF4-FFF2-40B4-BE49-F238E27FC236}">
                <a16:creationId xmlns:a16="http://schemas.microsoft.com/office/drawing/2014/main" id="{3EA70AE7-6DB6-E196-560E-865B5560DF41}"/>
              </a:ext>
            </a:extLst>
          </p:cNvPr>
          <p:cNvSpPr>
            <a:spLocks noGrp="1"/>
          </p:cNvSpPr>
          <p:nvPr>
            <p:ph idx="1"/>
          </p:nvPr>
        </p:nvSpPr>
        <p:spPr/>
        <p:txBody>
          <a:bodyPr/>
          <a:lstStyle/>
          <a:p>
            <a:r>
              <a:rPr lang="en-US" dirty="0"/>
              <a:t>When one's function calling another function.</a:t>
            </a:r>
          </a:p>
          <a:p>
            <a:r>
              <a:rPr lang="en-US" dirty="0"/>
              <a:t>For example:</a:t>
            </a:r>
          </a:p>
          <a:p>
            <a:endParaRPr lang="en-US" dirty="0"/>
          </a:p>
          <a:p>
            <a:r>
              <a:rPr lang="en-US" dirty="0"/>
              <a:t>If the programmer has a </a:t>
            </a:r>
            <a:r>
              <a:rPr lang="en-US" dirty="0" err="1"/>
              <a:t>tyipo</a:t>
            </a:r>
            <a:r>
              <a:rPr lang="en-US" dirty="0"/>
              <a:t>, then it will call an </a:t>
            </a:r>
            <a:r>
              <a:rPr lang="en-US" dirty="0" err="1"/>
              <a:t>unexisting</a:t>
            </a:r>
            <a:r>
              <a:rPr lang="en-US" dirty="0"/>
              <a:t> function which lead to invoking Alice fallback.</a:t>
            </a:r>
          </a:p>
          <a:p>
            <a:r>
              <a:rPr lang="en-US" dirty="0" err="1"/>
              <a:t>FallBack</a:t>
            </a:r>
            <a:r>
              <a:rPr lang="en-US" dirty="0"/>
              <a:t>!</a:t>
            </a:r>
          </a:p>
          <a:p>
            <a:endParaRPr lang="he-IL" dirty="0"/>
          </a:p>
        </p:txBody>
      </p:sp>
      <p:pic>
        <p:nvPicPr>
          <p:cNvPr id="5" name="תמונה 4">
            <a:extLst>
              <a:ext uri="{FF2B5EF4-FFF2-40B4-BE49-F238E27FC236}">
                <a16:creationId xmlns:a16="http://schemas.microsoft.com/office/drawing/2014/main" id="{F99A23FB-58EA-A043-C9BB-AD67BB3F0B0D}"/>
              </a:ext>
            </a:extLst>
          </p:cNvPr>
          <p:cNvPicPr>
            <a:picLocks noChangeAspect="1"/>
          </p:cNvPicPr>
          <p:nvPr/>
        </p:nvPicPr>
        <p:blipFill>
          <a:blip r:embed="rId2"/>
          <a:stretch>
            <a:fillRect/>
          </a:stretch>
        </p:blipFill>
        <p:spPr>
          <a:xfrm>
            <a:off x="1421636" y="3531376"/>
            <a:ext cx="6716062" cy="619211"/>
          </a:xfrm>
          <a:prstGeom prst="rect">
            <a:avLst/>
          </a:prstGeom>
        </p:spPr>
      </p:pic>
    </p:spTree>
    <p:extLst>
      <p:ext uri="{BB962C8B-B14F-4D97-AF65-F5344CB8AC3E}">
        <p14:creationId xmlns:p14="http://schemas.microsoft.com/office/powerpoint/2010/main" val="345712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E22678-DDCB-1BE9-9372-892F6DA2F06A}"/>
              </a:ext>
            </a:extLst>
          </p:cNvPr>
          <p:cNvSpPr>
            <a:spLocks noGrp="1"/>
          </p:cNvSpPr>
          <p:nvPr>
            <p:ph type="title"/>
          </p:nvPr>
        </p:nvSpPr>
        <p:spPr/>
        <p:txBody>
          <a:bodyPr>
            <a:normAutofit/>
          </a:bodyPr>
          <a:lstStyle/>
          <a:p>
            <a:r>
              <a:rPr lang="en-US" dirty="0"/>
              <a:t>Terminology and notions</a:t>
            </a:r>
            <a:endParaRPr lang="he-IL" dirty="0"/>
          </a:p>
        </p:txBody>
      </p:sp>
      <p:pic>
        <p:nvPicPr>
          <p:cNvPr id="5" name="מציין מיקום תוכן 4">
            <a:extLst>
              <a:ext uri="{FF2B5EF4-FFF2-40B4-BE49-F238E27FC236}">
                <a16:creationId xmlns:a16="http://schemas.microsoft.com/office/drawing/2014/main" id="{C8FE9515-5403-EF33-326E-707DD518EDAD}"/>
              </a:ext>
            </a:extLst>
          </p:cNvPr>
          <p:cNvPicPr>
            <a:picLocks noGrp="1" noChangeAspect="1"/>
          </p:cNvPicPr>
          <p:nvPr>
            <p:ph idx="1"/>
          </p:nvPr>
        </p:nvPicPr>
        <p:blipFill>
          <a:blip r:embed="rId2"/>
          <a:stretch>
            <a:fillRect/>
          </a:stretch>
        </p:blipFill>
        <p:spPr>
          <a:xfrm>
            <a:off x="640078" y="2257261"/>
            <a:ext cx="10744703" cy="4405328"/>
          </a:xfrm>
        </p:spPr>
      </p:pic>
    </p:spTree>
    <p:extLst>
      <p:ext uri="{BB962C8B-B14F-4D97-AF65-F5344CB8AC3E}">
        <p14:creationId xmlns:p14="http://schemas.microsoft.com/office/powerpoint/2010/main" val="3590303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4F6DD7-65DF-BA3B-3664-CCF7A13D56CA}"/>
              </a:ext>
            </a:extLst>
          </p:cNvPr>
          <p:cNvSpPr>
            <a:spLocks noGrp="1"/>
          </p:cNvSpPr>
          <p:nvPr>
            <p:ph type="title"/>
          </p:nvPr>
        </p:nvSpPr>
        <p:spPr/>
        <p:txBody>
          <a:bodyPr/>
          <a:lstStyle/>
          <a:p>
            <a:r>
              <a:rPr lang="en-US" dirty="0"/>
              <a:t>Exception disorder</a:t>
            </a:r>
            <a:endParaRPr lang="he-IL" dirty="0"/>
          </a:p>
        </p:txBody>
      </p:sp>
      <p:sp>
        <p:nvSpPr>
          <p:cNvPr id="3" name="מציין מיקום תוכן 2">
            <a:extLst>
              <a:ext uri="{FF2B5EF4-FFF2-40B4-BE49-F238E27FC236}">
                <a16:creationId xmlns:a16="http://schemas.microsoft.com/office/drawing/2014/main" id="{0D1679B5-3C2D-96F5-E283-E8A6E0566992}"/>
              </a:ext>
            </a:extLst>
          </p:cNvPr>
          <p:cNvSpPr>
            <a:spLocks noGrp="1"/>
          </p:cNvSpPr>
          <p:nvPr>
            <p:ph idx="1"/>
          </p:nvPr>
        </p:nvSpPr>
        <p:spPr/>
        <p:txBody>
          <a:bodyPr/>
          <a:lstStyle/>
          <a:p>
            <a:r>
              <a:rPr lang="en-US" dirty="0"/>
              <a:t>When exception raise in Solidity?</a:t>
            </a:r>
          </a:p>
          <a:p>
            <a:r>
              <a:rPr lang="en-US" dirty="0"/>
              <a:t>The execution run out of gas.</a:t>
            </a:r>
          </a:p>
          <a:p>
            <a:r>
              <a:rPr lang="en-US" dirty="0"/>
              <a:t>The call stack reach its limit</a:t>
            </a:r>
          </a:p>
          <a:p>
            <a:r>
              <a:rPr lang="en-US" dirty="0"/>
              <a:t>The command theow is executed.</a:t>
            </a:r>
          </a:p>
          <a:p>
            <a:r>
              <a:rPr lang="en-US" dirty="0"/>
              <a:t>So far so good, what wrong?</a:t>
            </a:r>
          </a:p>
          <a:p>
            <a:r>
              <a:rPr lang="en-US" dirty="0"/>
              <a:t>Solidity is not uniform in the wat it hands exceptions!</a:t>
            </a:r>
            <a:endParaRPr lang="he-IL" dirty="0"/>
          </a:p>
        </p:txBody>
      </p:sp>
    </p:spTree>
    <p:extLst>
      <p:ext uri="{BB962C8B-B14F-4D97-AF65-F5344CB8AC3E}">
        <p14:creationId xmlns:p14="http://schemas.microsoft.com/office/powerpoint/2010/main" val="114820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B686B6-E094-E7F6-A721-514EFAECD7E9}"/>
              </a:ext>
            </a:extLst>
          </p:cNvPr>
          <p:cNvSpPr>
            <a:spLocks noGrp="1"/>
          </p:cNvSpPr>
          <p:nvPr>
            <p:ph type="title"/>
          </p:nvPr>
        </p:nvSpPr>
        <p:spPr/>
        <p:txBody>
          <a:bodyPr/>
          <a:lstStyle/>
          <a:p>
            <a:r>
              <a:rPr lang="en-US" dirty="0"/>
              <a:t>Example </a:t>
            </a:r>
            <a:endParaRPr lang="he-IL" dirty="0"/>
          </a:p>
        </p:txBody>
      </p:sp>
      <p:sp>
        <p:nvSpPr>
          <p:cNvPr id="3" name="מציין מיקום תוכן 2">
            <a:extLst>
              <a:ext uri="{FF2B5EF4-FFF2-40B4-BE49-F238E27FC236}">
                <a16:creationId xmlns:a16="http://schemas.microsoft.com/office/drawing/2014/main" id="{DE48B473-575C-8276-00B0-AAFA9D318E56}"/>
              </a:ext>
            </a:extLst>
          </p:cNvPr>
          <p:cNvSpPr>
            <a:spLocks noGrp="1"/>
          </p:cNvSpPr>
          <p:nvPr>
            <p:ph idx="1"/>
          </p:nvPr>
        </p:nvSpPr>
        <p:spPr/>
        <p:txBody>
          <a:bodyPr/>
          <a:lstStyle/>
          <a:p>
            <a:r>
              <a:rPr lang="en-US" dirty="0"/>
              <a:t>Assume that Alice ping throw an exception.</a:t>
            </a:r>
          </a:p>
          <a:p>
            <a:r>
              <a:rPr lang="en-US" dirty="0"/>
              <a:t>What will happened if someone invoke Bob pong or if Bob will call pong?</a:t>
            </a:r>
          </a:p>
          <a:p>
            <a:endParaRPr lang="he-IL" dirty="0"/>
          </a:p>
        </p:txBody>
      </p:sp>
      <p:pic>
        <p:nvPicPr>
          <p:cNvPr id="7" name="תמונה 6">
            <a:extLst>
              <a:ext uri="{FF2B5EF4-FFF2-40B4-BE49-F238E27FC236}">
                <a16:creationId xmlns:a16="http://schemas.microsoft.com/office/drawing/2014/main" id="{460B2F44-9A19-1823-251C-5A34253392F7}"/>
              </a:ext>
            </a:extLst>
          </p:cNvPr>
          <p:cNvPicPr>
            <a:picLocks noChangeAspect="1"/>
          </p:cNvPicPr>
          <p:nvPr/>
        </p:nvPicPr>
        <p:blipFill>
          <a:blip r:embed="rId2"/>
          <a:stretch>
            <a:fillRect/>
          </a:stretch>
        </p:blipFill>
        <p:spPr>
          <a:xfrm>
            <a:off x="2036853" y="4061600"/>
            <a:ext cx="8097380" cy="857370"/>
          </a:xfrm>
          <a:prstGeom prst="rect">
            <a:avLst/>
          </a:prstGeom>
        </p:spPr>
      </p:pic>
    </p:spTree>
    <p:extLst>
      <p:ext uri="{BB962C8B-B14F-4D97-AF65-F5344CB8AC3E}">
        <p14:creationId xmlns:p14="http://schemas.microsoft.com/office/powerpoint/2010/main" val="174684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BB6AD5-51D1-FCBB-31E8-B4E4A34780FB}"/>
              </a:ext>
            </a:extLst>
          </p:cNvPr>
          <p:cNvSpPr>
            <a:spLocks noGrp="1"/>
          </p:cNvSpPr>
          <p:nvPr>
            <p:ph type="title"/>
          </p:nvPr>
        </p:nvSpPr>
        <p:spPr/>
        <p:txBody>
          <a:bodyPr/>
          <a:lstStyle/>
          <a:p>
            <a:r>
              <a:rPr lang="en-US" dirty="0"/>
              <a:t>Example </a:t>
            </a:r>
            <a:endParaRPr lang="he-IL" dirty="0"/>
          </a:p>
        </p:txBody>
      </p:sp>
      <p:sp>
        <p:nvSpPr>
          <p:cNvPr id="3" name="מציין מיקום תוכן 2">
            <a:extLst>
              <a:ext uri="{FF2B5EF4-FFF2-40B4-BE49-F238E27FC236}">
                <a16:creationId xmlns:a16="http://schemas.microsoft.com/office/drawing/2014/main" id="{0AC8B360-5B46-272F-607C-9E5EA0B2B4AA}"/>
              </a:ext>
            </a:extLst>
          </p:cNvPr>
          <p:cNvSpPr>
            <a:spLocks noGrp="1"/>
          </p:cNvSpPr>
          <p:nvPr>
            <p:ph idx="1"/>
          </p:nvPr>
        </p:nvSpPr>
        <p:spPr/>
        <p:txBody>
          <a:bodyPr/>
          <a:lstStyle/>
          <a:p>
            <a:r>
              <a:rPr lang="en-US" dirty="0"/>
              <a:t>If someone invoke Bob`s pong, the execution is stop and the side effects of the whole transaction is reverted.</a:t>
            </a:r>
          </a:p>
          <a:p>
            <a:r>
              <a:rPr lang="en-US" dirty="0"/>
              <a:t>Therefore x=0.</a:t>
            </a:r>
          </a:p>
          <a:p>
            <a:r>
              <a:rPr lang="en-US" dirty="0"/>
              <a:t>But if Bob invoke pong, only the changes </a:t>
            </a:r>
            <a:r>
              <a:rPr lang="en-US" dirty="0" err="1"/>
              <a:t>occured</a:t>
            </a:r>
            <a:r>
              <a:rPr lang="en-US" dirty="0"/>
              <a:t> in Alice ping will be reverted, and the call will return false and in the end x=2.</a:t>
            </a:r>
            <a:endParaRPr lang="he-IL" dirty="0"/>
          </a:p>
        </p:txBody>
      </p:sp>
    </p:spTree>
    <p:extLst>
      <p:ext uri="{BB962C8B-B14F-4D97-AF65-F5344CB8AC3E}">
        <p14:creationId xmlns:p14="http://schemas.microsoft.com/office/powerpoint/2010/main" val="1372386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0DD981-0ACE-9D87-BF0F-1160A16B66E0}"/>
              </a:ext>
            </a:extLst>
          </p:cNvPr>
          <p:cNvSpPr>
            <a:spLocks noGrp="1"/>
          </p:cNvSpPr>
          <p:nvPr>
            <p:ph type="title"/>
          </p:nvPr>
        </p:nvSpPr>
        <p:spPr/>
        <p:txBody>
          <a:bodyPr/>
          <a:lstStyle/>
          <a:p>
            <a:r>
              <a:rPr lang="en-US" dirty="0"/>
              <a:t>Exception disorder – general case</a:t>
            </a:r>
            <a:endParaRPr lang="he-IL" dirty="0"/>
          </a:p>
        </p:txBody>
      </p:sp>
      <p:sp>
        <p:nvSpPr>
          <p:cNvPr id="3" name="מציין מיקום תוכן 2">
            <a:extLst>
              <a:ext uri="{FF2B5EF4-FFF2-40B4-BE49-F238E27FC236}">
                <a16:creationId xmlns:a16="http://schemas.microsoft.com/office/drawing/2014/main" id="{C7D068EA-2744-5A66-5E01-43FA065CDA40}"/>
              </a:ext>
            </a:extLst>
          </p:cNvPr>
          <p:cNvSpPr>
            <a:spLocks noGrp="1"/>
          </p:cNvSpPr>
          <p:nvPr>
            <p:ph idx="1"/>
          </p:nvPr>
        </p:nvSpPr>
        <p:spPr/>
        <p:txBody>
          <a:bodyPr/>
          <a:lstStyle/>
          <a:p>
            <a:r>
              <a:rPr lang="en-US" dirty="0"/>
              <a:t>Assume that there is a chain of nested calls.</a:t>
            </a:r>
          </a:p>
          <a:p>
            <a:r>
              <a:rPr lang="en-US" dirty="0"/>
              <a:t>If every element of the chain is direct calls, the execution stop and all the side effect reverted including the ether transferring. Also, the gas allocated is fully consumed.</a:t>
            </a:r>
          </a:p>
          <a:p>
            <a:r>
              <a:rPr lang="en-US" dirty="0"/>
              <a:t>If al least one element of the chain is call or send or </a:t>
            </a:r>
            <a:r>
              <a:rPr lang="en-US" dirty="0" err="1"/>
              <a:t>delegatecall</a:t>
            </a:r>
            <a:r>
              <a:rPr lang="en-US" dirty="0"/>
              <a:t>, every side effects is reverted, until we reach the call or send or </a:t>
            </a:r>
            <a:r>
              <a:rPr lang="en-US" dirty="0" err="1"/>
              <a:t>delegatecall</a:t>
            </a:r>
            <a:r>
              <a:rPr lang="en-US" dirty="0"/>
              <a:t> which will return false. From that point the execution is resumed. In this case all the gas allocated by the call is consumed.</a:t>
            </a:r>
            <a:endParaRPr lang="he-IL" dirty="0"/>
          </a:p>
        </p:txBody>
      </p:sp>
    </p:spTree>
    <p:extLst>
      <p:ext uri="{BB962C8B-B14F-4D97-AF65-F5344CB8AC3E}">
        <p14:creationId xmlns:p14="http://schemas.microsoft.com/office/powerpoint/2010/main" val="345546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FE5BCE-47C0-3337-866A-E5CD527349B7}"/>
              </a:ext>
            </a:extLst>
          </p:cNvPr>
          <p:cNvSpPr>
            <a:spLocks noGrp="1"/>
          </p:cNvSpPr>
          <p:nvPr>
            <p:ph type="title"/>
          </p:nvPr>
        </p:nvSpPr>
        <p:spPr/>
        <p:txBody>
          <a:bodyPr/>
          <a:lstStyle/>
          <a:p>
            <a:r>
              <a:rPr lang="en-US" dirty="0"/>
              <a:t>Upper Bound of gas in call</a:t>
            </a:r>
            <a:endParaRPr lang="he-IL" dirty="0"/>
          </a:p>
        </p:txBody>
      </p:sp>
      <p:sp>
        <p:nvSpPr>
          <p:cNvPr id="3" name="מציין מיקום תוכן 2">
            <a:extLst>
              <a:ext uri="{FF2B5EF4-FFF2-40B4-BE49-F238E27FC236}">
                <a16:creationId xmlns:a16="http://schemas.microsoft.com/office/drawing/2014/main" id="{01EA3B84-28C7-12B3-46B8-1CAD84E3197E}"/>
              </a:ext>
            </a:extLst>
          </p:cNvPr>
          <p:cNvSpPr>
            <a:spLocks noGrp="1"/>
          </p:cNvSpPr>
          <p:nvPr>
            <p:ph idx="1"/>
          </p:nvPr>
        </p:nvSpPr>
        <p:spPr/>
        <p:txBody>
          <a:bodyPr/>
          <a:lstStyle/>
          <a:p>
            <a:r>
              <a:rPr lang="en-US" dirty="0"/>
              <a:t>A caller can set the upper bound of gas available.</a:t>
            </a:r>
          </a:p>
          <a:p>
            <a:r>
              <a:rPr lang="en-US" dirty="0"/>
              <a:t>In case of exceptions, if not mentioned upper bound of gas, all the available gas is lost, else only the amount of gas </a:t>
            </a:r>
            <a:r>
              <a:rPr lang="en-US" dirty="0" err="1"/>
              <a:t>whitin</a:t>
            </a:r>
            <a:r>
              <a:rPr lang="en-US" dirty="0"/>
              <a:t> the upper bound is lost.</a:t>
            </a:r>
          </a:p>
          <a:p>
            <a:r>
              <a:rPr lang="en-US" dirty="0"/>
              <a:t>For example:</a:t>
            </a:r>
          </a:p>
          <a:p>
            <a:endParaRPr lang="en-US" dirty="0"/>
          </a:p>
          <a:p>
            <a:r>
              <a:rPr lang="en-US" dirty="0"/>
              <a:t>g is the upper bound of gas.</a:t>
            </a:r>
          </a:p>
          <a:p>
            <a:endParaRPr lang="he-IL" dirty="0"/>
          </a:p>
        </p:txBody>
      </p:sp>
      <p:pic>
        <p:nvPicPr>
          <p:cNvPr id="5" name="תמונה 4">
            <a:extLst>
              <a:ext uri="{FF2B5EF4-FFF2-40B4-BE49-F238E27FC236}">
                <a16:creationId xmlns:a16="http://schemas.microsoft.com/office/drawing/2014/main" id="{44B4375C-09D5-F267-4158-35A2F97A038C}"/>
              </a:ext>
            </a:extLst>
          </p:cNvPr>
          <p:cNvPicPr>
            <a:picLocks noChangeAspect="1"/>
          </p:cNvPicPr>
          <p:nvPr/>
        </p:nvPicPr>
        <p:blipFill>
          <a:blip r:embed="rId2"/>
          <a:stretch>
            <a:fillRect/>
          </a:stretch>
        </p:blipFill>
        <p:spPr>
          <a:xfrm>
            <a:off x="2918038" y="4433758"/>
            <a:ext cx="6335009" cy="390580"/>
          </a:xfrm>
          <a:prstGeom prst="rect">
            <a:avLst/>
          </a:prstGeom>
        </p:spPr>
      </p:pic>
    </p:spTree>
    <p:extLst>
      <p:ext uri="{BB962C8B-B14F-4D97-AF65-F5344CB8AC3E}">
        <p14:creationId xmlns:p14="http://schemas.microsoft.com/office/powerpoint/2010/main" val="8063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8BBEFA-038B-437C-C3EC-A8C210E0F86A}"/>
              </a:ext>
            </a:extLst>
          </p:cNvPr>
          <p:cNvSpPr>
            <a:spLocks noGrp="1"/>
          </p:cNvSpPr>
          <p:nvPr>
            <p:ph type="title"/>
          </p:nvPr>
        </p:nvSpPr>
        <p:spPr/>
        <p:txBody>
          <a:bodyPr/>
          <a:lstStyle/>
          <a:p>
            <a:r>
              <a:rPr lang="en-US" dirty="0"/>
              <a:t>Exception disorder</a:t>
            </a:r>
            <a:endParaRPr lang="he-IL" dirty="0"/>
          </a:p>
        </p:txBody>
      </p:sp>
      <p:sp>
        <p:nvSpPr>
          <p:cNvPr id="3" name="מציין מיקום תוכן 2">
            <a:extLst>
              <a:ext uri="{FF2B5EF4-FFF2-40B4-BE49-F238E27FC236}">
                <a16:creationId xmlns:a16="http://schemas.microsoft.com/office/drawing/2014/main" id="{5918FA4C-4478-3B43-2357-843CF2ED92D7}"/>
              </a:ext>
            </a:extLst>
          </p:cNvPr>
          <p:cNvSpPr>
            <a:spLocks noGrp="1"/>
          </p:cNvSpPr>
          <p:nvPr>
            <p:ph idx="1"/>
          </p:nvPr>
        </p:nvSpPr>
        <p:spPr/>
        <p:txBody>
          <a:bodyPr>
            <a:normAutofit/>
          </a:bodyPr>
          <a:lstStyle/>
          <a:p>
            <a:r>
              <a:rPr lang="en-US" sz="2800" dirty="0"/>
              <a:t>When there is no one handle of exceptions, it may affect the security of contract.</a:t>
            </a:r>
          </a:p>
          <a:p>
            <a:r>
              <a:rPr lang="en-US" sz="2800" dirty="0"/>
              <a:t>For example, believing that a transfer of ether was successful just because there were no exceptions may lead to attack.</a:t>
            </a:r>
            <a:endParaRPr lang="he-IL" sz="2800" dirty="0"/>
          </a:p>
        </p:txBody>
      </p:sp>
    </p:spTree>
    <p:extLst>
      <p:ext uri="{BB962C8B-B14F-4D97-AF65-F5344CB8AC3E}">
        <p14:creationId xmlns:p14="http://schemas.microsoft.com/office/powerpoint/2010/main" val="3914128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4ED4D5-126D-24F0-C8AA-7452A1AA9634}"/>
              </a:ext>
            </a:extLst>
          </p:cNvPr>
          <p:cNvSpPr>
            <a:spLocks noGrp="1"/>
          </p:cNvSpPr>
          <p:nvPr>
            <p:ph type="title"/>
          </p:nvPr>
        </p:nvSpPr>
        <p:spPr/>
        <p:txBody>
          <a:bodyPr/>
          <a:lstStyle/>
          <a:p>
            <a:r>
              <a:rPr lang="en-US" dirty="0"/>
              <a:t>Gasless send</a:t>
            </a:r>
            <a:endParaRPr lang="he-IL" dirty="0"/>
          </a:p>
        </p:txBody>
      </p:sp>
      <p:sp>
        <p:nvSpPr>
          <p:cNvPr id="3" name="מציין מיקום תוכן 2">
            <a:extLst>
              <a:ext uri="{FF2B5EF4-FFF2-40B4-BE49-F238E27FC236}">
                <a16:creationId xmlns:a16="http://schemas.microsoft.com/office/drawing/2014/main" id="{5A7750EA-AB0B-E45F-B05B-403BD65D612E}"/>
              </a:ext>
            </a:extLst>
          </p:cNvPr>
          <p:cNvSpPr>
            <a:spLocks noGrp="1"/>
          </p:cNvSpPr>
          <p:nvPr>
            <p:ph idx="1"/>
          </p:nvPr>
        </p:nvSpPr>
        <p:spPr/>
        <p:txBody>
          <a:bodyPr/>
          <a:lstStyle/>
          <a:p>
            <a:r>
              <a:rPr lang="en-US" dirty="0"/>
              <a:t>We have the function send(amount) that sending ether from one contract to another.</a:t>
            </a:r>
          </a:p>
          <a:p>
            <a:r>
              <a:rPr lang="en-US" dirty="0"/>
              <a:t>Warning! The send function compiles as call function without signature but has ether.</a:t>
            </a:r>
          </a:p>
          <a:p>
            <a:r>
              <a:rPr lang="en-US" dirty="0"/>
              <a:t>So, we have ether, then the receive function need to be invoked.</a:t>
            </a:r>
          </a:p>
          <a:p>
            <a:r>
              <a:rPr lang="en-US" dirty="0"/>
              <a:t>But what id we don’t have one? What happened when there is no signature and the function is call?</a:t>
            </a:r>
          </a:p>
          <a:p>
            <a:r>
              <a:rPr lang="en-US" dirty="0" err="1"/>
              <a:t>FallBack</a:t>
            </a:r>
            <a:r>
              <a:rPr lang="en-US" dirty="0"/>
              <a:t>!</a:t>
            </a:r>
          </a:p>
        </p:txBody>
      </p:sp>
    </p:spTree>
    <p:extLst>
      <p:ext uri="{BB962C8B-B14F-4D97-AF65-F5344CB8AC3E}">
        <p14:creationId xmlns:p14="http://schemas.microsoft.com/office/powerpoint/2010/main" val="3471711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65C844-81B6-45B3-1324-1F6038561F49}"/>
              </a:ext>
            </a:extLst>
          </p:cNvPr>
          <p:cNvSpPr>
            <a:spLocks noGrp="1"/>
          </p:cNvSpPr>
          <p:nvPr>
            <p:ph type="title"/>
          </p:nvPr>
        </p:nvSpPr>
        <p:spPr/>
        <p:txBody>
          <a:bodyPr/>
          <a:lstStyle/>
          <a:p>
            <a:r>
              <a:rPr lang="en-US" dirty="0"/>
              <a:t>Gasless send</a:t>
            </a:r>
            <a:endParaRPr lang="he-IL" dirty="0"/>
          </a:p>
        </p:txBody>
      </p:sp>
      <p:sp>
        <p:nvSpPr>
          <p:cNvPr id="3" name="מציין מיקום תוכן 2">
            <a:extLst>
              <a:ext uri="{FF2B5EF4-FFF2-40B4-BE49-F238E27FC236}">
                <a16:creationId xmlns:a16="http://schemas.microsoft.com/office/drawing/2014/main" id="{8208E1C9-F23F-491F-20CB-5D926F218F51}"/>
              </a:ext>
            </a:extLst>
          </p:cNvPr>
          <p:cNvSpPr>
            <a:spLocks noGrp="1"/>
          </p:cNvSpPr>
          <p:nvPr>
            <p:ph idx="1"/>
          </p:nvPr>
        </p:nvSpPr>
        <p:spPr/>
        <p:txBody>
          <a:bodyPr/>
          <a:lstStyle/>
          <a:p>
            <a:r>
              <a:rPr lang="en-US" dirty="0"/>
              <a:t>In send the number of gas units available is 2300.</a:t>
            </a:r>
          </a:p>
          <a:p>
            <a:r>
              <a:rPr lang="en-US" dirty="0"/>
              <a:t>But this is small amount of gas for running code of fallback.</a:t>
            </a:r>
          </a:p>
          <a:p>
            <a:r>
              <a:rPr lang="en-US" dirty="0"/>
              <a:t>Then we get out of gas exception.</a:t>
            </a:r>
            <a:endParaRPr lang="he-IL" dirty="0"/>
          </a:p>
          <a:p>
            <a:endParaRPr lang="he-IL" dirty="0"/>
          </a:p>
        </p:txBody>
      </p:sp>
    </p:spTree>
    <p:extLst>
      <p:ext uri="{BB962C8B-B14F-4D97-AF65-F5344CB8AC3E}">
        <p14:creationId xmlns:p14="http://schemas.microsoft.com/office/powerpoint/2010/main" val="191228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A8B6C4-46DD-FE89-FE64-9061D2985535}"/>
              </a:ext>
            </a:extLst>
          </p:cNvPr>
          <p:cNvSpPr>
            <a:spLocks noGrp="1"/>
          </p:cNvSpPr>
          <p:nvPr>
            <p:ph type="title"/>
          </p:nvPr>
        </p:nvSpPr>
        <p:spPr/>
        <p:txBody>
          <a:bodyPr/>
          <a:lstStyle/>
          <a:p>
            <a:r>
              <a:rPr lang="en-US" dirty="0"/>
              <a:t>Gasless send - example</a:t>
            </a:r>
            <a:endParaRPr lang="he-IL" dirty="0"/>
          </a:p>
        </p:txBody>
      </p:sp>
      <p:sp>
        <p:nvSpPr>
          <p:cNvPr id="3" name="מציין מיקום תוכן 2">
            <a:extLst>
              <a:ext uri="{FF2B5EF4-FFF2-40B4-BE49-F238E27FC236}">
                <a16:creationId xmlns:a16="http://schemas.microsoft.com/office/drawing/2014/main" id="{E720C04F-18CB-5226-55DC-785DDB5DE97A}"/>
              </a:ext>
            </a:extLst>
          </p:cNvPr>
          <p:cNvSpPr>
            <a:spLocks noGrp="1"/>
          </p:cNvSpPr>
          <p:nvPr>
            <p:ph idx="1"/>
          </p:nvPr>
        </p:nvSpPr>
        <p:spPr/>
        <p:txBody>
          <a:bodyPr/>
          <a:lstStyle/>
          <a:p>
            <a:r>
              <a:rPr lang="en-US" dirty="0"/>
              <a:t>Let's consider the following code:</a:t>
            </a:r>
          </a:p>
          <a:p>
            <a:endParaRPr lang="en-US" dirty="0"/>
          </a:p>
          <a:p>
            <a:endParaRPr lang="en-US" dirty="0"/>
          </a:p>
          <a:p>
            <a:endParaRPr lang="en-US" dirty="0"/>
          </a:p>
          <a:p>
            <a:endParaRPr lang="en-US" dirty="0"/>
          </a:p>
          <a:p>
            <a:r>
              <a:rPr lang="en-US" dirty="0"/>
              <a:t>Now we divide into different scenarios</a:t>
            </a:r>
          </a:p>
          <a:p>
            <a:endParaRPr lang="he-IL" dirty="0"/>
          </a:p>
        </p:txBody>
      </p:sp>
      <p:pic>
        <p:nvPicPr>
          <p:cNvPr id="5" name="תמונה 4">
            <a:extLst>
              <a:ext uri="{FF2B5EF4-FFF2-40B4-BE49-F238E27FC236}">
                <a16:creationId xmlns:a16="http://schemas.microsoft.com/office/drawing/2014/main" id="{B5EF60FD-AD5D-CF20-4FD9-EEFA79C2AE3A}"/>
              </a:ext>
            </a:extLst>
          </p:cNvPr>
          <p:cNvPicPr>
            <a:picLocks noChangeAspect="1"/>
          </p:cNvPicPr>
          <p:nvPr/>
        </p:nvPicPr>
        <p:blipFill>
          <a:blip r:embed="rId2"/>
          <a:stretch>
            <a:fillRect/>
          </a:stretch>
        </p:blipFill>
        <p:spPr>
          <a:xfrm>
            <a:off x="1675783" y="3134384"/>
            <a:ext cx="8840434" cy="1552792"/>
          </a:xfrm>
          <a:prstGeom prst="rect">
            <a:avLst/>
          </a:prstGeom>
        </p:spPr>
      </p:pic>
    </p:spTree>
    <p:extLst>
      <p:ext uri="{BB962C8B-B14F-4D97-AF65-F5344CB8AC3E}">
        <p14:creationId xmlns:p14="http://schemas.microsoft.com/office/powerpoint/2010/main" val="3202806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a:extLst>
                  <a:ext uri="{FF2B5EF4-FFF2-40B4-BE49-F238E27FC236}">
                    <a16:creationId xmlns:a16="http://schemas.microsoft.com/office/drawing/2014/main" id="{12D54D68-0DB5-836D-C3BE-F534834CD220}"/>
                  </a:ext>
                </a:extLst>
              </p:cNvPr>
              <p:cNvSpPr>
                <a:spLocks noGrp="1"/>
              </p:cNvSpPr>
              <p:nvPr>
                <p:ph type="title"/>
              </p:nvPr>
            </p:nvSpPr>
            <p:spPr/>
            <p:txBody>
              <a:bodyPr/>
              <a:lstStyle/>
              <a:p>
                <a:r>
                  <a:rPr lang="en-US" dirty="0"/>
                  <a:t>Gasless send – example -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𝟏</m:t>
                        </m:r>
                      </m:sub>
                    </m:sSub>
                  </m:oMath>
                </a14:m>
                <a:endParaRPr lang="he-IL" dirty="0"/>
              </a:p>
            </p:txBody>
          </p:sp>
        </mc:Choice>
        <mc:Fallback xmlns="">
          <p:sp>
            <p:nvSpPr>
              <p:cNvPr id="2" name="כותרת 1">
                <a:extLst>
                  <a:ext uri="{FF2B5EF4-FFF2-40B4-BE49-F238E27FC236}">
                    <a16:creationId xmlns:a16="http://schemas.microsoft.com/office/drawing/2014/main" id="{12D54D68-0DB5-836D-C3BE-F534834CD220}"/>
                  </a:ext>
                </a:extLst>
              </p:cNvPr>
              <p:cNvSpPr>
                <a:spLocks noGrp="1" noRot="1" noChangeAspect="1" noMove="1" noResize="1" noEditPoints="1" noAdjustHandles="1" noChangeArrowheads="1" noChangeShapeType="1" noTextEdit="1"/>
              </p:cNvSpPr>
              <p:nvPr>
                <p:ph type="title"/>
              </p:nvPr>
            </p:nvSpPr>
            <p:spPr>
              <a:blipFill>
                <a:blip r:embed="rId2"/>
                <a:stretch>
                  <a:fillRect l="-1959" t="-11111"/>
                </a:stretch>
              </a:blipFill>
            </p:spPr>
            <p:txBody>
              <a:bodyPr/>
              <a:lstStyle/>
              <a:p>
                <a:r>
                  <a:rPr lang="he-IL">
                    <a:noFill/>
                  </a:rPr>
                  <a:t> </a:t>
                </a:r>
              </a:p>
            </p:txBody>
          </p:sp>
        </mc:Fallback>
      </mc:AlternateContent>
      <p:sp>
        <p:nvSpPr>
          <p:cNvPr id="3" name="מציין מיקום תוכן 2">
            <a:extLst>
              <a:ext uri="{FF2B5EF4-FFF2-40B4-BE49-F238E27FC236}">
                <a16:creationId xmlns:a16="http://schemas.microsoft.com/office/drawing/2014/main" id="{21755D0C-9059-8650-A968-9649A21909D4}"/>
              </a:ext>
            </a:extLst>
          </p:cNvPr>
          <p:cNvSpPr>
            <a:spLocks noGrp="1"/>
          </p:cNvSpPr>
          <p:nvPr>
            <p:ph idx="1"/>
          </p:nvPr>
        </p:nvSpPr>
        <p:spPr/>
        <p:txBody>
          <a:bodyPr/>
          <a:lstStyle/>
          <a:p>
            <a:r>
              <a:rPr lang="en-US" dirty="0"/>
              <a:t>Which function will invoke?</a:t>
            </a:r>
          </a:p>
          <a:p>
            <a:r>
              <a:rPr lang="en-US" dirty="0"/>
              <a:t>D1.function! (remember? Fallback has no name and no argument).</a:t>
            </a:r>
          </a:p>
          <a:p>
            <a:r>
              <a:rPr lang="en-US" dirty="0"/>
              <a:t>But it execute state-updating (count++).</a:t>
            </a:r>
          </a:p>
          <a:p>
            <a:r>
              <a:rPr lang="en-US" dirty="0"/>
              <a:t>Out-of-gas exception!</a:t>
            </a:r>
            <a:endParaRPr lang="he-IL" dirty="0"/>
          </a:p>
        </p:txBody>
      </p:sp>
      <p:pic>
        <p:nvPicPr>
          <p:cNvPr id="5" name="תמונה 4">
            <a:extLst>
              <a:ext uri="{FF2B5EF4-FFF2-40B4-BE49-F238E27FC236}">
                <a16:creationId xmlns:a16="http://schemas.microsoft.com/office/drawing/2014/main" id="{ECC218E1-E923-3069-8BFB-A9F9E126BF1E}"/>
              </a:ext>
            </a:extLst>
          </p:cNvPr>
          <p:cNvPicPr>
            <a:picLocks noChangeAspect="1"/>
          </p:cNvPicPr>
          <p:nvPr/>
        </p:nvPicPr>
        <p:blipFill>
          <a:blip r:embed="rId3"/>
          <a:stretch>
            <a:fillRect/>
          </a:stretch>
        </p:blipFill>
        <p:spPr>
          <a:xfrm>
            <a:off x="3351566" y="5305208"/>
            <a:ext cx="8840434" cy="1552792"/>
          </a:xfrm>
          <a:prstGeom prst="rect">
            <a:avLst/>
          </a:prstGeom>
        </p:spPr>
      </p:pic>
    </p:spTree>
    <p:extLst>
      <p:ext uri="{BB962C8B-B14F-4D97-AF65-F5344CB8AC3E}">
        <p14:creationId xmlns:p14="http://schemas.microsoft.com/office/powerpoint/2010/main" val="12009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CEDC7C-CD2A-121D-A8F3-CBAFC1D10920}"/>
              </a:ext>
            </a:extLst>
          </p:cNvPr>
          <p:cNvSpPr>
            <a:spLocks noGrp="1"/>
          </p:cNvSpPr>
          <p:nvPr>
            <p:ph type="title"/>
          </p:nvPr>
        </p:nvSpPr>
        <p:spPr/>
        <p:txBody>
          <a:bodyPr/>
          <a:lstStyle/>
          <a:p>
            <a:r>
              <a:rPr lang="en-US" dirty="0"/>
              <a:t>Terminology and notions</a:t>
            </a:r>
            <a:endParaRPr lang="he-IL" dirty="0"/>
          </a:p>
        </p:txBody>
      </p:sp>
      <p:sp>
        <p:nvSpPr>
          <p:cNvPr id="3" name="מציין מיקום תוכן 2">
            <a:extLst>
              <a:ext uri="{FF2B5EF4-FFF2-40B4-BE49-F238E27FC236}">
                <a16:creationId xmlns:a16="http://schemas.microsoft.com/office/drawing/2014/main" id="{5B95DE0A-3EDC-62F3-060A-7FECFB6314D6}"/>
              </a:ext>
            </a:extLst>
          </p:cNvPr>
          <p:cNvSpPr>
            <a:spLocks noGrp="1"/>
          </p:cNvSpPr>
          <p:nvPr>
            <p:ph idx="1"/>
          </p:nvPr>
        </p:nvSpPr>
        <p:spPr/>
        <p:txBody>
          <a:bodyPr/>
          <a:lstStyle/>
          <a:p>
            <a:r>
              <a:rPr lang="en-US" dirty="0"/>
              <a:t>Decentralized cryptographic currency – a currency that doesn’t need a formal institution to inspect on him.</a:t>
            </a:r>
          </a:p>
          <a:p>
            <a:r>
              <a:rPr lang="en-US" dirty="0"/>
              <a:t>Blockchain – append-only data structure maintained by the nodes of peer-to-peer network. The block chain is a public ledger (</a:t>
            </a:r>
            <a:r>
              <a:rPr lang="he-IL" dirty="0"/>
              <a:t>פנקס</a:t>
            </a:r>
            <a:r>
              <a:rPr lang="en-US" dirty="0"/>
              <a:t>) which the cryptocurrency use for record the transfers.</a:t>
            </a:r>
          </a:p>
          <a:p>
            <a:r>
              <a:rPr lang="en-US" dirty="0"/>
              <a:t>Turing complete language – a language that can execute any program that can be execute by a Turing machine if there is no limit of time and hardware.</a:t>
            </a:r>
          </a:p>
          <a:p>
            <a:endParaRPr lang="he-IL" dirty="0"/>
          </a:p>
        </p:txBody>
      </p:sp>
    </p:spTree>
    <p:extLst>
      <p:ext uri="{BB962C8B-B14F-4D97-AF65-F5344CB8AC3E}">
        <p14:creationId xmlns:p14="http://schemas.microsoft.com/office/powerpoint/2010/main" val="312389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a:extLst>
                  <a:ext uri="{FF2B5EF4-FFF2-40B4-BE49-F238E27FC236}">
                    <a16:creationId xmlns:a16="http://schemas.microsoft.com/office/drawing/2014/main" id="{2F7D9FE3-D1BD-4798-5FB8-42C660D4FE12}"/>
                  </a:ext>
                </a:extLst>
              </p:cNvPr>
              <p:cNvSpPr>
                <a:spLocks noGrp="1"/>
              </p:cNvSpPr>
              <p:nvPr>
                <p:ph type="title"/>
              </p:nvPr>
            </p:nvSpPr>
            <p:spPr/>
            <p:txBody>
              <a:bodyPr/>
              <a:lstStyle/>
              <a:p>
                <a:r>
                  <a:rPr lang="en-US" dirty="0"/>
                  <a:t>Gasless send – example -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𝟐</m:t>
                        </m:r>
                      </m:sub>
                    </m:sSub>
                  </m:oMath>
                </a14:m>
                <a:endParaRPr lang="he-IL" dirty="0"/>
              </a:p>
            </p:txBody>
          </p:sp>
        </mc:Choice>
        <mc:Fallback xmlns="">
          <p:sp>
            <p:nvSpPr>
              <p:cNvPr id="2" name="כותרת 1">
                <a:extLst>
                  <a:ext uri="{FF2B5EF4-FFF2-40B4-BE49-F238E27FC236}">
                    <a16:creationId xmlns:a16="http://schemas.microsoft.com/office/drawing/2014/main" id="{2F7D9FE3-D1BD-4798-5FB8-42C660D4FE12}"/>
                  </a:ext>
                </a:extLst>
              </p:cNvPr>
              <p:cNvSpPr>
                <a:spLocks noGrp="1" noRot="1" noChangeAspect="1" noMove="1" noResize="1" noEditPoints="1" noAdjustHandles="1" noChangeArrowheads="1" noChangeShapeType="1" noTextEdit="1"/>
              </p:cNvSpPr>
              <p:nvPr>
                <p:ph type="title"/>
              </p:nvPr>
            </p:nvSpPr>
            <p:spPr>
              <a:blipFill>
                <a:blip r:embed="rId2"/>
                <a:stretch>
                  <a:fillRect l="-1959" t="-11111"/>
                </a:stretch>
              </a:blipFill>
            </p:spPr>
            <p:txBody>
              <a:bodyPr/>
              <a:lstStyle/>
              <a:p>
                <a:r>
                  <a:rPr lang="he-IL">
                    <a:noFill/>
                  </a:rPr>
                  <a:t> </a:t>
                </a:r>
              </a:p>
            </p:txBody>
          </p:sp>
        </mc:Fallback>
      </mc:AlternateContent>
      <p:sp>
        <p:nvSpPr>
          <p:cNvPr id="3" name="מציין מיקום תוכן 2">
            <a:extLst>
              <a:ext uri="{FF2B5EF4-FFF2-40B4-BE49-F238E27FC236}">
                <a16:creationId xmlns:a16="http://schemas.microsoft.com/office/drawing/2014/main" id="{1CB8F55F-2B9D-4DB9-6845-45A0B1BAAE1C}"/>
              </a:ext>
            </a:extLst>
          </p:cNvPr>
          <p:cNvSpPr>
            <a:spLocks noGrp="1"/>
          </p:cNvSpPr>
          <p:nvPr>
            <p:ph idx="1"/>
          </p:nvPr>
        </p:nvSpPr>
        <p:spPr/>
        <p:txBody>
          <a:bodyPr/>
          <a:lstStyle/>
          <a:p>
            <a:r>
              <a:rPr lang="en-US" dirty="0"/>
              <a:t>Now what?</a:t>
            </a:r>
          </a:p>
          <a:p>
            <a:r>
              <a:rPr lang="en-US" dirty="0"/>
              <a:t>The execution is succeeded because 2300 is enough to execute D2`s fallback.</a:t>
            </a:r>
          </a:p>
          <a:p>
            <a:pPr marL="0" indent="0">
              <a:buNone/>
            </a:pPr>
            <a:endParaRPr lang="he-IL" dirty="0"/>
          </a:p>
        </p:txBody>
      </p:sp>
      <p:pic>
        <p:nvPicPr>
          <p:cNvPr id="4" name="תמונה 3">
            <a:extLst>
              <a:ext uri="{FF2B5EF4-FFF2-40B4-BE49-F238E27FC236}">
                <a16:creationId xmlns:a16="http://schemas.microsoft.com/office/drawing/2014/main" id="{49D89310-069A-2E3B-B442-D386DF29B809}"/>
              </a:ext>
            </a:extLst>
          </p:cNvPr>
          <p:cNvPicPr>
            <a:picLocks noChangeAspect="1"/>
          </p:cNvPicPr>
          <p:nvPr/>
        </p:nvPicPr>
        <p:blipFill>
          <a:blip r:embed="rId3"/>
          <a:stretch>
            <a:fillRect/>
          </a:stretch>
        </p:blipFill>
        <p:spPr>
          <a:xfrm>
            <a:off x="3351566" y="5305208"/>
            <a:ext cx="8840434" cy="1552792"/>
          </a:xfrm>
          <a:prstGeom prst="rect">
            <a:avLst/>
          </a:prstGeom>
        </p:spPr>
      </p:pic>
    </p:spTree>
    <p:extLst>
      <p:ext uri="{BB962C8B-B14F-4D97-AF65-F5344CB8AC3E}">
        <p14:creationId xmlns:p14="http://schemas.microsoft.com/office/powerpoint/2010/main" val="18913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a:extLst>
                  <a:ext uri="{FF2B5EF4-FFF2-40B4-BE49-F238E27FC236}">
                    <a16:creationId xmlns:a16="http://schemas.microsoft.com/office/drawing/2014/main" id="{DB5482A8-14CA-4323-339A-325F050F0F17}"/>
                  </a:ext>
                </a:extLst>
              </p:cNvPr>
              <p:cNvSpPr>
                <a:spLocks noGrp="1"/>
              </p:cNvSpPr>
              <p:nvPr>
                <p:ph type="title"/>
              </p:nvPr>
            </p:nvSpPr>
            <p:spPr/>
            <p:txBody>
              <a:bodyPr>
                <a:normAutofit fontScale="90000"/>
              </a:bodyPr>
              <a:lstStyle/>
              <a:p>
                <a:r>
                  <a:rPr lang="en-US" dirty="0"/>
                  <a:t>Gasless send – example - </a:t>
                </a:r>
                <a14:m>
                  <m:oMath xmlns:m="http://schemas.openxmlformats.org/officeDocument/2006/math">
                    <m:r>
                      <a:rPr lang="en-US" i="1">
                        <a:latin typeface="Cambria Math" panose="02040503050406030204" pitchFamily="18" charset="0"/>
                      </a:rPr>
                      <m:t>𝒏</m:t>
                    </m:r>
                    <m:r>
                      <a:rPr lang="en-US" i="1">
                        <a:latin typeface="Cambria Math" panose="02040503050406030204" pitchFamily="18" charset="0"/>
                      </a:rPr>
                      <m:t>≠</m:t>
                    </m:r>
                    <m:r>
                      <a:rPr lang="en-US" i="1">
                        <a:latin typeface="Cambria Math" panose="02040503050406030204" pitchFamily="18" charset="0"/>
                      </a:rPr>
                      <m:t>𝟎</m:t>
                    </m:r>
                    <m:r>
                      <a:rPr lang="en-US" i="1">
                        <a:latin typeface="Cambria Math" panose="02040503050406030204" pitchFamily="18" charset="0"/>
                      </a:rPr>
                      <m:t> </m:t>
                    </m:r>
                    <m:r>
                      <a:rPr lang="en-US" i="1">
                        <a:latin typeface="Cambria Math" panose="02040503050406030204" pitchFamily="18" charset="0"/>
                      </a:rPr>
                      <m:t>𝒂𝒏𝒅</m:t>
                    </m:r>
                    <m:r>
                      <a:rPr lang="en-US" i="1">
                        <a:latin typeface="Cambria Math" panose="02040503050406030204" pitchFamily="18" charset="0"/>
                      </a:rPr>
                      <m:t> </m:t>
                    </m:r>
                    <m:r>
                      <a:rPr lang="en-US" i="1">
                        <a:latin typeface="Cambria Math" panose="02040503050406030204" pitchFamily="18" charset="0"/>
                      </a:rPr>
                      <m:t>𝒅</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a14:m>
                <a:endParaRPr lang="he-IL" dirty="0"/>
              </a:p>
            </p:txBody>
          </p:sp>
        </mc:Choice>
        <mc:Fallback xmlns="">
          <p:sp>
            <p:nvSpPr>
              <p:cNvPr id="2" name="כותרת 1">
                <a:extLst>
                  <a:ext uri="{FF2B5EF4-FFF2-40B4-BE49-F238E27FC236}">
                    <a16:creationId xmlns:a16="http://schemas.microsoft.com/office/drawing/2014/main" id="{DB5482A8-14CA-4323-339A-325F050F0F17}"/>
                  </a:ext>
                </a:extLst>
              </p:cNvPr>
              <p:cNvSpPr>
                <a:spLocks noGrp="1" noRot="1" noChangeAspect="1" noMove="1" noResize="1" noEditPoints="1" noAdjustHandles="1" noChangeArrowheads="1" noChangeShapeType="1" noTextEdit="1"/>
              </p:cNvSpPr>
              <p:nvPr>
                <p:ph type="title"/>
              </p:nvPr>
            </p:nvSpPr>
            <p:spPr>
              <a:blipFill>
                <a:blip r:embed="rId2"/>
                <a:stretch>
                  <a:fillRect l="-1679" t="-9444"/>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15A889F3-F98A-3E3D-F6BB-24A6E9CE657E}"/>
                  </a:ext>
                </a:extLst>
              </p:cNvPr>
              <p:cNvSpPr>
                <a:spLocks noGrp="1"/>
              </p:cNvSpPr>
              <p:nvPr>
                <p:ph idx="1"/>
              </p:nvPr>
            </p:nvSpPr>
            <p:spPr/>
            <p:txBody>
              <a:bodyPr/>
              <a:lstStyle/>
              <a:p>
                <a:r>
                  <a:rPr lang="en-US" dirty="0"/>
                  <a:t>Now it depends on compiler version:</a:t>
                </a:r>
              </a:p>
              <a:p>
                <a:r>
                  <a:rPr lang="en-US" dirty="0"/>
                  <a:t>Version &lt; 0.4.0: the send fail because of out of gas exception, because the gas is not enough to execute any fallback, including empty one.</a:t>
                </a:r>
              </a:p>
              <a:p>
                <a:r>
                  <a:rPr lang="en-US" dirty="0"/>
                  <a:t>Version </a:t>
                </a:r>
                <a14:m>
                  <m:oMath xmlns:m="http://schemas.openxmlformats.org/officeDocument/2006/math">
                    <m:r>
                      <a:rPr lang="en-US" b="0" i="1" smtClean="0">
                        <a:latin typeface="Cambria Math" panose="02040503050406030204" pitchFamily="18" charset="0"/>
                      </a:rPr>
                      <m:t>≥</m:t>
                    </m:r>
                  </m:oMath>
                </a14:m>
                <a:r>
                  <a:rPr lang="en-US" dirty="0"/>
                  <a:t> 0.4.0: same as describe in the previous slides.</a:t>
                </a:r>
              </a:p>
              <a:p>
                <a:r>
                  <a:rPr lang="en-US" dirty="0"/>
                  <a:t>Note: why now 2300 is not enough to execute empty fall back and before it does?</a:t>
                </a:r>
              </a:p>
              <a:p>
                <a:r>
                  <a:rPr lang="en-US" dirty="0"/>
                  <a:t>When there is no ether to transfer, there is another overhead.</a:t>
                </a:r>
                <a:endParaRPr lang="he-IL" dirty="0"/>
              </a:p>
            </p:txBody>
          </p:sp>
        </mc:Choice>
        <mc:Fallback xmlns="">
          <p:sp>
            <p:nvSpPr>
              <p:cNvPr id="3" name="מציין מיקום תוכן 2">
                <a:extLst>
                  <a:ext uri="{FF2B5EF4-FFF2-40B4-BE49-F238E27FC236}">
                    <a16:creationId xmlns:a16="http://schemas.microsoft.com/office/drawing/2014/main" id="{15A889F3-F98A-3E3D-F6BB-24A6E9CE657E}"/>
                  </a:ext>
                </a:extLst>
              </p:cNvPr>
              <p:cNvSpPr>
                <a:spLocks noGrp="1" noRot="1" noChangeAspect="1" noMove="1" noResize="1" noEditPoints="1" noAdjustHandles="1" noChangeArrowheads="1" noChangeShapeType="1" noTextEdit="1"/>
              </p:cNvSpPr>
              <p:nvPr>
                <p:ph idx="1"/>
              </p:nvPr>
            </p:nvSpPr>
            <p:spPr>
              <a:blipFill>
                <a:blip r:embed="rId3"/>
                <a:stretch>
                  <a:fillRect l="-336" t="-171" r="-224"/>
                </a:stretch>
              </a:blipFill>
            </p:spPr>
            <p:txBody>
              <a:bodyPr/>
              <a:lstStyle/>
              <a:p>
                <a:r>
                  <a:rPr lang="he-IL">
                    <a:noFill/>
                  </a:rPr>
                  <a:t> </a:t>
                </a:r>
              </a:p>
            </p:txBody>
          </p:sp>
        </mc:Fallback>
      </mc:AlternateContent>
      <p:pic>
        <p:nvPicPr>
          <p:cNvPr id="4" name="תמונה 3">
            <a:extLst>
              <a:ext uri="{FF2B5EF4-FFF2-40B4-BE49-F238E27FC236}">
                <a16:creationId xmlns:a16="http://schemas.microsoft.com/office/drawing/2014/main" id="{4AC7D4D7-7920-3E8B-D252-5FEA5E1AB1FE}"/>
              </a:ext>
            </a:extLst>
          </p:cNvPr>
          <p:cNvPicPr>
            <a:picLocks noChangeAspect="1"/>
          </p:cNvPicPr>
          <p:nvPr/>
        </p:nvPicPr>
        <p:blipFill>
          <a:blip r:embed="rId4"/>
          <a:stretch>
            <a:fillRect/>
          </a:stretch>
        </p:blipFill>
        <p:spPr>
          <a:xfrm>
            <a:off x="3351566" y="5305208"/>
            <a:ext cx="8840434" cy="1552792"/>
          </a:xfrm>
          <a:prstGeom prst="rect">
            <a:avLst/>
          </a:prstGeom>
        </p:spPr>
      </p:pic>
    </p:spTree>
    <p:extLst>
      <p:ext uri="{BB962C8B-B14F-4D97-AF65-F5344CB8AC3E}">
        <p14:creationId xmlns:p14="http://schemas.microsoft.com/office/powerpoint/2010/main" val="3185062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E8BCE3-D1B9-7FC7-1CD3-FF498B58729C}"/>
              </a:ext>
            </a:extLst>
          </p:cNvPr>
          <p:cNvSpPr>
            <a:spLocks noGrp="1"/>
          </p:cNvSpPr>
          <p:nvPr>
            <p:ph type="title"/>
          </p:nvPr>
        </p:nvSpPr>
        <p:spPr/>
        <p:txBody>
          <a:bodyPr/>
          <a:lstStyle/>
          <a:p>
            <a:r>
              <a:rPr lang="en-US" dirty="0"/>
              <a:t>Type casts</a:t>
            </a:r>
            <a:endParaRPr lang="he-IL" dirty="0"/>
          </a:p>
        </p:txBody>
      </p:sp>
      <p:sp>
        <p:nvSpPr>
          <p:cNvPr id="3" name="מציין מיקום תוכן 2">
            <a:extLst>
              <a:ext uri="{FF2B5EF4-FFF2-40B4-BE49-F238E27FC236}">
                <a16:creationId xmlns:a16="http://schemas.microsoft.com/office/drawing/2014/main" id="{1C19C98E-B934-1116-BAE7-0F19DF2404BF}"/>
              </a:ext>
            </a:extLst>
          </p:cNvPr>
          <p:cNvSpPr>
            <a:spLocks noGrp="1"/>
          </p:cNvSpPr>
          <p:nvPr>
            <p:ph idx="1"/>
          </p:nvPr>
        </p:nvSpPr>
        <p:spPr/>
        <p:txBody>
          <a:bodyPr/>
          <a:lstStyle/>
          <a:p>
            <a:r>
              <a:rPr lang="en-US" dirty="0"/>
              <a:t>The compiler of solidity can detect type error of int and string.</a:t>
            </a:r>
          </a:p>
          <a:p>
            <a:r>
              <a:rPr lang="en-US" dirty="0"/>
              <a:t>That might confuse programmer into thinking the code is type safe.</a:t>
            </a:r>
          </a:p>
          <a:p>
            <a:r>
              <a:rPr lang="en-US" dirty="0"/>
              <a:t>When using a direct call, the caller must declare the requested interface and cast it.</a:t>
            </a:r>
            <a:endParaRPr lang="he-IL" dirty="0"/>
          </a:p>
        </p:txBody>
      </p:sp>
    </p:spTree>
    <p:extLst>
      <p:ext uri="{BB962C8B-B14F-4D97-AF65-F5344CB8AC3E}">
        <p14:creationId xmlns:p14="http://schemas.microsoft.com/office/powerpoint/2010/main" val="2044820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EE6745-BF0E-9563-3BF3-644E860CD00F}"/>
              </a:ext>
            </a:extLst>
          </p:cNvPr>
          <p:cNvSpPr>
            <a:spLocks noGrp="1"/>
          </p:cNvSpPr>
          <p:nvPr>
            <p:ph type="title"/>
          </p:nvPr>
        </p:nvSpPr>
        <p:spPr/>
        <p:txBody>
          <a:bodyPr/>
          <a:lstStyle/>
          <a:p>
            <a:r>
              <a:rPr lang="en-US" dirty="0"/>
              <a:t>Type casts</a:t>
            </a:r>
            <a:endParaRPr lang="he-IL" dirty="0"/>
          </a:p>
        </p:txBody>
      </p:sp>
      <p:sp>
        <p:nvSpPr>
          <p:cNvPr id="3" name="מציין מיקום תוכן 2">
            <a:extLst>
              <a:ext uri="{FF2B5EF4-FFF2-40B4-BE49-F238E27FC236}">
                <a16:creationId xmlns:a16="http://schemas.microsoft.com/office/drawing/2014/main" id="{BFEBF77F-3BBA-204C-8D06-38BEB9387262}"/>
              </a:ext>
            </a:extLst>
          </p:cNvPr>
          <p:cNvSpPr>
            <a:spLocks noGrp="1"/>
          </p:cNvSpPr>
          <p:nvPr>
            <p:ph idx="1"/>
          </p:nvPr>
        </p:nvSpPr>
        <p:spPr/>
        <p:txBody>
          <a:bodyPr/>
          <a:lstStyle/>
          <a:p>
            <a:r>
              <a:rPr lang="en-US" dirty="0"/>
              <a:t>Let consider the following example:</a:t>
            </a:r>
          </a:p>
          <a:p>
            <a:endParaRPr lang="en-US" dirty="0"/>
          </a:p>
          <a:p>
            <a:endParaRPr lang="en-US" dirty="0"/>
          </a:p>
          <a:p>
            <a:r>
              <a:rPr lang="en-US" dirty="0"/>
              <a:t>The compiler only check if the interface in Bob`s contact has the requested signature.</a:t>
            </a:r>
          </a:p>
          <a:p>
            <a:r>
              <a:rPr lang="en-US" dirty="0"/>
              <a:t>What if c is not address of Alice type contract?</a:t>
            </a:r>
          </a:p>
          <a:p>
            <a:r>
              <a:rPr lang="en-US" dirty="0"/>
              <a:t>What if the interface declare at Bob`s contract doesn’t match Alice?</a:t>
            </a:r>
          </a:p>
          <a:p>
            <a:pPr marL="0" indent="0">
              <a:buNone/>
            </a:pPr>
            <a:endParaRPr lang="he-IL" dirty="0"/>
          </a:p>
        </p:txBody>
      </p:sp>
      <p:pic>
        <p:nvPicPr>
          <p:cNvPr id="5" name="תמונה 4">
            <a:extLst>
              <a:ext uri="{FF2B5EF4-FFF2-40B4-BE49-F238E27FC236}">
                <a16:creationId xmlns:a16="http://schemas.microsoft.com/office/drawing/2014/main" id="{64BFD092-61A3-ECBF-1DF8-23B5995F96CA}"/>
              </a:ext>
            </a:extLst>
          </p:cNvPr>
          <p:cNvPicPr>
            <a:picLocks noChangeAspect="1"/>
          </p:cNvPicPr>
          <p:nvPr/>
        </p:nvPicPr>
        <p:blipFill>
          <a:blip r:embed="rId2"/>
          <a:stretch>
            <a:fillRect/>
          </a:stretch>
        </p:blipFill>
        <p:spPr>
          <a:xfrm>
            <a:off x="2914206" y="3147973"/>
            <a:ext cx="6363588" cy="562053"/>
          </a:xfrm>
          <a:prstGeom prst="rect">
            <a:avLst/>
          </a:prstGeom>
        </p:spPr>
      </p:pic>
    </p:spTree>
    <p:extLst>
      <p:ext uri="{BB962C8B-B14F-4D97-AF65-F5344CB8AC3E}">
        <p14:creationId xmlns:p14="http://schemas.microsoft.com/office/powerpoint/2010/main" val="4112698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98D30F-4E60-0BD7-C8CD-6AC6E5020B0D}"/>
              </a:ext>
            </a:extLst>
          </p:cNvPr>
          <p:cNvSpPr>
            <a:spLocks noGrp="1"/>
          </p:cNvSpPr>
          <p:nvPr>
            <p:ph type="title"/>
          </p:nvPr>
        </p:nvSpPr>
        <p:spPr/>
        <p:txBody>
          <a:bodyPr/>
          <a:lstStyle/>
          <a:p>
            <a:r>
              <a:rPr lang="en-US" dirty="0"/>
              <a:t>Type casts</a:t>
            </a:r>
            <a:endParaRPr lang="he-IL" dirty="0"/>
          </a:p>
        </p:txBody>
      </p:sp>
      <p:sp>
        <p:nvSpPr>
          <p:cNvPr id="3" name="מציין מיקום תוכן 2">
            <a:extLst>
              <a:ext uri="{FF2B5EF4-FFF2-40B4-BE49-F238E27FC236}">
                <a16:creationId xmlns:a16="http://schemas.microsoft.com/office/drawing/2014/main" id="{6F53EFAC-CF2A-6D0D-6E96-0D2C0E2EADA2}"/>
              </a:ext>
            </a:extLst>
          </p:cNvPr>
          <p:cNvSpPr>
            <a:spLocks noGrp="1"/>
          </p:cNvSpPr>
          <p:nvPr>
            <p:ph idx="1"/>
          </p:nvPr>
        </p:nvSpPr>
        <p:spPr/>
        <p:txBody>
          <a:bodyPr/>
          <a:lstStyle/>
          <a:p>
            <a:r>
              <a:rPr lang="en-US" dirty="0"/>
              <a:t>The direct call is compiled as call (except the management of exception).</a:t>
            </a:r>
          </a:p>
          <a:p>
            <a:r>
              <a:rPr lang="en-US" dirty="0"/>
              <a:t>That leads to irregularity in different scenarios:</a:t>
            </a:r>
          </a:p>
          <a:p>
            <a:r>
              <a:rPr lang="en-US" dirty="0"/>
              <a:t>If c is not a contract, nothing will execute and the call return.</a:t>
            </a:r>
          </a:p>
          <a:p>
            <a:r>
              <a:rPr lang="en-US" dirty="0"/>
              <a:t>If c is address of contract with matching signature, this one will execute.</a:t>
            </a:r>
          </a:p>
          <a:p>
            <a:r>
              <a:rPr lang="en-US" dirty="0"/>
              <a:t>If c is address of contract with no matching signature, the fallback will execute.</a:t>
            </a:r>
          </a:p>
          <a:p>
            <a:r>
              <a:rPr lang="en-US" dirty="0"/>
              <a:t>Notice that in all cases no exception invoke and the caller unaware of the problem.</a:t>
            </a:r>
            <a:endParaRPr lang="he-IL" dirty="0"/>
          </a:p>
        </p:txBody>
      </p:sp>
      <p:pic>
        <p:nvPicPr>
          <p:cNvPr id="4" name="תמונה 3">
            <a:extLst>
              <a:ext uri="{FF2B5EF4-FFF2-40B4-BE49-F238E27FC236}">
                <a16:creationId xmlns:a16="http://schemas.microsoft.com/office/drawing/2014/main" id="{E1458A33-4EE0-8AE8-4FED-CCA4A4071F3D}"/>
              </a:ext>
            </a:extLst>
          </p:cNvPr>
          <p:cNvPicPr>
            <a:picLocks noChangeAspect="1"/>
          </p:cNvPicPr>
          <p:nvPr/>
        </p:nvPicPr>
        <p:blipFill>
          <a:blip r:embed="rId2"/>
          <a:stretch>
            <a:fillRect/>
          </a:stretch>
        </p:blipFill>
        <p:spPr>
          <a:xfrm>
            <a:off x="5828412" y="6295947"/>
            <a:ext cx="6363588" cy="562053"/>
          </a:xfrm>
          <a:prstGeom prst="rect">
            <a:avLst/>
          </a:prstGeom>
        </p:spPr>
      </p:pic>
    </p:spTree>
    <p:extLst>
      <p:ext uri="{BB962C8B-B14F-4D97-AF65-F5344CB8AC3E}">
        <p14:creationId xmlns:p14="http://schemas.microsoft.com/office/powerpoint/2010/main" val="3423823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2B4BBA-37F8-4B92-30D3-7800E3ED82A3}"/>
              </a:ext>
            </a:extLst>
          </p:cNvPr>
          <p:cNvSpPr>
            <a:spLocks noGrp="1"/>
          </p:cNvSpPr>
          <p:nvPr>
            <p:ph type="title"/>
          </p:nvPr>
        </p:nvSpPr>
        <p:spPr/>
        <p:txBody>
          <a:bodyPr/>
          <a:lstStyle/>
          <a:p>
            <a:r>
              <a:rPr lang="en-US" dirty="0"/>
              <a:t>Reentrancy</a:t>
            </a:r>
            <a:endParaRPr lang="he-IL" dirty="0"/>
          </a:p>
        </p:txBody>
      </p:sp>
      <p:sp>
        <p:nvSpPr>
          <p:cNvPr id="3" name="מציין מיקום תוכן 2">
            <a:extLst>
              <a:ext uri="{FF2B5EF4-FFF2-40B4-BE49-F238E27FC236}">
                <a16:creationId xmlns:a16="http://schemas.microsoft.com/office/drawing/2014/main" id="{7AD29753-0F81-2237-3843-CD4956C905CF}"/>
              </a:ext>
            </a:extLst>
          </p:cNvPr>
          <p:cNvSpPr>
            <a:spLocks noGrp="1"/>
          </p:cNvSpPr>
          <p:nvPr>
            <p:ph idx="1"/>
          </p:nvPr>
        </p:nvSpPr>
        <p:spPr/>
        <p:txBody>
          <a:bodyPr/>
          <a:lstStyle/>
          <a:p>
            <a:r>
              <a:rPr lang="en-US" dirty="0"/>
              <a:t>The problem – a fallback function might allow an attacker to re-enter the caller function.</a:t>
            </a:r>
          </a:p>
          <a:p>
            <a:r>
              <a:rPr lang="en-US" dirty="0"/>
              <a:t>Why is it problematic?</a:t>
            </a:r>
          </a:p>
          <a:p>
            <a:r>
              <a:rPr lang="en-US" dirty="0"/>
              <a:t>Consider the following code:</a:t>
            </a:r>
          </a:p>
          <a:p>
            <a:r>
              <a:rPr lang="en-US" dirty="0"/>
              <a:t>What`s wrong?</a:t>
            </a:r>
            <a:endParaRPr lang="he-IL" dirty="0"/>
          </a:p>
        </p:txBody>
      </p:sp>
      <p:pic>
        <p:nvPicPr>
          <p:cNvPr id="5" name="תמונה 4">
            <a:extLst>
              <a:ext uri="{FF2B5EF4-FFF2-40B4-BE49-F238E27FC236}">
                <a16:creationId xmlns:a16="http://schemas.microsoft.com/office/drawing/2014/main" id="{C085089C-0FD0-0DFF-9B0E-1B4EFD00F346}"/>
              </a:ext>
            </a:extLst>
          </p:cNvPr>
          <p:cNvPicPr>
            <a:picLocks noChangeAspect="1"/>
          </p:cNvPicPr>
          <p:nvPr/>
        </p:nvPicPr>
        <p:blipFill>
          <a:blip r:embed="rId2"/>
          <a:stretch>
            <a:fillRect/>
          </a:stretch>
        </p:blipFill>
        <p:spPr>
          <a:xfrm>
            <a:off x="3113408" y="4762208"/>
            <a:ext cx="9078592" cy="2095792"/>
          </a:xfrm>
          <a:prstGeom prst="rect">
            <a:avLst/>
          </a:prstGeom>
        </p:spPr>
      </p:pic>
    </p:spTree>
    <p:extLst>
      <p:ext uri="{BB962C8B-B14F-4D97-AF65-F5344CB8AC3E}">
        <p14:creationId xmlns:p14="http://schemas.microsoft.com/office/powerpoint/2010/main" val="89273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EB10B-0AA3-C5C9-A55B-3278F01B8FFD}"/>
              </a:ext>
            </a:extLst>
          </p:cNvPr>
          <p:cNvSpPr>
            <a:spLocks noGrp="1"/>
          </p:cNvSpPr>
          <p:nvPr>
            <p:ph type="title"/>
          </p:nvPr>
        </p:nvSpPr>
        <p:spPr/>
        <p:txBody>
          <a:bodyPr/>
          <a:lstStyle/>
          <a:p>
            <a:r>
              <a:rPr lang="en-US" dirty="0"/>
              <a:t>Reentrancy</a:t>
            </a:r>
            <a:endParaRPr lang="he-IL" dirty="0"/>
          </a:p>
        </p:txBody>
      </p:sp>
      <p:sp>
        <p:nvSpPr>
          <p:cNvPr id="3" name="מציין מיקום תוכן 2">
            <a:extLst>
              <a:ext uri="{FF2B5EF4-FFF2-40B4-BE49-F238E27FC236}">
                <a16:creationId xmlns:a16="http://schemas.microsoft.com/office/drawing/2014/main" id="{9438437C-0E35-C606-C916-77E656341DCE}"/>
              </a:ext>
            </a:extLst>
          </p:cNvPr>
          <p:cNvSpPr>
            <a:spLocks noGrp="1"/>
          </p:cNvSpPr>
          <p:nvPr>
            <p:ph idx="1"/>
          </p:nvPr>
        </p:nvSpPr>
        <p:spPr/>
        <p:txBody>
          <a:bodyPr/>
          <a:lstStyle/>
          <a:p>
            <a:r>
              <a:rPr lang="en-US" dirty="0"/>
              <a:t>Bob try to send 2 </a:t>
            </a:r>
            <a:r>
              <a:rPr lang="en-US" dirty="0" err="1"/>
              <a:t>wei</a:t>
            </a:r>
            <a:r>
              <a:rPr lang="en-US" dirty="0"/>
              <a:t> to Mallory.</a:t>
            </a:r>
          </a:p>
          <a:p>
            <a:r>
              <a:rPr lang="en-US" dirty="0"/>
              <a:t>But Mallory has no receive.</a:t>
            </a:r>
          </a:p>
          <a:p>
            <a:r>
              <a:rPr lang="en-US" dirty="0"/>
              <a:t>Then we go to the fallback, that invoke Bob`s send again.</a:t>
            </a:r>
          </a:p>
          <a:p>
            <a:r>
              <a:rPr lang="en-US" dirty="0"/>
              <a:t>Since Bob didn’t update the send Boolean, it will preform another transaction.</a:t>
            </a:r>
          </a:p>
          <a:p>
            <a:r>
              <a:rPr lang="en-US" dirty="0"/>
              <a:t>And so on.</a:t>
            </a:r>
          </a:p>
          <a:p>
            <a:endParaRPr lang="he-IL" dirty="0"/>
          </a:p>
        </p:txBody>
      </p:sp>
      <p:pic>
        <p:nvPicPr>
          <p:cNvPr id="7" name="תמונה 6">
            <a:extLst>
              <a:ext uri="{FF2B5EF4-FFF2-40B4-BE49-F238E27FC236}">
                <a16:creationId xmlns:a16="http://schemas.microsoft.com/office/drawing/2014/main" id="{0B10B7C1-6FFA-2F3C-12D0-71BCC670BB69}"/>
              </a:ext>
            </a:extLst>
          </p:cNvPr>
          <p:cNvPicPr>
            <a:picLocks noChangeAspect="1"/>
          </p:cNvPicPr>
          <p:nvPr/>
        </p:nvPicPr>
        <p:blipFill>
          <a:blip r:embed="rId2"/>
          <a:stretch>
            <a:fillRect/>
          </a:stretch>
        </p:blipFill>
        <p:spPr>
          <a:xfrm>
            <a:off x="3113408" y="4762208"/>
            <a:ext cx="9078592" cy="2095792"/>
          </a:xfrm>
          <a:prstGeom prst="rect">
            <a:avLst/>
          </a:prstGeom>
        </p:spPr>
      </p:pic>
    </p:spTree>
    <p:extLst>
      <p:ext uri="{BB962C8B-B14F-4D97-AF65-F5344CB8AC3E}">
        <p14:creationId xmlns:p14="http://schemas.microsoft.com/office/powerpoint/2010/main" val="53774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88490F-7CA0-96EC-6617-F811DF2B0FDF}"/>
              </a:ext>
            </a:extLst>
          </p:cNvPr>
          <p:cNvSpPr>
            <a:spLocks noGrp="1"/>
          </p:cNvSpPr>
          <p:nvPr>
            <p:ph type="title"/>
          </p:nvPr>
        </p:nvSpPr>
        <p:spPr/>
        <p:txBody>
          <a:bodyPr/>
          <a:lstStyle/>
          <a:p>
            <a:r>
              <a:rPr lang="en-US" dirty="0"/>
              <a:t>Reentrancy </a:t>
            </a:r>
            <a:endParaRPr lang="he-IL" dirty="0"/>
          </a:p>
        </p:txBody>
      </p:sp>
      <p:sp>
        <p:nvSpPr>
          <p:cNvPr id="3" name="מציין מיקום תוכן 2">
            <a:extLst>
              <a:ext uri="{FF2B5EF4-FFF2-40B4-BE49-F238E27FC236}">
                <a16:creationId xmlns:a16="http://schemas.microsoft.com/office/drawing/2014/main" id="{D09678A5-1EF7-07BA-4BED-F5E27730D008}"/>
              </a:ext>
            </a:extLst>
          </p:cNvPr>
          <p:cNvSpPr>
            <a:spLocks noGrp="1"/>
          </p:cNvSpPr>
          <p:nvPr>
            <p:ph idx="1"/>
          </p:nvPr>
        </p:nvSpPr>
        <p:spPr/>
        <p:txBody>
          <a:bodyPr/>
          <a:lstStyle/>
          <a:p>
            <a:r>
              <a:rPr lang="en-US" dirty="0"/>
              <a:t>But wouldn’t Bob be out of ether eventually and the chain will fail, or the function will be out of gas?</a:t>
            </a:r>
          </a:p>
          <a:p>
            <a:r>
              <a:rPr lang="en-US" dirty="0"/>
              <a:t>But remember that we know that call won't throw exception but return false. </a:t>
            </a:r>
          </a:p>
          <a:p>
            <a:r>
              <a:rPr lang="en-US" dirty="0"/>
              <a:t>So only the last call will fail, while the rest execute fine.</a:t>
            </a:r>
          </a:p>
          <a:p>
            <a:r>
              <a:rPr lang="en-US" dirty="0"/>
              <a:t>For example – DAO attack</a:t>
            </a:r>
            <a:endParaRPr lang="he-IL" dirty="0"/>
          </a:p>
        </p:txBody>
      </p:sp>
      <p:pic>
        <p:nvPicPr>
          <p:cNvPr id="4" name="תמונה 3">
            <a:extLst>
              <a:ext uri="{FF2B5EF4-FFF2-40B4-BE49-F238E27FC236}">
                <a16:creationId xmlns:a16="http://schemas.microsoft.com/office/drawing/2014/main" id="{3B0F5C3D-75B2-9ADE-7F96-1BA25AD8B25C}"/>
              </a:ext>
            </a:extLst>
          </p:cNvPr>
          <p:cNvPicPr>
            <a:picLocks noChangeAspect="1"/>
          </p:cNvPicPr>
          <p:nvPr/>
        </p:nvPicPr>
        <p:blipFill>
          <a:blip r:embed="rId2"/>
          <a:stretch>
            <a:fillRect/>
          </a:stretch>
        </p:blipFill>
        <p:spPr>
          <a:xfrm>
            <a:off x="3386294" y="4825204"/>
            <a:ext cx="8805705" cy="2032796"/>
          </a:xfrm>
          <a:prstGeom prst="rect">
            <a:avLst/>
          </a:prstGeom>
        </p:spPr>
      </p:pic>
    </p:spTree>
    <p:extLst>
      <p:ext uri="{BB962C8B-B14F-4D97-AF65-F5344CB8AC3E}">
        <p14:creationId xmlns:p14="http://schemas.microsoft.com/office/powerpoint/2010/main" val="356694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0" name="Straight Connector 2056">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Why It's So Hard to Keep a Secret | Scientific American">
            <a:extLst>
              <a:ext uri="{FF2B5EF4-FFF2-40B4-BE49-F238E27FC236}">
                <a16:creationId xmlns:a16="http://schemas.microsoft.com/office/drawing/2014/main" id="{DB976203-8044-EFC7-C13E-3225EBCBA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97" r="31226" b="-1"/>
          <a:stretch/>
        </p:blipFill>
        <p:spPr bwMode="auto">
          <a:xfrm>
            <a:off x="7345680" y="10"/>
            <a:ext cx="484632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5DED2A3-4770-1C95-80C8-8978455F6CAA}"/>
              </a:ext>
            </a:extLst>
          </p:cNvPr>
          <p:cNvSpPr>
            <a:spLocks noGrp="1"/>
          </p:cNvSpPr>
          <p:nvPr>
            <p:ph type="title"/>
          </p:nvPr>
        </p:nvSpPr>
        <p:spPr>
          <a:xfrm>
            <a:off x="640080" y="1371600"/>
            <a:ext cx="5852160" cy="1097280"/>
          </a:xfrm>
        </p:spPr>
        <p:txBody>
          <a:bodyPr anchor="t">
            <a:normAutofit/>
          </a:bodyPr>
          <a:lstStyle/>
          <a:p>
            <a:r>
              <a:rPr lang="en-US" dirty="0"/>
              <a:t>Keeping secrets</a:t>
            </a:r>
            <a:endParaRPr lang="he-IL" dirty="0"/>
          </a:p>
        </p:txBody>
      </p:sp>
      <p:sp>
        <p:nvSpPr>
          <p:cNvPr id="3" name="מציין מיקום תוכן 2">
            <a:extLst>
              <a:ext uri="{FF2B5EF4-FFF2-40B4-BE49-F238E27FC236}">
                <a16:creationId xmlns:a16="http://schemas.microsoft.com/office/drawing/2014/main" id="{D82D39DE-876F-ED0E-CD7F-3618572D18AA}"/>
              </a:ext>
            </a:extLst>
          </p:cNvPr>
          <p:cNvSpPr>
            <a:spLocks noGrp="1"/>
          </p:cNvSpPr>
          <p:nvPr>
            <p:ph idx="1"/>
          </p:nvPr>
        </p:nvSpPr>
        <p:spPr>
          <a:xfrm>
            <a:off x="640080" y="2633236"/>
            <a:ext cx="5852160" cy="3664685"/>
          </a:xfrm>
        </p:spPr>
        <p:txBody>
          <a:bodyPr>
            <a:normAutofit/>
          </a:bodyPr>
          <a:lstStyle/>
          <a:p>
            <a:pPr>
              <a:lnSpc>
                <a:spcPct val="110000"/>
              </a:lnSpc>
            </a:pPr>
            <a:r>
              <a:rPr lang="en-US" dirty="0"/>
              <a:t>Fields in contract can be either public or private.</a:t>
            </a:r>
          </a:p>
          <a:p>
            <a:pPr>
              <a:lnSpc>
                <a:spcPct val="110000"/>
              </a:lnSpc>
            </a:pPr>
            <a:r>
              <a:rPr lang="en-US" dirty="0"/>
              <a:t>But, declaring a field as private isn’t enough.</a:t>
            </a:r>
          </a:p>
          <a:p>
            <a:pPr>
              <a:lnSpc>
                <a:spcPct val="110000"/>
              </a:lnSpc>
            </a:pPr>
            <a:r>
              <a:rPr lang="en-US" dirty="0"/>
              <a:t>If user want to set the value of field he needs to send valid transaction to the miners, which in their turn publish it to the blockchain, which is public.</a:t>
            </a:r>
          </a:p>
          <a:p>
            <a:pPr>
              <a:lnSpc>
                <a:spcPct val="110000"/>
              </a:lnSpc>
            </a:pPr>
            <a:r>
              <a:rPr lang="en-US" dirty="0"/>
              <a:t>What will we do if we want to keep the field hide? For example, contract that implementing multiplate games?</a:t>
            </a:r>
          </a:p>
        </p:txBody>
      </p:sp>
    </p:spTree>
    <p:extLst>
      <p:ext uri="{BB962C8B-B14F-4D97-AF65-F5344CB8AC3E}">
        <p14:creationId xmlns:p14="http://schemas.microsoft.com/office/powerpoint/2010/main" val="8120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AD086-5A18-A0FB-E4EF-27497D3535BF}"/>
              </a:ext>
            </a:extLst>
          </p:cNvPr>
          <p:cNvSpPr>
            <a:spLocks noGrp="1"/>
          </p:cNvSpPr>
          <p:nvPr>
            <p:ph type="title"/>
          </p:nvPr>
        </p:nvSpPr>
        <p:spPr/>
        <p:txBody>
          <a:bodyPr/>
          <a:lstStyle/>
          <a:p>
            <a:r>
              <a:rPr lang="en-US" dirty="0"/>
              <a:t>Immutable bugs</a:t>
            </a:r>
            <a:endParaRPr lang="he-IL" dirty="0"/>
          </a:p>
        </p:txBody>
      </p:sp>
      <p:sp>
        <p:nvSpPr>
          <p:cNvPr id="3" name="מציין מיקום תוכן 2">
            <a:extLst>
              <a:ext uri="{FF2B5EF4-FFF2-40B4-BE49-F238E27FC236}">
                <a16:creationId xmlns:a16="http://schemas.microsoft.com/office/drawing/2014/main" id="{ED9E59AF-521D-297B-A4C9-043A72CA8089}"/>
              </a:ext>
            </a:extLst>
          </p:cNvPr>
          <p:cNvSpPr>
            <a:spLocks noGrp="1"/>
          </p:cNvSpPr>
          <p:nvPr>
            <p:ph idx="1"/>
          </p:nvPr>
        </p:nvSpPr>
        <p:spPr/>
        <p:txBody>
          <a:bodyPr/>
          <a:lstStyle/>
          <a:p>
            <a:r>
              <a:rPr lang="en-US" dirty="0"/>
              <a:t>Remember that when a contract is published, he can't be changed.</a:t>
            </a:r>
          </a:p>
          <a:p>
            <a:r>
              <a:rPr lang="en-US" dirty="0"/>
              <a:t>but what if a contact has a bug?</a:t>
            </a:r>
          </a:p>
          <a:p>
            <a:r>
              <a:rPr lang="en-US" dirty="0"/>
              <a:t>The bug is immutable and there is no possibility of recovery.</a:t>
            </a:r>
          </a:p>
        </p:txBody>
      </p:sp>
    </p:spTree>
    <p:extLst>
      <p:ext uri="{BB962C8B-B14F-4D97-AF65-F5344CB8AC3E}">
        <p14:creationId xmlns:p14="http://schemas.microsoft.com/office/powerpoint/2010/main" val="193329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10D60F-CE02-8CBF-28B3-633EBA75F198}"/>
              </a:ext>
            </a:extLst>
          </p:cNvPr>
          <p:cNvSpPr>
            <a:spLocks noGrp="1"/>
          </p:cNvSpPr>
          <p:nvPr>
            <p:ph type="title"/>
          </p:nvPr>
        </p:nvSpPr>
        <p:spPr/>
        <p:txBody>
          <a:bodyPr/>
          <a:lstStyle/>
          <a:p>
            <a:r>
              <a:rPr lang="en-US" dirty="0"/>
              <a:t>Consensus protocol of Ethereum</a:t>
            </a:r>
            <a:endParaRPr lang="he-IL" dirty="0"/>
          </a:p>
        </p:txBody>
      </p:sp>
      <p:sp>
        <p:nvSpPr>
          <p:cNvPr id="3" name="מציין מיקום תוכן 2">
            <a:extLst>
              <a:ext uri="{FF2B5EF4-FFF2-40B4-BE49-F238E27FC236}">
                <a16:creationId xmlns:a16="http://schemas.microsoft.com/office/drawing/2014/main" id="{68A3B864-B098-4D93-FF7F-BB7496A35218}"/>
              </a:ext>
            </a:extLst>
          </p:cNvPr>
          <p:cNvSpPr>
            <a:spLocks noGrp="1"/>
          </p:cNvSpPr>
          <p:nvPr>
            <p:ph idx="1"/>
          </p:nvPr>
        </p:nvSpPr>
        <p:spPr/>
        <p:txBody>
          <a:bodyPr>
            <a:normAutofit/>
          </a:bodyPr>
          <a:lstStyle/>
          <a:p>
            <a:r>
              <a:rPr lang="en-US" dirty="0"/>
              <a:t>Specifies how the node of the peer-to-peer network extend the blockchain. A mechanism that assure the network agreed on new blocks without the need of central authority. </a:t>
            </a:r>
          </a:p>
          <a:p>
            <a:r>
              <a:rPr lang="en-US" dirty="0"/>
              <a:t>Has the goal to ensure the correct execution of contacts.</a:t>
            </a:r>
          </a:p>
          <a:p>
            <a:r>
              <a:rPr lang="en-US" dirty="0"/>
              <a:t>Proof of work – race to add the new block to the blockchain. More power more likelihood.</a:t>
            </a:r>
            <a:endParaRPr lang="he-IL" dirty="0"/>
          </a:p>
          <a:p>
            <a:r>
              <a:rPr lang="en-US" dirty="0"/>
              <a:t>Evil strong hacker – even if hacker with great power will be notice since the rest of the nodes verified him.</a:t>
            </a:r>
          </a:p>
          <a:p>
            <a:r>
              <a:rPr lang="en-US" dirty="0"/>
              <a:t>If most of the node are honest the system is secured.</a:t>
            </a:r>
          </a:p>
        </p:txBody>
      </p:sp>
    </p:spTree>
    <p:extLst>
      <p:ext uri="{BB962C8B-B14F-4D97-AF65-F5344CB8AC3E}">
        <p14:creationId xmlns:p14="http://schemas.microsoft.com/office/powerpoint/2010/main" val="2550819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60F514-56D0-7D80-7286-66646B9EB3BC}"/>
              </a:ext>
            </a:extLst>
          </p:cNvPr>
          <p:cNvSpPr>
            <a:spLocks noGrp="1"/>
          </p:cNvSpPr>
          <p:nvPr>
            <p:ph type="title"/>
          </p:nvPr>
        </p:nvSpPr>
        <p:spPr/>
        <p:txBody>
          <a:bodyPr/>
          <a:lstStyle/>
          <a:p>
            <a:r>
              <a:rPr lang="en-US" dirty="0"/>
              <a:t>Hard Fork</a:t>
            </a:r>
            <a:endParaRPr lang="he-IL" dirty="0"/>
          </a:p>
        </p:txBody>
      </p:sp>
      <p:sp>
        <p:nvSpPr>
          <p:cNvPr id="3" name="מציין מיקום תוכן 2">
            <a:extLst>
              <a:ext uri="{FF2B5EF4-FFF2-40B4-BE49-F238E27FC236}">
                <a16:creationId xmlns:a16="http://schemas.microsoft.com/office/drawing/2014/main" id="{02EE16A0-E20A-38D4-13C7-06F909748EE1}"/>
              </a:ext>
            </a:extLst>
          </p:cNvPr>
          <p:cNvSpPr>
            <a:spLocks noGrp="1"/>
          </p:cNvSpPr>
          <p:nvPr>
            <p:ph idx="1"/>
          </p:nvPr>
        </p:nvSpPr>
        <p:spPr/>
        <p:txBody>
          <a:bodyPr/>
          <a:lstStyle/>
          <a:p>
            <a:r>
              <a:rPr lang="en-US" dirty="0"/>
              <a:t>When the DAO attack happened, the countermeasure was a hard fork.</a:t>
            </a:r>
          </a:p>
          <a:p>
            <a:r>
              <a:rPr lang="en-US" dirty="0"/>
              <a:t>The idea is to start new chain before the steal happened and continue mining on top of it.</a:t>
            </a:r>
          </a:p>
          <a:p>
            <a:r>
              <a:rPr lang="en-US" dirty="0"/>
              <a:t>That nullified the effects of the transactions involved in the attack.</a:t>
            </a:r>
          </a:p>
          <a:p>
            <a:r>
              <a:rPr lang="en-US" dirty="0"/>
              <a:t>But on the other hand, it contrasted with the “code is law” principle.</a:t>
            </a:r>
          </a:p>
          <a:p>
            <a:r>
              <a:rPr lang="en-US" dirty="0"/>
              <a:t>So now we have two different blockchain for two different coins:</a:t>
            </a:r>
            <a:r>
              <a:rPr lang="he-IL" dirty="0"/>
              <a:t> </a:t>
            </a:r>
            <a:r>
              <a:rPr lang="en-US" dirty="0"/>
              <a:t>ETC and ETH.</a:t>
            </a:r>
            <a:endParaRPr lang="he-IL" dirty="0"/>
          </a:p>
        </p:txBody>
      </p:sp>
    </p:spTree>
    <p:extLst>
      <p:ext uri="{BB962C8B-B14F-4D97-AF65-F5344CB8AC3E}">
        <p14:creationId xmlns:p14="http://schemas.microsoft.com/office/powerpoint/2010/main" val="961544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1EC9B1-43DA-B722-6457-9C3E74426DC1}"/>
              </a:ext>
            </a:extLst>
          </p:cNvPr>
          <p:cNvSpPr>
            <a:spLocks noGrp="1"/>
          </p:cNvSpPr>
          <p:nvPr>
            <p:ph type="title"/>
          </p:nvPr>
        </p:nvSpPr>
        <p:spPr/>
        <p:txBody>
          <a:bodyPr/>
          <a:lstStyle/>
          <a:p>
            <a:r>
              <a:rPr lang="en-US" dirty="0"/>
              <a:t>Ether lost in transfer</a:t>
            </a:r>
            <a:endParaRPr lang="he-IL" dirty="0"/>
          </a:p>
        </p:txBody>
      </p:sp>
      <p:sp>
        <p:nvSpPr>
          <p:cNvPr id="3" name="מציין מיקום תוכן 2">
            <a:extLst>
              <a:ext uri="{FF2B5EF4-FFF2-40B4-BE49-F238E27FC236}">
                <a16:creationId xmlns:a16="http://schemas.microsoft.com/office/drawing/2014/main" id="{95016D0A-BBA4-C2F3-EF26-55E3A9DAEEF6}"/>
              </a:ext>
            </a:extLst>
          </p:cNvPr>
          <p:cNvSpPr>
            <a:spLocks noGrp="1"/>
          </p:cNvSpPr>
          <p:nvPr>
            <p:ph idx="1"/>
          </p:nvPr>
        </p:nvSpPr>
        <p:spPr/>
        <p:txBody>
          <a:bodyPr>
            <a:normAutofit/>
          </a:bodyPr>
          <a:lstStyle/>
          <a:p>
            <a:r>
              <a:rPr lang="en-US" sz="2800" dirty="0"/>
              <a:t>If we sending ether to an orphan address, the ether is lost forever.</a:t>
            </a:r>
          </a:p>
          <a:p>
            <a:r>
              <a:rPr lang="en-US" sz="2800" dirty="0"/>
              <a:t>Since lost ether cannot be recovered, the programmers must manually ensure the correctness of the recipient addresses.</a:t>
            </a:r>
            <a:endParaRPr lang="he-IL" sz="2800" dirty="0"/>
          </a:p>
        </p:txBody>
      </p:sp>
    </p:spTree>
    <p:extLst>
      <p:ext uri="{BB962C8B-B14F-4D97-AF65-F5344CB8AC3E}">
        <p14:creationId xmlns:p14="http://schemas.microsoft.com/office/powerpoint/2010/main" val="1666564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7B2C7F-15A8-F398-655B-CBD16B4427D7}"/>
              </a:ext>
            </a:extLst>
          </p:cNvPr>
          <p:cNvSpPr>
            <a:spLocks noGrp="1"/>
          </p:cNvSpPr>
          <p:nvPr>
            <p:ph type="title"/>
          </p:nvPr>
        </p:nvSpPr>
        <p:spPr/>
        <p:txBody>
          <a:bodyPr/>
          <a:lstStyle/>
          <a:p>
            <a:r>
              <a:rPr lang="en-US" dirty="0"/>
              <a:t>Stack size limit</a:t>
            </a:r>
            <a:endParaRPr lang="he-IL"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36981BD9-E5B5-4F9B-07FC-1E37BEF9B5B2}"/>
                  </a:ext>
                </a:extLst>
              </p:cNvPr>
              <p:cNvSpPr>
                <a:spLocks noGrp="1"/>
              </p:cNvSpPr>
              <p:nvPr>
                <p:ph idx="1"/>
              </p:nvPr>
            </p:nvSpPr>
            <p:spPr/>
            <p:txBody>
              <a:bodyPr>
                <a:normAutofit fontScale="92500"/>
              </a:bodyPr>
              <a:lstStyle/>
              <a:p>
                <a:r>
                  <a:rPr lang="en-US" dirty="0"/>
                  <a:t>Every time a function is called, the call stack grows by one frame. The stack is bounded by 1024 frames.</a:t>
                </a:r>
              </a:p>
              <a:p>
                <a:r>
                  <a:rPr lang="en-US" dirty="0"/>
                  <a:t>An adversary starts by generating an almost full call stack and the call one of the victim function.</a:t>
                </a:r>
              </a:p>
              <a:p>
                <a:r>
                  <a:rPr lang="en-US" dirty="0"/>
                  <a:t>If the exception thrown is not properly handle by the victim, the adversary could manage to succeed in his attack.</a:t>
                </a:r>
              </a:p>
              <a:p>
                <a:r>
                  <a:rPr lang="en-US" dirty="0"/>
                  <a:t>This vulnerability handle by the hard fork of the Ethereum blockchain – after the fork a caller can allocate at most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63</m:t>
                        </m:r>
                      </m:num>
                      <m:den>
                        <m:r>
                          <a:rPr lang="en-US" b="0" i="1" smtClean="0">
                            <a:latin typeface="Cambria Math" panose="02040503050406030204" pitchFamily="18" charset="0"/>
                          </a:rPr>
                          <m:t>64</m:t>
                        </m:r>
                      </m:den>
                    </m:f>
                  </m:oMath>
                </a14:m>
                <a:r>
                  <a:rPr lang="en-US" dirty="0"/>
                  <a:t> of its gas. The current limit of gas per block is 4.7M approx. so it can cross 1024 frames.</a:t>
                </a:r>
                <a:endParaRPr lang="he-IL" dirty="0"/>
              </a:p>
            </p:txBody>
          </p:sp>
        </mc:Choice>
        <mc:Fallback xmlns="">
          <p:sp>
            <p:nvSpPr>
              <p:cNvPr id="3" name="מציין מיקום תוכן 2">
                <a:extLst>
                  <a:ext uri="{FF2B5EF4-FFF2-40B4-BE49-F238E27FC236}">
                    <a16:creationId xmlns:a16="http://schemas.microsoft.com/office/drawing/2014/main" id="{36981BD9-E5B5-4F9B-07FC-1E37BEF9B5B2}"/>
                  </a:ext>
                </a:extLst>
              </p:cNvPr>
              <p:cNvSpPr>
                <a:spLocks noGrp="1" noRot="1" noChangeAspect="1" noMove="1" noResize="1" noEditPoints="1" noAdjustHandles="1" noChangeArrowheads="1" noChangeShapeType="1" noTextEdit="1"/>
              </p:cNvSpPr>
              <p:nvPr>
                <p:ph idx="1"/>
              </p:nvPr>
            </p:nvSpPr>
            <p:spPr>
              <a:blipFill>
                <a:blip r:embed="rId2"/>
                <a:stretch>
                  <a:fillRect l="-224" t="-342" r="-951"/>
                </a:stretch>
              </a:blipFill>
            </p:spPr>
            <p:txBody>
              <a:bodyPr/>
              <a:lstStyle/>
              <a:p>
                <a:r>
                  <a:rPr lang="he-IL">
                    <a:noFill/>
                  </a:rPr>
                  <a:t> </a:t>
                </a:r>
              </a:p>
            </p:txBody>
          </p:sp>
        </mc:Fallback>
      </mc:AlternateContent>
    </p:spTree>
    <p:extLst>
      <p:ext uri="{BB962C8B-B14F-4D97-AF65-F5344CB8AC3E}">
        <p14:creationId xmlns:p14="http://schemas.microsoft.com/office/powerpoint/2010/main" val="2362153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24C84F-4C34-F8F3-6C40-BE1851B475BD}"/>
              </a:ext>
            </a:extLst>
          </p:cNvPr>
          <p:cNvSpPr>
            <a:spLocks noGrp="1"/>
          </p:cNvSpPr>
          <p:nvPr>
            <p:ph type="title"/>
          </p:nvPr>
        </p:nvSpPr>
        <p:spPr/>
        <p:txBody>
          <a:bodyPr/>
          <a:lstStyle/>
          <a:p>
            <a:r>
              <a:rPr lang="en-US" dirty="0"/>
              <a:t>Unpredictable state</a:t>
            </a:r>
            <a:endParaRPr lang="he-IL" dirty="0"/>
          </a:p>
        </p:txBody>
      </p:sp>
      <p:sp>
        <p:nvSpPr>
          <p:cNvPr id="3" name="מציין מיקום תוכן 2">
            <a:extLst>
              <a:ext uri="{FF2B5EF4-FFF2-40B4-BE49-F238E27FC236}">
                <a16:creationId xmlns:a16="http://schemas.microsoft.com/office/drawing/2014/main" id="{F385842A-D7C3-4F6A-5CF9-691D2425ABB1}"/>
              </a:ext>
            </a:extLst>
          </p:cNvPr>
          <p:cNvSpPr>
            <a:spLocks noGrp="1"/>
          </p:cNvSpPr>
          <p:nvPr>
            <p:ph idx="1"/>
          </p:nvPr>
        </p:nvSpPr>
        <p:spPr/>
        <p:txBody>
          <a:bodyPr/>
          <a:lstStyle/>
          <a:p>
            <a:r>
              <a:rPr lang="en-US" dirty="0"/>
              <a:t>The state of a contract is determined by the value of its fields and balance.</a:t>
            </a:r>
          </a:p>
          <a:p>
            <a:r>
              <a:rPr lang="en-US" dirty="0"/>
              <a:t>But the state of contract is dynamically changing, so when a transaction is sent it not necessarily the same state of the contract as when it receive.</a:t>
            </a:r>
          </a:p>
          <a:p>
            <a:r>
              <a:rPr lang="en-US" dirty="0"/>
              <a:t>Additionally, the state of contract can be change because of the fork that might happen – and might lead to the state to revert if the other branch is chose.</a:t>
            </a:r>
          </a:p>
          <a:p>
            <a:r>
              <a:rPr lang="en-US" dirty="0"/>
              <a:t>Not knowing the state where a transaction will be run could rise to </a:t>
            </a:r>
            <a:r>
              <a:rPr lang="en-US" dirty="0" err="1"/>
              <a:t>vulnarabilities</a:t>
            </a:r>
            <a:r>
              <a:rPr lang="en-US" dirty="0"/>
              <a:t>.</a:t>
            </a:r>
          </a:p>
        </p:txBody>
      </p:sp>
    </p:spTree>
    <p:extLst>
      <p:ext uri="{BB962C8B-B14F-4D97-AF65-F5344CB8AC3E}">
        <p14:creationId xmlns:p14="http://schemas.microsoft.com/office/powerpoint/2010/main" val="269192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a:extLst>
              <a:ext uri="{FF2B5EF4-FFF2-40B4-BE49-F238E27FC236}">
                <a16:creationId xmlns:a16="http://schemas.microsoft.com/office/drawing/2014/main" id="{CA15069F-0D46-63FE-AA2C-997BC6499688}"/>
              </a:ext>
            </a:extLst>
          </p:cNvPr>
          <p:cNvPicPr>
            <a:picLocks noChangeAspect="1"/>
          </p:cNvPicPr>
          <p:nvPr/>
        </p:nvPicPr>
        <p:blipFill>
          <a:blip r:embed="rId2"/>
          <a:srcRect r="24176"/>
          <a:stretch/>
        </p:blipFill>
        <p:spPr>
          <a:xfrm>
            <a:off x="5671128" y="914399"/>
            <a:ext cx="6520872" cy="5353521"/>
          </a:xfrm>
          <a:prstGeom prst="rect">
            <a:avLst/>
          </a:prstGeom>
        </p:spPr>
      </p:pic>
      <p:cxnSp>
        <p:nvCxnSpPr>
          <p:cNvPr id="21" name="Straight Connector 20">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כותרת 1">
            <a:extLst>
              <a:ext uri="{FF2B5EF4-FFF2-40B4-BE49-F238E27FC236}">
                <a16:creationId xmlns:a16="http://schemas.microsoft.com/office/drawing/2014/main" id="{A554D8B7-E111-E206-A968-3EE83AB751FA}"/>
              </a:ext>
            </a:extLst>
          </p:cNvPr>
          <p:cNvSpPr>
            <a:spLocks noGrp="1"/>
          </p:cNvSpPr>
          <p:nvPr>
            <p:ph type="title"/>
          </p:nvPr>
        </p:nvSpPr>
        <p:spPr>
          <a:xfrm>
            <a:off x="640079" y="914400"/>
            <a:ext cx="4261104" cy="1097280"/>
          </a:xfrm>
        </p:spPr>
        <p:txBody>
          <a:bodyPr anchor="t">
            <a:normAutofit/>
          </a:bodyPr>
          <a:lstStyle/>
          <a:p>
            <a:r>
              <a:rPr lang="en-US" sz="3600"/>
              <a:t>Unpredictable state</a:t>
            </a:r>
            <a:endParaRPr lang="he-IL" sz="3600"/>
          </a:p>
        </p:txBody>
      </p:sp>
      <p:sp>
        <p:nvSpPr>
          <p:cNvPr id="3" name="מציין מיקום תוכן 2">
            <a:extLst>
              <a:ext uri="{FF2B5EF4-FFF2-40B4-BE49-F238E27FC236}">
                <a16:creationId xmlns:a16="http://schemas.microsoft.com/office/drawing/2014/main" id="{03D4CC81-AD41-D294-38EC-1F8910DB93A3}"/>
              </a:ext>
            </a:extLst>
          </p:cNvPr>
          <p:cNvSpPr>
            <a:spLocks noGrp="1"/>
          </p:cNvSpPr>
          <p:nvPr>
            <p:ph idx="1"/>
          </p:nvPr>
        </p:nvSpPr>
        <p:spPr>
          <a:xfrm>
            <a:off x="640079" y="2176036"/>
            <a:ext cx="4261104" cy="4121887"/>
          </a:xfrm>
        </p:spPr>
        <p:txBody>
          <a:bodyPr>
            <a:normAutofit/>
          </a:bodyPr>
          <a:lstStyle/>
          <a:p>
            <a:r>
              <a:rPr lang="en-US" dirty="0"/>
              <a:t>Indeed, a contract cannot be change after publish.</a:t>
            </a:r>
          </a:p>
          <a:p>
            <a:r>
              <a:rPr lang="en-US" dirty="0"/>
              <a:t>But we can craft a contract whose components can be updated at his owner's request.</a:t>
            </a:r>
          </a:p>
          <a:p>
            <a:r>
              <a:rPr lang="en-US" dirty="0"/>
              <a:t>For example, a code from ChatGPT:</a:t>
            </a:r>
          </a:p>
          <a:p>
            <a:r>
              <a:rPr lang="en-US" dirty="0"/>
              <a:t> we can see that the owner can change the logic of the code to malicious code.</a:t>
            </a:r>
            <a:endParaRPr lang="he-IL" dirty="0"/>
          </a:p>
        </p:txBody>
      </p:sp>
    </p:spTree>
    <p:extLst>
      <p:ext uri="{BB962C8B-B14F-4D97-AF65-F5344CB8AC3E}">
        <p14:creationId xmlns:p14="http://schemas.microsoft.com/office/powerpoint/2010/main" val="280100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B18AF-1BF4-4D13-8FA0-A3710EA72F70}"/>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A1BFEDE2-C219-D1D2-30B8-5AD89C82D78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209195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2055A5-4DB1-64BF-5615-B383BCC27266}"/>
              </a:ext>
            </a:extLst>
          </p:cNvPr>
          <p:cNvSpPr>
            <a:spLocks noGrp="1"/>
          </p:cNvSpPr>
          <p:nvPr>
            <p:ph type="title"/>
          </p:nvPr>
        </p:nvSpPr>
        <p:spPr/>
        <p:txBody>
          <a:bodyPr/>
          <a:lstStyle/>
          <a:p>
            <a:r>
              <a:rPr lang="en-US" dirty="0"/>
              <a:t>Generating randomness</a:t>
            </a:r>
            <a:endParaRPr lang="he-IL" dirty="0"/>
          </a:p>
        </p:txBody>
      </p:sp>
      <p:sp>
        <p:nvSpPr>
          <p:cNvPr id="3" name="מציין מיקום תוכן 2">
            <a:extLst>
              <a:ext uri="{FF2B5EF4-FFF2-40B4-BE49-F238E27FC236}">
                <a16:creationId xmlns:a16="http://schemas.microsoft.com/office/drawing/2014/main" id="{416F63FD-46BC-8F9D-C774-5D1224056108}"/>
              </a:ext>
            </a:extLst>
          </p:cNvPr>
          <p:cNvSpPr>
            <a:spLocks noGrp="1"/>
          </p:cNvSpPr>
          <p:nvPr>
            <p:ph idx="1"/>
          </p:nvPr>
        </p:nvSpPr>
        <p:spPr/>
        <p:txBody>
          <a:bodyPr/>
          <a:lstStyle/>
          <a:p>
            <a:r>
              <a:rPr lang="en-US" dirty="0"/>
              <a:t>The problem – the execution of EVM bytecode is deterministic.</a:t>
            </a:r>
          </a:p>
          <a:p>
            <a:r>
              <a:rPr lang="en-US" dirty="0"/>
              <a:t>How can we generate random number then?</a:t>
            </a:r>
          </a:p>
          <a:p>
            <a:r>
              <a:rPr lang="en-US" dirty="0"/>
              <a:t>Many contract generate pseudo-random numbers using uniquely seed for each miner.</a:t>
            </a:r>
            <a:endParaRPr lang="he-IL" dirty="0"/>
          </a:p>
          <a:p>
            <a:r>
              <a:rPr lang="en-US" dirty="0"/>
              <a:t>Pseudo random number – a number that might seem random but rely on a previous calculation.</a:t>
            </a:r>
          </a:p>
          <a:p>
            <a:r>
              <a:rPr lang="en-US" dirty="0"/>
              <a:t>How can we pick this seed?</a:t>
            </a:r>
            <a:endParaRPr lang="he-IL" dirty="0"/>
          </a:p>
        </p:txBody>
      </p:sp>
    </p:spTree>
    <p:extLst>
      <p:ext uri="{BB962C8B-B14F-4D97-AF65-F5344CB8AC3E}">
        <p14:creationId xmlns:p14="http://schemas.microsoft.com/office/powerpoint/2010/main" val="293130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C5B36F-C152-8E2F-30EC-8079FCFB0AF4}"/>
              </a:ext>
            </a:extLst>
          </p:cNvPr>
          <p:cNvSpPr>
            <a:spLocks noGrp="1"/>
          </p:cNvSpPr>
          <p:nvPr>
            <p:ph type="title"/>
          </p:nvPr>
        </p:nvSpPr>
        <p:spPr/>
        <p:txBody>
          <a:bodyPr/>
          <a:lstStyle/>
          <a:p>
            <a:r>
              <a:rPr lang="en-US" dirty="0"/>
              <a:t>Generating randomness</a:t>
            </a:r>
            <a:endParaRPr lang="he-IL" dirty="0"/>
          </a:p>
        </p:txBody>
      </p:sp>
      <p:sp>
        <p:nvSpPr>
          <p:cNvPr id="3" name="מציין מיקום תוכן 2">
            <a:extLst>
              <a:ext uri="{FF2B5EF4-FFF2-40B4-BE49-F238E27FC236}">
                <a16:creationId xmlns:a16="http://schemas.microsoft.com/office/drawing/2014/main" id="{B0E01872-8A4B-44F7-72F7-A981A14B89CC}"/>
              </a:ext>
            </a:extLst>
          </p:cNvPr>
          <p:cNvSpPr>
            <a:spLocks noGrp="1"/>
          </p:cNvSpPr>
          <p:nvPr>
            <p:ph idx="1"/>
          </p:nvPr>
        </p:nvSpPr>
        <p:spPr/>
        <p:txBody>
          <a:bodyPr>
            <a:normAutofit lnSpcReduction="10000"/>
          </a:bodyPr>
          <a:lstStyle/>
          <a:p>
            <a:r>
              <a:rPr lang="en-US" dirty="0"/>
              <a:t>A contract can use the hash or the timestamp of some future block in the blockchain.</a:t>
            </a:r>
          </a:p>
          <a:p>
            <a:r>
              <a:rPr lang="en-US" dirty="0"/>
              <a:t>Since all the miners can the blockchain, they can get this value in the future.</a:t>
            </a:r>
          </a:p>
          <a:p>
            <a:r>
              <a:rPr lang="en-US" dirty="0"/>
              <a:t>Does it a safe way to generate number?</a:t>
            </a:r>
          </a:p>
          <a:p>
            <a:r>
              <a:rPr lang="en-US" dirty="0"/>
              <a:t>Apparently yes, no one can predict the blocks of the blockchain.</a:t>
            </a:r>
          </a:p>
          <a:p>
            <a:r>
              <a:rPr lang="en-US" dirty="0"/>
              <a:t>Not exactly.</a:t>
            </a:r>
          </a:p>
          <a:p>
            <a:r>
              <a:rPr lang="en-US" dirty="0"/>
              <a:t>The miner's control which transaction are put in a block and in which order.</a:t>
            </a:r>
          </a:p>
          <a:p>
            <a:r>
              <a:rPr lang="en-US" dirty="0"/>
              <a:t>An analysis has shown that an attacker controlling a minority of the mining power of the network of Bitcoin can significantly bias the probability distribution of the outcome.</a:t>
            </a:r>
          </a:p>
          <a:p>
            <a:endParaRPr lang="he-IL" dirty="0"/>
          </a:p>
        </p:txBody>
      </p:sp>
    </p:spTree>
    <p:extLst>
      <p:ext uri="{BB962C8B-B14F-4D97-AF65-F5344CB8AC3E}">
        <p14:creationId xmlns:p14="http://schemas.microsoft.com/office/powerpoint/2010/main" val="552463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AA7F11-8C90-C7A2-3531-298D83237D29}"/>
              </a:ext>
            </a:extLst>
          </p:cNvPr>
          <p:cNvSpPr>
            <a:spLocks noGrp="1"/>
          </p:cNvSpPr>
          <p:nvPr>
            <p:ph type="title"/>
          </p:nvPr>
        </p:nvSpPr>
        <p:spPr/>
        <p:txBody>
          <a:bodyPr/>
          <a:lstStyle/>
          <a:p>
            <a:r>
              <a:rPr lang="en-US" dirty="0"/>
              <a:t>Generating randomness</a:t>
            </a:r>
            <a:endParaRPr lang="he-IL" dirty="0"/>
          </a:p>
        </p:txBody>
      </p:sp>
      <p:sp>
        <p:nvSpPr>
          <p:cNvPr id="3" name="מציין מיקום תוכן 2">
            <a:extLst>
              <a:ext uri="{FF2B5EF4-FFF2-40B4-BE49-F238E27FC236}">
                <a16:creationId xmlns:a16="http://schemas.microsoft.com/office/drawing/2014/main" id="{448CC71E-8D16-9E43-FE14-6BDCFE4952F6}"/>
              </a:ext>
            </a:extLst>
          </p:cNvPr>
          <p:cNvSpPr>
            <a:spLocks noGrp="1"/>
          </p:cNvSpPr>
          <p:nvPr>
            <p:ph idx="1"/>
          </p:nvPr>
        </p:nvSpPr>
        <p:spPr/>
        <p:txBody>
          <a:bodyPr/>
          <a:lstStyle/>
          <a:p>
            <a:r>
              <a:rPr lang="en-US" dirty="0"/>
              <a:t>Another way to generate random number is based on timed commitment protocol.</a:t>
            </a:r>
          </a:p>
          <a:p>
            <a:r>
              <a:rPr lang="en-US" dirty="0"/>
              <a:t>Each participant choses a secret and publish a digest (</a:t>
            </a:r>
            <a:r>
              <a:rPr lang="he-IL" dirty="0"/>
              <a:t>תקציר</a:t>
            </a:r>
            <a:r>
              <a:rPr lang="en-US" dirty="0"/>
              <a:t>) of it – like a hash of the number and pay deposit as a guarantee.</a:t>
            </a:r>
          </a:p>
          <a:p>
            <a:r>
              <a:rPr lang="en-US" dirty="0"/>
              <a:t>Late each participant must reveal its secret, or their deposit will be lost.</a:t>
            </a:r>
          </a:p>
          <a:p>
            <a:r>
              <a:rPr lang="en-US" dirty="0"/>
              <a:t>The secret can be approved by the hash.</a:t>
            </a:r>
          </a:p>
          <a:p>
            <a:r>
              <a:rPr lang="en-US" dirty="0"/>
              <a:t>The pseudo-random number is the computed by combining the secret of all participants.</a:t>
            </a:r>
            <a:endParaRPr lang="he-IL" dirty="0"/>
          </a:p>
        </p:txBody>
      </p:sp>
    </p:spTree>
    <p:extLst>
      <p:ext uri="{BB962C8B-B14F-4D97-AF65-F5344CB8AC3E}">
        <p14:creationId xmlns:p14="http://schemas.microsoft.com/office/powerpoint/2010/main" val="3258740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BFD776-938D-C029-DBAD-632EF167144B}"/>
              </a:ext>
            </a:extLst>
          </p:cNvPr>
          <p:cNvSpPr>
            <a:spLocks noGrp="1"/>
          </p:cNvSpPr>
          <p:nvPr>
            <p:ph type="title"/>
          </p:nvPr>
        </p:nvSpPr>
        <p:spPr/>
        <p:txBody>
          <a:bodyPr/>
          <a:lstStyle/>
          <a:p>
            <a:r>
              <a:rPr lang="en-US" dirty="0"/>
              <a:t>Time constraints</a:t>
            </a:r>
            <a:endParaRPr lang="he-IL" dirty="0"/>
          </a:p>
        </p:txBody>
      </p:sp>
      <p:sp>
        <p:nvSpPr>
          <p:cNvPr id="3" name="מציין מיקום תוכן 2">
            <a:extLst>
              <a:ext uri="{FF2B5EF4-FFF2-40B4-BE49-F238E27FC236}">
                <a16:creationId xmlns:a16="http://schemas.microsoft.com/office/drawing/2014/main" id="{8EE0DA0C-C512-E618-F07C-629D1620368A}"/>
              </a:ext>
            </a:extLst>
          </p:cNvPr>
          <p:cNvSpPr>
            <a:spLocks noGrp="1"/>
          </p:cNvSpPr>
          <p:nvPr>
            <p:ph idx="1"/>
          </p:nvPr>
        </p:nvSpPr>
        <p:spPr/>
        <p:txBody>
          <a:bodyPr/>
          <a:lstStyle/>
          <a:p>
            <a:r>
              <a:rPr lang="en-US" dirty="0"/>
              <a:t>Contract can use time constraints to determine which actions are permitted in the current state, for example – bidding, money locking.</a:t>
            </a:r>
          </a:p>
          <a:p>
            <a:r>
              <a:rPr lang="en-US" dirty="0"/>
              <a:t>Contract can retrieve the timestamp of its own block and all the transaction in this block share the same timestamp.</a:t>
            </a:r>
          </a:p>
          <a:p>
            <a:r>
              <a:rPr lang="en-US" dirty="0"/>
              <a:t>But the miner who mined the contract could gain an advantage by choosing suitable timestamp for a block he is mining.</a:t>
            </a:r>
            <a:endParaRPr lang="he-IL" dirty="0"/>
          </a:p>
        </p:txBody>
      </p:sp>
    </p:spTree>
    <p:extLst>
      <p:ext uri="{BB962C8B-B14F-4D97-AF65-F5344CB8AC3E}">
        <p14:creationId xmlns:p14="http://schemas.microsoft.com/office/powerpoint/2010/main" val="401738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78C849-1057-AC09-A94F-6853102D1555}"/>
              </a:ext>
            </a:extLst>
          </p:cNvPr>
          <p:cNvSpPr>
            <a:spLocks noGrp="1"/>
          </p:cNvSpPr>
          <p:nvPr>
            <p:ph type="title"/>
          </p:nvPr>
        </p:nvSpPr>
        <p:spPr/>
        <p:txBody>
          <a:bodyPr/>
          <a:lstStyle/>
          <a:p>
            <a:r>
              <a:rPr lang="en-US" dirty="0"/>
              <a:t>Smart contract</a:t>
            </a:r>
            <a:endParaRPr lang="he-IL" dirty="0"/>
          </a:p>
        </p:txBody>
      </p:sp>
      <p:sp>
        <p:nvSpPr>
          <p:cNvPr id="3" name="מציין מיקום תוכן 2">
            <a:extLst>
              <a:ext uri="{FF2B5EF4-FFF2-40B4-BE49-F238E27FC236}">
                <a16:creationId xmlns:a16="http://schemas.microsoft.com/office/drawing/2014/main" id="{B958D02F-D9AC-80E4-AFF5-7AE3575209E7}"/>
              </a:ext>
            </a:extLst>
          </p:cNvPr>
          <p:cNvSpPr>
            <a:spLocks noGrp="1"/>
          </p:cNvSpPr>
          <p:nvPr>
            <p:ph idx="1"/>
          </p:nvPr>
        </p:nvSpPr>
        <p:spPr/>
        <p:txBody>
          <a:bodyPr/>
          <a:lstStyle/>
          <a:p>
            <a:r>
              <a:rPr lang="en-US" dirty="0"/>
              <a:t>Composed by fields and functions.</a:t>
            </a:r>
          </a:p>
          <a:p>
            <a:r>
              <a:rPr lang="en-US" dirty="0"/>
              <a:t>Execute correctly is necessary condition – if not an attacker can transfer money to himself.</a:t>
            </a:r>
          </a:p>
          <a:p>
            <a:r>
              <a:rPr lang="en-US" dirty="0"/>
              <a:t>Is it enough? No!</a:t>
            </a:r>
          </a:p>
          <a:p>
            <a:r>
              <a:rPr lang="en-US" dirty="0"/>
              <a:t>An attacker can use vulnerabilities in correctly execute contact.</a:t>
            </a:r>
          </a:p>
          <a:p>
            <a:r>
              <a:rPr lang="en-US" dirty="0"/>
              <a:t>Example – steal a 60M$ from a contact using these vulnerabilities.</a:t>
            </a:r>
          </a:p>
          <a:p>
            <a:r>
              <a:rPr lang="en-US" dirty="0"/>
              <a:t>To insure the correctness of the execution. Ethereum rely on a group of untrusted peers called miners.</a:t>
            </a:r>
            <a:endParaRPr lang="he-IL" dirty="0"/>
          </a:p>
        </p:txBody>
      </p:sp>
    </p:spTree>
    <p:extLst>
      <p:ext uri="{BB962C8B-B14F-4D97-AF65-F5344CB8AC3E}">
        <p14:creationId xmlns:p14="http://schemas.microsoft.com/office/powerpoint/2010/main" val="3037550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88889C-A0BA-76C2-64EE-BAC7BE0C1681}"/>
              </a:ext>
            </a:extLst>
          </p:cNvPr>
          <p:cNvSpPr>
            <a:spLocks noGrp="1"/>
          </p:cNvSpPr>
          <p:nvPr>
            <p:ph type="ctrTitle"/>
          </p:nvPr>
        </p:nvSpPr>
        <p:spPr/>
        <p:txBody>
          <a:bodyPr/>
          <a:lstStyle/>
          <a:p>
            <a:r>
              <a:rPr lang="en-US" dirty="0"/>
              <a:t>Attacks</a:t>
            </a:r>
            <a:endParaRPr lang="he-IL" dirty="0"/>
          </a:p>
        </p:txBody>
      </p:sp>
      <p:sp>
        <p:nvSpPr>
          <p:cNvPr id="3" name="כותרת משנה 2">
            <a:extLst>
              <a:ext uri="{FF2B5EF4-FFF2-40B4-BE49-F238E27FC236}">
                <a16:creationId xmlns:a16="http://schemas.microsoft.com/office/drawing/2014/main" id="{0BAF44B7-A738-E887-5F4B-234FAF03DD59}"/>
              </a:ext>
            </a:extLst>
          </p:cNvPr>
          <p:cNvSpPr>
            <a:spLocks noGrp="1"/>
          </p:cNvSpPr>
          <p:nvPr>
            <p:ph type="subTitle" idx="1"/>
          </p:nvPr>
        </p:nvSpPr>
        <p:spPr>
          <a:xfrm>
            <a:off x="640080" y="2785056"/>
            <a:ext cx="6675120" cy="1287887"/>
          </a:xfrm>
        </p:spPr>
        <p:txBody>
          <a:bodyPr>
            <a:normAutofit fontScale="92500" lnSpcReduction="20000"/>
          </a:bodyPr>
          <a:lstStyle/>
          <a:p>
            <a:r>
              <a:rPr lang="en-US" dirty="0"/>
              <a:t>We now illustrate some attacks many of which inspired to real use cases which exploit the vulnerabilities that we discussed on them.</a:t>
            </a:r>
            <a:endParaRPr lang="he-IL" dirty="0"/>
          </a:p>
        </p:txBody>
      </p:sp>
    </p:spTree>
    <p:extLst>
      <p:ext uri="{BB962C8B-B14F-4D97-AF65-F5344CB8AC3E}">
        <p14:creationId xmlns:p14="http://schemas.microsoft.com/office/powerpoint/2010/main" val="3424184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1C7006-32B2-72BA-65FD-04BDEEFDA93F}"/>
              </a:ext>
            </a:extLst>
          </p:cNvPr>
          <p:cNvSpPr>
            <a:spLocks noGrp="1"/>
          </p:cNvSpPr>
          <p:nvPr>
            <p:ph type="ctrTitle"/>
          </p:nvPr>
        </p:nvSpPr>
        <p:spPr/>
        <p:txBody>
          <a:bodyPr/>
          <a:lstStyle/>
          <a:p>
            <a:r>
              <a:rPr lang="en-US" dirty="0"/>
              <a:t>The Dao Attack</a:t>
            </a:r>
            <a:endParaRPr lang="he-IL" dirty="0"/>
          </a:p>
        </p:txBody>
      </p:sp>
      <p:sp>
        <p:nvSpPr>
          <p:cNvPr id="3" name="כותרת משנה 2">
            <a:extLst>
              <a:ext uri="{FF2B5EF4-FFF2-40B4-BE49-F238E27FC236}">
                <a16:creationId xmlns:a16="http://schemas.microsoft.com/office/drawing/2014/main" id="{8FC345CF-5BC5-C0E0-818D-D64724F1ABC4}"/>
              </a:ext>
            </a:extLst>
          </p:cNvPr>
          <p:cNvSpPr>
            <a:spLocks noGrp="1"/>
          </p:cNvSpPr>
          <p:nvPr>
            <p:ph type="subTitle" idx="1"/>
          </p:nvPr>
        </p:nvSpPr>
        <p:spPr/>
        <p:txBody>
          <a:bodyPr>
            <a:normAutofit fontScale="85000" lnSpcReduction="10000"/>
          </a:bodyPr>
          <a:lstStyle/>
          <a:p>
            <a:pPr marL="285750" indent="-285750">
              <a:buFont typeface="Courier New" panose="02070309020205020404" pitchFamily="49" charset="0"/>
              <a:buChar char="o"/>
            </a:pPr>
            <a:r>
              <a:rPr lang="en-US" dirty="0"/>
              <a:t>Simple DAO allows participants to donate ether to fund contracts at their choice. </a:t>
            </a:r>
          </a:p>
          <a:p>
            <a:pPr marL="285750" indent="-285750">
              <a:buFont typeface="Courier New" panose="02070309020205020404" pitchFamily="49" charset="0"/>
              <a:buChar char="o"/>
            </a:pPr>
            <a:r>
              <a:rPr lang="en-US" dirty="0"/>
              <a:t>Contracts can then withdraw their funds.</a:t>
            </a:r>
            <a:endParaRPr lang="he-IL" dirty="0"/>
          </a:p>
        </p:txBody>
      </p:sp>
      <p:pic>
        <p:nvPicPr>
          <p:cNvPr id="5" name="תמונה 4">
            <a:extLst>
              <a:ext uri="{FF2B5EF4-FFF2-40B4-BE49-F238E27FC236}">
                <a16:creationId xmlns:a16="http://schemas.microsoft.com/office/drawing/2014/main" id="{9C8BB3D0-E20F-1348-87D7-EF65595FC790}"/>
              </a:ext>
            </a:extLst>
          </p:cNvPr>
          <p:cNvPicPr>
            <a:picLocks noChangeAspect="1"/>
          </p:cNvPicPr>
          <p:nvPr/>
        </p:nvPicPr>
        <p:blipFill>
          <a:blip r:embed="rId2"/>
          <a:stretch>
            <a:fillRect/>
          </a:stretch>
        </p:blipFill>
        <p:spPr>
          <a:xfrm>
            <a:off x="546998" y="2847511"/>
            <a:ext cx="9878804" cy="1648055"/>
          </a:xfrm>
          <a:prstGeom prst="rect">
            <a:avLst/>
          </a:prstGeom>
        </p:spPr>
      </p:pic>
    </p:spTree>
    <p:extLst>
      <p:ext uri="{BB962C8B-B14F-4D97-AF65-F5344CB8AC3E}">
        <p14:creationId xmlns:p14="http://schemas.microsoft.com/office/powerpoint/2010/main" val="3780089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A786E1-087B-9631-74A8-90E49D165DF2}"/>
              </a:ext>
            </a:extLst>
          </p:cNvPr>
          <p:cNvSpPr>
            <a:spLocks noGrp="1"/>
          </p:cNvSpPr>
          <p:nvPr>
            <p:ph type="ctrTitle"/>
          </p:nvPr>
        </p:nvSpPr>
        <p:spPr>
          <a:xfrm>
            <a:off x="600751" y="1094408"/>
            <a:ext cx="6675120" cy="2951825"/>
          </a:xfrm>
        </p:spPr>
        <p:txBody>
          <a:bodyPr/>
          <a:lstStyle/>
          <a:p>
            <a:r>
              <a:rPr lang="en-US" dirty="0"/>
              <a:t>Attack #1</a:t>
            </a:r>
            <a:endParaRPr lang="he-IL" dirty="0"/>
          </a:p>
        </p:txBody>
      </p:sp>
      <p:sp>
        <p:nvSpPr>
          <p:cNvPr id="3" name="כותרת משנה 2">
            <a:extLst>
              <a:ext uri="{FF2B5EF4-FFF2-40B4-BE49-F238E27FC236}">
                <a16:creationId xmlns:a16="http://schemas.microsoft.com/office/drawing/2014/main" id="{5D899F91-9881-D81C-FF2F-CC0DF180A010}"/>
              </a:ext>
            </a:extLst>
          </p:cNvPr>
          <p:cNvSpPr>
            <a:spLocks noGrp="1"/>
          </p:cNvSpPr>
          <p:nvPr>
            <p:ph type="subTitle" idx="1"/>
          </p:nvPr>
        </p:nvSpPr>
        <p:spPr>
          <a:xfrm>
            <a:off x="600751" y="3857293"/>
            <a:ext cx="6675120" cy="2533674"/>
          </a:xfrm>
        </p:spPr>
        <p:txBody>
          <a:bodyPr>
            <a:normAutofit fontScale="85000" lnSpcReduction="20000"/>
          </a:bodyPr>
          <a:lstStyle/>
          <a:p>
            <a:pPr marL="285750" indent="-285750">
              <a:buFont typeface="Courier New" panose="02070309020205020404" pitchFamily="49" charset="0"/>
              <a:buChar char="o"/>
            </a:pPr>
            <a:r>
              <a:rPr lang="en-US" sz="1400" dirty="0"/>
              <a:t>The first step of the attack is to publish the contract Mallory</a:t>
            </a:r>
          </a:p>
          <a:p>
            <a:pPr marL="285750" indent="-285750">
              <a:buFont typeface="Courier New" panose="02070309020205020404" pitchFamily="49" charset="0"/>
              <a:buChar char="o"/>
            </a:pPr>
            <a:r>
              <a:rPr lang="en-US" sz="1400" dirty="0"/>
              <a:t>Then, the adversary donates some ether for Mallory, and invokes Mallory s fallback</a:t>
            </a:r>
          </a:p>
          <a:p>
            <a:pPr marL="285750" indent="-285750">
              <a:buFont typeface="Courier New" panose="02070309020205020404" pitchFamily="49" charset="0"/>
              <a:buChar char="o"/>
            </a:pPr>
            <a:r>
              <a:rPr lang="en-US" sz="1400" dirty="0"/>
              <a:t>The fallback function invokes withdraw of dao, which transfers the ether to Mallory</a:t>
            </a:r>
          </a:p>
          <a:p>
            <a:pPr marL="285750" indent="-285750">
              <a:buFont typeface="Courier New" panose="02070309020205020404" pitchFamily="49" charset="0"/>
              <a:buChar char="o"/>
            </a:pPr>
            <a:r>
              <a:rPr lang="en-US" sz="1400" dirty="0"/>
              <a:t>Now, the function call used to this purpose has the side effect of invoking Mallory s fallback again  which maliciously calls back withdraw and is go again and again …</a:t>
            </a:r>
          </a:p>
        </p:txBody>
      </p:sp>
      <p:pic>
        <p:nvPicPr>
          <p:cNvPr id="9" name="תמונה 8">
            <a:extLst>
              <a:ext uri="{FF2B5EF4-FFF2-40B4-BE49-F238E27FC236}">
                <a16:creationId xmlns:a16="http://schemas.microsoft.com/office/drawing/2014/main" id="{C7745CF7-7BB6-5B77-42EE-8DF29156AFD9}"/>
              </a:ext>
            </a:extLst>
          </p:cNvPr>
          <p:cNvPicPr>
            <a:picLocks noChangeAspect="1"/>
          </p:cNvPicPr>
          <p:nvPr/>
        </p:nvPicPr>
        <p:blipFill>
          <a:blip r:embed="rId2"/>
          <a:stretch>
            <a:fillRect/>
          </a:stretch>
        </p:blipFill>
        <p:spPr>
          <a:xfrm>
            <a:off x="-98323" y="1913349"/>
            <a:ext cx="6697010" cy="1781424"/>
          </a:xfrm>
          <a:prstGeom prst="rect">
            <a:avLst/>
          </a:prstGeom>
        </p:spPr>
      </p:pic>
    </p:spTree>
    <p:extLst>
      <p:ext uri="{BB962C8B-B14F-4D97-AF65-F5344CB8AC3E}">
        <p14:creationId xmlns:p14="http://schemas.microsoft.com/office/powerpoint/2010/main" val="167375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4E661B-BC4C-1E08-1355-2B84BFC06FF2}"/>
              </a:ext>
            </a:extLst>
          </p:cNvPr>
          <p:cNvSpPr>
            <a:spLocks noGrp="1"/>
          </p:cNvSpPr>
          <p:nvPr>
            <p:ph type="title"/>
          </p:nvPr>
        </p:nvSpPr>
        <p:spPr/>
        <p:txBody>
          <a:bodyPr/>
          <a:lstStyle/>
          <a:p>
            <a:r>
              <a:rPr lang="en-US" dirty="0"/>
              <a:t>Attack #2 on Dao</a:t>
            </a:r>
            <a:endParaRPr lang="he-IL" dirty="0"/>
          </a:p>
        </p:txBody>
      </p:sp>
      <p:sp>
        <p:nvSpPr>
          <p:cNvPr id="3" name="מציין מיקום תוכן 2">
            <a:extLst>
              <a:ext uri="{FF2B5EF4-FFF2-40B4-BE49-F238E27FC236}">
                <a16:creationId xmlns:a16="http://schemas.microsoft.com/office/drawing/2014/main" id="{5B544077-EB1D-C0CC-26D3-E8341FF7E600}"/>
              </a:ext>
            </a:extLst>
          </p:cNvPr>
          <p:cNvSpPr>
            <a:spLocks noGrp="1"/>
          </p:cNvSpPr>
          <p:nvPr>
            <p:ph idx="1"/>
          </p:nvPr>
        </p:nvSpPr>
        <p:spPr>
          <a:xfrm>
            <a:off x="640080" y="4630408"/>
            <a:ext cx="10890928" cy="2016198"/>
          </a:xfrm>
        </p:spPr>
        <p:txBody>
          <a:bodyPr/>
          <a:lstStyle/>
          <a:p>
            <a:r>
              <a:rPr lang="en-US" dirty="0"/>
              <a:t>The attacker need  only need two calls to the fallback function.</a:t>
            </a:r>
          </a:p>
          <a:p>
            <a:r>
              <a:rPr lang="en-US" dirty="0"/>
              <a:t> the adversary invokes attack to donate 1wei to herself and subsequently withdraws it.</a:t>
            </a:r>
          </a:p>
          <a:p>
            <a:r>
              <a:rPr lang="en-US" dirty="0"/>
              <a:t>The function withdraw checks that the user credit is enough, and if so it transfers the ether to Mallory2.</a:t>
            </a:r>
            <a:endParaRPr lang="he-IL" dirty="0"/>
          </a:p>
        </p:txBody>
      </p:sp>
      <p:pic>
        <p:nvPicPr>
          <p:cNvPr id="5" name="תמונה 4">
            <a:extLst>
              <a:ext uri="{FF2B5EF4-FFF2-40B4-BE49-F238E27FC236}">
                <a16:creationId xmlns:a16="http://schemas.microsoft.com/office/drawing/2014/main" id="{3E54AC60-B225-C182-24FD-15B1BC6246E3}"/>
              </a:ext>
            </a:extLst>
          </p:cNvPr>
          <p:cNvPicPr>
            <a:picLocks noChangeAspect="1"/>
          </p:cNvPicPr>
          <p:nvPr/>
        </p:nvPicPr>
        <p:blipFill>
          <a:blip r:embed="rId2"/>
          <a:stretch>
            <a:fillRect/>
          </a:stretch>
        </p:blipFill>
        <p:spPr>
          <a:xfrm>
            <a:off x="265576" y="1991616"/>
            <a:ext cx="9497750" cy="2638793"/>
          </a:xfrm>
          <a:prstGeom prst="rect">
            <a:avLst/>
          </a:prstGeom>
        </p:spPr>
      </p:pic>
    </p:spTree>
    <p:extLst>
      <p:ext uri="{BB962C8B-B14F-4D97-AF65-F5344CB8AC3E}">
        <p14:creationId xmlns:p14="http://schemas.microsoft.com/office/powerpoint/2010/main" val="449085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096505-8B30-04B3-3DC8-0BA99589E241}"/>
              </a:ext>
            </a:extLst>
          </p:cNvPr>
          <p:cNvSpPr>
            <a:spLocks noGrp="1"/>
          </p:cNvSpPr>
          <p:nvPr>
            <p:ph type="title"/>
          </p:nvPr>
        </p:nvSpPr>
        <p:spPr/>
        <p:txBody>
          <a:bodyPr/>
          <a:lstStyle/>
          <a:p>
            <a:r>
              <a:rPr lang="en-US" dirty="0"/>
              <a:t>Continue:</a:t>
            </a:r>
            <a:endParaRPr lang="he-IL" dirty="0"/>
          </a:p>
        </p:txBody>
      </p:sp>
      <p:sp>
        <p:nvSpPr>
          <p:cNvPr id="3" name="מציין מיקום תוכן 2">
            <a:extLst>
              <a:ext uri="{FF2B5EF4-FFF2-40B4-BE49-F238E27FC236}">
                <a16:creationId xmlns:a16="http://schemas.microsoft.com/office/drawing/2014/main" id="{224F72E3-17FA-5302-E30D-56AB13E83F71}"/>
              </a:ext>
            </a:extLst>
          </p:cNvPr>
          <p:cNvSpPr>
            <a:spLocks noGrp="1"/>
          </p:cNvSpPr>
          <p:nvPr>
            <p:ph idx="1"/>
          </p:nvPr>
        </p:nvSpPr>
        <p:spPr/>
        <p:txBody>
          <a:bodyPr/>
          <a:lstStyle/>
          <a:p>
            <a:r>
              <a:rPr lang="en-US" dirty="0"/>
              <a:t>call invokes Mallory2 s fallback, which in turn calls back withdraw. Also in this case withdraw is interrupted before updating the credit: hence, the check at line 8 succeeds again.</a:t>
            </a:r>
          </a:p>
          <a:p>
            <a:r>
              <a:rPr lang="en-US" dirty="0"/>
              <a:t>Consequently, the DAO sends 1wei to Mallory2 for the second time, and invokes her fallback again</a:t>
            </a:r>
          </a:p>
          <a:p>
            <a:r>
              <a:rPr lang="en-US" dirty="0"/>
              <a:t>The effect is that Mallory2 s credit is updated twice: the </a:t>
            </a:r>
            <a:r>
              <a:rPr lang="en-US" dirty="0" err="1"/>
              <a:t>rst</a:t>
            </a:r>
            <a:r>
              <a:rPr lang="en-US" dirty="0"/>
              <a:t> time to zero, and the second one to (2^256- 1)</a:t>
            </a:r>
            <a:r>
              <a:rPr lang="en-US" dirty="0" err="1"/>
              <a:t>wei</a:t>
            </a:r>
            <a:r>
              <a:rPr lang="en-US" dirty="0"/>
              <a:t>, because of the underflow and the account is not </a:t>
            </a:r>
            <a:r>
              <a:rPr lang="en-US" dirty="0" err="1"/>
              <a:t>negtive</a:t>
            </a:r>
            <a:r>
              <a:rPr lang="en-US" dirty="0"/>
              <a:t>.</a:t>
            </a:r>
          </a:p>
          <a:p>
            <a:r>
              <a:rPr lang="en-US" dirty="0"/>
              <a:t>To </a:t>
            </a:r>
            <a:r>
              <a:rPr lang="en-US" dirty="0" err="1"/>
              <a:t>finalise</a:t>
            </a:r>
            <a:r>
              <a:rPr lang="en-US" dirty="0"/>
              <a:t> the attack, Mallory2 invokes </a:t>
            </a:r>
            <a:r>
              <a:rPr lang="en-US" dirty="0" err="1"/>
              <a:t>getJackpot</a:t>
            </a:r>
            <a:r>
              <a:rPr lang="en-US" dirty="0"/>
              <a:t>, which steals all the ether from SimpleDAO, and transfers it to Mallory2 s owner.</a:t>
            </a:r>
            <a:endParaRPr lang="he-IL" dirty="0"/>
          </a:p>
        </p:txBody>
      </p:sp>
    </p:spTree>
    <p:extLst>
      <p:ext uri="{BB962C8B-B14F-4D97-AF65-F5344CB8AC3E}">
        <p14:creationId xmlns:p14="http://schemas.microsoft.com/office/powerpoint/2010/main" val="1526195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9A93E4-2BFD-B1B3-8A6F-553CCC7ACA5F}"/>
              </a:ext>
            </a:extLst>
          </p:cNvPr>
          <p:cNvSpPr>
            <a:spLocks noGrp="1"/>
          </p:cNvSpPr>
          <p:nvPr>
            <p:ph type="title"/>
          </p:nvPr>
        </p:nvSpPr>
        <p:spPr/>
        <p:txBody>
          <a:bodyPr/>
          <a:lstStyle/>
          <a:p>
            <a:r>
              <a:rPr lang="en-US" dirty="0"/>
              <a:t>Solution to attack on Dao</a:t>
            </a:r>
            <a:endParaRPr lang="he-IL" dirty="0"/>
          </a:p>
        </p:txBody>
      </p:sp>
      <p:sp>
        <p:nvSpPr>
          <p:cNvPr id="3" name="מציין מיקום תוכן 2">
            <a:extLst>
              <a:ext uri="{FF2B5EF4-FFF2-40B4-BE49-F238E27FC236}">
                <a16:creationId xmlns:a16="http://schemas.microsoft.com/office/drawing/2014/main" id="{F17910C4-E5A2-0869-C960-E305FE5F98B8}"/>
              </a:ext>
            </a:extLst>
          </p:cNvPr>
          <p:cNvSpPr>
            <a:spLocks noGrp="1"/>
          </p:cNvSpPr>
          <p:nvPr>
            <p:ph idx="1"/>
          </p:nvPr>
        </p:nvSpPr>
        <p:spPr/>
        <p:txBody>
          <a:bodyPr/>
          <a:lstStyle/>
          <a:p>
            <a:r>
              <a:rPr lang="en-US" dirty="0"/>
              <a:t>The problem was SimpleDAO sends the </a:t>
            </a:r>
            <a:r>
              <a:rPr lang="en-US" dirty="0" err="1"/>
              <a:t>specifed</a:t>
            </a:r>
            <a:r>
              <a:rPr lang="en-US" dirty="0"/>
              <a:t> amount of ether                                        before decreasing the credit.</a:t>
            </a:r>
          </a:p>
          <a:p>
            <a:r>
              <a:rPr lang="en-US" dirty="0"/>
              <a:t>the attacks exploit the call to the unknown , and reentrancy (the call to </a:t>
            </a:r>
            <a:r>
              <a:rPr lang="en-US" dirty="0" err="1"/>
              <a:t>func</a:t>
            </a:r>
            <a:r>
              <a:rPr lang="en-US" dirty="0"/>
              <a:t> again and again) vulnerabilities that we told about.</a:t>
            </a:r>
          </a:p>
          <a:p>
            <a:r>
              <a:rPr lang="en-US" dirty="0"/>
              <a:t>So the solution were:</a:t>
            </a:r>
          </a:p>
          <a:p>
            <a:r>
              <a:rPr lang="en-US" dirty="0"/>
              <a:t>Update the </a:t>
            </a:r>
            <a:r>
              <a:rPr lang="en-US" dirty="0" err="1"/>
              <a:t>the</a:t>
            </a:r>
            <a:r>
              <a:rPr lang="en-US" dirty="0"/>
              <a:t> credit of the contract and before outer interactive as the call.</a:t>
            </a:r>
          </a:p>
          <a:p>
            <a:r>
              <a:rPr lang="en-US" dirty="0"/>
              <a:t>Reentrancy Guard that avoid call the </a:t>
            </a:r>
            <a:r>
              <a:rPr lang="en-US" dirty="0" err="1"/>
              <a:t>func</a:t>
            </a:r>
            <a:r>
              <a:rPr lang="en-US" dirty="0"/>
              <a:t> before he end her action.</a:t>
            </a:r>
          </a:p>
          <a:p>
            <a:endParaRPr lang="he-IL" dirty="0"/>
          </a:p>
        </p:txBody>
      </p:sp>
    </p:spTree>
    <p:extLst>
      <p:ext uri="{BB962C8B-B14F-4D97-AF65-F5344CB8AC3E}">
        <p14:creationId xmlns:p14="http://schemas.microsoft.com/office/powerpoint/2010/main" val="2528914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3CBD76-7B61-8F05-70AF-45D3FBC8039F}"/>
              </a:ext>
            </a:extLst>
          </p:cNvPr>
          <p:cNvSpPr>
            <a:spLocks noGrp="1"/>
          </p:cNvSpPr>
          <p:nvPr>
            <p:ph type="title"/>
          </p:nvPr>
        </p:nvSpPr>
        <p:spPr/>
        <p:txBody>
          <a:bodyPr/>
          <a:lstStyle/>
          <a:p>
            <a:r>
              <a:rPr lang="en-US" dirty="0"/>
              <a:t>Attack on King of the Ether Throne Contract</a:t>
            </a:r>
            <a:endParaRPr lang="he-IL" dirty="0"/>
          </a:p>
        </p:txBody>
      </p:sp>
      <p:sp>
        <p:nvSpPr>
          <p:cNvPr id="3" name="מציין מיקום תוכן 2">
            <a:extLst>
              <a:ext uri="{FF2B5EF4-FFF2-40B4-BE49-F238E27FC236}">
                <a16:creationId xmlns:a16="http://schemas.microsoft.com/office/drawing/2014/main" id="{0AAEBBCA-0788-4688-5060-586CDEB231DB}"/>
              </a:ext>
            </a:extLst>
          </p:cNvPr>
          <p:cNvSpPr>
            <a:spLocks noGrp="1"/>
          </p:cNvSpPr>
          <p:nvPr>
            <p:ph idx="1"/>
          </p:nvPr>
        </p:nvSpPr>
        <p:spPr/>
        <p:txBody>
          <a:bodyPr/>
          <a:lstStyle/>
          <a:p>
            <a:r>
              <a:rPr lang="en-US" dirty="0"/>
              <a:t>The King of the Ether Throne is a game where players compete for acquiring the title of King of the Ether.</a:t>
            </a:r>
          </a:p>
          <a:p>
            <a:r>
              <a:rPr lang="en-US" dirty="0"/>
              <a:t>If someone wishes to be the king, he must pay some ether to the current king, plus a small fee to the contract.</a:t>
            </a:r>
          </a:p>
          <a:p>
            <a:endParaRPr lang="he-IL" dirty="0"/>
          </a:p>
        </p:txBody>
      </p:sp>
      <p:pic>
        <p:nvPicPr>
          <p:cNvPr id="5" name="תמונה 4">
            <a:extLst>
              <a:ext uri="{FF2B5EF4-FFF2-40B4-BE49-F238E27FC236}">
                <a16:creationId xmlns:a16="http://schemas.microsoft.com/office/drawing/2014/main" id="{5D8BB435-56E2-C01E-2FF1-82E559664018}"/>
              </a:ext>
            </a:extLst>
          </p:cNvPr>
          <p:cNvPicPr>
            <a:picLocks noChangeAspect="1"/>
          </p:cNvPicPr>
          <p:nvPr/>
        </p:nvPicPr>
        <p:blipFill>
          <a:blip r:embed="rId2"/>
          <a:stretch>
            <a:fillRect/>
          </a:stretch>
        </p:blipFill>
        <p:spPr>
          <a:xfrm>
            <a:off x="222708" y="4205616"/>
            <a:ext cx="9583487" cy="2705478"/>
          </a:xfrm>
          <a:prstGeom prst="rect">
            <a:avLst/>
          </a:prstGeom>
        </p:spPr>
      </p:pic>
    </p:spTree>
    <p:extLst>
      <p:ext uri="{BB962C8B-B14F-4D97-AF65-F5344CB8AC3E}">
        <p14:creationId xmlns:p14="http://schemas.microsoft.com/office/powerpoint/2010/main" val="1157851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D6BBD-4BF7-3C05-457F-897BF11EC838}"/>
              </a:ext>
            </a:extLst>
          </p:cNvPr>
          <p:cNvSpPr>
            <a:spLocks noGrp="1"/>
          </p:cNvSpPr>
          <p:nvPr>
            <p:ph type="title"/>
          </p:nvPr>
        </p:nvSpPr>
        <p:spPr/>
        <p:txBody>
          <a:bodyPr/>
          <a:lstStyle/>
          <a:p>
            <a:r>
              <a:rPr lang="en-US" dirty="0"/>
              <a:t>The crown</a:t>
            </a:r>
            <a:endParaRPr lang="he-IL" dirty="0"/>
          </a:p>
        </p:txBody>
      </p:sp>
      <p:sp>
        <p:nvSpPr>
          <p:cNvPr id="3" name="מציין מיקום תוכן 2">
            <a:extLst>
              <a:ext uri="{FF2B5EF4-FFF2-40B4-BE49-F238E27FC236}">
                <a16:creationId xmlns:a16="http://schemas.microsoft.com/office/drawing/2014/main" id="{0F998A3E-BDAD-8BAF-6B50-3E2CD7C19CD7}"/>
              </a:ext>
            </a:extLst>
          </p:cNvPr>
          <p:cNvSpPr>
            <a:spLocks noGrp="1"/>
          </p:cNvSpPr>
          <p:nvPr>
            <p:ph idx="1"/>
          </p:nvPr>
        </p:nvSpPr>
        <p:spPr/>
        <p:txBody>
          <a:bodyPr/>
          <a:lstStyle/>
          <a:p>
            <a:r>
              <a:rPr lang="en-US" dirty="0"/>
              <a:t>Whenever a player sends </a:t>
            </a:r>
            <a:r>
              <a:rPr lang="en-US" dirty="0" err="1"/>
              <a:t>msg.value</a:t>
            </a:r>
            <a:r>
              <a:rPr lang="en-US" dirty="0"/>
              <a:t> ether to the contract, he also triggers the execution of </a:t>
            </a:r>
            <a:r>
              <a:rPr lang="en-US" dirty="0" err="1"/>
              <a:t>KotET</a:t>
            </a:r>
            <a:r>
              <a:rPr lang="en-US" dirty="0"/>
              <a:t> s fallback. </a:t>
            </a:r>
          </a:p>
          <a:p>
            <a:r>
              <a:rPr lang="en-US" dirty="0"/>
              <a:t>The fallback first checks that the sent ether is enough to buy the title: if not, it throws an exception.</a:t>
            </a:r>
          </a:p>
          <a:p>
            <a:r>
              <a:rPr lang="en-US" dirty="0"/>
              <a:t>At this point, a compensation is sent to the dismissing king, and the player is crowned</a:t>
            </a:r>
            <a:endParaRPr lang="he-IL" dirty="0"/>
          </a:p>
        </p:txBody>
      </p:sp>
    </p:spTree>
    <p:extLst>
      <p:ext uri="{BB962C8B-B14F-4D97-AF65-F5344CB8AC3E}">
        <p14:creationId xmlns:p14="http://schemas.microsoft.com/office/powerpoint/2010/main" val="3107381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14D3EB-EF5A-D0EA-96A4-F59127C33823}"/>
              </a:ext>
            </a:extLst>
          </p:cNvPr>
          <p:cNvSpPr>
            <a:spLocks noGrp="1"/>
          </p:cNvSpPr>
          <p:nvPr>
            <p:ph type="title"/>
          </p:nvPr>
        </p:nvSpPr>
        <p:spPr/>
        <p:txBody>
          <a:bodyPr/>
          <a:lstStyle/>
          <a:p>
            <a:r>
              <a:rPr lang="en-US" dirty="0"/>
              <a:t>Attack</a:t>
            </a:r>
            <a:endParaRPr lang="he-IL" dirty="0"/>
          </a:p>
        </p:txBody>
      </p:sp>
      <p:sp>
        <p:nvSpPr>
          <p:cNvPr id="3" name="מציין מיקום תוכן 2">
            <a:extLst>
              <a:ext uri="{FF2B5EF4-FFF2-40B4-BE49-F238E27FC236}">
                <a16:creationId xmlns:a16="http://schemas.microsoft.com/office/drawing/2014/main" id="{7057321F-49EA-A9F8-E073-A47ED323417E}"/>
              </a:ext>
            </a:extLst>
          </p:cNvPr>
          <p:cNvSpPr>
            <a:spLocks noGrp="1"/>
          </p:cNvSpPr>
          <p:nvPr>
            <p:ph idx="1"/>
          </p:nvPr>
        </p:nvSpPr>
        <p:spPr>
          <a:xfrm>
            <a:off x="640080" y="2633471"/>
            <a:ext cx="10890928" cy="3727999"/>
          </a:xfrm>
        </p:spPr>
        <p:txBody>
          <a:bodyPr/>
          <a:lstStyle/>
          <a:p>
            <a:r>
              <a:rPr lang="en-US" dirty="0"/>
              <a:t> #1 :send is equipped with a few gas (see gasless send vulnerability), the send at line 17 will fail if the kings address is that of a contract with an expensive fallback. In this case, since send does not propagate exceptions.</a:t>
            </a:r>
          </a:p>
          <a:p>
            <a:r>
              <a:rPr lang="en-US" dirty="0"/>
              <a:t>#2: lets say we use in call as in the photo lets think on attacker Mallory whose fallback just </a:t>
            </a:r>
            <a:r>
              <a:rPr lang="en-US" dirty="0" err="1"/>
              <a:t>throwsan</a:t>
            </a:r>
            <a:r>
              <a:rPr lang="en-US" dirty="0"/>
              <a:t> exception anybody can be the king this</a:t>
            </a:r>
          </a:p>
          <a:p>
            <a:pPr marL="0" indent="0">
              <a:buNone/>
            </a:pPr>
            <a:r>
              <a:rPr lang="en-US" dirty="0"/>
              <a:t>is denial of service to the game.</a:t>
            </a:r>
          </a:p>
          <a:p>
            <a:endParaRPr lang="he-IL" dirty="0"/>
          </a:p>
        </p:txBody>
      </p:sp>
      <p:pic>
        <p:nvPicPr>
          <p:cNvPr id="5" name="תמונה 4">
            <a:extLst>
              <a:ext uri="{FF2B5EF4-FFF2-40B4-BE49-F238E27FC236}">
                <a16:creationId xmlns:a16="http://schemas.microsoft.com/office/drawing/2014/main" id="{CA57E63B-3565-62BA-7098-FEB488E10594}"/>
              </a:ext>
            </a:extLst>
          </p:cNvPr>
          <p:cNvPicPr>
            <a:picLocks noChangeAspect="1"/>
          </p:cNvPicPr>
          <p:nvPr/>
        </p:nvPicPr>
        <p:blipFill>
          <a:blip r:embed="rId2"/>
          <a:stretch>
            <a:fillRect/>
          </a:stretch>
        </p:blipFill>
        <p:spPr>
          <a:xfrm>
            <a:off x="660992" y="4691572"/>
            <a:ext cx="9754961" cy="1834488"/>
          </a:xfrm>
          <a:prstGeom prst="rect">
            <a:avLst/>
          </a:prstGeom>
        </p:spPr>
      </p:pic>
    </p:spTree>
    <p:extLst>
      <p:ext uri="{BB962C8B-B14F-4D97-AF65-F5344CB8AC3E}">
        <p14:creationId xmlns:p14="http://schemas.microsoft.com/office/powerpoint/2010/main" val="2749170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73EF8C-0A37-E775-E0F3-D1465419DC2E}"/>
              </a:ext>
            </a:extLst>
          </p:cNvPr>
          <p:cNvSpPr>
            <a:spLocks noGrp="1"/>
          </p:cNvSpPr>
          <p:nvPr>
            <p:ph type="title"/>
          </p:nvPr>
        </p:nvSpPr>
        <p:spPr/>
        <p:txBody>
          <a:bodyPr/>
          <a:lstStyle/>
          <a:p>
            <a:r>
              <a:rPr lang="en-US" dirty="0"/>
              <a:t>Multi-player games</a:t>
            </a:r>
            <a:endParaRPr lang="he-IL" dirty="0"/>
          </a:p>
        </p:txBody>
      </p:sp>
      <p:sp>
        <p:nvSpPr>
          <p:cNvPr id="3" name="מציין מיקום תוכן 2">
            <a:extLst>
              <a:ext uri="{FF2B5EF4-FFF2-40B4-BE49-F238E27FC236}">
                <a16:creationId xmlns:a16="http://schemas.microsoft.com/office/drawing/2014/main" id="{428058E2-4682-D7D5-A430-C0D246DE3413}"/>
              </a:ext>
            </a:extLst>
          </p:cNvPr>
          <p:cNvSpPr>
            <a:spLocks noGrp="1"/>
          </p:cNvSpPr>
          <p:nvPr>
            <p:ph idx="1"/>
          </p:nvPr>
        </p:nvSpPr>
        <p:spPr/>
        <p:txBody>
          <a:bodyPr/>
          <a:lstStyle/>
          <a:p>
            <a:r>
              <a:rPr lang="en-US" dirty="0"/>
              <a:t>Consider a contract which implements  a simple odds and evens game between two players. Each player chooses a number: if the sum is even, the first player wins, other the second one wins.</a:t>
            </a:r>
          </a:p>
          <a:p>
            <a:endParaRPr lang="he-IL" dirty="0"/>
          </a:p>
        </p:txBody>
      </p:sp>
      <p:pic>
        <p:nvPicPr>
          <p:cNvPr id="5" name="תמונה 4">
            <a:extLst>
              <a:ext uri="{FF2B5EF4-FFF2-40B4-BE49-F238E27FC236}">
                <a16:creationId xmlns:a16="http://schemas.microsoft.com/office/drawing/2014/main" id="{C363BBD2-1F7B-F7E9-B03D-60314DB6E965}"/>
              </a:ext>
            </a:extLst>
          </p:cNvPr>
          <p:cNvPicPr>
            <a:picLocks noChangeAspect="1"/>
          </p:cNvPicPr>
          <p:nvPr/>
        </p:nvPicPr>
        <p:blipFill>
          <a:blip r:embed="rId2"/>
          <a:stretch>
            <a:fillRect/>
          </a:stretch>
        </p:blipFill>
        <p:spPr>
          <a:xfrm>
            <a:off x="485558" y="3913239"/>
            <a:ext cx="9726382" cy="2192593"/>
          </a:xfrm>
          <a:prstGeom prst="rect">
            <a:avLst/>
          </a:prstGeom>
        </p:spPr>
      </p:pic>
    </p:spTree>
    <p:extLst>
      <p:ext uri="{BB962C8B-B14F-4D97-AF65-F5344CB8AC3E}">
        <p14:creationId xmlns:p14="http://schemas.microsoft.com/office/powerpoint/2010/main" val="290413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BB7A1-EBF1-A0F8-CCDA-93F81AAC21FB}"/>
              </a:ext>
            </a:extLst>
          </p:cNvPr>
          <p:cNvSpPr>
            <a:spLocks noGrp="1"/>
          </p:cNvSpPr>
          <p:nvPr>
            <p:ph type="title"/>
          </p:nvPr>
        </p:nvSpPr>
        <p:spPr/>
        <p:txBody>
          <a:bodyPr/>
          <a:lstStyle/>
          <a:p>
            <a:r>
              <a:rPr lang="en-US" dirty="0"/>
              <a:t>Miners</a:t>
            </a:r>
            <a:endParaRPr lang="he-IL" dirty="0"/>
          </a:p>
        </p:txBody>
      </p:sp>
      <p:sp>
        <p:nvSpPr>
          <p:cNvPr id="3" name="מציין מיקום תוכן 2">
            <a:extLst>
              <a:ext uri="{FF2B5EF4-FFF2-40B4-BE49-F238E27FC236}">
                <a16:creationId xmlns:a16="http://schemas.microsoft.com/office/drawing/2014/main" id="{D2D48DE4-7117-5C0E-5EFB-513B4D20D7DA}"/>
              </a:ext>
            </a:extLst>
          </p:cNvPr>
          <p:cNvSpPr>
            <a:spLocks noGrp="1"/>
          </p:cNvSpPr>
          <p:nvPr>
            <p:ph idx="1"/>
          </p:nvPr>
        </p:nvSpPr>
        <p:spPr/>
        <p:txBody>
          <a:bodyPr/>
          <a:lstStyle/>
          <a:p>
            <a:r>
              <a:rPr lang="en-US" dirty="0"/>
              <a:t>Network of mutually untrusted peers.</a:t>
            </a:r>
          </a:p>
          <a:p>
            <a:r>
              <a:rPr lang="en-US" dirty="0"/>
              <a:t>The protocol relies on the assumption that they are reasonable – it more likely that they co operate than try to attack.</a:t>
            </a:r>
          </a:p>
          <a:p>
            <a:r>
              <a:rPr lang="en-US" dirty="0"/>
              <a:t>To maintain this assumption, they get reward for good behavior and fine for bad.</a:t>
            </a:r>
          </a:p>
          <a:p>
            <a:r>
              <a:rPr lang="en-US" dirty="0"/>
              <a:t>The fee they get (a reward) is bounded to prevent DoS attack.</a:t>
            </a:r>
          </a:p>
          <a:p>
            <a:endParaRPr lang="he-IL" dirty="0"/>
          </a:p>
        </p:txBody>
      </p:sp>
    </p:spTree>
    <p:extLst>
      <p:ext uri="{BB962C8B-B14F-4D97-AF65-F5344CB8AC3E}">
        <p14:creationId xmlns:p14="http://schemas.microsoft.com/office/powerpoint/2010/main" val="3795397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B1C79C-2229-7D5A-E6B6-B6050B4DD1DA}"/>
              </a:ext>
            </a:extLst>
          </p:cNvPr>
          <p:cNvSpPr>
            <a:spLocks noGrp="1"/>
          </p:cNvSpPr>
          <p:nvPr>
            <p:ph type="title"/>
          </p:nvPr>
        </p:nvSpPr>
        <p:spPr/>
        <p:txBody>
          <a:bodyPr/>
          <a:lstStyle/>
          <a:p>
            <a:r>
              <a:rPr lang="en-US" dirty="0"/>
              <a:t>Attacks</a:t>
            </a:r>
            <a:endParaRPr lang="he-IL" dirty="0"/>
          </a:p>
        </p:txBody>
      </p:sp>
      <p:sp>
        <p:nvSpPr>
          <p:cNvPr id="3" name="מציין מיקום תוכן 2">
            <a:extLst>
              <a:ext uri="{FF2B5EF4-FFF2-40B4-BE49-F238E27FC236}">
                <a16:creationId xmlns:a16="http://schemas.microsoft.com/office/drawing/2014/main" id="{4873E2B2-59DD-EBC3-D38C-501FA83A04A3}"/>
              </a:ext>
            </a:extLst>
          </p:cNvPr>
          <p:cNvSpPr>
            <a:spLocks noGrp="1"/>
          </p:cNvSpPr>
          <p:nvPr>
            <p:ph idx="1"/>
          </p:nvPr>
        </p:nvSpPr>
        <p:spPr/>
        <p:txBody>
          <a:bodyPr/>
          <a:lstStyle/>
          <a:p>
            <a:r>
              <a:rPr lang="en-US" dirty="0"/>
              <a:t>The adversary impersonates the second </a:t>
            </a:r>
            <a:r>
              <a:rPr lang="en-US" dirty="0" err="1"/>
              <a:t>player,and</a:t>
            </a:r>
            <a:r>
              <a:rPr lang="en-US" dirty="0"/>
              <a:t> waits that the first player makes his bet.</a:t>
            </a:r>
          </a:p>
          <a:p>
            <a:r>
              <a:rPr lang="en-US" dirty="0"/>
              <a:t>Now, although the field players is private, the adversary can infer the first player bet, by inspecting the blockchain transaction where he joined the game.</a:t>
            </a:r>
          </a:p>
          <a:p>
            <a:r>
              <a:rPr lang="en-US" dirty="0"/>
              <a:t>Then, the adversary can win the game by invoking play with a suitable bet.</a:t>
            </a:r>
          </a:p>
          <a:p>
            <a:r>
              <a:rPr lang="en-US" dirty="0"/>
              <a:t>This attack exploits the keeping secrets vulnerability.</a:t>
            </a:r>
            <a:endParaRPr lang="he-IL" dirty="0"/>
          </a:p>
        </p:txBody>
      </p:sp>
    </p:spTree>
    <p:extLst>
      <p:ext uri="{BB962C8B-B14F-4D97-AF65-F5344CB8AC3E}">
        <p14:creationId xmlns:p14="http://schemas.microsoft.com/office/powerpoint/2010/main" val="1432156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710986-99F2-C952-F705-F41BE502ABC5}"/>
              </a:ext>
            </a:extLst>
          </p:cNvPr>
          <p:cNvSpPr>
            <a:spLocks noGrp="1"/>
          </p:cNvSpPr>
          <p:nvPr>
            <p:ph type="title"/>
          </p:nvPr>
        </p:nvSpPr>
        <p:spPr/>
        <p:txBody>
          <a:bodyPr/>
          <a:lstStyle/>
          <a:p>
            <a:r>
              <a:rPr lang="en-US" dirty="0" err="1"/>
              <a:t>Rubixi</a:t>
            </a:r>
            <a:endParaRPr lang="he-IL" dirty="0"/>
          </a:p>
        </p:txBody>
      </p:sp>
      <p:sp>
        <p:nvSpPr>
          <p:cNvPr id="3" name="מציין מיקום תוכן 2">
            <a:extLst>
              <a:ext uri="{FF2B5EF4-FFF2-40B4-BE49-F238E27FC236}">
                <a16:creationId xmlns:a16="http://schemas.microsoft.com/office/drawing/2014/main" id="{83BFB5D2-8423-2000-0B88-82A29B3E8A65}"/>
              </a:ext>
            </a:extLst>
          </p:cNvPr>
          <p:cNvSpPr>
            <a:spLocks noGrp="1"/>
          </p:cNvSpPr>
          <p:nvPr>
            <p:ph idx="1"/>
          </p:nvPr>
        </p:nvSpPr>
        <p:spPr/>
        <p:txBody>
          <a:bodyPr/>
          <a:lstStyle/>
          <a:p>
            <a:r>
              <a:rPr lang="en-US" dirty="0" err="1"/>
              <a:t>Rubixi</a:t>
            </a:r>
            <a:r>
              <a:rPr lang="en-US" dirty="0"/>
              <a:t>  is a contract which implements a Ponzi scheme, a fraudulent high yield investment program where participants gain money from the investments made by newcomers</a:t>
            </a:r>
          </a:p>
          <a:p>
            <a:endParaRPr lang="he-IL" dirty="0"/>
          </a:p>
        </p:txBody>
      </p:sp>
      <p:pic>
        <p:nvPicPr>
          <p:cNvPr id="5" name="תמונה 4">
            <a:extLst>
              <a:ext uri="{FF2B5EF4-FFF2-40B4-BE49-F238E27FC236}">
                <a16:creationId xmlns:a16="http://schemas.microsoft.com/office/drawing/2014/main" id="{2E483039-1C2B-0D12-AF92-C0DA00AD670D}"/>
              </a:ext>
            </a:extLst>
          </p:cNvPr>
          <p:cNvPicPr>
            <a:picLocks noChangeAspect="1"/>
          </p:cNvPicPr>
          <p:nvPr/>
        </p:nvPicPr>
        <p:blipFill>
          <a:blip r:embed="rId2"/>
          <a:stretch>
            <a:fillRect/>
          </a:stretch>
        </p:blipFill>
        <p:spPr>
          <a:xfrm>
            <a:off x="528855" y="3537987"/>
            <a:ext cx="5687219" cy="1276528"/>
          </a:xfrm>
          <a:prstGeom prst="rect">
            <a:avLst/>
          </a:prstGeom>
        </p:spPr>
      </p:pic>
    </p:spTree>
    <p:extLst>
      <p:ext uri="{BB962C8B-B14F-4D97-AF65-F5344CB8AC3E}">
        <p14:creationId xmlns:p14="http://schemas.microsoft.com/office/powerpoint/2010/main" val="2135671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E84824-871B-02F2-788D-CD622223C396}"/>
              </a:ext>
            </a:extLst>
          </p:cNvPr>
          <p:cNvSpPr>
            <a:spLocks noGrp="1"/>
          </p:cNvSpPr>
          <p:nvPr>
            <p:ph type="title"/>
          </p:nvPr>
        </p:nvSpPr>
        <p:spPr/>
        <p:txBody>
          <a:bodyPr/>
          <a:lstStyle/>
          <a:p>
            <a:r>
              <a:rPr lang="en-US" dirty="0"/>
              <a:t>Attack and solution</a:t>
            </a:r>
            <a:endParaRPr lang="he-IL" dirty="0"/>
          </a:p>
        </p:txBody>
      </p:sp>
      <p:sp>
        <p:nvSpPr>
          <p:cNvPr id="3" name="מציין מיקום תוכן 2">
            <a:extLst>
              <a:ext uri="{FF2B5EF4-FFF2-40B4-BE49-F238E27FC236}">
                <a16:creationId xmlns:a16="http://schemas.microsoft.com/office/drawing/2014/main" id="{51EE564C-B813-31AD-8C9A-7503D6167567}"/>
              </a:ext>
            </a:extLst>
          </p:cNvPr>
          <p:cNvSpPr>
            <a:spLocks noGrp="1"/>
          </p:cNvSpPr>
          <p:nvPr>
            <p:ph idx="1"/>
          </p:nvPr>
        </p:nvSpPr>
        <p:spPr>
          <a:xfrm>
            <a:off x="443435" y="2459049"/>
            <a:ext cx="10890928" cy="3566160"/>
          </a:xfrm>
        </p:spPr>
        <p:txBody>
          <a:bodyPr/>
          <a:lstStyle/>
          <a:p>
            <a:r>
              <a:rPr lang="en-US" dirty="0"/>
              <a:t>At some point during the development of the contract, its name was changed from </a:t>
            </a:r>
            <a:r>
              <a:rPr lang="en-US" dirty="0" err="1"/>
              <a:t>DynamicPyramid</a:t>
            </a:r>
            <a:r>
              <a:rPr lang="en-US" dirty="0"/>
              <a:t> into </a:t>
            </a:r>
            <a:r>
              <a:rPr lang="en-US" dirty="0" err="1"/>
              <a:t>Rubixi</a:t>
            </a:r>
            <a:r>
              <a:rPr lang="en-US" dirty="0"/>
              <a:t>. </a:t>
            </a:r>
          </a:p>
          <a:p>
            <a:r>
              <a:rPr lang="en-US" dirty="0"/>
              <a:t>However, programmers forgot to accordingly change the name of the constructor, which then became a function invokable by anyone!!</a:t>
            </a:r>
          </a:p>
          <a:p>
            <a:r>
              <a:rPr lang="en-US" dirty="0"/>
              <a:t>The </a:t>
            </a:r>
            <a:r>
              <a:rPr lang="en-US" dirty="0" err="1"/>
              <a:t>DynamicPyramid</a:t>
            </a:r>
            <a:r>
              <a:rPr lang="en-US" dirty="0"/>
              <a:t> function sets the owner address, the owner can withdraw his profit via </a:t>
            </a:r>
            <a:r>
              <a:rPr lang="en-US" dirty="0" err="1"/>
              <a:t>collectAllFees</a:t>
            </a:r>
            <a:r>
              <a:rPr lang="en-US" dirty="0"/>
              <a:t> </a:t>
            </a:r>
            <a:r>
              <a:rPr lang="en-US" dirty="0" err="1"/>
              <a:t>func</a:t>
            </a:r>
            <a:r>
              <a:rPr lang="en-US" dirty="0"/>
              <a:t>.</a:t>
            </a:r>
          </a:p>
          <a:p>
            <a:r>
              <a:rPr lang="en-US" dirty="0"/>
              <a:t>The solution was to change the name of function but the point is to pay attention to changes in the contract</a:t>
            </a:r>
            <a:endParaRPr lang="he-IL" dirty="0"/>
          </a:p>
        </p:txBody>
      </p:sp>
    </p:spTree>
    <p:extLst>
      <p:ext uri="{BB962C8B-B14F-4D97-AF65-F5344CB8AC3E}">
        <p14:creationId xmlns:p14="http://schemas.microsoft.com/office/powerpoint/2010/main" val="2607460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1B7C93-8B77-23CC-CFAE-B42109AF6859}"/>
              </a:ext>
            </a:extLst>
          </p:cNvPr>
          <p:cNvSpPr>
            <a:spLocks noGrp="1"/>
          </p:cNvSpPr>
          <p:nvPr>
            <p:ph type="title"/>
          </p:nvPr>
        </p:nvSpPr>
        <p:spPr>
          <a:xfrm>
            <a:off x="581085" y="1024335"/>
            <a:ext cx="10890929" cy="1097280"/>
          </a:xfrm>
        </p:spPr>
        <p:txBody>
          <a:bodyPr/>
          <a:lstStyle/>
          <a:p>
            <a:r>
              <a:rPr lang="en-US" dirty="0" err="1"/>
              <a:t>GovernMental</a:t>
            </a:r>
            <a:endParaRPr lang="he-IL" dirty="0"/>
          </a:p>
        </p:txBody>
      </p:sp>
      <p:sp>
        <p:nvSpPr>
          <p:cNvPr id="3" name="מציין מיקום תוכן 2">
            <a:extLst>
              <a:ext uri="{FF2B5EF4-FFF2-40B4-BE49-F238E27FC236}">
                <a16:creationId xmlns:a16="http://schemas.microsoft.com/office/drawing/2014/main" id="{2421CC33-2613-7CE2-DF81-E5E0A177E69C}"/>
              </a:ext>
            </a:extLst>
          </p:cNvPr>
          <p:cNvSpPr>
            <a:spLocks noGrp="1"/>
          </p:cNvSpPr>
          <p:nvPr>
            <p:ph idx="1"/>
          </p:nvPr>
        </p:nvSpPr>
        <p:spPr>
          <a:xfrm>
            <a:off x="374608" y="1645920"/>
            <a:ext cx="10890928" cy="3566160"/>
          </a:xfrm>
        </p:spPr>
        <p:txBody>
          <a:bodyPr/>
          <a:lstStyle/>
          <a:p>
            <a:r>
              <a:rPr lang="en-US" dirty="0" err="1"/>
              <a:t>GovernMental</a:t>
            </a:r>
            <a:r>
              <a:rPr lang="en-US" dirty="0"/>
              <a:t> is another flawed Ponzi scheme.</a:t>
            </a:r>
          </a:p>
          <a:p>
            <a:r>
              <a:rPr lang="en-US" dirty="0"/>
              <a:t> To join the scheme, a participant must send a </a:t>
            </a:r>
            <a:r>
              <a:rPr lang="en-US" dirty="0" err="1"/>
              <a:t>helf</a:t>
            </a:r>
            <a:r>
              <a:rPr lang="en-US" dirty="0"/>
              <a:t> of jackpot </a:t>
            </a:r>
          </a:p>
          <a:p>
            <a:r>
              <a:rPr lang="en-US" dirty="0"/>
              <a:t>For simple we will talk the simple game If no one joins the scheme for 1 minute, the last participant that </a:t>
            </a:r>
            <a:r>
              <a:rPr lang="en-US" dirty="0" err="1"/>
              <a:t>denoate</a:t>
            </a:r>
            <a:r>
              <a:rPr lang="en-US" dirty="0"/>
              <a:t> gets all the ether in the contract (except for a fee kept by the owner)</a:t>
            </a:r>
            <a:endParaRPr lang="he-IL" dirty="0"/>
          </a:p>
        </p:txBody>
      </p:sp>
      <p:pic>
        <p:nvPicPr>
          <p:cNvPr id="5" name="תמונה 4">
            <a:extLst>
              <a:ext uri="{FF2B5EF4-FFF2-40B4-BE49-F238E27FC236}">
                <a16:creationId xmlns:a16="http://schemas.microsoft.com/office/drawing/2014/main" id="{884D41F3-1DB4-4892-BAD0-946F974303EC}"/>
              </a:ext>
            </a:extLst>
          </p:cNvPr>
          <p:cNvPicPr>
            <a:picLocks noChangeAspect="1"/>
          </p:cNvPicPr>
          <p:nvPr/>
        </p:nvPicPr>
        <p:blipFill>
          <a:blip r:embed="rId2"/>
          <a:stretch>
            <a:fillRect/>
          </a:stretch>
        </p:blipFill>
        <p:spPr>
          <a:xfrm>
            <a:off x="162316" y="3429000"/>
            <a:ext cx="9802593" cy="3429000"/>
          </a:xfrm>
          <a:prstGeom prst="rect">
            <a:avLst/>
          </a:prstGeom>
        </p:spPr>
      </p:pic>
    </p:spTree>
    <p:extLst>
      <p:ext uri="{BB962C8B-B14F-4D97-AF65-F5344CB8AC3E}">
        <p14:creationId xmlns:p14="http://schemas.microsoft.com/office/powerpoint/2010/main" val="2189528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0AADD9-7F4C-AD0F-3C0D-F60053A95F38}"/>
              </a:ext>
            </a:extLst>
          </p:cNvPr>
          <p:cNvSpPr>
            <a:spLocks noGrp="1"/>
          </p:cNvSpPr>
          <p:nvPr>
            <p:ph type="title"/>
          </p:nvPr>
        </p:nvSpPr>
        <p:spPr>
          <a:xfrm>
            <a:off x="335278" y="898467"/>
            <a:ext cx="10890929" cy="1097280"/>
          </a:xfrm>
        </p:spPr>
        <p:txBody>
          <a:bodyPr/>
          <a:lstStyle/>
          <a:p>
            <a:r>
              <a:rPr lang="en-US" dirty="0"/>
              <a:t>Attack #1</a:t>
            </a:r>
            <a:endParaRPr lang="he-IL" dirty="0"/>
          </a:p>
        </p:txBody>
      </p:sp>
      <p:sp>
        <p:nvSpPr>
          <p:cNvPr id="3" name="מציין מיקום תוכן 2">
            <a:extLst>
              <a:ext uri="{FF2B5EF4-FFF2-40B4-BE49-F238E27FC236}">
                <a16:creationId xmlns:a16="http://schemas.microsoft.com/office/drawing/2014/main" id="{5E3EAC1C-1220-C04D-AD6D-10EA333B0D6A}"/>
              </a:ext>
            </a:extLst>
          </p:cNvPr>
          <p:cNvSpPr>
            <a:spLocks noGrp="1"/>
          </p:cNvSpPr>
          <p:nvPr>
            <p:ph idx="1"/>
          </p:nvPr>
        </p:nvSpPr>
        <p:spPr>
          <a:xfrm>
            <a:off x="258852" y="1447107"/>
            <a:ext cx="10890928" cy="3566160"/>
          </a:xfrm>
        </p:spPr>
        <p:txBody>
          <a:bodyPr>
            <a:normAutofit lnSpcReduction="10000"/>
          </a:bodyPr>
          <a:lstStyle/>
          <a:p>
            <a:r>
              <a:rPr lang="en-US" dirty="0"/>
              <a:t>This attack exploits the vulnerabilities exception disorder and stack size limit that was </a:t>
            </a:r>
            <a:r>
              <a:rPr lang="en-US" dirty="0" err="1"/>
              <a:t>disccused</a:t>
            </a:r>
            <a:r>
              <a:rPr lang="en-US" dirty="0"/>
              <a:t>.</a:t>
            </a:r>
          </a:p>
          <a:p>
            <a:r>
              <a:rPr lang="en-US" dirty="0"/>
              <a:t>The attack is performed by the contract owner his goal not to pay the winner, so that the ether is kept by the contract, and redeemable by the owner at a later time,</a:t>
            </a:r>
          </a:p>
          <a:p>
            <a:r>
              <a:rPr lang="en-US" dirty="0"/>
              <a:t>The attacker call this contract : the call stack reaches the depth of 1022, which is then executed at stack size 1023. At this point, the send at line 24 fails Since </a:t>
            </a:r>
            <a:r>
              <a:rPr lang="en-US" dirty="0" err="1"/>
              <a:t>GovernMental</a:t>
            </a:r>
            <a:r>
              <a:rPr lang="en-US" dirty="0"/>
              <a:t> does not check the return code of send, the execution proceeds</a:t>
            </a:r>
          </a:p>
          <a:p>
            <a:r>
              <a:rPr lang="en-US" dirty="0"/>
              <a:t>The balance of the contract increases every time this attack is run, because the legit winner is not paid</a:t>
            </a:r>
            <a:endParaRPr lang="he-IL" dirty="0"/>
          </a:p>
        </p:txBody>
      </p:sp>
      <p:pic>
        <p:nvPicPr>
          <p:cNvPr id="5" name="תמונה 4">
            <a:extLst>
              <a:ext uri="{FF2B5EF4-FFF2-40B4-BE49-F238E27FC236}">
                <a16:creationId xmlns:a16="http://schemas.microsoft.com/office/drawing/2014/main" id="{FA23D192-83C5-07B3-3F7F-B709893A21E1}"/>
              </a:ext>
            </a:extLst>
          </p:cNvPr>
          <p:cNvPicPr>
            <a:picLocks noChangeAspect="1"/>
          </p:cNvPicPr>
          <p:nvPr/>
        </p:nvPicPr>
        <p:blipFill>
          <a:blip r:embed="rId2"/>
          <a:stretch>
            <a:fillRect/>
          </a:stretch>
        </p:blipFill>
        <p:spPr>
          <a:xfrm>
            <a:off x="660992" y="4820958"/>
            <a:ext cx="8707065" cy="1543265"/>
          </a:xfrm>
          <a:prstGeom prst="rect">
            <a:avLst/>
          </a:prstGeom>
        </p:spPr>
      </p:pic>
    </p:spTree>
    <p:extLst>
      <p:ext uri="{BB962C8B-B14F-4D97-AF65-F5344CB8AC3E}">
        <p14:creationId xmlns:p14="http://schemas.microsoft.com/office/powerpoint/2010/main" val="3070439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44061C-4DAC-A402-4B33-7C4F20B8ABC3}"/>
              </a:ext>
            </a:extLst>
          </p:cNvPr>
          <p:cNvSpPr>
            <a:spLocks noGrp="1"/>
          </p:cNvSpPr>
          <p:nvPr>
            <p:ph type="title"/>
          </p:nvPr>
        </p:nvSpPr>
        <p:spPr>
          <a:xfrm>
            <a:off x="482763" y="1086466"/>
            <a:ext cx="10890929" cy="1097280"/>
          </a:xfrm>
        </p:spPr>
        <p:txBody>
          <a:bodyPr/>
          <a:lstStyle/>
          <a:p>
            <a:r>
              <a:rPr lang="en-US" dirty="0"/>
              <a:t>Attack #2</a:t>
            </a:r>
            <a:endParaRPr lang="he-IL" dirty="0"/>
          </a:p>
        </p:txBody>
      </p:sp>
      <p:sp>
        <p:nvSpPr>
          <p:cNvPr id="3" name="מציין מיקום תוכן 2">
            <a:extLst>
              <a:ext uri="{FF2B5EF4-FFF2-40B4-BE49-F238E27FC236}">
                <a16:creationId xmlns:a16="http://schemas.microsoft.com/office/drawing/2014/main" id="{B7C2498E-F543-D0DE-DC6D-F74C2E249950}"/>
              </a:ext>
            </a:extLst>
          </p:cNvPr>
          <p:cNvSpPr>
            <a:spLocks noGrp="1"/>
          </p:cNvSpPr>
          <p:nvPr>
            <p:ph idx="1"/>
          </p:nvPr>
        </p:nvSpPr>
        <p:spPr>
          <a:xfrm>
            <a:off x="404106" y="1886221"/>
            <a:ext cx="10890928" cy="3566160"/>
          </a:xfrm>
        </p:spPr>
        <p:txBody>
          <a:bodyPr/>
          <a:lstStyle/>
          <a:p>
            <a:r>
              <a:rPr lang="en-US" dirty="0"/>
              <a:t>the attacker is a miner, who also impersonates a player.</a:t>
            </a:r>
          </a:p>
          <a:p>
            <a:r>
              <a:rPr lang="en-US" dirty="0"/>
              <a:t>he can choose not to include in blocks the transactions directed to </a:t>
            </a:r>
            <a:r>
              <a:rPr lang="en-US" dirty="0" err="1"/>
              <a:t>GovernMental,except</a:t>
            </a:r>
            <a:r>
              <a:rPr lang="en-US" dirty="0"/>
              <a:t> for her own, in order to be the last player in the round.</a:t>
            </a:r>
          </a:p>
          <a:p>
            <a:r>
              <a:rPr lang="en-US" dirty="0" err="1"/>
              <a:t>Furthermore,the</a:t>
            </a:r>
            <a:r>
              <a:rPr lang="en-US" dirty="0"/>
              <a:t> attacker can reorder the transactions, such that her one will appear  first: </a:t>
            </a:r>
            <a:r>
              <a:rPr lang="en-US" dirty="0" err="1"/>
              <a:t>indeed,by</a:t>
            </a:r>
            <a:r>
              <a:rPr lang="en-US" dirty="0"/>
              <a:t> playing first and by choosing a suitable amount of ether to </a:t>
            </a:r>
            <a:r>
              <a:rPr lang="en-US" dirty="0" err="1"/>
              <a:t>invest,she</a:t>
            </a:r>
            <a:r>
              <a:rPr lang="en-US" dirty="0"/>
              <a:t> can prevent others players to join the scheme.</a:t>
            </a:r>
          </a:p>
          <a:p>
            <a:r>
              <a:rPr lang="en-US" dirty="0"/>
              <a:t>This attack exploits the unpredictable state vulnerability, since players cannot be sure </a:t>
            </a:r>
            <a:r>
              <a:rPr lang="en-US" dirty="0" err="1"/>
              <a:t>that,when</a:t>
            </a:r>
            <a:r>
              <a:rPr lang="en-US" dirty="0"/>
              <a:t> they publish a transaction to join the scheme.</a:t>
            </a:r>
          </a:p>
        </p:txBody>
      </p:sp>
    </p:spTree>
    <p:extLst>
      <p:ext uri="{BB962C8B-B14F-4D97-AF65-F5344CB8AC3E}">
        <p14:creationId xmlns:p14="http://schemas.microsoft.com/office/powerpoint/2010/main" val="1665662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79A904-D2D9-B7A1-83B0-B4E570812D51}"/>
              </a:ext>
            </a:extLst>
          </p:cNvPr>
          <p:cNvSpPr>
            <a:spLocks noGrp="1"/>
          </p:cNvSpPr>
          <p:nvPr>
            <p:ph type="title"/>
          </p:nvPr>
        </p:nvSpPr>
        <p:spPr/>
        <p:txBody>
          <a:bodyPr/>
          <a:lstStyle/>
          <a:p>
            <a:r>
              <a:rPr lang="en-US" dirty="0"/>
              <a:t>Attack #3</a:t>
            </a:r>
            <a:endParaRPr lang="he-IL" dirty="0"/>
          </a:p>
        </p:txBody>
      </p:sp>
      <p:sp>
        <p:nvSpPr>
          <p:cNvPr id="3" name="מציין מיקום תוכן 2">
            <a:extLst>
              <a:ext uri="{FF2B5EF4-FFF2-40B4-BE49-F238E27FC236}">
                <a16:creationId xmlns:a16="http://schemas.microsoft.com/office/drawing/2014/main" id="{7E662F96-021D-7E1D-791B-0A24E2062AFC}"/>
              </a:ext>
            </a:extLst>
          </p:cNvPr>
          <p:cNvSpPr>
            <a:spLocks noGrp="1"/>
          </p:cNvSpPr>
          <p:nvPr>
            <p:ph idx="1"/>
          </p:nvPr>
        </p:nvSpPr>
        <p:spPr/>
        <p:txBody>
          <a:bodyPr/>
          <a:lstStyle/>
          <a:p>
            <a:r>
              <a:rPr lang="en-US" dirty="0"/>
              <a:t>Also the attacker is a miner impersonating a player.</a:t>
            </a:r>
          </a:p>
          <a:p>
            <a:r>
              <a:rPr lang="en-US" dirty="0"/>
              <a:t>Assume that the attacker manages to join the scheme she be the last player in around for a </a:t>
            </a:r>
            <a:r>
              <a:rPr lang="en-US" dirty="0" err="1"/>
              <a:t>minute,by</a:t>
            </a:r>
            <a:r>
              <a:rPr lang="en-US" dirty="0"/>
              <a:t> play with the block timestamp.</a:t>
            </a:r>
          </a:p>
          <a:p>
            <a:r>
              <a:rPr lang="en-US" dirty="0"/>
              <a:t>More specifically, the attacker sets the timestamp of the new block so that it is at least one minute later than the timestamp of the current block.</a:t>
            </a:r>
          </a:p>
          <a:p>
            <a:r>
              <a:rPr lang="en-US" dirty="0"/>
              <a:t>The attacker choose if use time constraints vulnerability that we saw early for publish the new block with the delayed timestamp, she will be the last player in the round, and will win the jackpot.</a:t>
            </a:r>
          </a:p>
          <a:p>
            <a:endParaRPr lang="en-US" dirty="0"/>
          </a:p>
          <a:p>
            <a:endParaRPr lang="en-US" dirty="0"/>
          </a:p>
          <a:p>
            <a:endParaRPr lang="he-IL" dirty="0"/>
          </a:p>
        </p:txBody>
      </p:sp>
    </p:spTree>
    <p:extLst>
      <p:ext uri="{BB962C8B-B14F-4D97-AF65-F5344CB8AC3E}">
        <p14:creationId xmlns:p14="http://schemas.microsoft.com/office/powerpoint/2010/main" val="3085837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5A17E7-BC1E-7D6F-D657-5FEDA69C5D2B}"/>
              </a:ext>
            </a:extLst>
          </p:cNvPr>
          <p:cNvSpPr>
            <a:spLocks noGrp="1"/>
          </p:cNvSpPr>
          <p:nvPr>
            <p:ph type="title"/>
          </p:nvPr>
        </p:nvSpPr>
        <p:spPr>
          <a:xfrm>
            <a:off x="551589" y="1034118"/>
            <a:ext cx="10890929" cy="1097280"/>
          </a:xfrm>
        </p:spPr>
        <p:txBody>
          <a:bodyPr/>
          <a:lstStyle/>
          <a:p>
            <a:r>
              <a:rPr lang="en-US" dirty="0"/>
              <a:t>Dynamic libraries</a:t>
            </a:r>
            <a:endParaRPr lang="he-IL" dirty="0"/>
          </a:p>
        </p:txBody>
      </p:sp>
      <p:sp>
        <p:nvSpPr>
          <p:cNvPr id="7" name="מציין מיקום תוכן 6">
            <a:extLst>
              <a:ext uri="{FF2B5EF4-FFF2-40B4-BE49-F238E27FC236}">
                <a16:creationId xmlns:a16="http://schemas.microsoft.com/office/drawing/2014/main" id="{5CE375C4-5567-2B06-D836-82F18FA240ED}"/>
              </a:ext>
            </a:extLst>
          </p:cNvPr>
          <p:cNvSpPr>
            <a:spLocks noGrp="1"/>
          </p:cNvSpPr>
          <p:nvPr>
            <p:ph idx="1"/>
          </p:nvPr>
        </p:nvSpPr>
        <p:spPr>
          <a:xfrm>
            <a:off x="443435" y="1827227"/>
            <a:ext cx="10890928" cy="3566160"/>
          </a:xfrm>
        </p:spPr>
        <p:txBody>
          <a:bodyPr/>
          <a:lstStyle/>
          <a:p>
            <a:r>
              <a:rPr lang="en-US" dirty="0"/>
              <a:t>We now consider a contract which can dynamically update one of its components, which is a library of operation on sets.</a:t>
            </a:r>
          </a:p>
          <a:p>
            <a:r>
              <a:rPr lang="en-US" dirty="0"/>
              <a:t>Lets look on </a:t>
            </a:r>
            <a:r>
              <a:rPr lang="en-US" dirty="0" err="1"/>
              <a:t>setProvider</a:t>
            </a:r>
            <a:r>
              <a:rPr lang="en-US" dirty="0"/>
              <a:t> :</a:t>
            </a:r>
          </a:p>
          <a:p>
            <a:endParaRPr lang="he-IL" dirty="0"/>
          </a:p>
        </p:txBody>
      </p:sp>
      <p:pic>
        <p:nvPicPr>
          <p:cNvPr id="4" name="תמונה 3">
            <a:extLst>
              <a:ext uri="{FF2B5EF4-FFF2-40B4-BE49-F238E27FC236}">
                <a16:creationId xmlns:a16="http://schemas.microsoft.com/office/drawing/2014/main" id="{4B4C30FC-3637-C0E8-1357-869872F29615}"/>
              </a:ext>
            </a:extLst>
          </p:cNvPr>
          <p:cNvPicPr>
            <a:picLocks noChangeAspect="1"/>
          </p:cNvPicPr>
          <p:nvPr/>
        </p:nvPicPr>
        <p:blipFill>
          <a:blip r:embed="rId2"/>
          <a:stretch>
            <a:fillRect/>
          </a:stretch>
        </p:blipFill>
        <p:spPr>
          <a:xfrm>
            <a:off x="335280" y="3076047"/>
            <a:ext cx="8840434" cy="3781953"/>
          </a:xfrm>
          <a:prstGeom prst="rect">
            <a:avLst/>
          </a:prstGeom>
        </p:spPr>
      </p:pic>
    </p:spTree>
    <p:extLst>
      <p:ext uri="{BB962C8B-B14F-4D97-AF65-F5344CB8AC3E}">
        <p14:creationId xmlns:p14="http://schemas.microsoft.com/office/powerpoint/2010/main" val="1632967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BC80F33-8E3A-1ACC-4163-DBEA9A08EDDB}"/>
              </a:ext>
            </a:extLst>
          </p:cNvPr>
          <p:cNvSpPr>
            <a:spLocks noGrp="1"/>
          </p:cNvSpPr>
          <p:nvPr>
            <p:ph idx="1"/>
          </p:nvPr>
        </p:nvSpPr>
        <p:spPr>
          <a:xfrm>
            <a:off x="276910" y="1499419"/>
            <a:ext cx="10890928" cy="4360605"/>
          </a:xfrm>
        </p:spPr>
        <p:txBody>
          <a:bodyPr/>
          <a:lstStyle/>
          <a:p>
            <a:r>
              <a:rPr lang="en-US" dirty="0"/>
              <a:t>Set provider use the set contract for operation on sets.</a:t>
            </a:r>
          </a:p>
          <a:p>
            <a:r>
              <a:rPr lang="en-US" dirty="0"/>
              <a:t>The owner of contract </a:t>
            </a:r>
            <a:r>
              <a:rPr lang="en-US" dirty="0" err="1"/>
              <a:t>SetProvider</a:t>
            </a:r>
            <a:r>
              <a:rPr lang="en-US" dirty="0"/>
              <a:t> can use function </a:t>
            </a:r>
            <a:r>
              <a:rPr lang="en-US" dirty="0" err="1"/>
              <a:t>updateLibrary</a:t>
            </a:r>
            <a:r>
              <a:rPr lang="en-US" dirty="0"/>
              <a:t> to replace the library address with a new one. Any user can obtain the address of the library via </a:t>
            </a:r>
            <a:r>
              <a:rPr lang="en-US" dirty="0" err="1"/>
              <a:t>getSet</a:t>
            </a:r>
            <a:r>
              <a:rPr lang="en-US" dirty="0"/>
              <a:t>.</a:t>
            </a:r>
          </a:p>
          <a:p>
            <a:r>
              <a:rPr lang="en-US" dirty="0"/>
              <a:t>Import point :When a user declares that an interface is a library, direct calls to any of its functions are done via </a:t>
            </a:r>
            <a:r>
              <a:rPr lang="en-US" dirty="0" err="1"/>
              <a:t>delegatecall</a:t>
            </a:r>
            <a:r>
              <a:rPr lang="en-US" dirty="0"/>
              <a:t> that we talked before. </a:t>
            </a:r>
          </a:p>
          <a:p>
            <a:r>
              <a:rPr lang="en-US" dirty="0"/>
              <a:t>Arguments tagged as storage are passed by reference.</a:t>
            </a:r>
          </a:p>
          <a:p>
            <a:endParaRPr lang="en-US" dirty="0"/>
          </a:p>
          <a:p>
            <a:endParaRPr lang="he-IL" dirty="0"/>
          </a:p>
        </p:txBody>
      </p:sp>
    </p:spTree>
    <p:extLst>
      <p:ext uri="{BB962C8B-B14F-4D97-AF65-F5344CB8AC3E}">
        <p14:creationId xmlns:p14="http://schemas.microsoft.com/office/powerpoint/2010/main" val="2501068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BD1FC1-5411-40DE-42A8-C993C2C81976}"/>
              </a:ext>
            </a:extLst>
          </p:cNvPr>
          <p:cNvSpPr>
            <a:spLocks noGrp="1"/>
          </p:cNvSpPr>
          <p:nvPr>
            <p:ph type="title"/>
          </p:nvPr>
        </p:nvSpPr>
        <p:spPr>
          <a:xfrm>
            <a:off x="571253" y="1066801"/>
            <a:ext cx="10890929" cy="1097280"/>
          </a:xfrm>
        </p:spPr>
        <p:txBody>
          <a:bodyPr/>
          <a:lstStyle/>
          <a:p>
            <a:r>
              <a:rPr lang="en-US" dirty="0"/>
              <a:t>Attack on user use on </a:t>
            </a:r>
            <a:r>
              <a:rPr lang="en-US" dirty="0" err="1"/>
              <a:t>Providerset</a:t>
            </a:r>
            <a:endParaRPr lang="he-IL" dirty="0"/>
          </a:p>
        </p:txBody>
      </p:sp>
      <p:sp>
        <p:nvSpPr>
          <p:cNvPr id="7" name="מציין מיקום תוכן 6">
            <a:extLst>
              <a:ext uri="{FF2B5EF4-FFF2-40B4-BE49-F238E27FC236}">
                <a16:creationId xmlns:a16="http://schemas.microsoft.com/office/drawing/2014/main" id="{29F0B94B-E10C-352F-DBB4-93850C7BC3F0}"/>
              </a:ext>
            </a:extLst>
          </p:cNvPr>
          <p:cNvSpPr>
            <a:spLocks noGrp="1"/>
          </p:cNvSpPr>
          <p:nvPr>
            <p:ph idx="1"/>
          </p:nvPr>
        </p:nvSpPr>
        <p:spPr>
          <a:xfrm>
            <a:off x="207461" y="1768233"/>
            <a:ext cx="10890928" cy="4986528"/>
          </a:xfrm>
        </p:spPr>
        <p:txBody>
          <a:bodyPr/>
          <a:lstStyle/>
          <a:p>
            <a:r>
              <a:rPr lang="en-US" dirty="0"/>
              <a:t>Assume that Bob is the contract of an honest user of </a:t>
            </a:r>
            <a:r>
              <a:rPr lang="en-US" dirty="0" err="1"/>
              <a:t>SetProvider</a:t>
            </a:r>
            <a:endParaRPr lang="en-US" dirty="0"/>
          </a:p>
          <a:p>
            <a:endParaRPr lang="en-US" dirty="0"/>
          </a:p>
          <a:p>
            <a:endParaRPr lang="en-US" dirty="0"/>
          </a:p>
          <a:p>
            <a:endParaRPr lang="en-US" dirty="0"/>
          </a:p>
          <a:p>
            <a:endParaRPr lang="en-US" dirty="0"/>
          </a:p>
          <a:p>
            <a:r>
              <a:rPr lang="en-US" dirty="0"/>
              <a:t>The attack by the owner of </a:t>
            </a:r>
            <a:r>
              <a:rPr lang="en-US" dirty="0" err="1"/>
              <a:t>setProvider</a:t>
            </a:r>
            <a:r>
              <a:rPr lang="en-US" dirty="0"/>
              <a:t> :the adversary publishes a new library </a:t>
            </a:r>
            <a:r>
              <a:rPr lang="en-US" dirty="0" err="1"/>
              <a:t>MaliciousSet</a:t>
            </a:r>
            <a:r>
              <a:rPr lang="en-US" dirty="0"/>
              <a:t>, and then it invokes the function </a:t>
            </a:r>
            <a:r>
              <a:rPr lang="en-US" dirty="0" err="1"/>
              <a:t>updateLibrary</a:t>
            </a:r>
            <a:r>
              <a:rPr lang="en-US" dirty="0"/>
              <a:t> of </a:t>
            </a:r>
            <a:r>
              <a:rPr lang="en-US" dirty="0" err="1"/>
              <a:t>SetProvider</a:t>
            </a:r>
            <a:r>
              <a:rPr lang="en-US" dirty="0"/>
              <a:t> to make it point to </a:t>
            </a:r>
            <a:r>
              <a:rPr lang="en-US" dirty="0" err="1"/>
              <a:t>MaliciousSet</a:t>
            </a:r>
            <a:r>
              <a:rPr lang="en-US" dirty="0"/>
              <a:t>.</a:t>
            </a:r>
          </a:p>
          <a:p>
            <a:endParaRPr lang="he-IL" dirty="0"/>
          </a:p>
        </p:txBody>
      </p:sp>
      <p:pic>
        <p:nvPicPr>
          <p:cNvPr id="11" name="תמונה 10" descr="תמונה שמכילה טקסט, גופן, קו, צילום מסך&#10;&#10;תוכן שנוצר על-ידי בינה מלאכותית עשוי להיות שגוי.">
            <a:extLst>
              <a:ext uri="{FF2B5EF4-FFF2-40B4-BE49-F238E27FC236}">
                <a16:creationId xmlns:a16="http://schemas.microsoft.com/office/drawing/2014/main" id="{A600A49C-031E-950C-5B9B-BD7BD6A05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23" y="2294623"/>
            <a:ext cx="7373379" cy="1914792"/>
          </a:xfrm>
          <a:prstGeom prst="rect">
            <a:avLst/>
          </a:prstGeom>
        </p:spPr>
      </p:pic>
      <p:pic>
        <p:nvPicPr>
          <p:cNvPr id="13" name="תמונה 12">
            <a:extLst>
              <a:ext uri="{FF2B5EF4-FFF2-40B4-BE49-F238E27FC236}">
                <a16:creationId xmlns:a16="http://schemas.microsoft.com/office/drawing/2014/main" id="{3C0926E0-24D5-B098-B713-BCE2C3F7D588}"/>
              </a:ext>
            </a:extLst>
          </p:cNvPr>
          <p:cNvPicPr>
            <a:picLocks noChangeAspect="1"/>
          </p:cNvPicPr>
          <p:nvPr/>
        </p:nvPicPr>
        <p:blipFill>
          <a:blip r:embed="rId3"/>
          <a:stretch>
            <a:fillRect/>
          </a:stretch>
        </p:blipFill>
        <p:spPr>
          <a:xfrm>
            <a:off x="462523" y="5081487"/>
            <a:ext cx="5239481" cy="1419423"/>
          </a:xfrm>
          <a:prstGeom prst="rect">
            <a:avLst/>
          </a:prstGeom>
        </p:spPr>
      </p:pic>
    </p:spTree>
    <p:extLst>
      <p:ext uri="{BB962C8B-B14F-4D97-AF65-F5344CB8AC3E}">
        <p14:creationId xmlns:p14="http://schemas.microsoft.com/office/powerpoint/2010/main" val="381762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A9E663-BF3F-22B4-A761-F4C5ECD07DA0}"/>
              </a:ext>
            </a:extLst>
          </p:cNvPr>
          <p:cNvSpPr>
            <a:spLocks noGrp="1"/>
          </p:cNvSpPr>
          <p:nvPr>
            <p:ph type="title"/>
          </p:nvPr>
        </p:nvSpPr>
        <p:spPr/>
        <p:txBody>
          <a:bodyPr/>
          <a:lstStyle/>
          <a:p>
            <a:r>
              <a:rPr lang="en-US" dirty="0"/>
              <a:t>Solidity </a:t>
            </a:r>
            <a:endParaRPr lang="he-IL" dirty="0"/>
          </a:p>
        </p:txBody>
      </p:sp>
      <p:sp>
        <p:nvSpPr>
          <p:cNvPr id="3" name="מציין מיקום תוכן 2">
            <a:extLst>
              <a:ext uri="{FF2B5EF4-FFF2-40B4-BE49-F238E27FC236}">
                <a16:creationId xmlns:a16="http://schemas.microsoft.com/office/drawing/2014/main" id="{1C20AA35-3597-BCE6-B2B0-CF1D3009A90F}"/>
              </a:ext>
            </a:extLst>
          </p:cNvPr>
          <p:cNvSpPr>
            <a:spLocks noGrp="1"/>
          </p:cNvSpPr>
          <p:nvPr>
            <p:ph idx="1"/>
          </p:nvPr>
        </p:nvSpPr>
        <p:spPr/>
        <p:txBody>
          <a:bodyPr/>
          <a:lstStyle/>
          <a:p>
            <a:r>
              <a:rPr lang="en-US" dirty="0"/>
              <a:t>High level language supported by Ethereum.</a:t>
            </a:r>
          </a:p>
          <a:p>
            <a:r>
              <a:rPr lang="en-US" dirty="0"/>
              <a:t>Similar by look to java script.</a:t>
            </a:r>
          </a:p>
          <a:p>
            <a:r>
              <a:rPr lang="en-US" dirty="0"/>
              <a:t>Gap between semantics to intuition of programmers – can cause vulnerabilities.</a:t>
            </a:r>
          </a:p>
          <a:p>
            <a:r>
              <a:rPr lang="en-US" dirty="0"/>
              <a:t>For example – exception – the fee is lost.</a:t>
            </a:r>
          </a:p>
          <a:p>
            <a:r>
              <a:rPr lang="en-US" dirty="0"/>
              <a:t>Doesn't have a mechanism to deal with blockchain problem.</a:t>
            </a:r>
          </a:p>
          <a:p>
            <a:r>
              <a:rPr lang="en-US" dirty="0"/>
              <a:t>Doesn’t have a single source of all the security vulnerabilities that might happened.</a:t>
            </a:r>
          </a:p>
          <a:p>
            <a:r>
              <a:rPr lang="en-US" dirty="0"/>
              <a:t>Have exceptions </a:t>
            </a:r>
            <a:r>
              <a:rPr lang="en-US" dirty="0" err="1"/>
              <a:t>machanism</a:t>
            </a:r>
            <a:r>
              <a:rPr lang="en-US" dirty="0"/>
              <a:t> – it not necessarily good.</a:t>
            </a:r>
            <a:endParaRPr lang="he-IL" dirty="0"/>
          </a:p>
        </p:txBody>
      </p:sp>
    </p:spTree>
    <p:extLst>
      <p:ext uri="{BB962C8B-B14F-4D97-AF65-F5344CB8AC3E}">
        <p14:creationId xmlns:p14="http://schemas.microsoft.com/office/powerpoint/2010/main" val="19311597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EACEB43-062F-54EA-ED77-6EA6ED9D7A95}"/>
              </a:ext>
            </a:extLst>
          </p:cNvPr>
          <p:cNvSpPr>
            <a:spLocks noGrp="1"/>
          </p:cNvSpPr>
          <p:nvPr>
            <p:ph idx="1"/>
          </p:nvPr>
        </p:nvSpPr>
        <p:spPr>
          <a:xfrm>
            <a:off x="512260" y="1473265"/>
            <a:ext cx="10890928" cy="3566160"/>
          </a:xfrm>
        </p:spPr>
        <p:txBody>
          <a:bodyPr>
            <a:normAutofit fontScale="92500" lnSpcReduction="10000"/>
          </a:bodyPr>
          <a:lstStyle/>
          <a:p>
            <a:r>
              <a:rPr lang="en-US" dirty="0"/>
              <a:t>Since Bob has declared the interface Set as a library, any direct call to version is implemented as a </a:t>
            </a:r>
            <a:r>
              <a:rPr lang="en-US" dirty="0" err="1"/>
              <a:t>delegatecall</a:t>
            </a:r>
            <a:r>
              <a:rPr lang="en-US" dirty="0"/>
              <a:t>,  and thus executed in Bob s environment because of the delegate call.</a:t>
            </a:r>
          </a:p>
          <a:p>
            <a:r>
              <a:rPr lang="en-US" dirty="0"/>
              <a:t>Any use of version from bob will causing the send to transfer all his ether to the adversary.</a:t>
            </a:r>
          </a:p>
          <a:p>
            <a:r>
              <a:rPr lang="en-US" dirty="0"/>
              <a:t>Another way to craft a malicious library is to use the function </a:t>
            </a:r>
            <a:r>
              <a:rPr lang="en-US" dirty="0" err="1"/>
              <a:t>selfdestruct</a:t>
            </a:r>
            <a:r>
              <a:rPr lang="en-US" dirty="0"/>
              <a:t>. This is a special function, which disables the contract which executes it and send all its balance to a target address. For </a:t>
            </a:r>
            <a:r>
              <a:rPr lang="en-US" dirty="0" err="1"/>
              <a:t>example:selfdestruct</a:t>
            </a:r>
            <a:r>
              <a:rPr lang="en-US" dirty="0"/>
              <a:t>(</a:t>
            </a:r>
            <a:r>
              <a:rPr lang="en-US" dirty="0" err="1"/>
              <a:t>attackerAddr</a:t>
            </a:r>
            <a:r>
              <a:rPr lang="en-US" dirty="0"/>
              <a:t>);</a:t>
            </a:r>
          </a:p>
          <a:p>
            <a:r>
              <a:rPr lang="en-US" dirty="0"/>
              <a:t>This will disable Bob s contract forever, and send his balance to the adversary.</a:t>
            </a:r>
          </a:p>
          <a:p>
            <a:r>
              <a:rPr lang="en-US" dirty="0"/>
              <a:t>The attack outlined above exploits the unpredictable state vulnerability, because Bob cannot know which version of the library will be executed when it used </a:t>
            </a:r>
            <a:r>
              <a:rPr lang="en-US" dirty="0" err="1"/>
              <a:t>SetProvider</a:t>
            </a:r>
            <a:r>
              <a:rPr lang="en-US" dirty="0"/>
              <a:t>. </a:t>
            </a:r>
            <a:endParaRPr lang="he-IL" dirty="0"/>
          </a:p>
        </p:txBody>
      </p:sp>
    </p:spTree>
    <p:extLst>
      <p:ext uri="{BB962C8B-B14F-4D97-AF65-F5344CB8AC3E}">
        <p14:creationId xmlns:p14="http://schemas.microsoft.com/office/powerpoint/2010/main" val="2990800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BFBB6E-77B3-BF24-D4F3-EE43164ECFE3}"/>
              </a:ext>
            </a:extLst>
          </p:cNvPr>
          <p:cNvSpPr>
            <a:spLocks noGrp="1"/>
          </p:cNvSpPr>
          <p:nvPr>
            <p:ph type="title"/>
          </p:nvPr>
        </p:nvSpPr>
        <p:spPr/>
        <p:txBody>
          <a:bodyPr/>
          <a:lstStyle/>
          <a:p>
            <a:r>
              <a:rPr lang="en-US" dirty="0"/>
              <a:t>Analysis of Ethereum Smart Contract Security</a:t>
            </a:r>
            <a:endParaRPr lang="he-IL" dirty="0"/>
          </a:p>
        </p:txBody>
      </p:sp>
      <p:sp>
        <p:nvSpPr>
          <p:cNvPr id="3" name="מציין מיקום תוכן 2">
            <a:extLst>
              <a:ext uri="{FF2B5EF4-FFF2-40B4-BE49-F238E27FC236}">
                <a16:creationId xmlns:a16="http://schemas.microsoft.com/office/drawing/2014/main" id="{9152BF8C-66FD-12CE-0460-CD387F1AF482}"/>
              </a:ext>
            </a:extLst>
          </p:cNvPr>
          <p:cNvSpPr>
            <a:spLocks noGrp="1"/>
          </p:cNvSpPr>
          <p:nvPr>
            <p:ph idx="1"/>
          </p:nvPr>
        </p:nvSpPr>
        <p:spPr/>
        <p:txBody>
          <a:bodyPr/>
          <a:lstStyle/>
          <a:p>
            <a:r>
              <a:rPr lang="en-US" dirty="0"/>
              <a:t>The article Based on academic literature, blogs, forums, and practical experience in programming smart contracts.</a:t>
            </a:r>
          </a:p>
          <a:p>
            <a:r>
              <a:rPr lang="en-US" dirty="0"/>
              <a:t>Covers all major vulnerabilities and attacks reported so far.</a:t>
            </a:r>
          </a:p>
          <a:p>
            <a:r>
              <a:rPr lang="en-US" dirty="0"/>
              <a:t>Taxonomy extends to smart contracts and builds on existing software security vulnerability classifications.</a:t>
            </a:r>
          </a:p>
          <a:p>
            <a:r>
              <a:rPr lang="en-US" dirty="0"/>
              <a:t>Expected to evolve as new vulnerabilities and attacks are discovered.</a:t>
            </a:r>
            <a:endParaRPr lang="he-IL" dirty="0"/>
          </a:p>
        </p:txBody>
      </p:sp>
    </p:spTree>
    <p:extLst>
      <p:ext uri="{BB962C8B-B14F-4D97-AF65-F5344CB8AC3E}">
        <p14:creationId xmlns:p14="http://schemas.microsoft.com/office/powerpoint/2010/main" val="913691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8FE708-89B2-1994-EF41-2A57977742AB}"/>
              </a:ext>
            </a:extLst>
          </p:cNvPr>
          <p:cNvSpPr>
            <a:spLocks noGrp="1"/>
          </p:cNvSpPr>
          <p:nvPr>
            <p:ph type="title"/>
          </p:nvPr>
        </p:nvSpPr>
        <p:spPr/>
        <p:txBody>
          <a:bodyPr/>
          <a:lstStyle/>
          <a:p>
            <a:r>
              <a:rPr lang="en-US" dirty="0"/>
              <a:t>Common Causes of Insecurity</a:t>
            </a:r>
            <a:endParaRPr lang="he-IL" dirty="0"/>
          </a:p>
        </p:txBody>
      </p:sp>
      <p:sp>
        <p:nvSpPr>
          <p:cNvPr id="3" name="מציין מיקום תוכן 2">
            <a:extLst>
              <a:ext uri="{FF2B5EF4-FFF2-40B4-BE49-F238E27FC236}">
                <a16:creationId xmlns:a16="http://schemas.microsoft.com/office/drawing/2014/main" id="{02D8E458-FC81-3593-A907-F26FC7DF5AB4}"/>
              </a:ext>
            </a:extLst>
          </p:cNvPr>
          <p:cNvSpPr>
            <a:spLocks noGrp="1"/>
          </p:cNvSpPr>
          <p:nvPr>
            <p:ph idx="1"/>
          </p:nvPr>
        </p:nvSpPr>
        <p:spPr/>
        <p:txBody>
          <a:bodyPr/>
          <a:lstStyle/>
          <a:p>
            <a:r>
              <a:rPr lang="en-US" b="1" dirty="0"/>
              <a:t>Main Cause: </a:t>
            </a:r>
            <a:r>
              <a:rPr lang="en-US" dirty="0"/>
              <a:t> Difficulty in detecting mismatches between intended and actual contract behavior.</a:t>
            </a:r>
          </a:p>
          <a:p>
            <a:r>
              <a:rPr lang="en-US" dirty="0"/>
              <a:t>T</a:t>
            </a:r>
            <a:r>
              <a:rPr lang="en-US" b="1" dirty="0"/>
              <a:t>uring-complete Languages:</a:t>
            </a:r>
            <a:r>
              <a:rPr lang="en-US" dirty="0"/>
              <a:t> Limits on verification due to complex execution possibilities.</a:t>
            </a:r>
          </a:p>
          <a:p>
            <a:r>
              <a:rPr lang="en-US" b="1" dirty="0"/>
              <a:t>Emerging Solutions:</a:t>
            </a:r>
            <a:r>
              <a:rPr lang="en-US" dirty="0"/>
              <a:t> Non-Turing complete languages might offer solutions, especially in specific application domains.</a:t>
            </a:r>
            <a:endParaRPr lang="he-IL" dirty="0"/>
          </a:p>
        </p:txBody>
      </p:sp>
    </p:spTree>
    <p:extLst>
      <p:ext uri="{BB962C8B-B14F-4D97-AF65-F5344CB8AC3E}">
        <p14:creationId xmlns:p14="http://schemas.microsoft.com/office/powerpoint/2010/main" val="14688541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C8BE10-5890-F30B-0A37-65033A171F11}"/>
              </a:ext>
            </a:extLst>
          </p:cNvPr>
          <p:cNvSpPr>
            <a:spLocks noGrp="1"/>
          </p:cNvSpPr>
          <p:nvPr>
            <p:ph type="title"/>
          </p:nvPr>
        </p:nvSpPr>
        <p:spPr/>
        <p:txBody>
          <a:bodyPr/>
          <a:lstStyle/>
          <a:p>
            <a:r>
              <a:rPr lang="en-US" dirty="0"/>
              <a:t>Attacks on Smart Contracts</a:t>
            </a:r>
            <a:endParaRPr lang="he-IL" dirty="0"/>
          </a:p>
        </p:txBody>
      </p:sp>
      <p:sp>
        <p:nvSpPr>
          <p:cNvPr id="3" name="מציין מיקום תוכן 2">
            <a:extLst>
              <a:ext uri="{FF2B5EF4-FFF2-40B4-BE49-F238E27FC236}">
                <a16:creationId xmlns:a16="http://schemas.microsoft.com/office/drawing/2014/main" id="{3636BA90-0E67-1F1D-8047-4979F7298CA0}"/>
              </a:ext>
            </a:extLst>
          </p:cNvPr>
          <p:cNvSpPr>
            <a:spLocks noGrp="1"/>
          </p:cNvSpPr>
          <p:nvPr>
            <p:ph idx="1"/>
          </p:nvPr>
        </p:nvSpPr>
        <p:spPr/>
        <p:txBody>
          <a:bodyPr/>
          <a:lstStyle/>
          <a:p>
            <a:r>
              <a:rPr lang="en-US" b="1" dirty="0" err="1"/>
              <a:t>Delegatecall</a:t>
            </a:r>
            <a:r>
              <a:rPr lang="en-US" b="1" dirty="0"/>
              <a:t> Attacks:</a:t>
            </a:r>
            <a:r>
              <a:rPr lang="en-US" dirty="0"/>
              <a:t> Attack possible even after Solidity v0.4.2.</a:t>
            </a:r>
          </a:p>
          <a:p>
            <a:r>
              <a:rPr lang="en-US" dirty="0"/>
              <a:t>Common Vulnerabilities:</a:t>
            </a:r>
          </a:p>
          <a:p>
            <a:r>
              <a:rPr lang="en-US" dirty="0"/>
              <a:t> </a:t>
            </a:r>
            <a:r>
              <a:rPr lang="en-US" b="1" dirty="0"/>
              <a:t>Exception Disorder:</a:t>
            </a:r>
            <a:r>
              <a:rPr lang="en-US" dirty="0"/>
              <a:t> Not checking return codes of call, send, and </a:t>
            </a:r>
            <a:r>
              <a:rPr lang="en-US" dirty="0" err="1"/>
              <a:t>delegatecall</a:t>
            </a:r>
            <a:r>
              <a:rPr lang="en-US" dirty="0"/>
              <a:t>.</a:t>
            </a:r>
          </a:p>
          <a:p>
            <a:r>
              <a:rPr lang="en-US" b="1" dirty="0"/>
              <a:t>Time Constraints:</a:t>
            </a:r>
            <a:r>
              <a:rPr lang="en-US" dirty="0"/>
              <a:t> Using block timestamps in conditional expressions.</a:t>
            </a:r>
          </a:p>
          <a:p>
            <a:r>
              <a:rPr lang="en-US" b="1" dirty="0"/>
              <a:t>Unpredictable State:</a:t>
            </a:r>
            <a:r>
              <a:rPr lang="en-US" dirty="0"/>
              <a:t> Unforeseen changes in contract state.</a:t>
            </a:r>
          </a:p>
          <a:p>
            <a:r>
              <a:rPr lang="en-US" b="1" dirty="0"/>
              <a:t>Reentrancy:</a:t>
            </a:r>
            <a:r>
              <a:rPr lang="en-US" dirty="0"/>
              <a:t> Malicious contracts repeatedly invoking functions.</a:t>
            </a:r>
            <a:endParaRPr lang="he-IL" dirty="0"/>
          </a:p>
        </p:txBody>
      </p:sp>
    </p:spTree>
    <p:extLst>
      <p:ext uri="{BB962C8B-B14F-4D97-AF65-F5344CB8AC3E}">
        <p14:creationId xmlns:p14="http://schemas.microsoft.com/office/powerpoint/2010/main" val="1048968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AF0AA6-2B9B-68EB-D0DB-9F9602D1F4A7}"/>
              </a:ext>
            </a:extLst>
          </p:cNvPr>
          <p:cNvSpPr>
            <a:spLocks noGrp="1"/>
          </p:cNvSpPr>
          <p:nvPr>
            <p:ph type="title"/>
          </p:nvPr>
        </p:nvSpPr>
        <p:spPr/>
        <p:txBody>
          <a:bodyPr/>
          <a:lstStyle/>
          <a:p>
            <a:r>
              <a:rPr lang="en-US" dirty="0"/>
              <a:t>Taxonomy of Vulnerabilities</a:t>
            </a:r>
            <a:endParaRPr lang="he-IL" dirty="0"/>
          </a:p>
        </p:txBody>
      </p:sp>
      <p:sp>
        <p:nvSpPr>
          <p:cNvPr id="3" name="מציין מיקום תוכן 2">
            <a:extLst>
              <a:ext uri="{FF2B5EF4-FFF2-40B4-BE49-F238E27FC236}">
                <a16:creationId xmlns:a16="http://schemas.microsoft.com/office/drawing/2014/main" id="{C1BA0E96-7C48-9910-36B5-9D8C402246FA}"/>
              </a:ext>
            </a:extLst>
          </p:cNvPr>
          <p:cNvSpPr>
            <a:spLocks noGrp="1"/>
          </p:cNvSpPr>
          <p:nvPr>
            <p:ph idx="1"/>
          </p:nvPr>
        </p:nvSpPr>
        <p:spPr/>
        <p:txBody>
          <a:bodyPr/>
          <a:lstStyle/>
          <a:p>
            <a:r>
              <a:rPr lang="en-US" b="1" dirty="0"/>
              <a:t>Extension to existing classifications:</a:t>
            </a:r>
            <a:r>
              <a:rPr lang="en-US" dirty="0"/>
              <a:t> Based on software security vulnerabilities.</a:t>
            </a:r>
          </a:p>
          <a:p>
            <a:r>
              <a:rPr lang="en-US" b="1" dirty="0"/>
              <a:t>Emerging research direction:</a:t>
            </a:r>
            <a:r>
              <a:rPr lang="en-US" dirty="0"/>
              <a:t> Non-Turing complete languages for specific applications may mitigate these issues.</a:t>
            </a:r>
            <a:endParaRPr lang="he-IL" dirty="0"/>
          </a:p>
        </p:txBody>
      </p:sp>
    </p:spTree>
    <p:extLst>
      <p:ext uri="{BB962C8B-B14F-4D97-AF65-F5344CB8AC3E}">
        <p14:creationId xmlns:p14="http://schemas.microsoft.com/office/powerpoint/2010/main" val="5923230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256A2B-F27C-1FC0-3DB3-FC40A611BC8A}"/>
              </a:ext>
            </a:extLst>
          </p:cNvPr>
          <p:cNvSpPr>
            <a:spLocks noGrp="1"/>
          </p:cNvSpPr>
          <p:nvPr>
            <p:ph type="title"/>
          </p:nvPr>
        </p:nvSpPr>
        <p:spPr/>
        <p:txBody>
          <a:bodyPr/>
          <a:lstStyle/>
          <a:p>
            <a:r>
              <a:rPr lang="en-US" dirty="0"/>
              <a:t>Verification Tools</a:t>
            </a:r>
            <a:endParaRPr lang="he-IL" dirty="0"/>
          </a:p>
        </p:txBody>
      </p:sp>
      <p:sp>
        <p:nvSpPr>
          <p:cNvPr id="3" name="מציין מיקום תוכן 2">
            <a:extLst>
              <a:ext uri="{FF2B5EF4-FFF2-40B4-BE49-F238E27FC236}">
                <a16:creationId xmlns:a16="http://schemas.microsoft.com/office/drawing/2014/main" id="{60DD436C-1863-0FC3-51A7-077E6DFC372F}"/>
              </a:ext>
            </a:extLst>
          </p:cNvPr>
          <p:cNvSpPr>
            <a:spLocks noGrp="1"/>
          </p:cNvSpPr>
          <p:nvPr>
            <p:ph idx="1"/>
          </p:nvPr>
        </p:nvSpPr>
        <p:spPr/>
        <p:txBody>
          <a:bodyPr/>
          <a:lstStyle/>
          <a:p>
            <a:r>
              <a:rPr lang="en-US" dirty="0" err="1"/>
              <a:t>Oyente</a:t>
            </a:r>
            <a:r>
              <a:rPr lang="en-US" dirty="0"/>
              <a:t> (Static Analysis Tool):</a:t>
            </a:r>
          </a:p>
          <a:p>
            <a:r>
              <a:rPr lang="en-US" dirty="0"/>
              <a:t>  Extracts control flow graph from EVM bytecode.</a:t>
            </a:r>
          </a:p>
          <a:p>
            <a:r>
              <a:rPr lang="en-US" dirty="0"/>
              <a:t>  Symbolic execution to detect vulnerability patterns like exception disorder, time constraints,     unpredictable state, and reentrancy.</a:t>
            </a:r>
          </a:p>
          <a:p>
            <a:r>
              <a:rPr lang="en-US" dirty="0"/>
              <a:t>Other Verification Tools:</a:t>
            </a:r>
          </a:p>
          <a:p>
            <a:r>
              <a:rPr lang="en-US" dirty="0"/>
              <a:t>  Translating Solidity/EVM bytecode into F language for functional analysis.</a:t>
            </a:r>
          </a:p>
          <a:p>
            <a:r>
              <a:rPr lang="en-US" dirty="0"/>
              <a:t>  Verification of code equivalence and low-level analysis (e.g., gas consumption).</a:t>
            </a:r>
            <a:endParaRPr lang="he-IL" dirty="0"/>
          </a:p>
        </p:txBody>
      </p:sp>
    </p:spTree>
    <p:extLst>
      <p:ext uri="{BB962C8B-B14F-4D97-AF65-F5344CB8AC3E}">
        <p14:creationId xmlns:p14="http://schemas.microsoft.com/office/powerpoint/2010/main" val="1185247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C16410-2C41-A428-0B93-99142344F6A5}"/>
              </a:ext>
            </a:extLst>
          </p:cNvPr>
          <p:cNvSpPr>
            <a:spLocks noGrp="1"/>
          </p:cNvSpPr>
          <p:nvPr>
            <p:ph type="title"/>
          </p:nvPr>
        </p:nvSpPr>
        <p:spPr/>
        <p:txBody>
          <a:bodyPr/>
          <a:lstStyle/>
          <a:p>
            <a:r>
              <a:rPr lang="en-US" dirty="0"/>
              <a:t>Verification Results</a:t>
            </a:r>
            <a:endParaRPr lang="he-IL" dirty="0"/>
          </a:p>
        </p:txBody>
      </p:sp>
      <p:sp>
        <p:nvSpPr>
          <p:cNvPr id="3" name="מציין מיקום תוכן 2">
            <a:extLst>
              <a:ext uri="{FF2B5EF4-FFF2-40B4-BE49-F238E27FC236}">
                <a16:creationId xmlns:a16="http://schemas.microsoft.com/office/drawing/2014/main" id="{AC074819-5178-279B-FA89-9570204081EC}"/>
              </a:ext>
            </a:extLst>
          </p:cNvPr>
          <p:cNvSpPr>
            <a:spLocks noGrp="1"/>
          </p:cNvSpPr>
          <p:nvPr>
            <p:ph idx="1"/>
          </p:nvPr>
        </p:nvSpPr>
        <p:spPr/>
        <p:txBody>
          <a:bodyPr/>
          <a:lstStyle/>
          <a:p>
            <a:r>
              <a:rPr lang="en-US" b="1" dirty="0" err="1"/>
              <a:t>Oyente</a:t>
            </a:r>
            <a:r>
              <a:rPr lang="en-US" b="1" dirty="0"/>
              <a:t> Results:</a:t>
            </a:r>
            <a:r>
              <a:rPr lang="en-US" dirty="0"/>
              <a:t> 28% of analyzed contracts potentially contain exception disorder vulnerabilities.</a:t>
            </a:r>
          </a:p>
          <a:p>
            <a:pPr>
              <a:buFont typeface="Arial" panose="020B0604020202020204" pitchFamily="34" charset="0"/>
              <a:buChar char="•"/>
            </a:pPr>
            <a:r>
              <a:rPr lang="en-US" b="1" dirty="0"/>
              <a:t>Isabelle/HOL Proof Assistant:</a:t>
            </a:r>
            <a:r>
              <a:rPr lang="en-US" dirty="0"/>
              <a:t> </a:t>
            </a:r>
          </a:p>
          <a:p>
            <a:pPr marL="742950" lvl="1" indent="-285750">
              <a:buFont typeface="Arial" panose="020B0604020202020204" pitchFamily="34" charset="0"/>
              <a:buChar char="•"/>
            </a:pPr>
            <a:r>
              <a:rPr lang="en-US" dirty="0"/>
              <a:t>Used for verifying specific contracts (e.g., Deed contract of Ethereum Name Service).</a:t>
            </a:r>
          </a:p>
          <a:p>
            <a:pPr marL="742950" lvl="1" indent="-285750">
              <a:buFont typeface="Arial" panose="020B0604020202020204" pitchFamily="34" charset="0"/>
              <a:buChar char="•"/>
            </a:pPr>
            <a:r>
              <a:rPr lang="en-US" dirty="0"/>
              <a:t>Verifies contract behavior, ensuring only the owner can decrease balance.</a:t>
            </a:r>
          </a:p>
          <a:p>
            <a:endParaRPr lang="he-IL" dirty="0"/>
          </a:p>
        </p:txBody>
      </p:sp>
    </p:spTree>
    <p:extLst>
      <p:ext uri="{BB962C8B-B14F-4D97-AF65-F5344CB8AC3E}">
        <p14:creationId xmlns:p14="http://schemas.microsoft.com/office/powerpoint/2010/main" val="1851985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E89D02-4788-DE9D-3834-E4001EE428C3}"/>
              </a:ext>
            </a:extLst>
          </p:cNvPr>
          <p:cNvSpPr>
            <a:spLocks noGrp="1"/>
          </p:cNvSpPr>
          <p:nvPr>
            <p:ph type="title"/>
          </p:nvPr>
        </p:nvSpPr>
        <p:spPr/>
        <p:txBody>
          <a:bodyPr/>
          <a:lstStyle/>
          <a:p>
            <a:r>
              <a:rPr lang="en-US" dirty="0"/>
              <a:t>Conclusion &amp; Future Directions</a:t>
            </a:r>
            <a:endParaRPr lang="he-IL" dirty="0"/>
          </a:p>
        </p:txBody>
      </p:sp>
      <p:sp>
        <p:nvSpPr>
          <p:cNvPr id="3" name="מציין מיקום תוכן 2">
            <a:extLst>
              <a:ext uri="{FF2B5EF4-FFF2-40B4-BE49-F238E27FC236}">
                <a16:creationId xmlns:a16="http://schemas.microsoft.com/office/drawing/2014/main" id="{C8ACBE5F-AE1A-A670-FF36-B68036032A91}"/>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u="sng" dirty="0"/>
              <a:t>Main message of the paper:</a:t>
            </a:r>
          </a:p>
          <a:p>
            <a:pPr>
              <a:buFont typeface="Arial" panose="020B0604020202020204" pitchFamily="34" charset="0"/>
              <a:buChar char="•"/>
            </a:pPr>
            <a:r>
              <a:rPr lang="en-US" dirty="0"/>
              <a:t>Widespread security vulnerabilities found in Ethereum contracts.</a:t>
            </a:r>
          </a:p>
          <a:p>
            <a:pPr>
              <a:buFont typeface="Arial" panose="020B0604020202020204" pitchFamily="34" charset="0"/>
              <a:buChar char="•"/>
            </a:pPr>
            <a:r>
              <a:rPr lang="en-US" dirty="0"/>
              <a:t>These vulnerabilities were exploit to execute attacks.</a:t>
            </a:r>
          </a:p>
          <a:p>
            <a:pPr>
              <a:buFont typeface="Arial" panose="020B0604020202020204" pitchFamily="34" charset="0"/>
              <a:buChar char="•"/>
            </a:pPr>
            <a:r>
              <a:rPr lang="en-US" dirty="0"/>
              <a:t>We need to know them and avoid them to prevent attacks.</a:t>
            </a:r>
          </a:p>
          <a:p>
            <a:pPr>
              <a:buFont typeface="Arial" panose="020B0604020202020204" pitchFamily="34" charset="0"/>
              <a:buChar char="•"/>
            </a:pPr>
            <a:r>
              <a:rPr lang="en-US" u="sng" dirty="0"/>
              <a:t>What was done in the paper? </a:t>
            </a:r>
            <a:r>
              <a:rPr lang="en-US" dirty="0"/>
              <a:t>The paper exhibit these vulnerabilities and how to handle with them.</a:t>
            </a:r>
          </a:p>
          <a:p>
            <a:pPr>
              <a:buFont typeface="Arial" panose="020B0604020202020204" pitchFamily="34" charset="0"/>
              <a:buChar char="•"/>
            </a:pPr>
            <a:r>
              <a:rPr lang="en-US" u="sng" dirty="0"/>
              <a:t>What left us to do?</a:t>
            </a:r>
            <a:r>
              <a:rPr lang="en-US" dirty="0"/>
              <a:t> Know these vulnerabilities and handle them carefully. </a:t>
            </a:r>
          </a:p>
          <a:p>
            <a:pPr>
              <a:buFont typeface="Arial" panose="020B0604020202020204" pitchFamily="34" charset="0"/>
              <a:buChar char="•"/>
            </a:pPr>
            <a:r>
              <a:rPr lang="en-US" dirty="0"/>
              <a:t>Research into new tools and languages is vital to improve security.</a:t>
            </a:r>
          </a:p>
          <a:p>
            <a:pPr>
              <a:buFont typeface="Arial" panose="020B0604020202020204" pitchFamily="34" charset="0"/>
              <a:buChar char="•"/>
            </a:pPr>
            <a:r>
              <a:rPr lang="en-US" dirty="0"/>
              <a:t>Non-Turing complete languages might provide solutions in specific domains.</a:t>
            </a:r>
          </a:p>
          <a:p>
            <a:endParaRPr lang="he-IL" dirty="0"/>
          </a:p>
        </p:txBody>
      </p:sp>
    </p:spTree>
    <p:extLst>
      <p:ext uri="{BB962C8B-B14F-4D97-AF65-F5344CB8AC3E}">
        <p14:creationId xmlns:p14="http://schemas.microsoft.com/office/powerpoint/2010/main" val="96010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2F5993-EEF0-703B-3E3C-00795DB13346}"/>
              </a:ext>
            </a:extLst>
          </p:cNvPr>
          <p:cNvSpPr>
            <a:spLocks noGrp="1"/>
          </p:cNvSpPr>
          <p:nvPr>
            <p:ph type="title"/>
          </p:nvPr>
        </p:nvSpPr>
        <p:spPr/>
        <p:txBody>
          <a:bodyPr/>
          <a:lstStyle/>
          <a:p>
            <a:r>
              <a:rPr lang="en-US" dirty="0"/>
              <a:t>Attack on low level for end</a:t>
            </a:r>
            <a:endParaRPr lang="he-IL" dirty="0"/>
          </a:p>
        </p:txBody>
      </p:sp>
      <p:sp>
        <p:nvSpPr>
          <p:cNvPr id="3" name="מציין מיקום תוכן 2">
            <a:extLst>
              <a:ext uri="{FF2B5EF4-FFF2-40B4-BE49-F238E27FC236}">
                <a16:creationId xmlns:a16="http://schemas.microsoft.com/office/drawing/2014/main" id="{849322C5-3EC7-43A2-A019-711A6207134F}"/>
              </a:ext>
            </a:extLst>
          </p:cNvPr>
          <p:cNvSpPr>
            <a:spLocks noGrp="1"/>
          </p:cNvSpPr>
          <p:nvPr>
            <p:ph idx="1"/>
          </p:nvPr>
        </p:nvSpPr>
        <p:spPr/>
        <p:txBody>
          <a:bodyPr/>
          <a:lstStyle/>
          <a:p>
            <a:r>
              <a:rPr lang="en-US" dirty="0"/>
              <a:t>Besides the attacks involving contracts, also the Ethereum network has been targeted by adversaries</a:t>
            </a:r>
          </a:p>
          <a:p>
            <a:r>
              <a:rPr lang="en-US" dirty="0"/>
              <a:t>Their attacks exploit vulnerabilities at EVM </a:t>
            </a:r>
            <a:r>
              <a:rPr lang="en-US" dirty="0" err="1"/>
              <a:t>specifcation</a:t>
            </a:r>
            <a:r>
              <a:rPr lang="en-US" dirty="0"/>
              <a:t> level, combined with security flaws in the Ethereum client. </a:t>
            </a:r>
            <a:endParaRPr lang="he-IL" dirty="0"/>
          </a:p>
        </p:txBody>
      </p:sp>
    </p:spTree>
    <p:extLst>
      <p:ext uri="{BB962C8B-B14F-4D97-AF65-F5344CB8AC3E}">
        <p14:creationId xmlns:p14="http://schemas.microsoft.com/office/powerpoint/2010/main" val="1147846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F7566E-BAB8-2537-2A30-4A5C834250A5}"/>
              </a:ext>
            </a:extLst>
          </p:cNvPr>
          <p:cNvSpPr>
            <a:spLocks noGrp="1"/>
          </p:cNvSpPr>
          <p:nvPr>
            <p:ph type="title"/>
          </p:nvPr>
        </p:nvSpPr>
        <p:spPr/>
        <p:txBody>
          <a:bodyPr>
            <a:normAutofit fontScale="90000"/>
          </a:bodyPr>
          <a:lstStyle/>
          <a:p>
            <a:r>
              <a:rPr lang="en-US" dirty="0"/>
              <a:t>Example 1: denial of service based computational effort .</a:t>
            </a:r>
            <a:endParaRPr lang="he-IL" dirty="0"/>
          </a:p>
        </p:txBody>
      </p:sp>
      <p:sp>
        <p:nvSpPr>
          <p:cNvPr id="3" name="מציין מיקום תוכן 2">
            <a:extLst>
              <a:ext uri="{FF2B5EF4-FFF2-40B4-BE49-F238E27FC236}">
                <a16:creationId xmlns:a16="http://schemas.microsoft.com/office/drawing/2014/main" id="{D03C6809-EE6C-058D-F24B-648A3F10A590}"/>
              </a:ext>
            </a:extLst>
          </p:cNvPr>
          <p:cNvSpPr>
            <a:spLocks noGrp="1"/>
          </p:cNvSpPr>
          <p:nvPr>
            <p:ph idx="1"/>
          </p:nvPr>
        </p:nvSpPr>
        <p:spPr/>
        <p:txBody>
          <a:bodyPr/>
          <a:lstStyle/>
          <a:p>
            <a:r>
              <a:rPr lang="en-US" b="1" dirty="0"/>
              <a:t>Attack Type:</a:t>
            </a:r>
            <a:r>
              <a:rPr lang="en-US" dirty="0"/>
              <a:t> denial-of-service attack exploits an EVM instruction whose cost in units of gas was too low, compared to the computational effort required for its execution </a:t>
            </a:r>
          </a:p>
          <a:p>
            <a:r>
              <a:rPr lang="en-US" dirty="0"/>
              <a:t>. The attacker floods the network with that instruction, causing a substantial decrease of its computational power, and a slowdown to the blockchain synchronization process.</a:t>
            </a:r>
          </a:p>
          <a:p>
            <a:r>
              <a:rPr lang="en-US" dirty="0"/>
              <a:t>this problem has been addressed by forking the blockchain.</a:t>
            </a:r>
            <a:endParaRPr lang="he-IL" dirty="0"/>
          </a:p>
        </p:txBody>
      </p:sp>
    </p:spTree>
    <p:extLst>
      <p:ext uri="{BB962C8B-B14F-4D97-AF65-F5344CB8AC3E}">
        <p14:creationId xmlns:p14="http://schemas.microsoft.com/office/powerpoint/2010/main" val="205308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4E0448-2CB0-53D2-5C7C-7D942AFC8CDD}"/>
              </a:ext>
            </a:extLst>
          </p:cNvPr>
          <p:cNvSpPr>
            <a:spLocks noGrp="1"/>
          </p:cNvSpPr>
          <p:nvPr>
            <p:ph type="title"/>
          </p:nvPr>
        </p:nvSpPr>
        <p:spPr/>
        <p:txBody>
          <a:bodyPr/>
          <a:lstStyle/>
          <a:p>
            <a:r>
              <a:rPr lang="en-US" dirty="0"/>
              <a:t>Exception mechanism</a:t>
            </a:r>
            <a:endParaRPr lang="he-IL" dirty="0"/>
          </a:p>
        </p:txBody>
      </p:sp>
      <p:sp>
        <p:nvSpPr>
          <p:cNvPr id="3" name="מציין מיקום תוכן 2">
            <a:extLst>
              <a:ext uri="{FF2B5EF4-FFF2-40B4-BE49-F238E27FC236}">
                <a16:creationId xmlns:a16="http://schemas.microsoft.com/office/drawing/2014/main" id="{9CAC4D82-AC6D-F53E-4F41-B2FEBA16FF9C}"/>
              </a:ext>
            </a:extLst>
          </p:cNvPr>
          <p:cNvSpPr>
            <a:spLocks noGrp="1"/>
          </p:cNvSpPr>
          <p:nvPr>
            <p:ph idx="1"/>
          </p:nvPr>
        </p:nvSpPr>
        <p:spPr/>
        <p:txBody>
          <a:bodyPr/>
          <a:lstStyle/>
          <a:p>
            <a:r>
              <a:rPr lang="en-US" dirty="0"/>
              <a:t>If an exception is thrown – it cannot be caught.</a:t>
            </a:r>
          </a:p>
          <a:p>
            <a:r>
              <a:rPr lang="en-US" dirty="0"/>
              <a:t>That means the execution is stop and the fee is lost.</a:t>
            </a:r>
          </a:p>
          <a:p>
            <a:r>
              <a:rPr lang="en-US" dirty="0"/>
              <a:t>All the side effects – including transfers of ether are reverted.</a:t>
            </a:r>
          </a:p>
          <a:p>
            <a:r>
              <a:rPr lang="en-US" dirty="0"/>
              <a:t>Preview: out-of-gas exception – when the computation consume all the gas.</a:t>
            </a:r>
          </a:p>
        </p:txBody>
      </p:sp>
    </p:spTree>
    <p:extLst>
      <p:ext uri="{BB962C8B-B14F-4D97-AF65-F5344CB8AC3E}">
        <p14:creationId xmlns:p14="http://schemas.microsoft.com/office/powerpoint/2010/main" val="10045839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73C28A-36BD-48FA-AD0E-67E614D5B91B}"/>
              </a:ext>
            </a:extLst>
          </p:cNvPr>
          <p:cNvSpPr>
            <a:spLocks noGrp="1"/>
          </p:cNvSpPr>
          <p:nvPr>
            <p:ph type="title"/>
          </p:nvPr>
        </p:nvSpPr>
        <p:spPr>
          <a:xfrm>
            <a:off x="640080" y="1371600"/>
            <a:ext cx="10890928" cy="1261871"/>
          </a:xfrm>
        </p:spPr>
        <p:txBody>
          <a:bodyPr>
            <a:normAutofit fontScale="90000"/>
          </a:bodyPr>
          <a:lstStyle/>
          <a:p>
            <a:r>
              <a:rPr lang="en-US" dirty="0"/>
              <a:t>Example 2: Vulnerabilities in Client Implementations - Block Propagation Attack</a:t>
            </a:r>
            <a:endParaRPr lang="he-IL" dirty="0"/>
          </a:p>
        </p:txBody>
      </p:sp>
      <p:sp>
        <p:nvSpPr>
          <p:cNvPr id="3" name="מציין מיקום תוכן 2">
            <a:extLst>
              <a:ext uri="{FF2B5EF4-FFF2-40B4-BE49-F238E27FC236}">
                <a16:creationId xmlns:a16="http://schemas.microsoft.com/office/drawing/2014/main" id="{8CA2B647-09F0-FE3A-1C75-9376DD3A29BB}"/>
              </a:ext>
            </a:extLst>
          </p:cNvPr>
          <p:cNvSpPr>
            <a:spLocks noGrp="1"/>
          </p:cNvSpPr>
          <p:nvPr>
            <p:ph idx="1"/>
          </p:nvPr>
        </p:nvSpPr>
        <p:spPr/>
        <p:txBody>
          <a:bodyPr/>
          <a:lstStyle/>
          <a:p>
            <a:r>
              <a:rPr lang="en-US" b="1" dirty="0"/>
              <a:t>Attack Type:</a:t>
            </a:r>
            <a:r>
              <a:rPr lang="en-US" dirty="0"/>
              <a:t> Exploiting the Ethereum official client’s block propagation algorithm.</a:t>
            </a:r>
            <a:endParaRPr lang="he-IL" dirty="0"/>
          </a:p>
          <a:p>
            <a:r>
              <a:rPr lang="en-US" dirty="0"/>
              <a:t>The Ethereum network can be partitioned into small groups of nodes by the attacker(not described how)</a:t>
            </a:r>
          </a:p>
          <a:p>
            <a:r>
              <a:rPr lang="en-US" dirty="0"/>
              <a:t>Attacker forces nodes to accept sequences of blocks created by him.</a:t>
            </a:r>
          </a:p>
          <a:p>
            <a:r>
              <a:rPr lang="en-US" dirty="0"/>
              <a:t>Allows the attacker to manipulate the block sequence accepted by nodes in a partitioned network.</a:t>
            </a:r>
            <a:endParaRPr lang="he-IL" dirty="0"/>
          </a:p>
        </p:txBody>
      </p:sp>
    </p:spTree>
    <p:extLst>
      <p:ext uri="{BB962C8B-B14F-4D97-AF65-F5344CB8AC3E}">
        <p14:creationId xmlns:p14="http://schemas.microsoft.com/office/powerpoint/2010/main" val="1244971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DB0EFA-07CB-AED9-B580-F51BB9FC2613}"/>
              </a:ext>
            </a:extLst>
          </p:cNvPr>
          <p:cNvSpPr>
            <a:spLocks noGrp="1"/>
          </p:cNvSpPr>
          <p:nvPr>
            <p:ph type="title"/>
          </p:nvPr>
        </p:nvSpPr>
        <p:spPr/>
        <p:txBody>
          <a:bodyPr/>
          <a:lstStyle/>
          <a:p>
            <a:r>
              <a:rPr lang="en-US"/>
              <a:t>The End!</a:t>
            </a:r>
            <a:endParaRPr lang="he-IL"/>
          </a:p>
        </p:txBody>
      </p:sp>
      <p:sp>
        <p:nvSpPr>
          <p:cNvPr id="3" name="מציין מיקום תוכן 2">
            <a:extLst>
              <a:ext uri="{FF2B5EF4-FFF2-40B4-BE49-F238E27FC236}">
                <a16:creationId xmlns:a16="http://schemas.microsoft.com/office/drawing/2014/main" id="{863B3255-F5BD-5AC6-653C-D31F7187622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96290470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1414</TotalTime>
  <Words>5367</Words>
  <Application>Microsoft Office PowerPoint</Application>
  <PresentationFormat>מסך רחב</PresentationFormat>
  <Paragraphs>429</Paragraphs>
  <Slides>91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91</vt:i4>
      </vt:variant>
    </vt:vector>
  </HeadingPairs>
  <TitlesOfParts>
    <vt:vector size="97" baseType="lpstr">
      <vt:lpstr>Arial</vt:lpstr>
      <vt:lpstr>Cambria Math</vt:lpstr>
      <vt:lpstr>Courier New</vt:lpstr>
      <vt:lpstr>Grandview Display</vt:lpstr>
      <vt:lpstr>Times New Roman</vt:lpstr>
      <vt:lpstr>DashVTI</vt:lpstr>
      <vt:lpstr>Verification of Smart Contracts in the Blockchain </vt:lpstr>
      <vt:lpstr>A survey of attacks on Ethereum smart contracts</vt:lpstr>
      <vt:lpstr>Terminology and notions</vt:lpstr>
      <vt:lpstr>Terminology and notions</vt:lpstr>
      <vt:lpstr>Consensus protocol of Ethereum</vt:lpstr>
      <vt:lpstr>Smart contract</vt:lpstr>
      <vt:lpstr>Miners</vt:lpstr>
      <vt:lpstr>Solidity </vt:lpstr>
      <vt:lpstr>Exception mechanism</vt:lpstr>
      <vt:lpstr>Background on Ethereum smart contract</vt:lpstr>
      <vt:lpstr>Transaction</vt:lpstr>
      <vt:lpstr>Programming smart contract</vt:lpstr>
      <vt:lpstr>Programming smart contract</vt:lpstr>
      <vt:lpstr>Programming smart contract</vt:lpstr>
      <vt:lpstr>Execution fee (Gas)</vt:lpstr>
      <vt:lpstr>How execution fee prevent DoS?</vt:lpstr>
      <vt:lpstr>The mining process</vt:lpstr>
      <vt:lpstr>The mining process</vt:lpstr>
      <vt:lpstr>Fork</vt:lpstr>
      <vt:lpstr>GHOST Protocol</vt:lpstr>
      <vt:lpstr>Compiling Solidity into EVM bytecode</vt:lpstr>
      <vt:lpstr>Fallback function</vt:lpstr>
      <vt:lpstr>Vulnerabilities in smart contracts</vt:lpstr>
      <vt:lpstr>Vulnerabilities in smart contracts</vt:lpstr>
      <vt:lpstr>Call to the unknown</vt:lpstr>
      <vt:lpstr>Call to the unknown - call</vt:lpstr>
      <vt:lpstr>Call to the unknown - send</vt:lpstr>
      <vt:lpstr>Call the unknown - delegatecall</vt:lpstr>
      <vt:lpstr>Call the unknown – direct call</vt:lpstr>
      <vt:lpstr>Exception disorder</vt:lpstr>
      <vt:lpstr>Example </vt:lpstr>
      <vt:lpstr>Example </vt:lpstr>
      <vt:lpstr>Exception disorder – general case</vt:lpstr>
      <vt:lpstr>Upper Bound of gas in call</vt:lpstr>
      <vt:lpstr>Exception disorder</vt:lpstr>
      <vt:lpstr>Gasless send</vt:lpstr>
      <vt:lpstr>Gasless send</vt:lpstr>
      <vt:lpstr>Gasless send - example</vt:lpstr>
      <vt:lpstr>Gasless send – example - n≠0 and d=D_1</vt:lpstr>
      <vt:lpstr>Gasless send – example - n≠0 and d=D_2</vt:lpstr>
      <vt:lpstr>Gasless send – example - n≠0 and d∈{D_1,D_2}</vt:lpstr>
      <vt:lpstr>Type casts</vt:lpstr>
      <vt:lpstr>Type casts</vt:lpstr>
      <vt:lpstr>Type casts</vt:lpstr>
      <vt:lpstr>Reentrancy</vt:lpstr>
      <vt:lpstr>Reentrancy</vt:lpstr>
      <vt:lpstr>Reentrancy </vt:lpstr>
      <vt:lpstr>Keeping secrets</vt:lpstr>
      <vt:lpstr>Immutable bugs</vt:lpstr>
      <vt:lpstr>Hard Fork</vt:lpstr>
      <vt:lpstr>Ether lost in transfer</vt:lpstr>
      <vt:lpstr>Stack size limit</vt:lpstr>
      <vt:lpstr>Unpredictable state</vt:lpstr>
      <vt:lpstr>Unpredictable state</vt:lpstr>
      <vt:lpstr>מצגת של PowerPoint‏</vt:lpstr>
      <vt:lpstr>Generating randomness</vt:lpstr>
      <vt:lpstr>Generating randomness</vt:lpstr>
      <vt:lpstr>Generating randomness</vt:lpstr>
      <vt:lpstr>Time constraints</vt:lpstr>
      <vt:lpstr>Attacks</vt:lpstr>
      <vt:lpstr>The Dao Attack</vt:lpstr>
      <vt:lpstr>Attack #1</vt:lpstr>
      <vt:lpstr>Attack #2 on Dao</vt:lpstr>
      <vt:lpstr>Continue:</vt:lpstr>
      <vt:lpstr>Solution to attack on Dao</vt:lpstr>
      <vt:lpstr>Attack on King of the Ether Throne Contract</vt:lpstr>
      <vt:lpstr>The crown</vt:lpstr>
      <vt:lpstr>Attack</vt:lpstr>
      <vt:lpstr>Multi-player games</vt:lpstr>
      <vt:lpstr>Attacks</vt:lpstr>
      <vt:lpstr>Rubixi</vt:lpstr>
      <vt:lpstr>Attack and solution</vt:lpstr>
      <vt:lpstr>GovernMental</vt:lpstr>
      <vt:lpstr>Attack #1</vt:lpstr>
      <vt:lpstr>Attack #2</vt:lpstr>
      <vt:lpstr>Attack #3</vt:lpstr>
      <vt:lpstr>Dynamic libraries</vt:lpstr>
      <vt:lpstr>מצגת של PowerPoint‏</vt:lpstr>
      <vt:lpstr>Attack on user use on Providerset</vt:lpstr>
      <vt:lpstr>מצגת של PowerPoint‏</vt:lpstr>
      <vt:lpstr>Analysis of Ethereum Smart Contract Security</vt:lpstr>
      <vt:lpstr>Common Causes of Insecurity</vt:lpstr>
      <vt:lpstr>Attacks on Smart Contracts</vt:lpstr>
      <vt:lpstr>Taxonomy of Vulnerabilities</vt:lpstr>
      <vt:lpstr>Verification Tools</vt:lpstr>
      <vt:lpstr>Verification Results</vt:lpstr>
      <vt:lpstr>Conclusion &amp; Future Directions</vt:lpstr>
      <vt:lpstr>Attack on low level for end</vt:lpstr>
      <vt:lpstr>Example 1: denial of service based computational effort .</vt:lpstr>
      <vt:lpstr>Example 2: Vulnerabilities in Client Implementations - Block Propagation Attack</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Gedalya</dc:creator>
  <cp:lastModifiedBy>oz gutman</cp:lastModifiedBy>
  <cp:revision>26</cp:revision>
  <dcterms:created xsi:type="dcterms:W3CDTF">2025-03-16T20:13:45Z</dcterms:created>
  <dcterms:modified xsi:type="dcterms:W3CDTF">2025-03-22T21:07:41Z</dcterms:modified>
</cp:coreProperties>
</file>