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8" r:id="rId1"/>
  </p:sldMasterIdLst>
  <p:notesMasterIdLst>
    <p:notesMasterId r:id="rId63"/>
  </p:notesMasterIdLst>
  <p:sldIdLst>
    <p:sldId id="256" r:id="rId2"/>
    <p:sldId id="257" r:id="rId3"/>
    <p:sldId id="258" r:id="rId4"/>
    <p:sldId id="259" r:id="rId5"/>
    <p:sldId id="261" r:id="rId6"/>
    <p:sldId id="304" r:id="rId7"/>
    <p:sldId id="309" r:id="rId8"/>
    <p:sldId id="260" r:id="rId9"/>
    <p:sldId id="310" r:id="rId10"/>
    <p:sldId id="263" r:id="rId11"/>
    <p:sldId id="290" r:id="rId12"/>
    <p:sldId id="298" r:id="rId13"/>
    <p:sldId id="299" r:id="rId14"/>
    <p:sldId id="300" r:id="rId15"/>
    <p:sldId id="321" r:id="rId16"/>
    <p:sldId id="322" r:id="rId17"/>
    <p:sldId id="323" r:id="rId18"/>
    <p:sldId id="324" r:id="rId19"/>
    <p:sldId id="311" r:id="rId20"/>
    <p:sldId id="292" r:id="rId21"/>
    <p:sldId id="301" r:id="rId22"/>
    <p:sldId id="302" r:id="rId23"/>
    <p:sldId id="305" r:id="rId24"/>
    <p:sldId id="306" r:id="rId25"/>
    <p:sldId id="307" r:id="rId26"/>
    <p:sldId id="308" r:id="rId27"/>
    <p:sldId id="303" r:id="rId28"/>
    <p:sldId id="312" r:id="rId29"/>
    <p:sldId id="313" r:id="rId30"/>
    <p:sldId id="314" r:id="rId31"/>
    <p:sldId id="315" r:id="rId32"/>
    <p:sldId id="316" r:id="rId33"/>
    <p:sldId id="317" r:id="rId34"/>
    <p:sldId id="318" r:id="rId35"/>
    <p:sldId id="319" r:id="rId36"/>
    <p:sldId id="320" r:id="rId37"/>
    <p:sldId id="264" r:id="rId38"/>
    <p:sldId id="266" r:id="rId39"/>
    <p:sldId id="267" r:id="rId40"/>
    <p:sldId id="278" r:id="rId41"/>
    <p:sldId id="279" r:id="rId42"/>
    <p:sldId id="280" r:id="rId43"/>
    <p:sldId id="281" r:id="rId44"/>
    <p:sldId id="282" r:id="rId45"/>
    <p:sldId id="283" r:id="rId46"/>
    <p:sldId id="284" r:id="rId47"/>
    <p:sldId id="285" r:id="rId48"/>
    <p:sldId id="286" r:id="rId49"/>
    <p:sldId id="287" r:id="rId50"/>
    <p:sldId id="268" r:id="rId51"/>
    <p:sldId id="269" r:id="rId52"/>
    <p:sldId id="270" r:id="rId53"/>
    <p:sldId id="271" r:id="rId54"/>
    <p:sldId id="272" r:id="rId55"/>
    <p:sldId id="273" r:id="rId56"/>
    <p:sldId id="274" r:id="rId57"/>
    <p:sldId id="275" r:id="rId58"/>
    <p:sldId id="276" r:id="rId59"/>
    <p:sldId id="277" r:id="rId60"/>
    <p:sldId id="289" r:id="rId61"/>
    <p:sldId id="288"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986" autoAdjust="0"/>
    <p:restoredTop sz="94660"/>
  </p:normalViewPr>
  <p:slideViewPr>
    <p:cSldViewPr snapToGrid="0">
      <p:cViewPr varScale="1">
        <p:scale>
          <a:sx n="60" d="100"/>
          <a:sy n="60" d="100"/>
        </p:scale>
        <p:origin x="868"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EB2CD0A-8C7B-4B73-A043-89381305C3DE}" type="datetimeFigureOut">
              <a:rPr lang="he-IL" smtClean="0"/>
              <a:t>י"ז/סיון/תשפ"ד</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5D582E6C-203A-4023-B216-1C077D6CA819}" type="slidenum">
              <a:rPr lang="he-IL" smtClean="0"/>
              <a:t>‹#›</a:t>
            </a:fld>
            <a:endParaRPr lang="he-IL"/>
          </a:p>
        </p:txBody>
      </p:sp>
    </p:spTree>
    <p:extLst>
      <p:ext uri="{BB962C8B-B14F-4D97-AF65-F5344CB8AC3E}">
        <p14:creationId xmlns:p14="http://schemas.microsoft.com/office/powerpoint/2010/main" val="60031982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5D582E6C-203A-4023-B216-1C077D6CA819}" type="slidenum">
              <a:rPr lang="he-IL" smtClean="0"/>
              <a:t>22</a:t>
            </a:fld>
            <a:endParaRPr lang="he-IL"/>
          </a:p>
        </p:txBody>
      </p:sp>
    </p:spTree>
    <p:extLst>
      <p:ext uri="{BB962C8B-B14F-4D97-AF65-F5344CB8AC3E}">
        <p14:creationId xmlns:p14="http://schemas.microsoft.com/office/powerpoint/2010/main" val="3061742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r>
              <a:rPr lang="en-US" dirty="0"/>
              <a:t>1- there is no way to summarize this loop because of the iterator I </a:t>
            </a:r>
          </a:p>
          <a:p>
            <a:pPr algn="l"/>
            <a:r>
              <a:rPr lang="en-US" dirty="0"/>
              <a:t>2-a : it’s a rare state b:there is a big amount of research and information available that discusses this arithmetic variable first and last  in detail.</a:t>
            </a:r>
          </a:p>
          <a:p>
            <a:pPr algn="l"/>
            <a:r>
              <a:rPr lang="en-US" dirty="0"/>
              <a:t>3- the behavior of the outer loop seem to be not  expressible in consul although the nested loop has summary that  expressible in  consul</a:t>
            </a:r>
            <a:endParaRPr lang="en-IL" dirty="0"/>
          </a:p>
        </p:txBody>
      </p:sp>
      <p:sp>
        <p:nvSpPr>
          <p:cNvPr id="4" name="מציין מיקום של מספר שקופית 3"/>
          <p:cNvSpPr>
            <a:spLocks noGrp="1"/>
          </p:cNvSpPr>
          <p:nvPr>
            <p:ph type="sldNum" sz="quarter" idx="5"/>
          </p:nvPr>
        </p:nvSpPr>
        <p:spPr/>
        <p:txBody>
          <a:bodyPr/>
          <a:lstStyle/>
          <a:p>
            <a:fld id="{31117550-E67C-440F-868B-C5E3A880FE51}" type="slidenum">
              <a:rPr lang="en-IL" smtClean="0"/>
              <a:t>49</a:t>
            </a:fld>
            <a:endParaRPr lang="en-IL"/>
          </a:p>
        </p:txBody>
      </p:sp>
    </p:spTree>
    <p:extLst>
      <p:ext uri="{BB962C8B-B14F-4D97-AF65-F5344CB8AC3E}">
        <p14:creationId xmlns:p14="http://schemas.microsoft.com/office/powerpoint/2010/main" val="1900442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r>
              <a:rPr lang="en-US" dirty="0"/>
              <a:t>Benchmark Selection. As mentioned earlier, we were able to evaluate Solis on 1220 of the 22,685 loops considered in Section 2 due to limitations of our implementation and time restrictions. However, we believe that our benchmarks are representative enough in terms of both complexity and diversity.</a:t>
            </a:r>
            <a:endParaRPr lang="en-IL" dirty="0"/>
          </a:p>
        </p:txBody>
      </p:sp>
      <p:sp>
        <p:nvSpPr>
          <p:cNvPr id="4" name="מציין מיקום של מספר שקופית 3"/>
          <p:cNvSpPr>
            <a:spLocks noGrp="1"/>
          </p:cNvSpPr>
          <p:nvPr>
            <p:ph type="sldNum" sz="quarter" idx="5"/>
          </p:nvPr>
        </p:nvSpPr>
        <p:spPr/>
        <p:txBody>
          <a:bodyPr/>
          <a:lstStyle/>
          <a:p>
            <a:fld id="{31117550-E67C-440F-868B-C5E3A880FE51}" type="slidenum">
              <a:rPr lang="en-IL" smtClean="0"/>
              <a:t>51</a:t>
            </a:fld>
            <a:endParaRPr lang="en-IL"/>
          </a:p>
        </p:txBody>
      </p:sp>
    </p:spTree>
    <p:extLst>
      <p:ext uri="{BB962C8B-B14F-4D97-AF65-F5344CB8AC3E}">
        <p14:creationId xmlns:p14="http://schemas.microsoft.com/office/powerpoint/2010/main" val="1153144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t>In theory, this means that some of the summaries synthesized by Solis may not actually be equivalent to the original loop. However, based on our manual inspection of randomly sampled summaries, we find that the loops synthesized by Solis are indeed equivalent to the original loop</a:t>
            </a:r>
            <a:endParaRPr lang="en-IL" dirty="0"/>
          </a:p>
        </p:txBody>
      </p:sp>
      <p:sp>
        <p:nvSpPr>
          <p:cNvPr id="4" name="מציין מיקום של מספר שקופית 3"/>
          <p:cNvSpPr>
            <a:spLocks noGrp="1"/>
          </p:cNvSpPr>
          <p:nvPr>
            <p:ph type="sldNum" sz="quarter" idx="5"/>
          </p:nvPr>
        </p:nvSpPr>
        <p:spPr/>
        <p:txBody>
          <a:bodyPr/>
          <a:lstStyle/>
          <a:p>
            <a:fld id="{31117550-E67C-440F-868B-C5E3A880FE51}" type="slidenum">
              <a:rPr lang="en-IL" smtClean="0"/>
              <a:t>52</a:t>
            </a:fld>
            <a:endParaRPr lang="en-IL"/>
          </a:p>
        </p:txBody>
      </p:sp>
    </p:spTree>
    <p:extLst>
      <p:ext uri="{BB962C8B-B14F-4D97-AF65-F5344CB8AC3E}">
        <p14:creationId xmlns:p14="http://schemas.microsoft.com/office/powerpoint/2010/main" val="2177265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r>
              <a:rPr lang="en-US" dirty="0"/>
              <a:t>To mitigate this concern, our DSL design was guided by static analysis, semantic clustering, and random sampling as detailed in Section 2</a:t>
            </a:r>
            <a:endParaRPr lang="en-IL" dirty="0"/>
          </a:p>
        </p:txBody>
      </p:sp>
      <p:sp>
        <p:nvSpPr>
          <p:cNvPr id="4" name="מציין מיקום של מספר שקופית 3"/>
          <p:cNvSpPr>
            <a:spLocks noGrp="1"/>
          </p:cNvSpPr>
          <p:nvPr>
            <p:ph type="sldNum" sz="quarter" idx="5"/>
          </p:nvPr>
        </p:nvSpPr>
        <p:spPr/>
        <p:txBody>
          <a:bodyPr/>
          <a:lstStyle/>
          <a:p>
            <a:fld id="{31117550-E67C-440F-868B-C5E3A880FE51}" type="slidenum">
              <a:rPr lang="en-IL" smtClean="0"/>
              <a:t>53</a:t>
            </a:fld>
            <a:endParaRPr lang="en-IL"/>
          </a:p>
        </p:txBody>
      </p:sp>
    </p:spTree>
    <p:extLst>
      <p:ext uri="{BB962C8B-B14F-4D97-AF65-F5344CB8AC3E}">
        <p14:creationId xmlns:p14="http://schemas.microsoft.com/office/powerpoint/2010/main" val="1739536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IL" dirty="0"/>
          </a:p>
        </p:txBody>
      </p:sp>
      <p:sp>
        <p:nvSpPr>
          <p:cNvPr id="4" name="מציין מיקום של מספר שקופית 3"/>
          <p:cNvSpPr>
            <a:spLocks noGrp="1"/>
          </p:cNvSpPr>
          <p:nvPr>
            <p:ph type="sldNum" sz="quarter" idx="5"/>
          </p:nvPr>
        </p:nvSpPr>
        <p:spPr/>
        <p:txBody>
          <a:bodyPr/>
          <a:lstStyle/>
          <a:p>
            <a:fld id="{31117550-E67C-440F-868B-C5E3A880FE51}" type="slidenum">
              <a:rPr lang="en-IL" smtClean="0"/>
              <a:t>54</a:t>
            </a:fld>
            <a:endParaRPr lang="en-IL"/>
          </a:p>
        </p:txBody>
      </p:sp>
    </p:spTree>
    <p:extLst>
      <p:ext uri="{BB962C8B-B14F-4D97-AF65-F5344CB8AC3E}">
        <p14:creationId xmlns:p14="http://schemas.microsoft.com/office/powerpoint/2010/main" val="1072529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r>
              <a:rPr lang="en-US" dirty="0"/>
              <a:t>More concretely, similar to prior efforts in this space [16, 17, 41], our synthesis technique uses type-based reasoning to significantly prune the search space but also utilizes basic static analysis of the original loop to further reduce the space of candidate summaries</a:t>
            </a:r>
            <a:endParaRPr lang="en-IL" dirty="0"/>
          </a:p>
        </p:txBody>
      </p:sp>
      <p:sp>
        <p:nvSpPr>
          <p:cNvPr id="4" name="מציין מיקום של מספר שקופית 3"/>
          <p:cNvSpPr>
            <a:spLocks noGrp="1"/>
          </p:cNvSpPr>
          <p:nvPr>
            <p:ph type="sldNum" sz="quarter" idx="5"/>
          </p:nvPr>
        </p:nvSpPr>
        <p:spPr/>
        <p:txBody>
          <a:bodyPr/>
          <a:lstStyle/>
          <a:p>
            <a:fld id="{31117550-E67C-440F-868B-C5E3A880FE51}" type="slidenum">
              <a:rPr lang="en-IL" smtClean="0"/>
              <a:t>58</a:t>
            </a:fld>
            <a:endParaRPr lang="en-IL"/>
          </a:p>
        </p:txBody>
      </p:sp>
    </p:spTree>
    <p:extLst>
      <p:ext uri="{BB962C8B-B14F-4D97-AF65-F5344CB8AC3E}">
        <p14:creationId xmlns:p14="http://schemas.microsoft.com/office/powerpoint/2010/main" val="4041196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endParaRPr lang="en-IL" dirty="0"/>
          </a:p>
        </p:txBody>
      </p:sp>
      <p:sp>
        <p:nvSpPr>
          <p:cNvPr id="4" name="מציין מיקום של מספר שקופית 3"/>
          <p:cNvSpPr>
            <a:spLocks noGrp="1"/>
          </p:cNvSpPr>
          <p:nvPr>
            <p:ph type="sldNum" sz="quarter" idx="5"/>
          </p:nvPr>
        </p:nvSpPr>
        <p:spPr/>
        <p:txBody>
          <a:bodyPr/>
          <a:lstStyle/>
          <a:p>
            <a:fld id="{31117550-E67C-440F-868B-C5E3A880FE51}" type="slidenum">
              <a:rPr lang="en-IL" smtClean="0"/>
              <a:t>59</a:t>
            </a:fld>
            <a:endParaRPr lang="en-IL"/>
          </a:p>
        </p:txBody>
      </p:sp>
    </p:spTree>
    <p:extLst>
      <p:ext uri="{BB962C8B-B14F-4D97-AF65-F5344CB8AC3E}">
        <p14:creationId xmlns:p14="http://schemas.microsoft.com/office/powerpoint/2010/main" val="1778110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endParaRPr lang="en-IL" dirty="0"/>
          </a:p>
        </p:txBody>
      </p:sp>
      <p:sp>
        <p:nvSpPr>
          <p:cNvPr id="4" name="מציין מיקום של מספר שקופית 3"/>
          <p:cNvSpPr>
            <a:spLocks noGrp="1"/>
          </p:cNvSpPr>
          <p:nvPr>
            <p:ph type="sldNum" sz="quarter" idx="5"/>
          </p:nvPr>
        </p:nvSpPr>
        <p:spPr/>
        <p:txBody>
          <a:bodyPr/>
          <a:lstStyle/>
          <a:p>
            <a:fld id="{31117550-E67C-440F-868B-C5E3A880FE51}" type="slidenum">
              <a:rPr lang="en-IL" smtClean="0"/>
              <a:t>60</a:t>
            </a:fld>
            <a:endParaRPr lang="en-IL"/>
          </a:p>
        </p:txBody>
      </p:sp>
    </p:spTree>
    <p:extLst>
      <p:ext uri="{BB962C8B-B14F-4D97-AF65-F5344CB8AC3E}">
        <p14:creationId xmlns:p14="http://schemas.microsoft.com/office/powerpoint/2010/main" val="1286170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r>
              <a:rPr lang="en-US" dirty="0" err="1"/>
              <a:t>VeriSol</a:t>
            </a:r>
            <a:r>
              <a:rPr lang="en-US" dirty="0"/>
              <a:t> is a formal verification tool developed by Microsoft for verifying smart contracts written in Solidity.</a:t>
            </a:r>
            <a:endParaRPr lang="en-IL" dirty="0"/>
          </a:p>
        </p:txBody>
      </p:sp>
      <p:sp>
        <p:nvSpPr>
          <p:cNvPr id="4" name="מציין מיקום של מספר שקופית 3"/>
          <p:cNvSpPr>
            <a:spLocks noGrp="1"/>
          </p:cNvSpPr>
          <p:nvPr>
            <p:ph type="sldNum" sz="quarter" idx="5"/>
          </p:nvPr>
        </p:nvSpPr>
        <p:spPr/>
        <p:txBody>
          <a:bodyPr/>
          <a:lstStyle/>
          <a:p>
            <a:fld id="{31117550-E67C-440F-868B-C5E3A880FE51}" type="slidenum">
              <a:rPr lang="en-IL" smtClean="0"/>
              <a:t>61</a:t>
            </a:fld>
            <a:endParaRPr lang="en-IL"/>
          </a:p>
        </p:txBody>
      </p:sp>
    </p:spTree>
    <p:extLst>
      <p:ext uri="{BB962C8B-B14F-4D97-AF65-F5344CB8AC3E}">
        <p14:creationId xmlns:p14="http://schemas.microsoft.com/office/powerpoint/2010/main" val="701563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r>
              <a:rPr lang="en-US" dirty="0"/>
              <a:t>We have loop code we want to convert it to loop free code the  first step is to use search engine and check the pre condition and execute the right  statements after that check if the summary is equivalent to the original loop by equivalence checker if they are  equals then we got the consul summary</a:t>
            </a:r>
            <a:endParaRPr lang="en-IL" dirty="0"/>
          </a:p>
        </p:txBody>
      </p:sp>
      <p:sp>
        <p:nvSpPr>
          <p:cNvPr id="4" name="מציין מיקום של מספר שקופית 3"/>
          <p:cNvSpPr>
            <a:spLocks noGrp="1"/>
          </p:cNvSpPr>
          <p:nvPr>
            <p:ph type="sldNum" sz="quarter" idx="5"/>
          </p:nvPr>
        </p:nvSpPr>
        <p:spPr/>
        <p:txBody>
          <a:bodyPr/>
          <a:lstStyle/>
          <a:p>
            <a:fld id="{31117550-E67C-440F-868B-C5E3A880FE51}" type="slidenum">
              <a:rPr lang="en-IL" smtClean="0"/>
              <a:t>40</a:t>
            </a:fld>
            <a:endParaRPr lang="en-IL"/>
          </a:p>
        </p:txBody>
      </p:sp>
    </p:spTree>
    <p:extLst>
      <p:ext uri="{BB962C8B-B14F-4D97-AF65-F5344CB8AC3E}">
        <p14:creationId xmlns:p14="http://schemas.microsoft.com/office/powerpoint/2010/main" val="2224017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r>
              <a:rPr lang="en-US" dirty="0"/>
              <a:t>summaries where the effect of one summary statement is overridden by a subsequent one. For a given Solidity loop 𝐿, there are typically not too many Consul statements that meet the pre-conditions from Table 5; thus, our pre-conditions are effective at pruning a large part of the search space during enumeration.</a:t>
            </a:r>
          </a:p>
          <a:p>
            <a:pPr algn="l"/>
            <a:r>
              <a:rPr lang="en-US" dirty="0"/>
              <a:t>In addition to the rules shown in Table 5, Solis uses several other type-directed rules to prune the space of functions it needs to consider. For example, consider again the statement: 𝑣1 = map(𝑣2, 𝜑, 𝜆𝑥.𝑡) Clearly, for this program to type-check, the type of 𝑡 must be the same as the value type of 𝑣1. Thus, Solis can also use type-based reasoning when filling in lambda expressions used in Consul constructs.</a:t>
            </a:r>
            <a:endParaRPr lang="en-IL" dirty="0"/>
          </a:p>
        </p:txBody>
      </p:sp>
      <p:sp>
        <p:nvSpPr>
          <p:cNvPr id="4" name="מציין מיקום של מספר שקופית 3"/>
          <p:cNvSpPr>
            <a:spLocks noGrp="1"/>
          </p:cNvSpPr>
          <p:nvPr>
            <p:ph type="sldNum" sz="quarter" idx="5"/>
          </p:nvPr>
        </p:nvSpPr>
        <p:spPr/>
        <p:txBody>
          <a:bodyPr/>
          <a:lstStyle/>
          <a:p>
            <a:fld id="{31117550-E67C-440F-868B-C5E3A880FE51}" type="slidenum">
              <a:rPr lang="en-IL" smtClean="0"/>
              <a:t>42</a:t>
            </a:fld>
            <a:endParaRPr lang="en-IL"/>
          </a:p>
        </p:txBody>
      </p:sp>
    </p:spTree>
    <p:extLst>
      <p:ext uri="{BB962C8B-B14F-4D97-AF65-F5344CB8AC3E}">
        <p14:creationId xmlns:p14="http://schemas.microsoft.com/office/powerpoint/2010/main" val="3502598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r>
              <a:rPr lang="en-US" dirty="0"/>
              <a:t>To check if  summary is equivalent to the original loop</a:t>
            </a:r>
            <a:endParaRPr lang="en-IL" dirty="0"/>
          </a:p>
        </p:txBody>
      </p:sp>
      <p:sp>
        <p:nvSpPr>
          <p:cNvPr id="4" name="מציין מיקום של מספר שקופית 3"/>
          <p:cNvSpPr>
            <a:spLocks noGrp="1"/>
          </p:cNvSpPr>
          <p:nvPr>
            <p:ph type="sldNum" sz="quarter" idx="5"/>
          </p:nvPr>
        </p:nvSpPr>
        <p:spPr/>
        <p:txBody>
          <a:bodyPr/>
          <a:lstStyle/>
          <a:p>
            <a:fld id="{31117550-E67C-440F-868B-C5E3A880FE51}" type="slidenum">
              <a:rPr lang="en-IL" smtClean="0"/>
              <a:t>43</a:t>
            </a:fld>
            <a:endParaRPr lang="en-IL"/>
          </a:p>
        </p:txBody>
      </p:sp>
    </p:spTree>
    <p:extLst>
      <p:ext uri="{BB962C8B-B14F-4D97-AF65-F5344CB8AC3E}">
        <p14:creationId xmlns:p14="http://schemas.microsoft.com/office/powerpoint/2010/main" val="2013389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t>How Equivalence checker works</a:t>
            </a:r>
            <a:endParaRPr lang="en-IL" dirty="0"/>
          </a:p>
        </p:txBody>
      </p:sp>
      <p:sp>
        <p:nvSpPr>
          <p:cNvPr id="4" name="מציין מיקום של מספר שקופית 3"/>
          <p:cNvSpPr>
            <a:spLocks noGrp="1"/>
          </p:cNvSpPr>
          <p:nvPr>
            <p:ph type="sldNum" sz="quarter" idx="5"/>
          </p:nvPr>
        </p:nvSpPr>
        <p:spPr/>
        <p:txBody>
          <a:bodyPr/>
          <a:lstStyle/>
          <a:p>
            <a:fld id="{31117550-E67C-440F-868B-C5E3A880FE51}" type="slidenum">
              <a:rPr lang="en-IL" smtClean="0"/>
              <a:t>44</a:t>
            </a:fld>
            <a:endParaRPr lang="en-IL"/>
          </a:p>
        </p:txBody>
      </p:sp>
    </p:spTree>
    <p:extLst>
      <p:ext uri="{BB962C8B-B14F-4D97-AF65-F5344CB8AC3E}">
        <p14:creationId xmlns:p14="http://schemas.microsoft.com/office/powerpoint/2010/main" val="1575202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r>
              <a:rPr lang="en-US" dirty="0"/>
              <a:t>the search space  increase with number of statements </a:t>
            </a:r>
          </a:p>
          <a:p>
            <a:pPr algn="l"/>
            <a:endParaRPr lang="en-US" dirty="0"/>
          </a:p>
          <a:p>
            <a:pPr algn="l"/>
            <a:r>
              <a:rPr lang="en-US" dirty="0"/>
              <a:t>In particular, compositional synthesis works by independently synthesizing partial summaries for each variable written in the loop, and then composing them together with Consul’s sequencing operator. Consider the following loop, </a:t>
            </a:r>
          </a:p>
        </p:txBody>
      </p:sp>
      <p:sp>
        <p:nvSpPr>
          <p:cNvPr id="4" name="מציין מיקום של מספר שקופית 3"/>
          <p:cNvSpPr>
            <a:spLocks noGrp="1"/>
          </p:cNvSpPr>
          <p:nvPr>
            <p:ph type="sldNum" sz="quarter" idx="5"/>
          </p:nvPr>
        </p:nvSpPr>
        <p:spPr/>
        <p:txBody>
          <a:bodyPr/>
          <a:lstStyle/>
          <a:p>
            <a:fld id="{31117550-E67C-440F-868B-C5E3A880FE51}" type="slidenum">
              <a:rPr lang="en-IL" smtClean="0"/>
              <a:t>45</a:t>
            </a:fld>
            <a:endParaRPr lang="en-IL"/>
          </a:p>
        </p:txBody>
      </p:sp>
    </p:spTree>
    <p:extLst>
      <p:ext uri="{BB962C8B-B14F-4D97-AF65-F5344CB8AC3E}">
        <p14:creationId xmlns:p14="http://schemas.microsoft.com/office/powerpoint/2010/main" val="1637029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r>
              <a:rPr lang="en-US" dirty="0"/>
              <a:t>To evaluate what percentage of Solidity loops can be summarized in our proposed Consul language, we used Solis to synthesize summaries for real-world Solidity loops. The main goal of our evaluation is to answer the following research questions</a:t>
            </a:r>
            <a:endParaRPr lang="en-IL" dirty="0"/>
          </a:p>
        </p:txBody>
      </p:sp>
      <p:sp>
        <p:nvSpPr>
          <p:cNvPr id="4" name="מציין מיקום של מספר שקופית 3"/>
          <p:cNvSpPr>
            <a:spLocks noGrp="1"/>
          </p:cNvSpPr>
          <p:nvPr>
            <p:ph type="sldNum" sz="quarter" idx="5"/>
          </p:nvPr>
        </p:nvSpPr>
        <p:spPr/>
        <p:txBody>
          <a:bodyPr/>
          <a:lstStyle/>
          <a:p>
            <a:fld id="{31117550-E67C-440F-868B-C5E3A880FE51}" type="slidenum">
              <a:rPr lang="en-IL" smtClean="0"/>
              <a:t>46</a:t>
            </a:fld>
            <a:endParaRPr lang="en-IL"/>
          </a:p>
        </p:txBody>
      </p:sp>
    </p:spTree>
    <p:extLst>
      <p:ext uri="{BB962C8B-B14F-4D97-AF65-F5344CB8AC3E}">
        <p14:creationId xmlns:p14="http://schemas.microsoft.com/office/powerpoint/2010/main" val="277320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r>
              <a:rPr lang="en-US" dirty="0"/>
              <a:t>As we can also see from Table 6, the percentage of loops that can be summarized by Solis is smaller for larger loops. However, upon manual inspection, we find that this is often due to the incomplete decomposition strategy described</a:t>
            </a:r>
            <a:endParaRPr lang="en-IL" dirty="0"/>
          </a:p>
        </p:txBody>
      </p:sp>
      <p:sp>
        <p:nvSpPr>
          <p:cNvPr id="4" name="מציין מיקום של מספר שקופית 3"/>
          <p:cNvSpPr>
            <a:spLocks noGrp="1"/>
          </p:cNvSpPr>
          <p:nvPr>
            <p:ph type="sldNum" sz="quarter" idx="5"/>
          </p:nvPr>
        </p:nvSpPr>
        <p:spPr/>
        <p:txBody>
          <a:bodyPr/>
          <a:lstStyle/>
          <a:p>
            <a:fld id="{31117550-E67C-440F-868B-C5E3A880FE51}" type="slidenum">
              <a:rPr lang="en-IL" smtClean="0"/>
              <a:t>47</a:t>
            </a:fld>
            <a:endParaRPr lang="en-IL"/>
          </a:p>
        </p:txBody>
      </p:sp>
    </p:spTree>
    <p:extLst>
      <p:ext uri="{BB962C8B-B14F-4D97-AF65-F5344CB8AC3E}">
        <p14:creationId xmlns:p14="http://schemas.microsoft.com/office/powerpoint/2010/main" val="2053134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r>
              <a:rPr lang="en-US" dirty="0"/>
              <a:t>the relative frequency of each Consul construct in the generated summaries For each DSL operator (map, fold </a:t>
            </a:r>
            <a:r>
              <a:rPr lang="en-US" dirty="0" err="1"/>
              <a:t>etc</a:t>
            </a:r>
            <a:r>
              <a:rPr lang="en-US" dirty="0"/>
              <a:t>), we group together its nested and non-nested version</a:t>
            </a:r>
            <a:endParaRPr lang="en-IL" dirty="0"/>
          </a:p>
        </p:txBody>
      </p:sp>
      <p:sp>
        <p:nvSpPr>
          <p:cNvPr id="4" name="מציין מיקום של מספר שקופית 3"/>
          <p:cNvSpPr>
            <a:spLocks noGrp="1"/>
          </p:cNvSpPr>
          <p:nvPr>
            <p:ph type="sldNum" sz="quarter" idx="5"/>
          </p:nvPr>
        </p:nvSpPr>
        <p:spPr/>
        <p:txBody>
          <a:bodyPr/>
          <a:lstStyle/>
          <a:p>
            <a:fld id="{31117550-E67C-440F-868B-C5E3A880FE51}" type="slidenum">
              <a:rPr lang="en-IL" smtClean="0"/>
              <a:t>48</a:t>
            </a:fld>
            <a:endParaRPr lang="en-IL"/>
          </a:p>
        </p:txBody>
      </p:sp>
    </p:spTree>
    <p:extLst>
      <p:ext uri="{BB962C8B-B14F-4D97-AF65-F5344CB8AC3E}">
        <p14:creationId xmlns:p14="http://schemas.microsoft.com/office/powerpoint/2010/main" val="30071395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4639BF2-4B0C-4EB2-8454-A03EA7A0662D}" type="datetimeFigureOut">
              <a:rPr lang="he-IL" smtClean="0"/>
              <a:t>י"ז/סיון/תשפ"ד</a:t>
            </a:fld>
            <a:endParaRPr lang="he-IL"/>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he-IL"/>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9E29F8EB-E93C-45B3-9931-3FD437669BB1}" type="slidenum">
              <a:rPr lang="he-IL" smtClean="0"/>
              <a:t>‹#›</a:t>
            </a:fld>
            <a:endParaRPr lang="he-IL"/>
          </a:p>
        </p:txBody>
      </p:sp>
    </p:spTree>
    <p:extLst>
      <p:ext uri="{BB962C8B-B14F-4D97-AF65-F5344CB8AC3E}">
        <p14:creationId xmlns:p14="http://schemas.microsoft.com/office/powerpoint/2010/main" val="1685388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4639BF2-4B0C-4EB2-8454-A03EA7A0662D}" type="datetimeFigureOut">
              <a:rPr lang="he-IL" smtClean="0"/>
              <a:t>י"ז/סיון/תשפ"ד</a:t>
            </a:fld>
            <a:endParaRPr lang="he-IL"/>
          </a:p>
        </p:txBody>
      </p:sp>
      <p:sp>
        <p:nvSpPr>
          <p:cNvPr id="6" name="Footer Placeholder 5"/>
          <p:cNvSpPr>
            <a:spLocks noGrp="1"/>
          </p:cNvSpPr>
          <p:nvPr>
            <p:ph type="ftr" sz="quarter" idx="11"/>
          </p:nvPr>
        </p:nvSpPr>
        <p:spPr/>
        <p:txBody>
          <a:bodyPr/>
          <a:lstStyle/>
          <a:p>
            <a:endParaRPr lang="he-I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E29F8EB-E93C-45B3-9931-3FD437669BB1}" type="slidenum">
              <a:rPr lang="he-IL" smtClean="0"/>
              <a:t>‹#›</a:t>
            </a:fld>
            <a:endParaRPr lang="he-IL"/>
          </a:p>
        </p:txBody>
      </p:sp>
    </p:spTree>
    <p:extLst>
      <p:ext uri="{BB962C8B-B14F-4D97-AF65-F5344CB8AC3E}">
        <p14:creationId xmlns:p14="http://schemas.microsoft.com/office/powerpoint/2010/main" val="65198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כותרת וכיתוב">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he-IL"/>
              <a:t>לחץ כדי לערוך סגנון כותרת של תבנית בסיס</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84639BF2-4B0C-4EB2-8454-A03EA7A0662D}" type="datetimeFigureOut">
              <a:rPr lang="he-IL" smtClean="0"/>
              <a:t>י"ז/סיון/תשפ"ד</a:t>
            </a:fld>
            <a:endParaRPr lang="he-IL"/>
          </a:p>
        </p:txBody>
      </p:sp>
      <p:sp>
        <p:nvSpPr>
          <p:cNvPr id="5" name="Footer Placeholder 4"/>
          <p:cNvSpPr>
            <a:spLocks noGrp="1"/>
          </p:cNvSpPr>
          <p:nvPr>
            <p:ph type="ftr" sz="quarter" idx="11"/>
          </p:nvPr>
        </p:nvSpPr>
        <p:spPr/>
        <p:txBody>
          <a:bodyPr/>
          <a:lstStyle/>
          <a:p>
            <a:endParaRPr lang="he-IL"/>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E29F8EB-E93C-45B3-9931-3FD437669BB1}" type="slidenum">
              <a:rPr lang="he-IL" smtClean="0"/>
              <a:t>‹#›</a:t>
            </a:fld>
            <a:endParaRPr lang="he-IL"/>
          </a:p>
        </p:txBody>
      </p:sp>
    </p:spTree>
    <p:extLst>
      <p:ext uri="{BB962C8B-B14F-4D97-AF65-F5344CB8AC3E}">
        <p14:creationId xmlns:p14="http://schemas.microsoft.com/office/powerpoint/2010/main" val="1524349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ציטוט עם כיתוב">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he-IL"/>
              <a:t>לחץ כדי לערוך סגנון כותרת של תבנית בסיס</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84639BF2-4B0C-4EB2-8454-A03EA7A0662D}" type="datetimeFigureOut">
              <a:rPr lang="he-IL" smtClean="0"/>
              <a:t>י"ז/סיון/תשפ"ד</a:t>
            </a:fld>
            <a:endParaRPr lang="he-IL"/>
          </a:p>
        </p:txBody>
      </p:sp>
      <p:sp>
        <p:nvSpPr>
          <p:cNvPr id="5" name="Footer Placeholder 4"/>
          <p:cNvSpPr>
            <a:spLocks noGrp="1"/>
          </p:cNvSpPr>
          <p:nvPr>
            <p:ph type="ftr" sz="quarter" idx="11"/>
          </p:nvPr>
        </p:nvSpPr>
        <p:spPr/>
        <p:txBody>
          <a:bodyPr/>
          <a:lstStyle/>
          <a:p>
            <a:endParaRPr lang="he-IL"/>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E29F8EB-E93C-45B3-9931-3FD437669BB1}" type="slidenum">
              <a:rPr lang="he-IL" smtClean="0"/>
              <a:t>‹#›</a:t>
            </a:fld>
            <a:endParaRPr lang="he-IL"/>
          </a:p>
        </p:txBody>
      </p:sp>
    </p:spTree>
    <p:extLst>
      <p:ext uri="{BB962C8B-B14F-4D97-AF65-F5344CB8AC3E}">
        <p14:creationId xmlns:p14="http://schemas.microsoft.com/office/powerpoint/2010/main" val="1030308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כרטיס שם">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84639BF2-4B0C-4EB2-8454-A03EA7A0662D}" type="datetimeFigureOut">
              <a:rPr lang="he-IL" smtClean="0"/>
              <a:t>י"ז/סיון/תשפ"ד</a:t>
            </a:fld>
            <a:endParaRPr lang="he-IL"/>
          </a:p>
        </p:txBody>
      </p:sp>
      <p:sp>
        <p:nvSpPr>
          <p:cNvPr id="5" name="Footer Placeholder 4"/>
          <p:cNvSpPr>
            <a:spLocks noGrp="1"/>
          </p:cNvSpPr>
          <p:nvPr>
            <p:ph type="ftr" sz="quarter" idx="11"/>
          </p:nvPr>
        </p:nvSpPr>
        <p:spPr/>
        <p:txBody>
          <a:bodyPr/>
          <a:lstStyle/>
          <a:p>
            <a:endParaRPr lang="he-IL"/>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E29F8EB-E93C-45B3-9931-3FD437669BB1}" type="slidenum">
              <a:rPr lang="he-IL" smtClean="0"/>
              <a:t>‹#›</a:t>
            </a:fld>
            <a:endParaRPr lang="he-IL"/>
          </a:p>
        </p:txBody>
      </p:sp>
    </p:spTree>
    <p:extLst>
      <p:ext uri="{BB962C8B-B14F-4D97-AF65-F5344CB8AC3E}">
        <p14:creationId xmlns:p14="http://schemas.microsoft.com/office/powerpoint/2010/main" val="156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עמודות">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4639BF2-4B0C-4EB2-8454-A03EA7A0662D}" type="datetimeFigureOut">
              <a:rPr lang="he-IL" smtClean="0"/>
              <a:t>י"ז/סיון/תשפ"ד</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9E29F8EB-E93C-45B3-9931-3FD437669BB1}" type="slidenum">
              <a:rPr lang="he-IL" smtClean="0"/>
              <a:t>‹#›</a:t>
            </a:fld>
            <a:endParaRPr lang="he-IL"/>
          </a:p>
        </p:txBody>
      </p:sp>
    </p:spTree>
    <p:extLst>
      <p:ext uri="{BB962C8B-B14F-4D97-AF65-F5344CB8AC3E}">
        <p14:creationId xmlns:p14="http://schemas.microsoft.com/office/powerpoint/2010/main" val="4020224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עמודת 3 תמונות">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4639BF2-4B0C-4EB2-8454-A03EA7A0662D}" type="datetimeFigureOut">
              <a:rPr lang="he-IL" smtClean="0"/>
              <a:t>י"ז/סיון/תשפ"ד</a:t>
            </a:fld>
            <a:endParaRPr lang="he-IL"/>
          </a:p>
        </p:txBody>
      </p:sp>
      <p:sp>
        <p:nvSpPr>
          <p:cNvPr id="8" name="Footer Placeholder 7"/>
          <p:cNvSpPr>
            <a:spLocks noGrp="1"/>
          </p:cNvSpPr>
          <p:nvPr>
            <p:ph type="ftr" sz="quarter" idx="11"/>
          </p:nvPr>
        </p:nvSpPr>
        <p:spPr>
          <a:xfrm>
            <a:off x="561111" y="6391838"/>
            <a:ext cx="3644282" cy="304801"/>
          </a:xfrm>
        </p:spPr>
        <p:txBody>
          <a:bodyPr/>
          <a:lstStyle/>
          <a:p>
            <a:endParaRPr lang="he-IL"/>
          </a:p>
        </p:txBody>
      </p:sp>
      <p:sp>
        <p:nvSpPr>
          <p:cNvPr id="9" name="Slide Number Placeholder 8"/>
          <p:cNvSpPr>
            <a:spLocks noGrp="1"/>
          </p:cNvSpPr>
          <p:nvPr>
            <p:ph type="sldNum" sz="quarter" idx="12"/>
          </p:nvPr>
        </p:nvSpPr>
        <p:spPr/>
        <p:txBody>
          <a:bodyPr/>
          <a:lstStyle/>
          <a:p>
            <a:fld id="{9E29F8EB-E93C-45B3-9931-3FD437669BB1}" type="slidenum">
              <a:rPr lang="he-IL" smtClean="0"/>
              <a:t>‹#›</a:t>
            </a:fld>
            <a:endParaRPr lang="he-IL"/>
          </a:p>
        </p:txBody>
      </p:sp>
    </p:spTree>
    <p:extLst>
      <p:ext uri="{BB962C8B-B14F-4D97-AF65-F5344CB8AC3E}">
        <p14:creationId xmlns:p14="http://schemas.microsoft.com/office/powerpoint/2010/main" val="1809761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4639BF2-4B0C-4EB2-8454-A03EA7A0662D}" type="datetimeFigureOut">
              <a:rPr lang="he-IL" smtClean="0"/>
              <a:t>י"ז/סיון/תשפ"ד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E29F8EB-E93C-45B3-9931-3FD437669BB1}" type="slidenum">
              <a:rPr lang="he-IL" smtClean="0"/>
              <a:t>‹#›</a:t>
            </a:fld>
            <a:endParaRPr lang="he-IL"/>
          </a:p>
        </p:txBody>
      </p:sp>
    </p:spTree>
    <p:extLst>
      <p:ext uri="{BB962C8B-B14F-4D97-AF65-F5344CB8AC3E}">
        <p14:creationId xmlns:p14="http://schemas.microsoft.com/office/powerpoint/2010/main" val="864189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4639BF2-4B0C-4EB2-8454-A03EA7A0662D}" type="datetimeFigureOut">
              <a:rPr lang="he-IL" smtClean="0"/>
              <a:t>י"ז/סיון/תשפ"ד</a:t>
            </a:fld>
            <a:endParaRPr lang="he-IL"/>
          </a:p>
        </p:txBody>
      </p:sp>
      <p:sp>
        <p:nvSpPr>
          <p:cNvPr id="5" name="Footer Placeholder 4"/>
          <p:cNvSpPr>
            <a:spLocks noGrp="1"/>
          </p:cNvSpPr>
          <p:nvPr>
            <p:ph type="ftr" sz="quarter" idx="11"/>
          </p:nvPr>
        </p:nvSpPr>
        <p:spPr/>
        <p:txBody>
          <a:bodyPr/>
          <a:lstStyle/>
          <a:p>
            <a:endParaRPr lang="he-IL"/>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E29F8EB-E93C-45B3-9931-3FD437669BB1}" type="slidenum">
              <a:rPr lang="he-IL" smtClean="0"/>
              <a:t>‹#›</a:t>
            </a:fld>
            <a:endParaRPr lang="he-IL"/>
          </a:p>
        </p:txBody>
      </p:sp>
    </p:spTree>
    <p:extLst>
      <p:ext uri="{BB962C8B-B14F-4D97-AF65-F5344CB8AC3E}">
        <p14:creationId xmlns:p14="http://schemas.microsoft.com/office/powerpoint/2010/main" val="1038504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4639BF2-4B0C-4EB2-8454-A03EA7A0662D}" type="datetimeFigureOut">
              <a:rPr lang="he-IL" smtClean="0"/>
              <a:t>י"ז/סיון/תשפ"ד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E29F8EB-E93C-45B3-9931-3FD437669BB1}" type="slidenum">
              <a:rPr lang="he-IL" smtClean="0"/>
              <a:t>‹#›</a:t>
            </a:fld>
            <a:endParaRPr lang="he-IL"/>
          </a:p>
        </p:txBody>
      </p:sp>
    </p:spTree>
    <p:extLst>
      <p:ext uri="{BB962C8B-B14F-4D97-AF65-F5344CB8AC3E}">
        <p14:creationId xmlns:p14="http://schemas.microsoft.com/office/powerpoint/2010/main" val="235847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84639BF2-4B0C-4EB2-8454-A03EA7A0662D}" type="datetimeFigureOut">
              <a:rPr lang="he-IL" smtClean="0"/>
              <a:t>י"ז/סיון/תשפ"ד</a:t>
            </a:fld>
            <a:endParaRPr lang="he-IL"/>
          </a:p>
        </p:txBody>
      </p:sp>
      <p:sp>
        <p:nvSpPr>
          <p:cNvPr id="5" name="Footer Placeholder 4"/>
          <p:cNvSpPr>
            <a:spLocks noGrp="1"/>
          </p:cNvSpPr>
          <p:nvPr>
            <p:ph type="ftr" sz="quarter" idx="11"/>
          </p:nvPr>
        </p:nvSpPr>
        <p:spPr/>
        <p:txBody>
          <a:bodyPr/>
          <a:lstStyle/>
          <a:p>
            <a:endParaRPr lang="he-I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E29F8EB-E93C-45B3-9931-3FD437669BB1}" type="slidenum">
              <a:rPr lang="he-IL" smtClean="0"/>
              <a:t>‹#›</a:t>
            </a:fld>
            <a:endParaRPr lang="he-IL"/>
          </a:p>
        </p:txBody>
      </p:sp>
    </p:spTree>
    <p:extLst>
      <p:ext uri="{BB962C8B-B14F-4D97-AF65-F5344CB8AC3E}">
        <p14:creationId xmlns:p14="http://schemas.microsoft.com/office/powerpoint/2010/main" val="3328286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84639BF2-4B0C-4EB2-8454-A03EA7A0662D}" type="datetimeFigureOut">
              <a:rPr lang="he-IL" smtClean="0"/>
              <a:t>י"ז/סיון/תשפ"ד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9E29F8EB-E93C-45B3-9931-3FD437669BB1}" type="slidenum">
              <a:rPr lang="he-IL" smtClean="0"/>
              <a:t>‹#›</a:t>
            </a:fld>
            <a:endParaRPr lang="he-IL"/>
          </a:p>
        </p:txBody>
      </p:sp>
    </p:spTree>
    <p:extLst>
      <p:ext uri="{BB962C8B-B14F-4D97-AF65-F5344CB8AC3E}">
        <p14:creationId xmlns:p14="http://schemas.microsoft.com/office/powerpoint/2010/main" val="2416193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84639BF2-4B0C-4EB2-8454-A03EA7A0662D}" type="datetimeFigureOut">
              <a:rPr lang="he-IL" smtClean="0"/>
              <a:t>י"ז/סיון/תשפ"ד</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9E29F8EB-E93C-45B3-9931-3FD437669BB1}" type="slidenum">
              <a:rPr lang="he-IL" smtClean="0"/>
              <a:t>‹#›</a:t>
            </a:fld>
            <a:endParaRPr lang="he-IL"/>
          </a:p>
        </p:txBody>
      </p:sp>
    </p:spTree>
    <p:extLst>
      <p:ext uri="{BB962C8B-B14F-4D97-AF65-F5344CB8AC3E}">
        <p14:creationId xmlns:p14="http://schemas.microsoft.com/office/powerpoint/2010/main" val="907604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84639BF2-4B0C-4EB2-8454-A03EA7A0662D}" type="datetimeFigureOut">
              <a:rPr lang="he-IL" smtClean="0"/>
              <a:t>י"ז/סיון/תשפ"ד</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9E29F8EB-E93C-45B3-9931-3FD437669BB1}" type="slidenum">
              <a:rPr lang="he-IL" smtClean="0"/>
              <a:t>‹#›</a:t>
            </a:fld>
            <a:endParaRPr lang="he-IL"/>
          </a:p>
        </p:txBody>
      </p:sp>
    </p:spTree>
    <p:extLst>
      <p:ext uri="{BB962C8B-B14F-4D97-AF65-F5344CB8AC3E}">
        <p14:creationId xmlns:p14="http://schemas.microsoft.com/office/powerpoint/2010/main" val="220874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39BF2-4B0C-4EB2-8454-A03EA7A0662D}" type="datetimeFigureOut">
              <a:rPr lang="he-IL" smtClean="0"/>
              <a:t>י"ז/סיון/תשפ"ד</a:t>
            </a:fld>
            <a:endParaRPr lang="he-IL"/>
          </a:p>
        </p:txBody>
      </p:sp>
      <p:sp>
        <p:nvSpPr>
          <p:cNvPr id="3" name="Footer Placeholder 2"/>
          <p:cNvSpPr>
            <a:spLocks noGrp="1"/>
          </p:cNvSpPr>
          <p:nvPr>
            <p:ph type="ftr" sz="quarter" idx="11"/>
          </p:nvPr>
        </p:nvSpPr>
        <p:spPr/>
        <p:txBody>
          <a:bodyPr/>
          <a:lstStyle/>
          <a:p>
            <a:endParaRPr lang="he-IL"/>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E29F8EB-E93C-45B3-9931-3FD437669BB1}" type="slidenum">
              <a:rPr lang="he-IL" smtClean="0"/>
              <a:t>‹#›</a:t>
            </a:fld>
            <a:endParaRPr lang="he-IL"/>
          </a:p>
        </p:txBody>
      </p:sp>
    </p:spTree>
    <p:extLst>
      <p:ext uri="{BB962C8B-B14F-4D97-AF65-F5344CB8AC3E}">
        <p14:creationId xmlns:p14="http://schemas.microsoft.com/office/powerpoint/2010/main" val="2457275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4639BF2-4B0C-4EB2-8454-A03EA7A0662D}" type="datetimeFigureOut">
              <a:rPr lang="he-IL" smtClean="0"/>
              <a:t>י"ז/סיון/תשפ"ד</a:t>
            </a:fld>
            <a:endParaRPr lang="he-IL"/>
          </a:p>
        </p:txBody>
      </p:sp>
      <p:sp>
        <p:nvSpPr>
          <p:cNvPr id="6" name="Footer Placeholder 5"/>
          <p:cNvSpPr>
            <a:spLocks noGrp="1"/>
          </p:cNvSpPr>
          <p:nvPr>
            <p:ph type="ftr" sz="quarter" idx="11"/>
          </p:nvPr>
        </p:nvSpPr>
        <p:spPr/>
        <p:txBody>
          <a:bodyPr/>
          <a:lstStyle/>
          <a:p>
            <a:endParaRPr lang="he-I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E29F8EB-E93C-45B3-9931-3FD437669BB1}" type="slidenum">
              <a:rPr lang="he-IL" smtClean="0"/>
              <a:t>‹#›</a:t>
            </a:fld>
            <a:endParaRPr lang="he-IL"/>
          </a:p>
        </p:txBody>
      </p:sp>
    </p:spTree>
    <p:extLst>
      <p:ext uri="{BB962C8B-B14F-4D97-AF65-F5344CB8AC3E}">
        <p14:creationId xmlns:p14="http://schemas.microsoft.com/office/powerpoint/2010/main" val="2262386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he-IL"/>
              <a:t>לחץ על הסמל כדי להוסיף תמונה</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4639BF2-4B0C-4EB2-8454-A03EA7A0662D}" type="datetimeFigureOut">
              <a:rPr lang="he-IL" smtClean="0"/>
              <a:t>י"ז/סיון/תשפ"ד</a:t>
            </a:fld>
            <a:endParaRPr lang="he-IL"/>
          </a:p>
        </p:txBody>
      </p:sp>
      <p:sp>
        <p:nvSpPr>
          <p:cNvPr id="6" name="Footer Placeholder 5"/>
          <p:cNvSpPr>
            <a:spLocks noGrp="1"/>
          </p:cNvSpPr>
          <p:nvPr>
            <p:ph type="ftr" sz="quarter" idx="11"/>
          </p:nvPr>
        </p:nvSpPr>
        <p:spPr/>
        <p:txBody>
          <a:bodyPr/>
          <a:lstStyle/>
          <a:p>
            <a:endParaRPr lang="he-I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E29F8EB-E93C-45B3-9931-3FD437669BB1}" type="slidenum">
              <a:rPr lang="he-IL" smtClean="0"/>
              <a:t>‹#›</a:t>
            </a:fld>
            <a:endParaRPr lang="he-IL"/>
          </a:p>
        </p:txBody>
      </p:sp>
    </p:spTree>
    <p:extLst>
      <p:ext uri="{BB962C8B-B14F-4D97-AF65-F5344CB8AC3E}">
        <p14:creationId xmlns:p14="http://schemas.microsoft.com/office/powerpoint/2010/main" val="557376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4639BF2-4B0C-4EB2-8454-A03EA7A0662D}" type="datetimeFigureOut">
              <a:rPr lang="he-IL" smtClean="0"/>
              <a:t>י"ז/סיון/תשפ"ד</a:t>
            </a:fld>
            <a:endParaRPr lang="he-IL"/>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he-IL"/>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9E29F8EB-E93C-45B3-9931-3FD437669BB1}" type="slidenum">
              <a:rPr lang="he-IL" smtClean="0"/>
              <a:t>‹#›</a:t>
            </a:fld>
            <a:endParaRPr lang="he-IL"/>
          </a:p>
        </p:txBody>
      </p:sp>
    </p:spTree>
    <p:extLst>
      <p:ext uri="{BB962C8B-B14F-4D97-AF65-F5344CB8AC3E}">
        <p14:creationId xmlns:p14="http://schemas.microsoft.com/office/powerpoint/2010/main" val="157461475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1" eaLnBrk="1" latinLnBrk="0" hangingPunct="1">
        <a:spcBef>
          <a:spcPct val="0"/>
        </a:spcBef>
        <a:buNone/>
        <a:defRPr sz="36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B6D76AF-70D5-C786-4D77-83F2C319A827}"/>
              </a:ext>
            </a:extLst>
          </p:cNvPr>
          <p:cNvSpPr>
            <a:spLocks noGrp="1"/>
          </p:cNvSpPr>
          <p:nvPr>
            <p:ph type="ctrTitle"/>
          </p:nvPr>
        </p:nvSpPr>
        <p:spPr>
          <a:xfrm>
            <a:off x="1369366" y="751352"/>
            <a:ext cx="8825658" cy="2677648"/>
          </a:xfrm>
        </p:spPr>
        <p:txBody>
          <a:bodyPr/>
          <a:lstStyle/>
          <a:p>
            <a:r>
              <a:rPr lang="en-US" dirty="0"/>
              <a:t>Demystifying Loops in Smart Contracts</a:t>
            </a:r>
            <a:endParaRPr lang="he-IL" dirty="0"/>
          </a:p>
        </p:txBody>
      </p:sp>
      <p:sp>
        <p:nvSpPr>
          <p:cNvPr id="3" name="כותרת משנה 2">
            <a:extLst>
              <a:ext uri="{FF2B5EF4-FFF2-40B4-BE49-F238E27FC236}">
                <a16:creationId xmlns:a16="http://schemas.microsoft.com/office/drawing/2014/main" id="{5B1FF90F-0793-7B30-A3EE-7CC958CC69C4}"/>
              </a:ext>
            </a:extLst>
          </p:cNvPr>
          <p:cNvSpPr>
            <a:spLocks noGrp="1"/>
          </p:cNvSpPr>
          <p:nvPr>
            <p:ph type="subTitle" idx="1"/>
          </p:nvPr>
        </p:nvSpPr>
        <p:spPr>
          <a:xfrm>
            <a:off x="1091893" y="3429000"/>
            <a:ext cx="8825658" cy="861420"/>
          </a:xfrm>
        </p:spPr>
        <p:txBody>
          <a:bodyPr>
            <a:normAutofit/>
          </a:bodyPr>
          <a:lstStyle/>
          <a:p>
            <a:r>
              <a:rPr lang="en-US" dirty="0"/>
              <a:t>Written </a:t>
            </a:r>
            <a:r>
              <a:rPr lang="en-US" dirty="0" err="1"/>
              <a:t>by:Benjamin</a:t>
            </a:r>
            <a:r>
              <a:rPr lang="en-US" dirty="0"/>
              <a:t> Mariano, </a:t>
            </a:r>
            <a:r>
              <a:rPr lang="en-US" dirty="0" err="1"/>
              <a:t>Yanju</a:t>
            </a:r>
            <a:r>
              <a:rPr lang="en-US" dirty="0"/>
              <a:t> Chen, Yu Feng</a:t>
            </a:r>
            <a:endParaRPr lang="he-IL" dirty="0"/>
          </a:p>
        </p:txBody>
      </p:sp>
      <p:sp>
        <p:nvSpPr>
          <p:cNvPr id="4" name="כותרת משנה 2">
            <a:extLst>
              <a:ext uri="{FF2B5EF4-FFF2-40B4-BE49-F238E27FC236}">
                <a16:creationId xmlns:a16="http://schemas.microsoft.com/office/drawing/2014/main" id="{BD8B928E-F062-1DF5-55ED-0BC56E13ED9A}"/>
              </a:ext>
            </a:extLst>
          </p:cNvPr>
          <p:cNvSpPr txBox="1">
            <a:spLocks/>
          </p:cNvSpPr>
          <p:nvPr/>
        </p:nvSpPr>
        <p:spPr bwMode="gray">
          <a:xfrm>
            <a:off x="998351" y="4830029"/>
            <a:ext cx="8825658" cy="861420"/>
          </a:xfrm>
          <a:prstGeom prst="rect">
            <a:avLst/>
          </a:prstGeom>
        </p:spPr>
        <p:txBody>
          <a:bodyPr vert="horz" lIns="91440" tIns="45720" rIns="91440" bIns="45720" rtlCol="0" anchor="t">
            <a:normAutofit/>
          </a:bodyPr>
          <a:lstStyle>
            <a:lvl1pPr marL="0" indent="0" algn="l" defTabSz="457200" rtl="1"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1"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1"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1"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1"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1"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1"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1"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1"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n-US" dirty="0"/>
              <a:t>Presenting: shachaf yosef, Sally al </a:t>
            </a:r>
            <a:r>
              <a:rPr lang="en-US" dirty="0" err="1"/>
              <a:t>khoury</a:t>
            </a:r>
            <a:endParaRPr lang="he-IL" dirty="0"/>
          </a:p>
        </p:txBody>
      </p:sp>
    </p:spTree>
    <p:extLst>
      <p:ext uri="{BB962C8B-B14F-4D97-AF65-F5344CB8AC3E}">
        <p14:creationId xmlns:p14="http://schemas.microsoft.com/office/powerpoint/2010/main" val="1509103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A89667C-44A3-E0B0-D02A-3CFD4E6DF422}"/>
              </a:ext>
            </a:extLst>
          </p:cNvPr>
          <p:cNvSpPr>
            <a:spLocks noGrp="1"/>
          </p:cNvSpPr>
          <p:nvPr>
            <p:ph type="title"/>
          </p:nvPr>
        </p:nvSpPr>
        <p:spPr/>
        <p:txBody>
          <a:bodyPr/>
          <a:lstStyle/>
          <a:p>
            <a:r>
              <a:rPr lang="en-US" sz="2800" dirty="0">
                <a:effectLst/>
                <a:latin typeface="Aptos" panose="020B0004020202020204" pitchFamily="34" charset="0"/>
                <a:ea typeface="Aptos" panose="020B0004020202020204" pitchFamily="34" charset="0"/>
                <a:cs typeface="Arial" panose="020B0604020202020204" pitchFamily="34" charset="0"/>
              </a:rPr>
              <a:t>A STUDY OF LOOPS IN SMART CONTRACTS </a:t>
            </a:r>
            <a:endParaRPr lang="he-IL" sz="4800" dirty="0"/>
          </a:p>
        </p:txBody>
      </p:sp>
      <p:sp>
        <p:nvSpPr>
          <p:cNvPr id="4" name="מציין מיקום תוכן 2">
            <a:extLst>
              <a:ext uri="{FF2B5EF4-FFF2-40B4-BE49-F238E27FC236}">
                <a16:creationId xmlns:a16="http://schemas.microsoft.com/office/drawing/2014/main" id="{8DCAC908-9CDF-5579-8130-1E5711D20168}"/>
              </a:ext>
            </a:extLst>
          </p:cNvPr>
          <p:cNvSpPr>
            <a:spLocks noGrp="1"/>
          </p:cNvSpPr>
          <p:nvPr>
            <p:ph idx="1"/>
          </p:nvPr>
        </p:nvSpPr>
        <p:spPr>
          <a:xfrm>
            <a:off x="1154954" y="2603500"/>
            <a:ext cx="8825659" cy="3416300"/>
          </a:xfrm>
        </p:spPr>
        <p:txBody>
          <a:bodyPr/>
          <a:lstStyle/>
          <a:p>
            <a:pPr algn="l" rtl="0"/>
            <a:r>
              <a:rPr lang="en-US" dirty="0"/>
              <a:t>We will study of over 20,000 solidity smart contracts.</a:t>
            </a:r>
          </a:p>
          <a:p>
            <a:pPr algn="l" rtl="0"/>
            <a:r>
              <a:rPr lang="en-US" dirty="0"/>
              <a:t>We will look at various features of them.</a:t>
            </a:r>
          </a:p>
          <a:p>
            <a:pPr algn="l" rtl="0"/>
            <a:r>
              <a:rPr lang="en-US" dirty="0"/>
              <a:t>Nature of Loops, Syntactically, Semantically. </a:t>
            </a:r>
          </a:p>
          <a:p>
            <a:pPr algn="l" rtl="0"/>
            <a:r>
              <a:rPr lang="en-US" dirty="0"/>
              <a:t>Clustering Loops by Semantic Properties</a:t>
            </a:r>
            <a:endParaRPr lang="he-IL" dirty="0"/>
          </a:p>
        </p:txBody>
      </p:sp>
    </p:spTree>
    <p:extLst>
      <p:ext uri="{BB962C8B-B14F-4D97-AF65-F5344CB8AC3E}">
        <p14:creationId xmlns:p14="http://schemas.microsoft.com/office/powerpoint/2010/main" val="1851320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A89667C-44A3-E0B0-D02A-3CFD4E6DF422}"/>
              </a:ext>
            </a:extLst>
          </p:cNvPr>
          <p:cNvSpPr>
            <a:spLocks noGrp="1"/>
          </p:cNvSpPr>
          <p:nvPr>
            <p:ph type="title"/>
          </p:nvPr>
        </p:nvSpPr>
        <p:spPr/>
        <p:txBody>
          <a:bodyPr/>
          <a:lstStyle/>
          <a:p>
            <a:r>
              <a:rPr lang="en-US" sz="2800" dirty="0">
                <a:effectLst/>
                <a:latin typeface="Aptos" panose="020B0004020202020204" pitchFamily="34" charset="0"/>
                <a:ea typeface="Aptos" panose="020B0004020202020204" pitchFamily="34" charset="0"/>
                <a:cs typeface="Arial" panose="020B0604020202020204" pitchFamily="34" charset="0"/>
              </a:rPr>
              <a:t>A STUDY OF LOOPS IN SMART CONTRACTS </a:t>
            </a:r>
            <a:endParaRPr lang="he-IL" sz="4800" dirty="0"/>
          </a:p>
        </p:txBody>
      </p:sp>
      <p:pic>
        <p:nvPicPr>
          <p:cNvPr id="5" name="תמונה 4">
            <a:extLst>
              <a:ext uri="{FF2B5EF4-FFF2-40B4-BE49-F238E27FC236}">
                <a16:creationId xmlns:a16="http://schemas.microsoft.com/office/drawing/2014/main" id="{E0849102-4DB4-B3F0-76B9-0374BAB5624C}"/>
              </a:ext>
            </a:extLst>
          </p:cNvPr>
          <p:cNvPicPr>
            <a:picLocks noChangeAspect="1"/>
          </p:cNvPicPr>
          <p:nvPr/>
        </p:nvPicPr>
        <p:blipFill>
          <a:blip r:embed="rId2"/>
          <a:stretch>
            <a:fillRect/>
          </a:stretch>
        </p:blipFill>
        <p:spPr>
          <a:xfrm>
            <a:off x="2992046" y="2382739"/>
            <a:ext cx="5816052" cy="4243564"/>
          </a:xfrm>
          <a:prstGeom prst="rect">
            <a:avLst/>
          </a:prstGeom>
        </p:spPr>
      </p:pic>
    </p:spTree>
    <p:extLst>
      <p:ext uri="{BB962C8B-B14F-4D97-AF65-F5344CB8AC3E}">
        <p14:creationId xmlns:p14="http://schemas.microsoft.com/office/powerpoint/2010/main" val="2755618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A89667C-44A3-E0B0-D02A-3CFD4E6DF422}"/>
              </a:ext>
            </a:extLst>
          </p:cNvPr>
          <p:cNvSpPr>
            <a:spLocks noGrp="1"/>
          </p:cNvSpPr>
          <p:nvPr>
            <p:ph type="title"/>
          </p:nvPr>
        </p:nvSpPr>
        <p:spPr/>
        <p:txBody>
          <a:bodyPr/>
          <a:lstStyle/>
          <a:p>
            <a:r>
              <a:rPr lang="en-US" sz="2800" dirty="0">
                <a:effectLst/>
                <a:latin typeface="Aptos" panose="020B0004020202020204" pitchFamily="34" charset="0"/>
                <a:ea typeface="Aptos" panose="020B0004020202020204" pitchFamily="34" charset="0"/>
                <a:cs typeface="Arial" panose="020B0604020202020204" pitchFamily="34" charset="0"/>
              </a:rPr>
              <a:t> Nature of Loops, Syntactically</a:t>
            </a:r>
            <a:endParaRPr lang="he-IL" sz="4800" dirty="0"/>
          </a:p>
        </p:txBody>
      </p:sp>
      <p:pic>
        <p:nvPicPr>
          <p:cNvPr id="4" name="תמונה 3">
            <a:extLst>
              <a:ext uri="{FF2B5EF4-FFF2-40B4-BE49-F238E27FC236}">
                <a16:creationId xmlns:a16="http://schemas.microsoft.com/office/drawing/2014/main" id="{B90B3463-EB50-3B2E-2852-DDA989A5214A}"/>
              </a:ext>
            </a:extLst>
          </p:cNvPr>
          <p:cNvPicPr>
            <a:picLocks noChangeAspect="1"/>
          </p:cNvPicPr>
          <p:nvPr/>
        </p:nvPicPr>
        <p:blipFill>
          <a:blip r:embed="rId2"/>
          <a:stretch>
            <a:fillRect/>
          </a:stretch>
        </p:blipFill>
        <p:spPr>
          <a:xfrm>
            <a:off x="4532101" y="2376014"/>
            <a:ext cx="3127797" cy="4198960"/>
          </a:xfrm>
          <a:prstGeom prst="rect">
            <a:avLst/>
          </a:prstGeom>
        </p:spPr>
      </p:pic>
    </p:spTree>
    <p:extLst>
      <p:ext uri="{BB962C8B-B14F-4D97-AF65-F5344CB8AC3E}">
        <p14:creationId xmlns:p14="http://schemas.microsoft.com/office/powerpoint/2010/main" val="2289854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A89667C-44A3-E0B0-D02A-3CFD4E6DF422}"/>
              </a:ext>
            </a:extLst>
          </p:cNvPr>
          <p:cNvSpPr>
            <a:spLocks noGrp="1"/>
          </p:cNvSpPr>
          <p:nvPr>
            <p:ph type="title"/>
          </p:nvPr>
        </p:nvSpPr>
        <p:spPr/>
        <p:txBody>
          <a:bodyPr/>
          <a:lstStyle/>
          <a:p>
            <a:r>
              <a:rPr lang="en-US" sz="2800" dirty="0">
                <a:effectLst/>
                <a:latin typeface="Aptos" panose="020B0004020202020204" pitchFamily="34" charset="0"/>
                <a:ea typeface="Aptos" panose="020B0004020202020204" pitchFamily="34" charset="0"/>
                <a:cs typeface="Arial" panose="020B0604020202020204" pitchFamily="34" charset="0"/>
              </a:rPr>
              <a:t> Nature of Loops, Syntactically</a:t>
            </a:r>
            <a:endParaRPr lang="he-IL" sz="4800" dirty="0"/>
          </a:p>
        </p:txBody>
      </p:sp>
      <p:pic>
        <p:nvPicPr>
          <p:cNvPr id="5" name="תמונה 4">
            <a:extLst>
              <a:ext uri="{FF2B5EF4-FFF2-40B4-BE49-F238E27FC236}">
                <a16:creationId xmlns:a16="http://schemas.microsoft.com/office/drawing/2014/main" id="{B3ADF0A4-C434-5BDC-B0FD-12E6A006F98D}"/>
              </a:ext>
            </a:extLst>
          </p:cNvPr>
          <p:cNvPicPr>
            <a:picLocks noChangeAspect="1"/>
          </p:cNvPicPr>
          <p:nvPr/>
        </p:nvPicPr>
        <p:blipFill>
          <a:blip r:embed="rId2"/>
          <a:stretch>
            <a:fillRect/>
          </a:stretch>
        </p:blipFill>
        <p:spPr>
          <a:xfrm>
            <a:off x="2811915" y="2666225"/>
            <a:ext cx="5371031" cy="3435333"/>
          </a:xfrm>
          <a:prstGeom prst="rect">
            <a:avLst/>
          </a:prstGeom>
        </p:spPr>
      </p:pic>
    </p:spTree>
    <p:extLst>
      <p:ext uri="{BB962C8B-B14F-4D97-AF65-F5344CB8AC3E}">
        <p14:creationId xmlns:p14="http://schemas.microsoft.com/office/powerpoint/2010/main" val="3389521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A89667C-44A3-E0B0-D02A-3CFD4E6DF422}"/>
              </a:ext>
            </a:extLst>
          </p:cNvPr>
          <p:cNvSpPr>
            <a:spLocks noGrp="1"/>
          </p:cNvSpPr>
          <p:nvPr>
            <p:ph type="title"/>
          </p:nvPr>
        </p:nvSpPr>
        <p:spPr/>
        <p:txBody>
          <a:bodyPr/>
          <a:lstStyle/>
          <a:p>
            <a:r>
              <a:rPr lang="en-US" sz="2800" dirty="0">
                <a:effectLst/>
                <a:latin typeface="Aptos" panose="020B0004020202020204" pitchFamily="34" charset="0"/>
                <a:ea typeface="Aptos" panose="020B0004020202020204" pitchFamily="34" charset="0"/>
                <a:cs typeface="Arial" panose="020B0604020202020204" pitchFamily="34" charset="0"/>
              </a:rPr>
              <a:t> </a:t>
            </a:r>
            <a:r>
              <a:rPr lang="en-US" sz="2800" dirty="0">
                <a:latin typeface="Aptos" panose="020B0004020202020204" pitchFamily="34" charset="0"/>
                <a:cs typeface="Arial" panose="020B0604020202020204" pitchFamily="34" charset="0"/>
              </a:rPr>
              <a:t>Nature of Loops, </a:t>
            </a:r>
            <a:r>
              <a:rPr lang="en-US" sz="2800" dirty="0">
                <a:effectLst/>
                <a:latin typeface="Aptos" panose="020B0004020202020204" pitchFamily="34" charset="0"/>
                <a:ea typeface="Aptos" panose="020B0004020202020204" pitchFamily="34" charset="0"/>
                <a:cs typeface="Arial" panose="020B0604020202020204" pitchFamily="34" charset="0"/>
              </a:rPr>
              <a:t>semantically</a:t>
            </a:r>
            <a:endParaRPr lang="he-IL" sz="4800" dirty="0"/>
          </a:p>
        </p:txBody>
      </p:sp>
      <p:pic>
        <p:nvPicPr>
          <p:cNvPr id="4" name="תמונה 3">
            <a:extLst>
              <a:ext uri="{FF2B5EF4-FFF2-40B4-BE49-F238E27FC236}">
                <a16:creationId xmlns:a16="http://schemas.microsoft.com/office/drawing/2014/main" id="{66B4AFED-D53A-DDE0-DB2D-E4A62C5FD97B}"/>
              </a:ext>
            </a:extLst>
          </p:cNvPr>
          <p:cNvPicPr>
            <a:picLocks noChangeAspect="1"/>
          </p:cNvPicPr>
          <p:nvPr/>
        </p:nvPicPr>
        <p:blipFill>
          <a:blip r:embed="rId2"/>
          <a:stretch>
            <a:fillRect/>
          </a:stretch>
        </p:blipFill>
        <p:spPr>
          <a:xfrm>
            <a:off x="1900951" y="3170268"/>
            <a:ext cx="8096705" cy="2714064"/>
          </a:xfrm>
          <a:prstGeom prst="rect">
            <a:avLst/>
          </a:prstGeom>
        </p:spPr>
      </p:pic>
    </p:spTree>
    <p:extLst>
      <p:ext uri="{BB962C8B-B14F-4D97-AF65-F5344CB8AC3E}">
        <p14:creationId xmlns:p14="http://schemas.microsoft.com/office/powerpoint/2010/main" val="264908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A89667C-44A3-E0B0-D02A-3CFD4E6DF422}"/>
              </a:ext>
            </a:extLst>
          </p:cNvPr>
          <p:cNvSpPr>
            <a:spLocks noGrp="1"/>
          </p:cNvSpPr>
          <p:nvPr>
            <p:ph type="title"/>
          </p:nvPr>
        </p:nvSpPr>
        <p:spPr/>
        <p:txBody>
          <a:bodyPr/>
          <a:lstStyle/>
          <a:p>
            <a:r>
              <a:rPr lang="en-US" sz="2800" dirty="0">
                <a:effectLst/>
                <a:latin typeface="Aptos" panose="020B0004020202020204" pitchFamily="34" charset="0"/>
                <a:ea typeface="Aptos" panose="020B0004020202020204" pitchFamily="34" charset="0"/>
                <a:cs typeface="Arial" panose="020B0604020202020204" pitchFamily="34" charset="0"/>
              </a:rPr>
              <a:t> </a:t>
            </a:r>
            <a:r>
              <a:rPr lang="en-US" sz="2800" dirty="0">
                <a:latin typeface="Aptos" panose="020B0004020202020204" pitchFamily="34" charset="0"/>
                <a:cs typeface="Arial" panose="020B0604020202020204" pitchFamily="34" charset="0"/>
              </a:rPr>
              <a:t>Nature of Loops, </a:t>
            </a:r>
            <a:r>
              <a:rPr lang="en-US" sz="2800" dirty="0">
                <a:effectLst/>
                <a:latin typeface="Aptos" panose="020B0004020202020204" pitchFamily="34" charset="0"/>
                <a:ea typeface="Aptos" panose="020B0004020202020204" pitchFamily="34" charset="0"/>
                <a:cs typeface="Arial" panose="020B0604020202020204" pitchFamily="34" charset="0"/>
              </a:rPr>
              <a:t>semantically</a:t>
            </a:r>
            <a:endParaRPr lang="he-IL" sz="4800" dirty="0"/>
          </a:p>
        </p:txBody>
      </p:sp>
      <p:sp>
        <p:nvSpPr>
          <p:cNvPr id="3" name="מציין מיקום תוכן 2">
            <a:extLst>
              <a:ext uri="{FF2B5EF4-FFF2-40B4-BE49-F238E27FC236}">
                <a16:creationId xmlns:a16="http://schemas.microsoft.com/office/drawing/2014/main" id="{04AF98F4-1E48-E528-4DC4-4F1F2743AB89}"/>
              </a:ext>
            </a:extLst>
          </p:cNvPr>
          <p:cNvSpPr>
            <a:spLocks noGrp="1"/>
          </p:cNvSpPr>
          <p:nvPr>
            <p:ph idx="1"/>
          </p:nvPr>
        </p:nvSpPr>
        <p:spPr>
          <a:xfrm>
            <a:off x="403949" y="2410225"/>
            <a:ext cx="6180083" cy="3474107"/>
          </a:xfrm>
        </p:spPr>
        <p:txBody>
          <a:bodyPr>
            <a:normAutofit/>
          </a:bodyPr>
          <a:lstStyle/>
          <a:p>
            <a:pPr algn="l" rtl="0"/>
            <a:r>
              <a:rPr lang="en-US" sz="2800" dirty="0"/>
              <a:t>1. Scalar Value Depends on Collection</a:t>
            </a:r>
          </a:p>
          <a:p>
            <a:pPr algn="l" rtl="0"/>
            <a:r>
              <a:rPr lang="en-US" sz="2800" dirty="0"/>
              <a:t>Percentage: 18.14%</a:t>
            </a:r>
            <a:endParaRPr lang="he-IL" sz="2800" dirty="0"/>
          </a:p>
        </p:txBody>
      </p:sp>
      <p:pic>
        <p:nvPicPr>
          <p:cNvPr id="6" name="תמונה 5">
            <a:extLst>
              <a:ext uri="{FF2B5EF4-FFF2-40B4-BE49-F238E27FC236}">
                <a16:creationId xmlns:a16="http://schemas.microsoft.com/office/drawing/2014/main" id="{A8D1C652-4077-CF77-5280-F51903BA9EDC}"/>
              </a:ext>
            </a:extLst>
          </p:cNvPr>
          <p:cNvPicPr>
            <a:picLocks noChangeAspect="1"/>
          </p:cNvPicPr>
          <p:nvPr/>
        </p:nvPicPr>
        <p:blipFill>
          <a:blip r:embed="rId2"/>
          <a:stretch>
            <a:fillRect/>
          </a:stretch>
        </p:blipFill>
        <p:spPr>
          <a:xfrm>
            <a:off x="3003421" y="4679511"/>
            <a:ext cx="4553585" cy="1457528"/>
          </a:xfrm>
          <a:prstGeom prst="rect">
            <a:avLst/>
          </a:prstGeom>
        </p:spPr>
      </p:pic>
    </p:spTree>
    <p:extLst>
      <p:ext uri="{BB962C8B-B14F-4D97-AF65-F5344CB8AC3E}">
        <p14:creationId xmlns:p14="http://schemas.microsoft.com/office/powerpoint/2010/main" val="2632484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A89667C-44A3-E0B0-D02A-3CFD4E6DF422}"/>
              </a:ext>
            </a:extLst>
          </p:cNvPr>
          <p:cNvSpPr>
            <a:spLocks noGrp="1"/>
          </p:cNvSpPr>
          <p:nvPr>
            <p:ph type="title"/>
          </p:nvPr>
        </p:nvSpPr>
        <p:spPr/>
        <p:txBody>
          <a:bodyPr/>
          <a:lstStyle/>
          <a:p>
            <a:r>
              <a:rPr lang="en-US" sz="2800" dirty="0">
                <a:effectLst/>
                <a:latin typeface="Aptos" panose="020B0004020202020204" pitchFamily="34" charset="0"/>
                <a:ea typeface="Aptos" panose="020B0004020202020204" pitchFamily="34" charset="0"/>
                <a:cs typeface="Arial" panose="020B0604020202020204" pitchFamily="34" charset="0"/>
              </a:rPr>
              <a:t> </a:t>
            </a:r>
            <a:r>
              <a:rPr lang="en-US" sz="2800" dirty="0">
                <a:latin typeface="Aptos" panose="020B0004020202020204" pitchFamily="34" charset="0"/>
                <a:cs typeface="Arial" panose="020B0604020202020204" pitchFamily="34" charset="0"/>
              </a:rPr>
              <a:t>Nature of Loops, </a:t>
            </a:r>
            <a:r>
              <a:rPr lang="en-US" sz="2800" dirty="0">
                <a:effectLst/>
                <a:latin typeface="Aptos" panose="020B0004020202020204" pitchFamily="34" charset="0"/>
                <a:ea typeface="Aptos" panose="020B0004020202020204" pitchFamily="34" charset="0"/>
                <a:cs typeface="Arial" panose="020B0604020202020204" pitchFamily="34" charset="0"/>
              </a:rPr>
              <a:t>semantically</a:t>
            </a:r>
            <a:endParaRPr lang="he-IL" sz="4800" dirty="0"/>
          </a:p>
        </p:txBody>
      </p:sp>
      <p:sp>
        <p:nvSpPr>
          <p:cNvPr id="3" name="מציין מיקום תוכן 2">
            <a:extLst>
              <a:ext uri="{FF2B5EF4-FFF2-40B4-BE49-F238E27FC236}">
                <a16:creationId xmlns:a16="http://schemas.microsoft.com/office/drawing/2014/main" id="{04AF98F4-1E48-E528-4DC4-4F1F2743AB89}"/>
              </a:ext>
            </a:extLst>
          </p:cNvPr>
          <p:cNvSpPr>
            <a:spLocks noGrp="1"/>
          </p:cNvSpPr>
          <p:nvPr>
            <p:ph idx="1"/>
          </p:nvPr>
        </p:nvSpPr>
        <p:spPr>
          <a:xfrm>
            <a:off x="739852" y="2502904"/>
            <a:ext cx="6180083" cy="3474107"/>
          </a:xfrm>
        </p:spPr>
        <p:txBody>
          <a:bodyPr>
            <a:normAutofit/>
          </a:bodyPr>
          <a:lstStyle/>
          <a:p>
            <a:pPr algn="l" rtl="0"/>
            <a:r>
              <a:rPr lang="en-US" sz="2800" dirty="0"/>
              <a:t>2. Collection Depends on Collection</a:t>
            </a:r>
          </a:p>
          <a:p>
            <a:pPr algn="l" rtl="0"/>
            <a:r>
              <a:rPr lang="en-US" sz="2800" dirty="0"/>
              <a:t>Percentage: 23.77%</a:t>
            </a:r>
            <a:endParaRPr lang="he-IL" sz="2800" dirty="0"/>
          </a:p>
        </p:txBody>
      </p:sp>
      <p:pic>
        <p:nvPicPr>
          <p:cNvPr id="8" name="תמונה 7">
            <a:extLst>
              <a:ext uri="{FF2B5EF4-FFF2-40B4-BE49-F238E27FC236}">
                <a16:creationId xmlns:a16="http://schemas.microsoft.com/office/drawing/2014/main" id="{565C125F-D0BF-3824-0CF4-CD2F8574FA9A}"/>
              </a:ext>
            </a:extLst>
          </p:cNvPr>
          <p:cNvPicPr>
            <a:picLocks noChangeAspect="1"/>
          </p:cNvPicPr>
          <p:nvPr/>
        </p:nvPicPr>
        <p:blipFill>
          <a:blip r:embed="rId2"/>
          <a:stretch>
            <a:fillRect/>
          </a:stretch>
        </p:blipFill>
        <p:spPr>
          <a:xfrm>
            <a:off x="3166414" y="4871957"/>
            <a:ext cx="4582164" cy="1105054"/>
          </a:xfrm>
          <a:prstGeom prst="rect">
            <a:avLst/>
          </a:prstGeom>
        </p:spPr>
      </p:pic>
    </p:spTree>
    <p:extLst>
      <p:ext uri="{BB962C8B-B14F-4D97-AF65-F5344CB8AC3E}">
        <p14:creationId xmlns:p14="http://schemas.microsoft.com/office/powerpoint/2010/main" val="3231375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A89667C-44A3-E0B0-D02A-3CFD4E6DF422}"/>
              </a:ext>
            </a:extLst>
          </p:cNvPr>
          <p:cNvSpPr>
            <a:spLocks noGrp="1"/>
          </p:cNvSpPr>
          <p:nvPr>
            <p:ph type="title"/>
          </p:nvPr>
        </p:nvSpPr>
        <p:spPr/>
        <p:txBody>
          <a:bodyPr/>
          <a:lstStyle/>
          <a:p>
            <a:r>
              <a:rPr lang="en-US" sz="2800" dirty="0">
                <a:effectLst/>
                <a:latin typeface="Aptos" panose="020B0004020202020204" pitchFamily="34" charset="0"/>
                <a:ea typeface="Aptos" panose="020B0004020202020204" pitchFamily="34" charset="0"/>
                <a:cs typeface="Arial" panose="020B0604020202020204" pitchFamily="34" charset="0"/>
              </a:rPr>
              <a:t> </a:t>
            </a:r>
            <a:r>
              <a:rPr lang="en-US" sz="2800" dirty="0">
                <a:latin typeface="Aptos" panose="020B0004020202020204" pitchFamily="34" charset="0"/>
                <a:cs typeface="Arial" panose="020B0604020202020204" pitchFamily="34" charset="0"/>
              </a:rPr>
              <a:t>Nature of Loops, </a:t>
            </a:r>
            <a:r>
              <a:rPr lang="en-US" sz="2800" dirty="0">
                <a:effectLst/>
                <a:latin typeface="Aptos" panose="020B0004020202020204" pitchFamily="34" charset="0"/>
                <a:ea typeface="Aptos" panose="020B0004020202020204" pitchFamily="34" charset="0"/>
                <a:cs typeface="Arial" panose="020B0604020202020204" pitchFamily="34" charset="0"/>
              </a:rPr>
              <a:t>semantically</a:t>
            </a:r>
            <a:endParaRPr lang="he-IL" sz="4800" dirty="0"/>
          </a:p>
        </p:txBody>
      </p:sp>
      <p:sp>
        <p:nvSpPr>
          <p:cNvPr id="3" name="מציין מיקום תוכן 2">
            <a:extLst>
              <a:ext uri="{FF2B5EF4-FFF2-40B4-BE49-F238E27FC236}">
                <a16:creationId xmlns:a16="http://schemas.microsoft.com/office/drawing/2014/main" id="{04AF98F4-1E48-E528-4DC4-4F1F2743AB89}"/>
              </a:ext>
            </a:extLst>
          </p:cNvPr>
          <p:cNvSpPr>
            <a:spLocks noGrp="1"/>
          </p:cNvSpPr>
          <p:nvPr>
            <p:ph idx="1"/>
          </p:nvPr>
        </p:nvSpPr>
        <p:spPr>
          <a:xfrm>
            <a:off x="466155" y="2410225"/>
            <a:ext cx="6180083" cy="3474107"/>
          </a:xfrm>
        </p:spPr>
        <p:txBody>
          <a:bodyPr>
            <a:normAutofit/>
          </a:bodyPr>
          <a:lstStyle/>
          <a:p>
            <a:pPr algn="l" rtl="0"/>
            <a:r>
              <a:rPr lang="en-US" sz="2800" dirty="0"/>
              <a:t>3. Collection Depends on Scalar</a:t>
            </a:r>
          </a:p>
          <a:p>
            <a:pPr algn="l" rtl="0"/>
            <a:r>
              <a:rPr lang="en-US" sz="2800" dirty="0"/>
              <a:t>Percentage: 15.90%</a:t>
            </a:r>
            <a:endParaRPr lang="he-IL" sz="2800" dirty="0"/>
          </a:p>
        </p:txBody>
      </p:sp>
      <p:pic>
        <p:nvPicPr>
          <p:cNvPr id="6" name="תמונה 5">
            <a:extLst>
              <a:ext uri="{FF2B5EF4-FFF2-40B4-BE49-F238E27FC236}">
                <a16:creationId xmlns:a16="http://schemas.microsoft.com/office/drawing/2014/main" id="{53A4A4B2-C07A-06B0-922F-BB80EB066697}"/>
              </a:ext>
            </a:extLst>
          </p:cNvPr>
          <p:cNvPicPr>
            <a:picLocks noChangeAspect="1"/>
          </p:cNvPicPr>
          <p:nvPr/>
        </p:nvPicPr>
        <p:blipFill>
          <a:blip r:embed="rId2"/>
          <a:stretch>
            <a:fillRect/>
          </a:stretch>
        </p:blipFill>
        <p:spPr>
          <a:xfrm>
            <a:off x="2130758" y="4679511"/>
            <a:ext cx="4515480" cy="1114581"/>
          </a:xfrm>
          <a:prstGeom prst="rect">
            <a:avLst/>
          </a:prstGeom>
        </p:spPr>
      </p:pic>
    </p:spTree>
    <p:extLst>
      <p:ext uri="{BB962C8B-B14F-4D97-AF65-F5344CB8AC3E}">
        <p14:creationId xmlns:p14="http://schemas.microsoft.com/office/powerpoint/2010/main" val="3084208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A89667C-44A3-E0B0-D02A-3CFD4E6DF422}"/>
              </a:ext>
            </a:extLst>
          </p:cNvPr>
          <p:cNvSpPr>
            <a:spLocks noGrp="1"/>
          </p:cNvSpPr>
          <p:nvPr>
            <p:ph type="title"/>
          </p:nvPr>
        </p:nvSpPr>
        <p:spPr/>
        <p:txBody>
          <a:bodyPr/>
          <a:lstStyle/>
          <a:p>
            <a:r>
              <a:rPr lang="en-US" sz="2800" dirty="0">
                <a:effectLst/>
                <a:latin typeface="Aptos" panose="020B0004020202020204" pitchFamily="34" charset="0"/>
                <a:ea typeface="Aptos" panose="020B0004020202020204" pitchFamily="34" charset="0"/>
                <a:cs typeface="Arial" panose="020B0604020202020204" pitchFamily="34" charset="0"/>
              </a:rPr>
              <a:t> </a:t>
            </a:r>
            <a:r>
              <a:rPr lang="en-US" sz="2800" dirty="0">
                <a:latin typeface="Aptos" panose="020B0004020202020204" pitchFamily="34" charset="0"/>
                <a:cs typeface="Arial" panose="020B0604020202020204" pitchFamily="34" charset="0"/>
              </a:rPr>
              <a:t>Nature of Loops, </a:t>
            </a:r>
            <a:r>
              <a:rPr lang="en-US" sz="2800" dirty="0">
                <a:effectLst/>
                <a:latin typeface="Aptos" panose="020B0004020202020204" pitchFamily="34" charset="0"/>
                <a:ea typeface="Aptos" panose="020B0004020202020204" pitchFamily="34" charset="0"/>
                <a:cs typeface="Arial" panose="020B0604020202020204" pitchFamily="34" charset="0"/>
              </a:rPr>
              <a:t>semantically</a:t>
            </a:r>
            <a:endParaRPr lang="he-IL" sz="4800" dirty="0"/>
          </a:p>
        </p:txBody>
      </p:sp>
      <p:sp>
        <p:nvSpPr>
          <p:cNvPr id="3" name="מציין מיקום תוכן 2">
            <a:extLst>
              <a:ext uri="{FF2B5EF4-FFF2-40B4-BE49-F238E27FC236}">
                <a16:creationId xmlns:a16="http://schemas.microsoft.com/office/drawing/2014/main" id="{04AF98F4-1E48-E528-4DC4-4F1F2743AB89}"/>
              </a:ext>
            </a:extLst>
          </p:cNvPr>
          <p:cNvSpPr>
            <a:spLocks noGrp="1"/>
          </p:cNvSpPr>
          <p:nvPr>
            <p:ph idx="1"/>
          </p:nvPr>
        </p:nvSpPr>
        <p:spPr>
          <a:xfrm>
            <a:off x="466155" y="2410225"/>
            <a:ext cx="6180083" cy="3474107"/>
          </a:xfrm>
        </p:spPr>
        <p:txBody>
          <a:bodyPr>
            <a:normAutofit/>
          </a:bodyPr>
          <a:lstStyle/>
          <a:p>
            <a:pPr algn="l" rtl="0"/>
            <a:r>
              <a:rPr lang="en-US" sz="2800" dirty="0"/>
              <a:t>4. Collection Key Depends on Collection Value</a:t>
            </a:r>
          </a:p>
          <a:p>
            <a:pPr algn="l" rtl="0"/>
            <a:r>
              <a:rPr lang="en-US" sz="2800" dirty="0"/>
              <a:t>Percentage: 14.84%</a:t>
            </a:r>
            <a:endParaRPr lang="he-IL" sz="2800" dirty="0"/>
          </a:p>
        </p:txBody>
      </p:sp>
      <p:pic>
        <p:nvPicPr>
          <p:cNvPr id="5" name="תמונה 4">
            <a:extLst>
              <a:ext uri="{FF2B5EF4-FFF2-40B4-BE49-F238E27FC236}">
                <a16:creationId xmlns:a16="http://schemas.microsoft.com/office/drawing/2014/main" id="{F8CC3E02-652F-5749-E9AF-74B0573B73DA}"/>
              </a:ext>
            </a:extLst>
          </p:cNvPr>
          <p:cNvPicPr>
            <a:picLocks noChangeAspect="1"/>
          </p:cNvPicPr>
          <p:nvPr/>
        </p:nvPicPr>
        <p:blipFill>
          <a:blip r:embed="rId2"/>
          <a:stretch>
            <a:fillRect/>
          </a:stretch>
        </p:blipFill>
        <p:spPr>
          <a:xfrm>
            <a:off x="2099457" y="4802650"/>
            <a:ext cx="4477375" cy="1209844"/>
          </a:xfrm>
          <a:prstGeom prst="rect">
            <a:avLst/>
          </a:prstGeom>
        </p:spPr>
      </p:pic>
    </p:spTree>
    <p:extLst>
      <p:ext uri="{BB962C8B-B14F-4D97-AF65-F5344CB8AC3E}">
        <p14:creationId xmlns:p14="http://schemas.microsoft.com/office/powerpoint/2010/main" val="1685898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E5F41DA-D7E8-6A4A-759E-0AE227310427}"/>
              </a:ext>
            </a:extLst>
          </p:cNvPr>
          <p:cNvSpPr>
            <a:spLocks noGrp="1"/>
          </p:cNvSpPr>
          <p:nvPr>
            <p:ph type="title"/>
          </p:nvPr>
        </p:nvSpPr>
        <p:spPr/>
        <p:txBody>
          <a:bodyPr/>
          <a:lstStyle/>
          <a:p>
            <a:r>
              <a:rPr lang="en-US" dirty="0"/>
              <a:t>2.4 Clustering Loops by Semantic Properties</a:t>
            </a:r>
            <a:endParaRPr lang="he-IL" dirty="0"/>
          </a:p>
        </p:txBody>
      </p:sp>
      <p:sp>
        <p:nvSpPr>
          <p:cNvPr id="5" name="מציין מיקום תוכן 2">
            <a:extLst>
              <a:ext uri="{FF2B5EF4-FFF2-40B4-BE49-F238E27FC236}">
                <a16:creationId xmlns:a16="http://schemas.microsoft.com/office/drawing/2014/main" id="{BFBF58C0-9A62-7684-DB42-6DCC3AD9FE39}"/>
              </a:ext>
            </a:extLst>
          </p:cNvPr>
          <p:cNvSpPr>
            <a:spLocks noGrp="1"/>
          </p:cNvSpPr>
          <p:nvPr>
            <p:ph idx="1"/>
          </p:nvPr>
        </p:nvSpPr>
        <p:spPr>
          <a:xfrm>
            <a:off x="1001109" y="2942458"/>
            <a:ext cx="6180083" cy="3474107"/>
          </a:xfrm>
        </p:spPr>
        <p:txBody>
          <a:bodyPr>
            <a:normAutofit/>
          </a:bodyPr>
          <a:lstStyle/>
          <a:p>
            <a:pPr algn="l" rtl="0"/>
            <a:r>
              <a:rPr lang="en-US" sz="2800" dirty="0"/>
              <a:t>K-means</a:t>
            </a:r>
            <a:endParaRPr lang="he-IL" sz="2800" dirty="0"/>
          </a:p>
        </p:txBody>
      </p:sp>
      <p:pic>
        <p:nvPicPr>
          <p:cNvPr id="5122" name="Picture 2" descr="undefined">
            <a:extLst>
              <a:ext uri="{FF2B5EF4-FFF2-40B4-BE49-F238E27FC236}">
                <a16:creationId xmlns:a16="http://schemas.microsoft.com/office/drawing/2014/main" id="{E58DC509-B69A-A501-8074-D833E07A9D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4582" y="2902881"/>
            <a:ext cx="3575131" cy="347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063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6A35381-6C27-C1AF-F483-24FC2529EB62}"/>
              </a:ext>
            </a:extLst>
          </p:cNvPr>
          <p:cNvSpPr>
            <a:spLocks noGrp="1"/>
          </p:cNvSpPr>
          <p:nvPr>
            <p:ph type="title"/>
          </p:nvPr>
        </p:nvSpPr>
        <p:spPr/>
        <p:txBody>
          <a:bodyPr/>
          <a:lstStyle/>
          <a:p>
            <a:r>
              <a:rPr lang="en-US" dirty="0"/>
              <a:t>Presentation:</a:t>
            </a:r>
            <a:endParaRPr lang="he-IL" dirty="0"/>
          </a:p>
        </p:txBody>
      </p:sp>
      <p:sp>
        <p:nvSpPr>
          <p:cNvPr id="4" name="מציין מיקום תוכן 2">
            <a:extLst>
              <a:ext uri="{FF2B5EF4-FFF2-40B4-BE49-F238E27FC236}">
                <a16:creationId xmlns:a16="http://schemas.microsoft.com/office/drawing/2014/main" id="{81FEA145-39F7-BEE0-3EE8-43036E75958B}"/>
              </a:ext>
            </a:extLst>
          </p:cNvPr>
          <p:cNvSpPr>
            <a:spLocks noGrp="1"/>
          </p:cNvSpPr>
          <p:nvPr>
            <p:ph idx="1"/>
          </p:nvPr>
        </p:nvSpPr>
        <p:spPr>
          <a:xfrm>
            <a:off x="640604" y="2336800"/>
            <a:ext cx="8825659" cy="3416300"/>
          </a:xfrm>
        </p:spPr>
        <p:txBody>
          <a:bodyPr/>
          <a:lstStyle/>
          <a:p>
            <a:pPr algn="l" rtl="0"/>
            <a:r>
              <a:rPr lang="en-US" dirty="0"/>
              <a:t>Short recap on previous lectures topics that are relevant.</a:t>
            </a:r>
          </a:p>
          <a:p>
            <a:pPr algn="l" rtl="0"/>
            <a:r>
              <a:rPr lang="en-US" dirty="0"/>
              <a:t>Goals and motivation</a:t>
            </a:r>
          </a:p>
          <a:p>
            <a:pPr algn="l" rtl="0"/>
            <a:r>
              <a:rPr lang="en-US" dirty="0"/>
              <a:t>Introduction</a:t>
            </a:r>
          </a:p>
          <a:p>
            <a:pPr algn="l" rtl="0"/>
            <a:r>
              <a:rPr lang="en-US" dirty="0"/>
              <a:t>Study of loops in smart contracts</a:t>
            </a:r>
          </a:p>
          <a:p>
            <a:pPr algn="l" rtl="0"/>
            <a:r>
              <a:rPr lang="en-US" dirty="0"/>
              <a:t>DSL for loop summarizing</a:t>
            </a:r>
          </a:p>
          <a:p>
            <a:pPr algn="l" rtl="0"/>
            <a:r>
              <a:rPr lang="en-US" dirty="0"/>
              <a:t>Synthesis of loop summaries</a:t>
            </a:r>
          </a:p>
          <a:p>
            <a:pPr algn="l" rtl="0"/>
            <a:r>
              <a:rPr lang="en-US" dirty="0"/>
              <a:t>Evaluation</a:t>
            </a:r>
          </a:p>
          <a:p>
            <a:pPr algn="l" rtl="0"/>
            <a:r>
              <a:rPr lang="en-US" dirty="0"/>
              <a:t>Conclusion and future work</a:t>
            </a:r>
          </a:p>
          <a:p>
            <a:pPr algn="l" rtl="0"/>
            <a:endParaRPr lang="he-IL" dirty="0"/>
          </a:p>
        </p:txBody>
      </p:sp>
    </p:spTree>
    <p:extLst>
      <p:ext uri="{BB962C8B-B14F-4D97-AF65-F5344CB8AC3E}">
        <p14:creationId xmlns:p14="http://schemas.microsoft.com/office/powerpoint/2010/main" val="3791383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E5F41DA-D7E8-6A4A-759E-0AE227310427}"/>
              </a:ext>
            </a:extLst>
          </p:cNvPr>
          <p:cNvSpPr>
            <a:spLocks noGrp="1"/>
          </p:cNvSpPr>
          <p:nvPr>
            <p:ph type="title"/>
          </p:nvPr>
        </p:nvSpPr>
        <p:spPr/>
        <p:txBody>
          <a:bodyPr/>
          <a:lstStyle/>
          <a:p>
            <a:r>
              <a:rPr lang="en-US" dirty="0"/>
              <a:t>2.4 Clustering Loops by Semantic Properties</a:t>
            </a:r>
            <a:endParaRPr lang="he-IL" dirty="0"/>
          </a:p>
        </p:txBody>
      </p:sp>
      <p:pic>
        <p:nvPicPr>
          <p:cNvPr id="4" name="תמונה 3">
            <a:extLst>
              <a:ext uri="{FF2B5EF4-FFF2-40B4-BE49-F238E27FC236}">
                <a16:creationId xmlns:a16="http://schemas.microsoft.com/office/drawing/2014/main" id="{6DC07DDE-B81D-363B-557F-1ADD2963C5DD}"/>
              </a:ext>
            </a:extLst>
          </p:cNvPr>
          <p:cNvPicPr>
            <a:picLocks noChangeAspect="1"/>
          </p:cNvPicPr>
          <p:nvPr/>
        </p:nvPicPr>
        <p:blipFill>
          <a:blip r:embed="rId2"/>
          <a:stretch>
            <a:fillRect/>
          </a:stretch>
        </p:blipFill>
        <p:spPr>
          <a:xfrm>
            <a:off x="1224858" y="2594593"/>
            <a:ext cx="3901187" cy="3615269"/>
          </a:xfrm>
          <a:prstGeom prst="rect">
            <a:avLst/>
          </a:prstGeom>
        </p:spPr>
      </p:pic>
      <p:sp>
        <p:nvSpPr>
          <p:cNvPr id="5" name="מציין מיקום תוכן 2">
            <a:extLst>
              <a:ext uri="{FF2B5EF4-FFF2-40B4-BE49-F238E27FC236}">
                <a16:creationId xmlns:a16="http://schemas.microsoft.com/office/drawing/2014/main" id="{BFBF58C0-9A62-7684-DB42-6DCC3AD9FE39}"/>
              </a:ext>
            </a:extLst>
          </p:cNvPr>
          <p:cNvSpPr>
            <a:spLocks noGrp="1"/>
          </p:cNvSpPr>
          <p:nvPr>
            <p:ph idx="1"/>
          </p:nvPr>
        </p:nvSpPr>
        <p:spPr>
          <a:xfrm>
            <a:off x="5439102" y="2603499"/>
            <a:ext cx="6180083" cy="3474107"/>
          </a:xfrm>
        </p:spPr>
        <p:txBody>
          <a:bodyPr/>
          <a:lstStyle/>
          <a:p>
            <a:pPr algn="l" rtl="0"/>
            <a:r>
              <a:rPr lang="en-US" dirty="0"/>
              <a:t>Both cluster 0 (pictured in red in Figure 2) and cluster 1 (in green) contain loops that perform an accumulating computation similar to a fold operation</a:t>
            </a:r>
          </a:p>
          <a:p>
            <a:pPr algn="l" rtl="0"/>
            <a:r>
              <a:rPr lang="en-US" dirty="0"/>
              <a:t>Clusters 2 (in blue), 3 (in orange), and 4 (in purple) contain loops that map values onto a global array/map</a:t>
            </a:r>
          </a:p>
          <a:p>
            <a:pPr algn="l" rtl="0"/>
            <a:r>
              <a:rPr lang="en-US" dirty="0"/>
              <a:t>the loops sampled from cluster 5 (in grey) all contain complex arithmetic computations</a:t>
            </a:r>
            <a:endParaRPr lang="he-IL" dirty="0"/>
          </a:p>
        </p:txBody>
      </p:sp>
    </p:spTree>
    <p:extLst>
      <p:ext uri="{BB962C8B-B14F-4D97-AF65-F5344CB8AC3E}">
        <p14:creationId xmlns:p14="http://schemas.microsoft.com/office/powerpoint/2010/main" val="1189255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CF4731-97AD-AD02-9A49-F107F3F774A3}"/>
              </a:ext>
            </a:extLst>
          </p:cNvPr>
          <p:cNvSpPr>
            <a:spLocks noGrp="1"/>
          </p:cNvSpPr>
          <p:nvPr>
            <p:ph type="title"/>
          </p:nvPr>
        </p:nvSpPr>
        <p:spPr/>
        <p:txBody>
          <a:bodyPr/>
          <a:lstStyle/>
          <a:p>
            <a:r>
              <a:rPr lang="en-US" dirty="0"/>
              <a:t>A DSL FOR LOOP SUMMARIZATION </a:t>
            </a:r>
            <a:endParaRPr lang="he-IL" dirty="0"/>
          </a:p>
        </p:txBody>
      </p:sp>
      <p:sp>
        <p:nvSpPr>
          <p:cNvPr id="3" name="מציין מיקום תוכן 2">
            <a:extLst>
              <a:ext uri="{FF2B5EF4-FFF2-40B4-BE49-F238E27FC236}">
                <a16:creationId xmlns:a16="http://schemas.microsoft.com/office/drawing/2014/main" id="{00480B4B-56D9-0C49-435E-A11B05BDE0CB}"/>
              </a:ext>
            </a:extLst>
          </p:cNvPr>
          <p:cNvSpPr>
            <a:spLocks noGrp="1"/>
          </p:cNvSpPr>
          <p:nvPr>
            <p:ph idx="1"/>
          </p:nvPr>
        </p:nvSpPr>
        <p:spPr/>
        <p:txBody>
          <a:bodyPr/>
          <a:lstStyle/>
          <a:p>
            <a:pPr algn="l" rtl="0"/>
            <a:r>
              <a:rPr lang="en-US" dirty="0"/>
              <a:t>What is DSL?</a:t>
            </a:r>
          </a:p>
          <a:p>
            <a:pPr algn="l" rtl="0"/>
            <a:r>
              <a:rPr lang="en-US" dirty="0"/>
              <a:t>Consul</a:t>
            </a:r>
          </a:p>
          <a:p>
            <a:pPr algn="l" rtl="0"/>
            <a:endParaRPr lang="en-US" dirty="0"/>
          </a:p>
        </p:txBody>
      </p:sp>
    </p:spTree>
    <p:extLst>
      <p:ext uri="{BB962C8B-B14F-4D97-AF65-F5344CB8AC3E}">
        <p14:creationId xmlns:p14="http://schemas.microsoft.com/office/powerpoint/2010/main" val="3271989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CF4731-97AD-AD02-9A49-F107F3F774A3}"/>
              </a:ext>
            </a:extLst>
          </p:cNvPr>
          <p:cNvSpPr>
            <a:spLocks noGrp="1"/>
          </p:cNvSpPr>
          <p:nvPr>
            <p:ph type="title"/>
          </p:nvPr>
        </p:nvSpPr>
        <p:spPr/>
        <p:txBody>
          <a:bodyPr/>
          <a:lstStyle/>
          <a:p>
            <a:r>
              <a:rPr lang="en-US" dirty="0"/>
              <a:t>A DSL FOR LOOP SUMMARIZATION </a:t>
            </a:r>
            <a:endParaRPr lang="he-IL" dirty="0"/>
          </a:p>
        </p:txBody>
      </p:sp>
      <p:pic>
        <p:nvPicPr>
          <p:cNvPr id="7" name="תמונה 6">
            <a:extLst>
              <a:ext uri="{FF2B5EF4-FFF2-40B4-BE49-F238E27FC236}">
                <a16:creationId xmlns:a16="http://schemas.microsoft.com/office/drawing/2014/main" id="{FBC26515-F110-0349-23EF-10A1D841B083}"/>
              </a:ext>
            </a:extLst>
          </p:cNvPr>
          <p:cNvPicPr>
            <a:picLocks noChangeAspect="1"/>
          </p:cNvPicPr>
          <p:nvPr/>
        </p:nvPicPr>
        <p:blipFill>
          <a:blip r:embed="rId3"/>
          <a:stretch>
            <a:fillRect/>
          </a:stretch>
        </p:blipFill>
        <p:spPr>
          <a:xfrm>
            <a:off x="614233" y="2268229"/>
            <a:ext cx="3528559" cy="4403159"/>
          </a:xfrm>
          <a:prstGeom prst="rect">
            <a:avLst/>
          </a:prstGeom>
        </p:spPr>
      </p:pic>
      <p:sp>
        <p:nvSpPr>
          <p:cNvPr id="9" name="מציין מיקום תוכן 2">
            <a:extLst>
              <a:ext uri="{FF2B5EF4-FFF2-40B4-BE49-F238E27FC236}">
                <a16:creationId xmlns:a16="http://schemas.microsoft.com/office/drawing/2014/main" id="{5C5DCF53-7AA6-6C07-79BB-65E69A168B78}"/>
              </a:ext>
            </a:extLst>
          </p:cNvPr>
          <p:cNvSpPr txBox="1">
            <a:spLocks/>
          </p:cNvSpPr>
          <p:nvPr/>
        </p:nvSpPr>
        <p:spPr>
          <a:xfrm>
            <a:off x="5732729" y="2512555"/>
            <a:ext cx="1692167" cy="386255"/>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l" rtl="0"/>
            <a:r>
              <a:rPr lang="en-US" dirty="0"/>
              <a:t>Examples:</a:t>
            </a:r>
            <a:endParaRPr lang="he-IL" dirty="0"/>
          </a:p>
        </p:txBody>
      </p:sp>
      <p:pic>
        <p:nvPicPr>
          <p:cNvPr id="13" name="תמונה 12">
            <a:extLst>
              <a:ext uri="{FF2B5EF4-FFF2-40B4-BE49-F238E27FC236}">
                <a16:creationId xmlns:a16="http://schemas.microsoft.com/office/drawing/2014/main" id="{B3DE6985-A42E-5974-F9FF-B9D6C32C2A3C}"/>
              </a:ext>
            </a:extLst>
          </p:cNvPr>
          <p:cNvPicPr>
            <a:picLocks noChangeAspect="1"/>
          </p:cNvPicPr>
          <p:nvPr/>
        </p:nvPicPr>
        <p:blipFill>
          <a:blip r:embed="rId4"/>
          <a:stretch>
            <a:fillRect/>
          </a:stretch>
        </p:blipFill>
        <p:spPr>
          <a:xfrm>
            <a:off x="5732729" y="3197750"/>
            <a:ext cx="3753374" cy="304843"/>
          </a:xfrm>
          <a:prstGeom prst="rect">
            <a:avLst/>
          </a:prstGeom>
        </p:spPr>
      </p:pic>
      <p:pic>
        <p:nvPicPr>
          <p:cNvPr id="15" name="תמונה 14">
            <a:extLst>
              <a:ext uri="{FF2B5EF4-FFF2-40B4-BE49-F238E27FC236}">
                <a16:creationId xmlns:a16="http://schemas.microsoft.com/office/drawing/2014/main" id="{371B06D2-D4DB-A0C2-2D58-4ADEBE5C8626}"/>
              </a:ext>
            </a:extLst>
          </p:cNvPr>
          <p:cNvPicPr>
            <a:picLocks noChangeAspect="1"/>
          </p:cNvPicPr>
          <p:nvPr/>
        </p:nvPicPr>
        <p:blipFill>
          <a:blip r:embed="rId5"/>
          <a:stretch>
            <a:fillRect/>
          </a:stretch>
        </p:blipFill>
        <p:spPr>
          <a:xfrm>
            <a:off x="5818466" y="3730733"/>
            <a:ext cx="1790950" cy="247685"/>
          </a:xfrm>
          <a:prstGeom prst="rect">
            <a:avLst/>
          </a:prstGeom>
        </p:spPr>
      </p:pic>
      <p:pic>
        <p:nvPicPr>
          <p:cNvPr id="17" name="תמונה 16">
            <a:extLst>
              <a:ext uri="{FF2B5EF4-FFF2-40B4-BE49-F238E27FC236}">
                <a16:creationId xmlns:a16="http://schemas.microsoft.com/office/drawing/2014/main" id="{CB2DD935-D695-8A9F-CDE8-D5771D396242}"/>
              </a:ext>
            </a:extLst>
          </p:cNvPr>
          <p:cNvPicPr>
            <a:picLocks noChangeAspect="1"/>
          </p:cNvPicPr>
          <p:nvPr/>
        </p:nvPicPr>
        <p:blipFill>
          <a:blip r:embed="rId6"/>
          <a:stretch>
            <a:fillRect/>
          </a:stretch>
        </p:blipFill>
        <p:spPr>
          <a:xfrm>
            <a:off x="5862578" y="4231650"/>
            <a:ext cx="1562318" cy="238158"/>
          </a:xfrm>
          <a:prstGeom prst="rect">
            <a:avLst/>
          </a:prstGeom>
        </p:spPr>
      </p:pic>
    </p:spTree>
    <p:extLst>
      <p:ext uri="{BB962C8B-B14F-4D97-AF65-F5344CB8AC3E}">
        <p14:creationId xmlns:p14="http://schemas.microsoft.com/office/powerpoint/2010/main" val="3267192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CF4731-97AD-AD02-9A49-F107F3F774A3}"/>
              </a:ext>
            </a:extLst>
          </p:cNvPr>
          <p:cNvSpPr>
            <a:spLocks noGrp="1"/>
          </p:cNvSpPr>
          <p:nvPr>
            <p:ph type="title"/>
          </p:nvPr>
        </p:nvSpPr>
        <p:spPr/>
        <p:txBody>
          <a:bodyPr/>
          <a:lstStyle/>
          <a:p>
            <a:r>
              <a:rPr lang="en-US" dirty="0"/>
              <a:t>A DSL FOR LOOP SUMMARIZATION </a:t>
            </a:r>
            <a:endParaRPr lang="he-IL" dirty="0"/>
          </a:p>
        </p:txBody>
      </p:sp>
      <p:sp>
        <p:nvSpPr>
          <p:cNvPr id="3" name="מציין מיקום תוכן 2">
            <a:extLst>
              <a:ext uri="{FF2B5EF4-FFF2-40B4-BE49-F238E27FC236}">
                <a16:creationId xmlns:a16="http://schemas.microsoft.com/office/drawing/2014/main" id="{33CEF4B0-8098-4C0C-6FA1-6E1238879AA9}"/>
              </a:ext>
            </a:extLst>
          </p:cNvPr>
          <p:cNvSpPr>
            <a:spLocks noGrp="1"/>
          </p:cNvSpPr>
          <p:nvPr>
            <p:ph idx="1"/>
          </p:nvPr>
        </p:nvSpPr>
        <p:spPr>
          <a:xfrm>
            <a:off x="1154955" y="2603500"/>
            <a:ext cx="2289811" cy="581134"/>
          </a:xfrm>
        </p:spPr>
        <p:txBody>
          <a:bodyPr>
            <a:normAutofit/>
          </a:bodyPr>
          <a:lstStyle/>
          <a:p>
            <a:pPr algn="l" rtl="0"/>
            <a:r>
              <a:rPr lang="en-US" dirty="0"/>
              <a:t>Requirements:</a:t>
            </a:r>
          </a:p>
        </p:txBody>
      </p:sp>
      <p:pic>
        <p:nvPicPr>
          <p:cNvPr id="5" name="תמונה 4">
            <a:extLst>
              <a:ext uri="{FF2B5EF4-FFF2-40B4-BE49-F238E27FC236}">
                <a16:creationId xmlns:a16="http://schemas.microsoft.com/office/drawing/2014/main" id="{51389FAE-F905-3C73-A590-254C8E3A5F7F}"/>
              </a:ext>
            </a:extLst>
          </p:cNvPr>
          <p:cNvPicPr>
            <a:picLocks noChangeAspect="1"/>
          </p:cNvPicPr>
          <p:nvPr/>
        </p:nvPicPr>
        <p:blipFill>
          <a:blip r:embed="rId2"/>
          <a:stretch>
            <a:fillRect/>
          </a:stretch>
        </p:blipFill>
        <p:spPr>
          <a:xfrm>
            <a:off x="4969956" y="2946832"/>
            <a:ext cx="4143953" cy="1076475"/>
          </a:xfrm>
          <a:prstGeom prst="rect">
            <a:avLst/>
          </a:prstGeom>
        </p:spPr>
      </p:pic>
      <p:cxnSp>
        <p:nvCxnSpPr>
          <p:cNvPr id="9" name="מחבר חץ ישר 8">
            <a:extLst>
              <a:ext uri="{FF2B5EF4-FFF2-40B4-BE49-F238E27FC236}">
                <a16:creationId xmlns:a16="http://schemas.microsoft.com/office/drawing/2014/main" id="{1DE8B5BD-DE00-366F-29E4-731E221F95DC}"/>
              </a:ext>
            </a:extLst>
          </p:cNvPr>
          <p:cNvCxnSpPr>
            <a:cxnSpLocks/>
          </p:cNvCxnSpPr>
          <p:nvPr/>
        </p:nvCxnSpPr>
        <p:spPr>
          <a:xfrm>
            <a:off x="6858000" y="4122682"/>
            <a:ext cx="0" cy="1001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תמונה 10">
            <a:extLst>
              <a:ext uri="{FF2B5EF4-FFF2-40B4-BE49-F238E27FC236}">
                <a16:creationId xmlns:a16="http://schemas.microsoft.com/office/drawing/2014/main" id="{C388F68D-DE27-306C-FF19-9455D3A17FB6}"/>
              </a:ext>
            </a:extLst>
          </p:cNvPr>
          <p:cNvPicPr>
            <a:picLocks noChangeAspect="1"/>
          </p:cNvPicPr>
          <p:nvPr/>
        </p:nvPicPr>
        <p:blipFill>
          <a:blip r:embed="rId3"/>
          <a:stretch>
            <a:fillRect/>
          </a:stretch>
        </p:blipFill>
        <p:spPr>
          <a:xfrm>
            <a:off x="5092229" y="5289508"/>
            <a:ext cx="5911640" cy="594824"/>
          </a:xfrm>
          <a:prstGeom prst="rect">
            <a:avLst/>
          </a:prstGeom>
        </p:spPr>
      </p:pic>
    </p:spTree>
    <p:extLst>
      <p:ext uri="{BB962C8B-B14F-4D97-AF65-F5344CB8AC3E}">
        <p14:creationId xmlns:p14="http://schemas.microsoft.com/office/powerpoint/2010/main" val="1497534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CF4731-97AD-AD02-9A49-F107F3F774A3}"/>
              </a:ext>
            </a:extLst>
          </p:cNvPr>
          <p:cNvSpPr>
            <a:spLocks noGrp="1"/>
          </p:cNvSpPr>
          <p:nvPr>
            <p:ph type="title"/>
          </p:nvPr>
        </p:nvSpPr>
        <p:spPr/>
        <p:txBody>
          <a:bodyPr/>
          <a:lstStyle/>
          <a:p>
            <a:r>
              <a:rPr lang="en-US" dirty="0"/>
              <a:t>A DSL FOR LOOP SUMMARIZATION </a:t>
            </a:r>
            <a:endParaRPr lang="he-IL" dirty="0"/>
          </a:p>
        </p:txBody>
      </p:sp>
      <p:sp>
        <p:nvSpPr>
          <p:cNvPr id="3" name="מציין מיקום תוכן 2">
            <a:extLst>
              <a:ext uri="{FF2B5EF4-FFF2-40B4-BE49-F238E27FC236}">
                <a16:creationId xmlns:a16="http://schemas.microsoft.com/office/drawing/2014/main" id="{33CEF4B0-8098-4C0C-6FA1-6E1238879AA9}"/>
              </a:ext>
            </a:extLst>
          </p:cNvPr>
          <p:cNvSpPr>
            <a:spLocks noGrp="1"/>
          </p:cNvSpPr>
          <p:nvPr>
            <p:ph idx="1"/>
          </p:nvPr>
        </p:nvSpPr>
        <p:spPr>
          <a:xfrm>
            <a:off x="1154955" y="2603500"/>
            <a:ext cx="2778542" cy="612666"/>
          </a:xfrm>
        </p:spPr>
        <p:txBody>
          <a:bodyPr>
            <a:normAutofit fontScale="85000" lnSpcReduction="10000"/>
          </a:bodyPr>
          <a:lstStyle/>
          <a:p>
            <a:pPr algn="l" rtl="0"/>
            <a:r>
              <a:rPr lang="en-US" sz="2800" b="1" dirty="0"/>
              <a:t>Requirements:</a:t>
            </a:r>
          </a:p>
        </p:txBody>
      </p:sp>
      <p:pic>
        <p:nvPicPr>
          <p:cNvPr id="5" name="תמונה 4">
            <a:extLst>
              <a:ext uri="{FF2B5EF4-FFF2-40B4-BE49-F238E27FC236}">
                <a16:creationId xmlns:a16="http://schemas.microsoft.com/office/drawing/2014/main" id="{51389FAE-F905-3C73-A590-254C8E3A5F7F}"/>
              </a:ext>
            </a:extLst>
          </p:cNvPr>
          <p:cNvPicPr>
            <a:picLocks noChangeAspect="1"/>
          </p:cNvPicPr>
          <p:nvPr/>
        </p:nvPicPr>
        <p:blipFill>
          <a:blip r:embed="rId2"/>
          <a:stretch>
            <a:fillRect/>
          </a:stretch>
        </p:blipFill>
        <p:spPr>
          <a:xfrm>
            <a:off x="6538625" y="2646396"/>
            <a:ext cx="4143953" cy="1076475"/>
          </a:xfrm>
          <a:prstGeom prst="rect">
            <a:avLst/>
          </a:prstGeom>
        </p:spPr>
      </p:pic>
      <p:cxnSp>
        <p:nvCxnSpPr>
          <p:cNvPr id="9" name="מחבר חץ ישר 8">
            <a:extLst>
              <a:ext uri="{FF2B5EF4-FFF2-40B4-BE49-F238E27FC236}">
                <a16:creationId xmlns:a16="http://schemas.microsoft.com/office/drawing/2014/main" id="{1DE8B5BD-DE00-366F-29E4-731E221F95DC}"/>
              </a:ext>
            </a:extLst>
          </p:cNvPr>
          <p:cNvCxnSpPr>
            <a:cxnSpLocks/>
          </p:cNvCxnSpPr>
          <p:nvPr/>
        </p:nvCxnSpPr>
        <p:spPr>
          <a:xfrm>
            <a:off x="7464972" y="3903515"/>
            <a:ext cx="0" cy="1001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תמונה 10">
            <a:extLst>
              <a:ext uri="{FF2B5EF4-FFF2-40B4-BE49-F238E27FC236}">
                <a16:creationId xmlns:a16="http://schemas.microsoft.com/office/drawing/2014/main" id="{C388F68D-DE27-306C-FF19-9455D3A17FB6}"/>
              </a:ext>
            </a:extLst>
          </p:cNvPr>
          <p:cNvPicPr>
            <a:picLocks noChangeAspect="1"/>
          </p:cNvPicPr>
          <p:nvPr/>
        </p:nvPicPr>
        <p:blipFill>
          <a:blip r:embed="rId3"/>
          <a:stretch>
            <a:fillRect/>
          </a:stretch>
        </p:blipFill>
        <p:spPr>
          <a:xfrm>
            <a:off x="6096000" y="5085270"/>
            <a:ext cx="5911640" cy="594824"/>
          </a:xfrm>
          <a:prstGeom prst="rect">
            <a:avLst/>
          </a:prstGeom>
        </p:spPr>
      </p:pic>
      <p:sp>
        <p:nvSpPr>
          <p:cNvPr id="4" name="מציין מיקום תוכן 2">
            <a:extLst>
              <a:ext uri="{FF2B5EF4-FFF2-40B4-BE49-F238E27FC236}">
                <a16:creationId xmlns:a16="http://schemas.microsoft.com/office/drawing/2014/main" id="{7DFE7CDB-1E72-5085-6813-5C21599BA6A4}"/>
              </a:ext>
            </a:extLst>
          </p:cNvPr>
          <p:cNvSpPr txBox="1">
            <a:spLocks/>
          </p:cNvSpPr>
          <p:nvPr/>
        </p:nvSpPr>
        <p:spPr>
          <a:xfrm>
            <a:off x="567692" y="3429000"/>
            <a:ext cx="5218247" cy="1762638"/>
          </a:xfrm>
          <a:prstGeom prst="rect">
            <a:avLst/>
          </a:prstGeom>
        </p:spPr>
        <p:txBody>
          <a:bodyPr vert="horz" lIns="91440" tIns="45720" rIns="91440" bIns="45720" rtlCol="0">
            <a:normAutofit lnSpcReduction="10000"/>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l" rtl="0"/>
            <a:r>
              <a:rPr lang="en-US" sz="1400" dirty="0"/>
              <a:t>Improves gas efficiency by stopping execution early if conditions are not met.</a:t>
            </a:r>
          </a:p>
          <a:p>
            <a:pPr algn="l" rtl="0"/>
            <a:r>
              <a:rPr lang="en-US" sz="1400" dirty="0"/>
              <a:t>Enhances security by preventing invalid operations and ensuring proper conditions are met before proceeding.</a:t>
            </a:r>
          </a:p>
          <a:p>
            <a:pPr algn="l" rtl="0"/>
            <a:r>
              <a:rPr lang="en-US" sz="1400" dirty="0"/>
              <a:t>Increases readability by clearly defining preconditions and providing informative error messages.</a:t>
            </a:r>
          </a:p>
        </p:txBody>
      </p:sp>
    </p:spTree>
    <p:extLst>
      <p:ext uri="{BB962C8B-B14F-4D97-AF65-F5344CB8AC3E}">
        <p14:creationId xmlns:p14="http://schemas.microsoft.com/office/powerpoint/2010/main" val="2751707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CF4731-97AD-AD02-9A49-F107F3F774A3}"/>
              </a:ext>
            </a:extLst>
          </p:cNvPr>
          <p:cNvSpPr>
            <a:spLocks noGrp="1"/>
          </p:cNvSpPr>
          <p:nvPr>
            <p:ph type="title"/>
          </p:nvPr>
        </p:nvSpPr>
        <p:spPr/>
        <p:txBody>
          <a:bodyPr/>
          <a:lstStyle/>
          <a:p>
            <a:r>
              <a:rPr lang="en-US" dirty="0"/>
              <a:t>A DSL FOR LOOP SUMMARIZATION </a:t>
            </a:r>
            <a:endParaRPr lang="he-IL" dirty="0"/>
          </a:p>
        </p:txBody>
      </p:sp>
      <p:sp>
        <p:nvSpPr>
          <p:cNvPr id="3" name="מציין מיקום תוכן 2">
            <a:extLst>
              <a:ext uri="{FF2B5EF4-FFF2-40B4-BE49-F238E27FC236}">
                <a16:creationId xmlns:a16="http://schemas.microsoft.com/office/drawing/2014/main" id="{33CEF4B0-8098-4C0C-6FA1-6E1238879AA9}"/>
              </a:ext>
            </a:extLst>
          </p:cNvPr>
          <p:cNvSpPr>
            <a:spLocks noGrp="1"/>
          </p:cNvSpPr>
          <p:nvPr>
            <p:ph idx="1"/>
          </p:nvPr>
        </p:nvSpPr>
        <p:spPr>
          <a:xfrm>
            <a:off x="1154955" y="2603500"/>
            <a:ext cx="2289811" cy="581134"/>
          </a:xfrm>
        </p:spPr>
        <p:txBody>
          <a:bodyPr>
            <a:normAutofit/>
          </a:bodyPr>
          <a:lstStyle/>
          <a:p>
            <a:pPr algn="l" rtl="0"/>
            <a:r>
              <a:rPr lang="en-US" sz="2800" b="1" dirty="0"/>
              <a:t>transfer:</a:t>
            </a:r>
          </a:p>
        </p:txBody>
      </p:sp>
      <p:cxnSp>
        <p:nvCxnSpPr>
          <p:cNvPr id="9" name="מחבר חץ ישר 8">
            <a:extLst>
              <a:ext uri="{FF2B5EF4-FFF2-40B4-BE49-F238E27FC236}">
                <a16:creationId xmlns:a16="http://schemas.microsoft.com/office/drawing/2014/main" id="{1DE8B5BD-DE00-366F-29E4-731E221F95DC}"/>
              </a:ext>
            </a:extLst>
          </p:cNvPr>
          <p:cNvCxnSpPr>
            <a:cxnSpLocks/>
          </p:cNvCxnSpPr>
          <p:nvPr/>
        </p:nvCxnSpPr>
        <p:spPr>
          <a:xfrm>
            <a:off x="7464972" y="3903515"/>
            <a:ext cx="0" cy="1001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מציין מיקום תוכן 2">
            <a:extLst>
              <a:ext uri="{FF2B5EF4-FFF2-40B4-BE49-F238E27FC236}">
                <a16:creationId xmlns:a16="http://schemas.microsoft.com/office/drawing/2014/main" id="{7DFE7CDB-1E72-5085-6813-5C21599BA6A4}"/>
              </a:ext>
            </a:extLst>
          </p:cNvPr>
          <p:cNvSpPr txBox="1">
            <a:spLocks/>
          </p:cNvSpPr>
          <p:nvPr/>
        </p:nvSpPr>
        <p:spPr>
          <a:xfrm>
            <a:off x="567692" y="3429000"/>
            <a:ext cx="5218247" cy="2455332"/>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l" rtl="0"/>
            <a:r>
              <a:rPr lang="en-US" sz="1400" b="1" dirty="0"/>
              <a:t>Conciseness</a:t>
            </a:r>
            <a:r>
              <a:rPr lang="en-US" sz="1400" dirty="0"/>
              <a:t>: Summarizing loops with Consul constructs reduces boilerplate code, focusing on the logic rather than implementation details.</a:t>
            </a:r>
          </a:p>
          <a:p>
            <a:pPr algn="l" rtl="0"/>
            <a:r>
              <a:rPr lang="en-US" sz="1400" b="1" dirty="0"/>
              <a:t>Safety and Efficiency</a:t>
            </a:r>
            <a:r>
              <a:rPr lang="en-US" sz="1400" dirty="0"/>
              <a:t>: Encapsulating checks and operations within Consul constructs ensures consistency and reduces the risk of errors.</a:t>
            </a:r>
          </a:p>
          <a:p>
            <a:pPr algn="l" rtl="0"/>
            <a:r>
              <a:rPr lang="en-US" sz="1400" b="1" dirty="0"/>
              <a:t>Abstract Representation</a:t>
            </a:r>
            <a:r>
              <a:rPr lang="en-US" sz="1400" dirty="0"/>
              <a:t>: Consul abstracts the loop and transfer operations, making it easier to reason about the code.</a:t>
            </a:r>
          </a:p>
        </p:txBody>
      </p:sp>
      <p:pic>
        <p:nvPicPr>
          <p:cNvPr id="7" name="תמונה 6">
            <a:extLst>
              <a:ext uri="{FF2B5EF4-FFF2-40B4-BE49-F238E27FC236}">
                <a16:creationId xmlns:a16="http://schemas.microsoft.com/office/drawing/2014/main" id="{28E74A9F-3BE3-90E4-20E3-55C546C1D91F}"/>
              </a:ext>
            </a:extLst>
          </p:cNvPr>
          <p:cNvPicPr>
            <a:picLocks noChangeAspect="1"/>
          </p:cNvPicPr>
          <p:nvPr/>
        </p:nvPicPr>
        <p:blipFill>
          <a:blip r:embed="rId2"/>
          <a:stretch>
            <a:fillRect/>
          </a:stretch>
        </p:blipFill>
        <p:spPr>
          <a:xfrm>
            <a:off x="6307472" y="2603500"/>
            <a:ext cx="4371905" cy="939150"/>
          </a:xfrm>
          <a:prstGeom prst="rect">
            <a:avLst/>
          </a:prstGeom>
        </p:spPr>
      </p:pic>
      <p:pic>
        <p:nvPicPr>
          <p:cNvPr id="10" name="תמונה 9">
            <a:extLst>
              <a:ext uri="{FF2B5EF4-FFF2-40B4-BE49-F238E27FC236}">
                <a16:creationId xmlns:a16="http://schemas.microsoft.com/office/drawing/2014/main" id="{02185320-D106-FDDE-7713-F8FBB4BCE0A2}"/>
              </a:ext>
            </a:extLst>
          </p:cNvPr>
          <p:cNvPicPr>
            <a:picLocks noChangeAspect="1"/>
          </p:cNvPicPr>
          <p:nvPr/>
        </p:nvPicPr>
        <p:blipFill>
          <a:blip r:embed="rId3"/>
          <a:stretch>
            <a:fillRect/>
          </a:stretch>
        </p:blipFill>
        <p:spPr>
          <a:xfrm>
            <a:off x="5849007" y="5118024"/>
            <a:ext cx="6197709" cy="345988"/>
          </a:xfrm>
          <a:prstGeom prst="rect">
            <a:avLst/>
          </a:prstGeom>
        </p:spPr>
      </p:pic>
    </p:spTree>
    <p:extLst>
      <p:ext uri="{BB962C8B-B14F-4D97-AF65-F5344CB8AC3E}">
        <p14:creationId xmlns:p14="http://schemas.microsoft.com/office/powerpoint/2010/main" val="1381314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CF4731-97AD-AD02-9A49-F107F3F774A3}"/>
              </a:ext>
            </a:extLst>
          </p:cNvPr>
          <p:cNvSpPr>
            <a:spLocks noGrp="1"/>
          </p:cNvSpPr>
          <p:nvPr>
            <p:ph type="title"/>
          </p:nvPr>
        </p:nvSpPr>
        <p:spPr/>
        <p:txBody>
          <a:bodyPr/>
          <a:lstStyle/>
          <a:p>
            <a:r>
              <a:rPr lang="en-US" dirty="0"/>
              <a:t>A DSL FOR LOOP SUMMARIZATION </a:t>
            </a:r>
            <a:endParaRPr lang="he-IL" dirty="0"/>
          </a:p>
        </p:txBody>
      </p:sp>
      <p:sp>
        <p:nvSpPr>
          <p:cNvPr id="3" name="מציין מיקום תוכן 2">
            <a:extLst>
              <a:ext uri="{FF2B5EF4-FFF2-40B4-BE49-F238E27FC236}">
                <a16:creationId xmlns:a16="http://schemas.microsoft.com/office/drawing/2014/main" id="{33CEF4B0-8098-4C0C-6FA1-6E1238879AA9}"/>
              </a:ext>
            </a:extLst>
          </p:cNvPr>
          <p:cNvSpPr>
            <a:spLocks noGrp="1"/>
          </p:cNvSpPr>
          <p:nvPr>
            <p:ph idx="1"/>
          </p:nvPr>
        </p:nvSpPr>
        <p:spPr>
          <a:xfrm>
            <a:off x="1154955" y="2603500"/>
            <a:ext cx="2289811" cy="581134"/>
          </a:xfrm>
        </p:spPr>
        <p:txBody>
          <a:bodyPr>
            <a:normAutofit/>
          </a:bodyPr>
          <a:lstStyle/>
          <a:p>
            <a:pPr algn="l" rtl="0"/>
            <a:r>
              <a:rPr lang="en-US" sz="2800" b="1" dirty="0"/>
              <a:t>map:</a:t>
            </a:r>
          </a:p>
        </p:txBody>
      </p:sp>
      <p:cxnSp>
        <p:nvCxnSpPr>
          <p:cNvPr id="9" name="מחבר חץ ישר 8">
            <a:extLst>
              <a:ext uri="{FF2B5EF4-FFF2-40B4-BE49-F238E27FC236}">
                <a16:creationId xmlns:a16="http://schemas.microsoft.com/office/drawing/2014/main" id="{1DE8B5BD-DE00-366F-29E4-731E221F95DC}"/>
              </a:ext>
            </a:extLst>
          </p:cNvPr>
          <p:cNvCxnSpPr>
            <a:cxnSpLocks/>
          </p:cNvCxnSpPr>
          <p:nvPr/>
        </p:nvCxnSpPr>
        <p:spPr>
          <a:xfrm>
            <a:off x="7464972" y="3903515"/>
            <a:ext cx="0" cy="1001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תמונה 12">
            <a:extLst>
              <a:ext uri="{FF2B5EF4-FFF2-40B4-BE49-F238E27FC236}">
                <a16:creationId xmlns:a16="http://schemas.microsoft.com/office/drawing/2014/main" id="{0ECCCB0C-71C6-AAE9-713B-F0E6A1A0E0C1}"/>
              </a:ext>
            </a:extLst>
          </p:cNvPr>
          <p:cNvPicPr>
            <a:picLocks noChangeAspect="1"/>
          </p:cNvPicPr>
          <p:nvPr/>
        </p:nvPicPr>
        <p:blipFill>
          <a:blip r:embed="rId2"/>
          <a:stretch>
            <a:fillRect/>
          </a:stretch>
        </p:blipFill>
        <p:spPr>
          <a:xfrm>
            <a:off x="5012728" y="2447788"/>
            <a:ext cx="5430008" cy="981212"/>
          </a:xfrm>
          <a:prstGeom prst="rect">
            <a:avLst/>
          </a:prstGeom>
        </p:spPr>
      </p:pic>
      <p:pic>
        <p:nvPicPr>
          <p:cNvPr id="15" name="תמונה 14">
            <a:extLst>
              <a:ext uri="{FF2B5EF4-FFF2-40B4-BE49-F238E27FC236}">
                <a16:creationId xmlns:a16="http://schemas.microsoft.com/office/drawing/2014/main" id="{30F7A873-6C18-C8B4-A9A6-EEB53EDFB95C}"/>
              </a:ext>
            </a:extLst>
          </p:cNvPr>
          <p:cNvPicPr>
            <a:picLocks noChangeAspect="1"/>
          </p:cNvPicPr>
          <p:nvPr/>
        </p:nvPicPr>
        <p:blipFill>
          <a:blip r:embed="rId3"/>
          <a:stretch>
            <a:fillRect/>
          </a:stretch>
        </p:blipFill>
        <p:spPr>
          <a:xfrm>
            <a:off x="5012728" y="5172347"/>
            <a:ext cx="5344271" cy="523948"/>
          </a:xfrm>
          <a:prstGeom prst="rect">
            <a:avLst/>
          </a:prstGeom>
        </p:spPr>
      </p:pic>
    </p:spTree>
    <p:extLst>
      <p:ext uri="{BB962C8B-B14F-4D97-AF65-F5344CB8AC3E}">
        <p14:creationId xmlns:p14="http://schemas.microsoft.com/office/powerpoint/2010/main" val="115079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CF4731-97AD-AD02-9A49-F107F3F774A3}"/>
              </a:ext>
            </a:extLst>
          </p:cNvPr>
          <p:cNvSpPr>
            <a:spLocks noGrp="1"/>
          </p:cNvSpPr>
          <p:nvPr>
            <p:ph type="title"/>
          </p:nvPr>
        </p:nvSpPr>
        <p:spPr/>
        <p:txBody>
          <a:bodyPr/>
          <a:lstStyle/>
          <a:p>
            <a:r>
              <a:rPr lang="en-US" dirty="0"/>
              <a:t>A DSL FOR LOOP SUMMARIZATION </a:t>
            </a:r>
            <a:endParaRPr lang="he-IL" dirty="0"/>
          </a:p>
        </p:txBody>
      </p:sp>
      <p:pic>
        <p:nvPicPr>
          <p:cNvPr id="4" name="תמונה 3">
            <a:extLst>
              <a:ext uri="{FF2B5EF4-FFF2-40B4-BE49-F238E27FC236}">
                <a16:creationId xmlns:a16="http://schemas.microsoft.com/office/drawing/2014/main" id="{6317FE4E-1D30-E29C-F7AE-58818D165AEE}"/>
              </a:ext>
            </a:extLst>
          </p:cNvPr>
          <p:cNvPicPr>
            <a:picLocks noChangeAspect="1"/>
          </p:cNvPicPr>
          <p:nvPr/>
        </p:nvPicPr>
        <p:blipFill>
          <a:blip r:embed="rId2"/>
          <a:stretch>
            <a:fillRect/>
          </a:stretch>
        </p:blipFill>
        <p:spPr>
          <a:xfrm>
            <a:off x="678846" y="2451764"/>
            <a:ext cx="9734118" cy="3800185"/>
          </a:xfrm>
          <a:prstGeom prst="rect">
            <a:avLst/>
          </a:prstGeom>
        </p:spPr>
      </p:pic>
    </p:spTree>
    <p:extLst>
      <p:ext uri="{BB962C8B-B14F-4D97-AF65-F5344CB8AC3E}">
        <p14:creationId xmlns:p14="http://schemas.microsoft.com/office/powerpoint/2010/main" val="2305908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CF4731-97AD-AD02-9A49-F107F3F774A3}"/>
              </a:ext>
            </a:extLst>
          </p:cNvPr>
          <p:cNvSpPr>
            <a:spLocks noGrp="1"/>
          </p:cNvSpPr>
          <p:nvPr>
            <p:ph type="title"/>
          </p:nvPr>
        </p:nvSpPr>
        <p:spPr/>
        <p:txBody>
          <a:bodyPr/>
          <a:lstStyle/>
          <a:p>
            <a:r>
              <a:rPr lang="en-US" dirty="0"/>
              <a:t>questions</a:t>
            </a:r>
            <a:endParaRPr lang="he-IL" dirty="0"/>
          </a:p>
        </p:txBody>
      </p:sp>
      <p:pic>
        <p:nvPicPr>
          <p:cNvPr id="5" name="תמונה 4">
            <a:extLst>
              <a:ext uri="{FF2B5EF4-FFF2-40B4-BE49-F238E27FC236}">
                <a16:creationId xmlns:a16="http://schemas.microsoft.com/office/drawing/2014/main" id="{2E285FA5-F122-6D4C-3C82-C29D4BDE5A1D}"/>
              </a:ext>
            </a:extLst>
          </p:cNvPr>
          <p:cNvPicPr>
            <a:picLocks noChangeAspect="1"/>
          </p:cNvPicPr>
          <p:nvPr/>
        </p:nvPicPr>
        <p:blipFill>
          <a:blip r:embed="rId2"/>
          <a:stretch>
            <a:fillRect/>
          </a:stretch>
        </p:blipFill>
        <p:spPr>
          <a:xfrm>
            <a:off x="945183" y="3643604"/>
            <a:ext cx="5951414" cy="1376265"/>
          </a:xfrm>
          <a:prstGeom prst="rect">
            <a:avLst/>
          </a:prstGeom>
        </p:spPr>
      </p:pic>
    </p:spTree>
    <p:extLst>
      <p:ext uri="{BB962C8B-B14F-4D97-AF65-F5344CB8AC3E}">
        <p14:creationId xmlns:p14="http://schemas.microsoft.com/office/powerpoint/2010/main" val="2476076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CF4731-97AD-AD02-9A49-F107F3F774A3}"/>
              </a:ext>
            </a:extLst>
          </p:cNvPr>
          <p:cNvSpPr>
            <a:spLocks noGrp="1"/>
          </p:cNvSpPr>
          <p:nvPr>
            <p:ph type="title"/>
          </p:nvPr>
        </p:nvSpPr>
        <p:spPr/>
        <p:txBody>
          <a:bodyPr/>
          <a:lstStyle/>
          <a:p>
            <a:r>
              <a:rPr lang="en-US" dirty="0"/>
              <a:t>questions</a:t>
            </a:r>
            <a:endParaRPr lang="he-IL" dirty="0"/>
          </a:p>
        </p:txBody>
      </p:sp>
      <p:pic>
        <p:nvPicPr>
          <p:cNvPr id="5" name="תמונה 4">
            <a:extLst>
              <a:ext uri="{FF2B5EF4-FFF2-40B4-BE49-F238E27FC236}">
                <a16:creationId xmlns:a16="http://schemas.microsoft.com/office/drawing/2014/main" id="{2E285FA5-F122-6D4C-3C82-C29D4BDE5A1D}"/>
              </a:ext>
            </a:extLst>
          </p:cNvPr>
          <p:cNvPicPr>
            <a:picLocks noChangeAspect="1"/>
          </p:cNvPicPr>
          <p:nvPr/>
        </p:nvPicPr>
        <p:blipFill>
          <a:blip r:embed="rId2"/>
          <a:stretch>
            <a:fillRect/>
          </a:stretch>
        </p:blipFill>
        <p:spPr>
          <a:xfrm>
            <a:off x="945184" y="3643605"/>
            <a:ext cx="3902714" cy="902503"/>
          </a:xfrm>
          <a:prstGeom prst="rect">
            <a:avLst/>
          </a:prstGeom>
        </p:spPr>
      </p:pic>
      <p:cxnSp>
        <p:nvCxnSpPr>
          <p:cNvPr id="4" name="מחבר חץ ישר 3">
            <a:extLst>
              <a:ext uri="{FF2B5EF4-FFF2-40B4-BE49-F238E27FC236}">
                <a16:creationId xmlns:a16="http://schemas.microsoft.com/office/drawing/2014/main" id="{19691CA6-B130-5BC6-A9B2-AA8290D13236}"/>
              </a:ext>
            </a:extLst>
          </p:cNvPr>
          <p:cNvCxnSpPr/>
          <p:nvPr/>
        </p:nvCxnSpPr>
        <p:spPr>
          <a:xfrm>
            <a:off x="4918841" y="4130566"/>
            <a:ext cx="10562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תמונה 6">
            <a:extLst>
              <a:ext uri="{FF2B5EF4-FFF2-40B4-BE49-F238E27FC236}">
                <a16:creationId xmlns:a16="http://schemas.microsoft.com/office/drawing/2014/main" id="{BF11945B-A6BB-0D3A-C5BF-85F7F0A2ECF3}"/>
              </a:ext>
            </a:extLst>
          </p:cNvPr>
          <p:cNvPicPr>
            <a:picLocks noChangeAspect="1"/>
          </p:cNvPicPr>
          <p:nvPr/>
        </p:nvPicPr>
        <p:blipFill>
          <a:blip r:embed="rId3"/>
          <a:stretch>
            <a:fillRect/>
          </a:stretch>
        </p:blipFill>
        <p:spPr>
          <a:xfrm>
            <a:off x="6307867" y="3914086"/>
            <a:ext cx="4938949" cy="432960"/>
          </a:xfrm>
          <a:prstGeom prst="rect">
            <a:avLst/>
          </a:prstGeom>
        </p:spPr>
      </p:pic>
    </p:spTree>
    <p:extLst>
      <p:ext uri="{BB962C8B-B14F-4D97-AF65-F5344CB8AC3E}">
        <p14:creationId xmlns:p14="http://schemas.microsoft.com/office/powerpoint/2010/main" val="3538864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CF4731-97AD-AD02-9A49-F107F3F774A3}"/>
              </a:ext>
            </a:extLst>
          </p:cNvPr>
          <p:cNvSpPr>
            <a:spLocks noGrp="1"/>
          </p:cNvSpPr>
          <p:nvPr>
            <p:ph type="title"/>
          </p:nvPr>
        </p:nvSpPr>
        <p:spPr/>
        <p:txBody>
          <a:bodyPr/>
          <a:lstStyle/>
          <a:p>
            <a:r>
              <a:rPr lang="en-US" dirty="0"/>
              <a:t>goals</a:t>
            </a:r>
            <a:endParaRPr lang="he-IL" dirty="0"/>
          </a:p>
        </p:txBody>
      </p:sp>
      <p:sp>
        <p:nvSpPr>
          <p:cNvPr id="3" name="מציין מיקום תוכן 2">
            <a:extLst>
              <a:ext uri="{FF2B5EF4-FFF2-40B4-BE49-F238E27FC236}">
                <a16:creationId xmlns:a16="http://schemas.microsoft.com/office/drawing/2014/main" id="{00480B4B-56D9-0C49-435E-A11B05BDE0CB}"/>
              </a:ext>
            </a:extLst>
          </p:cNvPr>
          <p:cNvSpPr>
            <a:spLocks noGrp="1"/>
          </p:cNvSpPr>
          <p:nvPr>
            <p:ph idx="1"/>
          </p:nvPr>
        </p:nvSpPr>
        <p:spPr/>
        <p:txBody>
          <a:bodyPr/>
          <a:lstStyle/>
          <a:p>
            <a:pPr algn="l" rtl="0"/>
            <a:r>
              <a:rPr lang="en-US" dirty="0"/>
              <a:t>How loops are used in smart contracts</a:t>
            </a:r>
          </a:p>
          <a:p>
            <a:pPr algn="l" rtl="0"/>
            <a:r>
              <a:rPr lang="en-US" dirty="0"/>
              <a:t>Research and analyze of loops used in solidity  contracts deployed on Ethereum</a:t>
            </a:r>
          </a:p>
          <a:p>
            <a:pPr algn="l" rtl="0"/>
            <a:r>
              <a:rPr lang="en-US" dirty="0"/>
              <a:t>See a DSL language used to summarize loops</a:t>
            </a:r>
          </a:p>
          <a:p>
            <a:pPr algn="l" rtl="0"/>
            <a:r>
              <a:rPr lang="en-US" dirty="0"/>
              <a:t>Evaluate how much of those loops can be </a:t>
            </a:r>
            <a:r>
              <a:rPr lang="en-US" dirty="0" err="1"/>
              <a:t>summerised</a:t>
            </a:r>
            <a:endParaRPr lang="he-IL" dirty="0"/>
          </a:p>
        </p:txBody>
      </p:sp>
    </p:spTree>
    <p:extLst>
      <p:ext uri="{BB962C8B-B14F-4D97-AF65-F5344CB8AC3E}">
        <p14:creationId xmlns:p14="http://schemas.microsoft.com/office/powerpoint/2010/main" val="1524352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CF4731-97AD-AD02-9A49-F107F3F774A3}"/>
              </a:ext>
            </a:extLst>
          </p:cNvPr>
          <p:cNvSpPr>
            <a:spLocks noGrp="1"/>
          </p:cNvSpPr>
          <p:nvPr>
            <p:ph type="title"/>
          </p:nvPr>
        </p:nvSpPr>
        <p:spPr/>
        <p:txBody>
          <a:bodyPr/>
          <a:lstStyle/>
          <a:p>
            <a:r>
              <a:rPr lang="en-US" dirty="0"/>
              <a:t>questions</a:t>
            </a:r>
            <a:endParaRPr lang="he-IL" dirty="0"/>
          </a:p>
        </p:txBody>
      </p:sp>
      <p:pic>
        <p:nvPicPr>
          <p:cNvPr id="6" name="תמונה 5">
            <a:extLst>
              <a:ext uri="{FF2B5EF4-FFF2-40B4-BE49-F238E27FC236}">
                <a16:creationId xmlns:a16="http://schemas.microsoft.com/office/drawing/2014/main" id="{27A7AD6E-47D6-90BD-6993-A40B0F98442A}"/>
              </a:ext>
            </a:extLst>
          </p:cNvPr>
          <p:cNvPicPr>
            <a:picLocks noChangeAspect="1"/>
          </p:cNvPicPr>
          <p:nvPr/>
        </p:nvPicPr>
        <p:blipFill>
          <a:blip r:embed="rId2"/>
          <a:stretch>
            <a:fillRect/>
          </a:stretch>
        </p:blipFill>
        <p:spPr>
          <a:xfrm>
            <a:off x="643932" y="3786109"/>
            <a:ext cx="4582164" cy="1114581"/>
          </a:xfrm>
          <a:prstGeom prst="rect">
            <a:avLst/>
          </a:prstGeom>
        </p:spPr>
      </p:pic>
    </p:spTree>
    <p:extLst>
      <p:ext uri="{BB962C8B-B14F-4D97-AF65-F5344CB8AC3E}">
        <p14:creationId xmlns:p14="http://schemas.microsoft.com/office/powerpoint/2010/main" val="3329470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CF4731-97AD-AD02-9A49-F107F3F774A3}"/>
              </a:ext>
            </a:extLst>
          </p:cNvPr>
          <p:cNvSpPr>
            <a:spLocks noGrp="1"/>
          </p:cNvSpPr>
          <p:nvPr>
            <p:ph type="title"/>
          </p:nvPr>
        </p:nvSpPr>
        <p:spPr/>
        <p:txBody>
          <a:bodyPr/>
          <a:lstStyle/>
          <a:p>
            <a:r>
              <a:rPr lang="en-US" dirty="0"/>
              <a:t>questions</a:t>
            </a:r>
            <a:endParaRPr lang="he-IL" dirty="0"/>
          </a:p>
        </p:txBody>
      </p:sp>
      <p:pic>
        <p:nvPicPr>
          <p:cNvPr id="6" name="תמונה 5">
            <a:extLst>
              <a:ext uri="{FF2B5EF4-FFF2-40B4-BE49-F238E27FC236}">
                <a16:creationId xmlns:a16="http://schemas.microsoft.com/office/drawing/2014/main" id="{27A7AD6E-47D6-90BD-6993-A40B0F98442A}"/>
              </a:ext>
            </a:extLst>
          </p:cNvPr>
          <p:cNvPicPr>
            <a:picLocks noChangeAspect="1"/>
          </p:cNvPicPr>
          <p:nvPr/>
        </p:nvPicPr>
        <p:blipFill>
          <a:blip r:embed="rId2"/>
          <a:stretch>
            <a:fillRect/>
          </a:stretch>
        </p:blipFill>
        <p:spPr>
          <a:xfrm>
            <a:off x="643932" y="3786110"/>
            <a:ext cx="3715234" cy="903706"/>
          </a:xfrm>
          <a:prstGeom prst="rect">
            <a:avLst/>
          </a:prstGeom>
        </p:spPr>
      </p:pic>
      <p:cxnSp>
        <p:nvCxnSpPr>
          <p:cNvPr id="4" name="מחבר חץ ישר 3">
            <a:extLst>
              <a:ext uri="{FF2B5EF4-FFF2-40B4-BE49-F238E27FC236}">
                <a16:creationId xmlns:a16="http://schemas.microsoft.com/office/drawing/2014/main" id="{98FB0AEE-3578-0801-220F-8A4DB1DE4CFE}"/>
              </a:ext>
            </a:extLst>
          </p:cNvPr>
          <p:cNvCxnSpPr>
            <a:cxnSpLocks/>
          </p:cNvCxnSpPr>
          <p:nvPr/>
        </p:nvCxnSpPr>
        <p:spPr>
          <a:xfrm>
            <a:off x="4461642" y="4233040"/>
            <a:ext cx="9774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תמונה 6">
            <a:extLst>
              <a:ext uri="{FF2B5EF4-FFF2-40B4-BE49-F238E27FC236}">
                <a16:creationId xmlns:a16="http://schemas.microsoft.com/office/drawing/2014/main" id="{DC9217C4-F6ED-A42C-965C-6FB65A744083}"/>
              </a:ext>
            </a:extLst>
          </p:cNvPr>
          <p:cNvPicPr>
            <a:picLocks noChangeAspect="1"/>
          </p:cNvPicPr>
          <p:nvPr/>
        </p:nvPicPr>
        <p:blipFill>
          <a:blip r:embed="rId3"/>
          <a:stretch>
            <a:fillRect/>
          </a:stretch>
        </p:blipFill>
        <p:spPr>
          <a:xfrm>
            <a:off x="5575059" y="4047277"/>
            <a:ext cx="5973009" cy="371527"/>
          </a:xfrm>
          <a:prstGeom prst="rect">
            <a:avLst/>
          </a:prstGeom>
        </p:spPr>
      </p:pic>
    </p:spTree>
    <p:extLst>
      <p:ext uri="{BB962C8B-B14F-4D97-AF65-F5344CB8AC3E}">
        <p14:creationId xmlns:p14="http://schemas.microsoft.com/office/powerpoint/2010/main" val="3640852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CF4731-97AD-AD02-9A49-F107F3F774A3}"/>
              </a:ext>
            </a:extLst>
          </p:cNvPr>
          <p:cNvSpPr>
            <a:spLocks noGrp="1"/>
          </p:cNvSpPr>
          <p:nvPr>
            <p:ph type="title"/>
          </p:nvPr>
        </p:nvSpPr>
        <p:spPr/>
        <p:txBody>
          <a:bodyPr/>
          <a:lstStyle/>
          <a:p>
            <a:r>
              <a:rPr lang="en-US" dirty="0"/>
              <a:t>questions</a:t>
            </a:r>
            <a:endParaRPr lang="he-IL" dirty="0"/>
          </a:p>
        </p:txBody>
      </p:sp>
      <p:pic>
        <p:nvPicPr>
          <p:cNvPr id="5" name="תמונה 4">
            <a:extLst>
              <a:ext uri="{FF2B5EF4-FFF2-40B4-BE49-F238E27FC236}">
                <a16:creationId xmlns:a16="http://schemas.microsoft.com/office/drawing/2014/main" id="{129D808E-F44E-AAE4-B441-8E83D0FE39A9}"/>
              </a:ext>
            </a:extLst>
          </p:cNvPr>
          <p:cNvPicPr>
            <a:picLocks noChangeAspect="1"/>
          </p:cNvPicPr>
          <p:nvPr/>
        </p:nvPicPr>
        <p:blipFill>
          <a:blip r:embed="rId2"/>
          <a:stretch>
            <a:fillRect/>
          </a:stretch>
        </p:blipFill>
        <p:spPr>
          <a:xfrm>
            <a:off x="620284" y="3120102"/>
            <a:ext cx="4889764" cy="2007925"/>
          </a:xfrm>
          <a:prstGeom prst="rect">
            <a:avLst/>
          </a:prstGeom>
        </p:spPr>
      </p:pic>
    </p:spTree>
    <p:extLst>
      <p:ext uri="{BB962C8B-B14F-4D97-AF65-F5344CB8AC3E}">
        <p14:creationId xmlns:p14="http://schemas.microsoft.com/office/powerpoint/2010/main" val="1809187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CF4731-97AD-AD02-9A49-F107F3F774A3}"/>
              </a:ext>
            </a:extLst>
          </p:cNvPr>
          <p:cNvSpPr>
            <a:spLocks noGrp="1"/>
          </p:cNvSpPr>
          <p:nvPr>
            <p:ph type="title"/>
          </p:nvPr>
        </p:nvSpPr>
        <p:spPr/>
        <p:txBody>
          <a:bodyPr/>
          <a:lstStyle/>
          <a:p>
            <a:r>
              <a:rPr lang="en-US" dirty="0"/>
              <a:t>questions</a:t>
            </a:r>
            <a:endParaRPr lang="he-IL" dirty="0"/>
          </a:p>
        </p:txBody>
      </p:sp>
      <p:cxnSp>
        <p:nvCxnSpPr>
          <p:cNvPr id="4" name="מחבר חץ ישר 3">
            <a:extLst>
              <a:ext uri="{FF2B5EF4-FFF2-40B4-BE49-F238E27FC236}">
                <a16:creationId xmlns:a16="http://schemas.microsoft.com/office/drawing/2014/main" id="{98FB0AEE-3578-0801-220F-8A4DB1DE4CFE}"/>
              </a:ext>
            </a:extLst>
          </p:cNvPr>
          <p:cNvCxnSpPr>
            <a:cxnSpLocks/>
          </p:cNvCxnSpPr>
          <p:nvPr/>
        </p:nvCxnSpPr>
        <p:spPr>
          <a:xfrm>
            <a:off x="4461642" y="4233040"/>
            <a:ext cx="9774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תמונה 6">
            <a:extLst>
              <a:ext uri="{FF2B5EF4-FFF2-40B4-BE49-F238E27FC236}">
                <a16:creationId xmlns:a16="http://schemas.microsoft.com/office/drawing/2014/main" id="{DC9217C4-F6ED-A42C-965C-6FB65A744083}"/>
              </a:ext>
            </a:extLst>
          </p:cNvPr>
          <p:cNvPicPr>
            <a:picLocks noChangeAspect="1"/>
          </p:cNvPicPr>
          <p:nvPr/>
        </p:nvPicPr>
        <p:blipFill>
          <a:blip r:embed="rId2"/>
          <a:stretch>
            <a:fillRect/>
          </a:stretch>
        </p:blipFill>
        <p:spPr>
          <a:xfrm>
            <a:off x="5575059" y="4047277"/>
            <a:ext cx="5973009" cy="371527"/>
          </a:xfrm>
          <a:prstGeom prst="rect">
            <a:avLst/>
          </a:prstGeom>
        </p:spPr>
      </p:pic>
      <p:pic>
        <p:nvPicPr>
          <p:cNvPr id="5" name="תמונה 4">
            <a:extLst>
              <a:ext uri="{FF2B5EF4-FFF2-40B4-BE49-F238E27FC236}">
                <a16:creationId xmlns:a16="http://schemas.microsoft.com/office/drawing/2014/main" id="{8A8579C7-F487-8B38-7D41-4B339A0503C3}"/>
              </a:ext>
            </a:extLst>
          </p:cNvPr>
          <p:cNvPicPr>
            <a:picLocks noChangeAspect="1"/>
          </p:cNvPicPr>
          <p:nvPr/>
        </p:nvPicPr>
        <p:blipFill>
          <a:blip r:embed="rId3"/>
          <a:stretch>
            <a:fillRect/>
          </a:stretch>
        </p:blipFill>
        <p:spPr>
          <a:xfrm>
            <a:off x="643932" y="3333153"/>
            <a:ext cx="3478111" cy="1428246"/>
          </a:xfrm>
          <a:prstGeom prst="rect">
            <a:avLst/>
          </a:prstGeom>
        </p:spPr>
      </p:pic>
    </p:spTree>
    <p:extLst>
      <p:ext uri="{BB962C8B-B14F-4D97-AF65-F5344CB8AC3E}">
        <p14:creationId xmlns:p14="http://schemas.microsoft.com/office/powerpoint/2010/main" val="2298823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CF4731-97AD-AD02-9A49-F107F3F774A3}"/>
              </a:ext>
            </a:extLst>
          </p:cNvPr>
          <p:cNvSpPr>
            <a:spLocks noGrp="1"/>
          </p:cNvSpPr>
          <p:nvPr>
            <p:ph type="title"/>
          </p:nvPr>
        </p:nvSpPr>
        <p:spPr/>
        <p:txBody>
          <a:bodyPr/>
          <a:lstStyle/>
          <a:p>
            <a:r>
              <a:rPr lang="en-US" dirty="0"/>
              <a:t>questions</a:t>
            </a:r>
            <a:endParaRPr lang="he-IL" dirty="0"/>
          </a:p>
        </p:txBody>
      </p:sp>
      <p:pic>
        <p:nvPicPr>
          <p:cNvPr id="6" name="תמונה 5">
            <a:extLst>
              <a:ext uri="{FF2B5EF4-FFF2-40B4-BE49-F238E27FC236}">
                <a16:creationId xmlns:a16="http://schemas.microsoft.com/office/drawing/2014/main" id="{2E490C7C-B207-E93A-1C73-7F4BD344373E}"/>
              </a:ext>
            </a:extLst>
          </p:cNvPr>
          <p:cNvPicPr>
            <a:picLocks noChangeAspect="1"/>
          </p:cNvPicPr>
          <p:nvPr/>
        </p:nvPicPr>
        <p:blipFill>
          <a:blip r:embed="rId2"/>
          <a:stretch>
            <a:fillRect/>
          </a:stretch>
        </p:blipFill>
        <p:spPr>
          <a:xfrm>
            <a:off x="598354" y="3625812"/>
            <a:ext cx="5377562" cy="1647593"/>
          </a:xfrm>
          <a:prstGeom prst="rect">
            <a:avLst/>
          </a:prstGeom>
        </p:spPr>
      </p:pic>
    </p:spTree>
    <p:extLst>
      <p:ext uri="{BB962C8B-B14F-4D97-AF65-F5344CB8AC3E}">
        <p14:creationId xmlns:p14="http://schemas.microsoft.com/office/powerpoint/2010/main" val="36118621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CF4731-97AD-AD02-9A49-F107F3F774A3}"/>
              </a:ext>
            </a:extLst>
          </p:cNvPr>
          <p:cNvSpPr>
            <a:spLocks noGrp="1"/>
          </p:cNvSpPr>
          <p:nvPr>
            <p:ph type="title"/>
          </p:nvPr>
        </p:nvSpPr>
        <p:spPr/>
        <p:txBody>
          <a:bodyPr/>
          <a:lstStyle/>
          <a:p>
            <a:r>
              <a:rPr lang="en-US" dirty="0"/>
              <a:t>questions</a:t>
            </a:r>
            <a:endParaRPr lang="he-IL" dirty="0"/>
          </a:p>
        </p:txBody>
      </p:sp>
      <p:cxnSp>
        <p:nvCxnSpPr>
          <p:cNvPr id="4" name="מחבר חץ ישר 3">
            <a:extLst>
              <a:ext uri="{FF2B5EF4-FFF2-40B4-BE49-F238E27FC236}">
                <a16:creationId xmlns:a16="http://schemas.microsoft.com/office/drawing/2014/main" id="{98FB0AEE-3578-0801-220F-8A4DB1DE4CFE}"/>
              </a:ext>
            </a:extLst>
          </p:cNvPr>
          <p:cNvCxnSpPr>
            <a:cxnSpLocks/>
          </p:cNvCxnSpPr>
          <p:nvPr/>
        </p:nvCxnSpPr>
        <p:spPr>
          <a:xfrm>
            <a:off x="4461642" y="4233040"/>
            <a:ext cx="9774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תמונה 5">
            <a:extLst>
              <a:ext uri="{FF2B5EF4-FFF2-40B4-BE49-F238E27FC236}">
                <a16:creationId xmlns:a16="http://schemas.microsoft.com/office/drawing/2014/main" id="{AFB00ED5-2208-E724-FF99-F8D4B30146AF}"/>
              </a:ext>
            </a:extLst>
          </p:cNvPr>
          <p:cNvPicPr>
            <a:picLocks noChangeAspect="1"/>
          </p:cNvPicPr>
          <p:nvPr/>
        </p:nvPicPr>
        <p:blipFill>
          <a:blip r:embed="rId2"/>
          <a:stretch>
            <a:fillRect/>
          </a:stretch>
        </p:blipFill>
        <p:spPr>
          <a:xfrm>
            <a:off x="302349" y="3662751"/>
            <a:ext cx="3939521" cy="1207002"/>
          </a:xfrm>
          <a:prstGeom prst="rect">
            <a:avLst/>
          </a:prstGeom>
        </p:spPr>
      </p:pic>
      <p:pic>
        <p:nvPicPr>
          <p:cNvPr id="9" name="תמונה 8">
            <a:extLst>
              <a:ext uri="{FF2B5EF4-FFF2-40B4-BE49-F238E27FC236}">
                <a16:creationId xmlns:a16="http://schemas.microsoft.com/office/drawing/2014/main" id="{20A7D5F7-28F8-4CFF-B601-D0A5CB1AC054}"/>
              </a:ext>
            </a:extLst>
          </p:cNvPr>
          <p:cNvPicPr>
            <a:picLocks noChangeAspect="1"/>
          </p:cNvPicPr>
          <p:nvPr/>
        </p:nvPicPr>
        <p:blipFill>
          <a:blip r:embed="rId3"/>
          <a:stretch>
            <a:fillRect/>
          </a:stretch>
        </p:blipFill>
        <p:spPr>
          <a:xfrm>
            <a:off x="5794555" y="3990118"/>
            <a:ext cx="3458058" cy="485843"/>
          </a:xfrm>
          <a:prstGeom prst="rect">
            <a:avLst/>
          </a:prstGeom>
        </p:spPr>
      </p:pic>
    </p:spTree>
    <p:extLst>
      <p:ext uri="{BB962C8B-B14F-4D97-AF65-F5344CB8AC3E}">
        <p14:creationId xmlns:p14="http://schemas.microsoft.com/office/powerpoint/2010/main" val="888556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CF4731-97AD-AD02-9A49-F107F3F774A3}"/>
              </a:ext>
            </a:extLst>
          </p:cNvPr>
          <p:cNvSpPr>
            <a:spLocks noGrp="1"/>
          </p:cNvSpPr>
          <p:nvPr>
            <p:ph type="title"/>
          </p:nvPr>
        </p:nvSpPr>
        <p:spPr/>
        <p:txBody>
          <a:bodyPr/>
          <a:lstStyle/>
          <a:p>
            <a:r>
              <a:rPr lang="en-US" dirty="0"/>
              <a:t>Any questions?</a:t>
            </a:r>
            <a:endParaRPr lang="he-IL" dirty="0"/>
          </a:p>
        </p:txBody>
      </p:sp>
    </p:spTree>
    <p:extLst>
      <p:ext uri="{BB962C8B-B14F-4D97-AF65-F5344CB8AC3E}">
        <p14:creationId xmlns:p14="http://schemas.microsoft.com/office/powerpoint/2010/main" val="2250008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משנה 2">
            <a:extLst>
              <a:ext uri="{FF2B5EF4-FFF2-40B4-BE49-F238E27FC236}">
                <a16:creationId xmlns:a16="http://schemas.microsoft.com/office/drawing/2014/main" id="{5FCA29CF-E86E-C078-043A-6B16C180B9A5}"/>
              </a:ext>
            </a:extLst>
          </p:cNvPr>
          <p:cNvSpPr>
            <a:spLocks noGrp="1"/>
          </p:cNvSpPr>
          <p:nvPr>
            <p:ph idx="1"/>
          </p:nvPr>
        </p:nvSpPr>
        <p:spPr>
          <a:xfrm>
            <a:off x="1155700" y="2603500"/>
            <a:ext cx="8824913" cy="3416300"/>
          </a:xfrm>
        </p:spPr>
        <p:txBody>
          <a:bodyPr/>
          <a:lstStyle/>
          <a:p>
            <a:pPr marL="0" indent="0" algn="l">
              <a:buNone/>
            </a:pPr>
            <a:r>
              <a:rPr lang="en-US" dirty="0"/>
              <a:t>Solis is a tool that helps us to synthesizing loop summaries</a:t>
            </a:r>
          </a:p>
          <a:p>
            <a:pPr marL="0" indent="0" algn="l">
              <a:buNone/>
            </a:pPr>
            <a:r>
              <a:rPr lang="en-US" dirty="0"/>
              <a:t>Based on syntax guided synthesis paradigm that take advantage from </a:t>
            </a:r>
          </a:p>
          <a:p>
            <a:pPr marL="0" indent="0" algn="l">
              <a:buNone/>
            </a:pPr>
            <a:r>
              <a:rPr lang="en-US" dirty="0"/>
              <a:t>1- search engine </a:t>
            </a:r>
          </a:p>
          <a:p>
            <a:pPr marL="0" indent="0" algn="l">
              <a:buNone/>
            </a:pPr>
            <a:r>
              <a:rPr lang="en-US" dirty="0"/>
              <a:t>2- equivalence checker</a:t>
            </a:r>
          </a:p>
          <a:p>
            <a:pPr algn="l"/>
            <a:endParaRPr lang="en-IL" dirty="0"/>
          </a:p>
        </p:txBody>
      </p:sp>
      <p:sp>
        <p:nvSpPr>
          <p:cNvPr id="5" name="כותרת 1">
            <a:extLst>
              <a:ext uri="{FF2B5EF4-FFF2-40B4-BE49-F238E27FC236}">
                <a16:creationId xmlns:a16="http://schemas.microsoft.com/office/drawing/2014/main" id="{8E2F4C97-2E06-800E-33BD-CE604DB9C132}"/>
              </a:ext>
            </a:extLst>
          </p:cNvPr>
          <p:cNvSpPr txBox="1">
            <a:spLocks/>
          </p:cNvSpPr>
          <p:nvPr/>
        </p:nvSpPr>
        <p:spPr bwMode="gray">
          <a:xfrm>
            <a:off x="1524000" y="1122363"/>
            <a:ext cx="9144000" cy="737259"/>
          </a:xfrm>
          <a:prstGeom prst="rect">
            <a:avLst/>
          </a:prstGeom>
        </p:spPr>
        <p:txBody>
          <a:bodyPr vert="horz" lIns="91440" tIns="45720" rIns="91440" bIns="45720" rtlCol="0" anchor="ctr">
            <a:normAutofit fontScale="97500"/>
          </a:bodyPr>
          <a:lstStyle>
            <a:lvl1pPr algn="l" defTabSz="457200" rtl="1" eaLnBrk="1" latinLnBrk="0" hangingPunct="1">
              <a:spcBef>
                <a:spcPct val="0"/>
              </a:spcBef>
              <a:buNone/>
              <a:defRPr sz="36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SOLIS</a:t>
            </a:r>
            <a:endParaRPr lang="en-IL" dirty="0"/>
          </a:p>
        </p:txBody>
      </p:sp>
    </p:spTree>
    <p:extLst>
      <p:ext uri="{BB962C8B-B14F-4D97-AF65-F5344CB8AC3E}">
        <p14:creationId xmlns:p14="http://schemas.microsoft.com/office/powerpoint/2010/main" val="5633299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5502BB5-D27D-4129-CD09-6BA27FD865F7}"/>
              </a:ext>
            </a:extLst>
          </p:cNvPr>
          <p:cNvSpPr>
            <a:spLocks noGrp="1"/>
          </p:cNvSpPr>
          <p:nvPr>
            <p:ph type="title"/>
          </p:nvPr>
        </p:nvSpPr>
        <p:spPr/>
        <p:txBody>
          <a:bodyPr/>
          <a:lstStyle/>
          <a:p>
            <a:pPr algn="l"/>
            <a:r>
              <a:rPr lang="en-US" dirty="0"/>
              <a:t>Search engine</a:t>
            </a:r>
            <a:endParaRPr lang="en-IL" dirty="0"/>
          </a:p>
        </p:txBody>
      </p:sp>
      <p:sp>
        <p:nvSpPr>
          <p:cNvPr id="3" name="מציין מיקום תוכן 2">
            <a:extLst>
              <a:ext uri="{FF2B5EF4-FFF2-40B4-BE49-F238E27FC236}">
                <a16:creationId xmlns:a16="http://schemas.microsoft.com/office/drawing/2014/main" id="{09426FE1-954F-0CE7-75D3-0EB7B7F408F5}"/>
              </a:ext>
            </a:extLst>
          </p:cNvPr>
          <p:cNvSpPr>
            <a:spLocks noGrp="1"/>
          </p:cNvSpPr>
          <p:nvPr>
            <p:ph idx="1"/>
          </p:nvPr>
        </p:nvSpPr>
        <p:spPr/>
        <p:txBody>
          <a:bodyPr/>
          <a:lstStyle/>
          <a:p>
            <a:pPr algn="l"/>
            <a:r>
              <a:rPr lang="en-US" dirty="0"/>
              <a:t>the search engine enumerates candidate Consul summaries for the given loop  until  we exhaust all candidate</a:t>
            </a:r>
          </a:p>
          <a:p>
            <a:pPr algn="l"/>
            <a:r>
              <a:rPr lang="en-US" dirty="0"/>
              <a:t>Consul programs for the given loop or until we generate an equivalent summary.</a:t>
            </a:r>
            <a:endParaRPr lang="en-IL" dirty="0"/>
          </a:p>
        </p:txBody>
      </p:sp>
    </p:spTree>
    <p:extLst>
      <p:ext uri="{BB962C8B-B14F-4D97-AF65-F5344CB8AC3E}">
        <p14:creationId xmlns:p14="http://schemas.microsoft.com/office/powerpoint/2010/main" val="19519752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DB4A953-6EE5-3932-5CC9-8906B6012920}"/>
              </a:ext>
            </a:extLst>
          </p:cNvPr>
          <p:cNvSpPr>
            <a:spLocks noGrp="1"/>
          </p:cNvSpPr>
          <p:nvPr>
            <p:ph type="title"/>
          </p:nvPr>
        </p:nvSpPr>
        <p:spPr>
          <a:xfrm>
            <a:off x="692150" y="746126"/>
            <a:ext cx="10515600" cy="487630"/>
          </a:xfrm>
        </p:spPr>
        <p:txBody>
          <a:bodyPr>
            <a:noAutofit/>
          </a:bodyPr>
          <a:lstStyle/>
          <a:p>
            <a:pPr algn="l"/>
            <a:r>
              <a:rPr lang="en-US" sz="2400" dirty="0"/>
              <a:t>search engine depends on two type of </a:t>
            </a:r>
            <a:r>
              <a:rPr lang="en-US" sz="2400" dirty="0" err="1"/>
              <a:t>informations</a:t>
            </a:r>
            <a:r>
              <a:rPr lang="en-US" sz="2400" dirty="0"/>
              <a:t> to </a:t>
            </a:r>
            <a:r>
              <a:rPr lang="en-US" sz="2400" dirty="0" err="1"/>
              <a:t>purne</a:t>
            </a:r>
            <a:r>
              <a:rPr lang="en-US" sz="2400" dirty="0"/>
              <a:t> large parts of search space</a:t>
            </a:r>
            <a:endParaRPr lang="en-IL" sz="2400" dirty="0"/>
          </a:p>
        </p:txBody>
      </p:sp>
      <p:sp>
        <p:nvSpPr>
          <p:cNvPr id="3" name="מציין מיקום תוכן 2">
            <a:extLst>
              <a:ext uri="{FF2B5EF4-FFF2-40B4-BE49-F238E27FC236}">
                <a16:creationId xmlns:a16="http://schemas.microsoft.com/office/drawing/2014/main" id="{5C2CDA36-30B2-48D2-AF5E-5B799646BB72}"/>
              </a:ext>
            </a:extLst>
          </p:cNvPr>
          <p:cNvSpPr>
            <a:spLocks noGrp="1"/>
          </p:cNvSpPr>
          <p:nvPr>
            <p:ph idx="1"/>
          </p:nvPr>
        </p:nvSpPr>
        <p:spPr>
          <a:xfrm>
            <a:off x="476250" y="2574390"/>
            <a:ext cx="10515600" cy="5139273"/>
          </a:xfrm>
        </p:spPr>
        <p:txBody>
          <a:bodyPr/>
          <a:lstStyle/>
          <a:p>
            <a:pPr marL="0" indent="0" algn="l">
              <a:buNone/>
            </a:pPr>
            <a:r>
              <a:rPr lang="en-US" dirty="0"/>
              <a:t> Variable types: Given a variable 𝑣, we write 𝜏 (𝑣) = 𝜏1 to indicate that the type of variable 𝑣 is 𝜏1. If 𝜏1 = Map, the notation 𝜏2 ⇒ 𝜏3 indicates that the key type of the map is 𝜏2 and value type is 𝜏3. </a:t>
            </a:r>
          </a:p>
          <a:p>
            <a:pPr marL="0" indent="0" algn="l">
              <a:buNone/>
            </a:pPr>
            <a:endParaRPr lang="en-US" dirty="0"/>
          </a:p>
          <a:p>
            <a:pPr marL="0" indent="0" algn="l">
              <a:buNone/>
            </a:pPr>
            <a:r>
              <a:rPr lang="en-US" dirty="0"/>
              <a:t>• Read-write sets: For each loop 𝐿 in the original contract, we compute the set of variables it reads from and the set of variables it writes to. We use the notation 𝑣 ∈ Reads(𝐿) (resp. 𝑣 ∈ Writes(𝐿)) to indicate that 𝑣 is read from (resp. written to) in loop 𝐿.</a:t>
            </a:r>
            <a:endParaRPr lang="en-IL" dirty="0"/>
          </a:p>
        </p:txBody>
      </p:sp>
    </p:spTree>
    <p:extLst>
      <p:ext uri="{BB962C8B-B14F-4D97-AF65-F5344CB8AC3E}">
        <p14:creationId xmlns:p14="http://schemas.microsoft.com/office/powerpoint/2010/main" val="2497424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C559CBF-B685-1DC0-465B-C01712EB3DD6}"/>
              </a:ext>
            </a:extLst>
          </p:cNvPr>
          <p:cNvSpPr>
            <a:spLocks noGrp="1"/>
          </p:cNvSpPr>
          <p:nvPr>
            <p:ph type="title"/>
          </p:nvPr>
        </p:nvSpPr>
        <p:spPr/>
        <p:txBody>
          <a:bodyPr/>
          <a:lstStyle/>
          <a:p>
            <a:r>
              <a:rPr lang="en-US" dirty="0"/>
              <a:t>motivation</a:t>
            </a:r>
            <a:endParaRPr lang="he-IL" dirty="0"/>
          </a:p>
        </p:txBody>
      </p:sp>
      <p:sp>
        <p:nvSpPr>
          <p:cNvPr id="4" name="מציין מיקום תוכן 2">
            <a:extLst>
              <a:ext uri="{FF2B5EF4-FFF2-40B4-BE49-F238E27FC236}">
                <a16:creationId xmlns:a16="http://schemas.microsoft.com/office/drawing/2014/main" id="{72288303-25E4-AB8F-18F4-427E1AE8DDC7}"/>
              </a:ext>
            </a:extLst>
          </p:cNvPr>
          <p:cNvSpPr>
            <a:spLocks noGrp="1"/>
          </p:cNvSpPr>
          <p:nvPr>
            <p:ph idx="1"/>
          </p:nvPr>
        </p:nvSpPr>
        <p:spPr>
          <a:xfrm>
            <a:off x="1154954" y="2603500"/>
            <a:ext cx="8825659" cy="3416300"/>
          </a:xfrm>
        </p:spPr>
        <p:txBody>
          <a:bodyPr/>
          <a:lstStyle/>
          <a:p>
            <a:pPr algn="l" rtl="0"/>
            <a:r>
              <a:rPr lang="en-US" dirty="0"/>
              <a:t>Why analyzing loops in smart contracts is crucial</a:t>
            </a:r>
            <a:r>
              <a:rPr lang="he-IL" dirty="0"/>
              <a:t>?</a:t>
            </a:r>
          </a:p>
          <a:p>
            <a:pPr algn="l" rtl="0"/>
            <a:r>
              <a:rPr lang="en-US" dirty="0"/>
              <a:t>The research evaluation shows that at least 56% of the analyzed loops can be summarized in our DSL, and 81% of these summaries are exactly equivalent to the original loop</a:t>
            </a:r>
            <a:endParaRPr lang="he-IL" dirty="0"/>
          </a:p>
        </p:txBody>
      </p:sp>
    </p:spTree>
    <p:extLst>
      <p:ext uri="{BB962C8B-B14F-4D97-AF65-F5344CB8AC3E}">
        <p14:creationId xmlns:p14="http://schemas.microsoft.com/office/powerpoint/2010/main" val="563957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מציין מיקום תוכן 4">
            <a:extLst>
              <a:ext uri="{FF2B5EF4-FFF2-40B4-BE49-F238E27FC236}">
                <a16:creationId xmlns:a16="http://schemas.microsoft.com/office/drawing/2014/main" id="{B758BE14-5AF5-D816-46F3-7F41AA6181E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85987" y="2631534"/>
            <a:ext cx="7670666" cy="3076837"/>
          </a:xfrm>
        </p:spPr>
      </p:pic>
    </p:spTree>
    <p:extLst>
      <p:ext uri="{BB962C8B-B14F-4D97-AF65-F5344CB8AC3E}">
        <p14:creationId xmlns:p14="http://schemas.microsoft.com/office/powerpoint/2010/main" val="25936795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A84D214-8F7D-7616-5C10-07AC9BBBEFF1}"/>
              </a:ext>
            </a:extLst>
          </p:cNvPr>
          <p:cNvSpPr>
            <a:spLocks noGrp="1"/>
          </p:cNvSpPr>
          <p:nvPr>
            <p:ph type="title"/>
          </p:nvPr>
        </p:nvSpPr>
        <p:spPr/>
        <p:txBody>
          <a:bodyPr>
            <a:normAutofit fontScale="90000"/>
          </a:bodyPr>
          <a:lstStyle/>
          <a:p>
            <a:pPr algn="l"/>
            <a:r>
              <a:rPr lang="en-US" dirty="0"/>
              <a:t>The table lists different statements and indicates the conditions under which they will be executed</a:t>
            </a:r>
            <a:endParaRPr lang="en-IL" dirty="0"/>
          </a:p>
        </p:txBody>
      </p:sp>
      <p:pic>
        <p:nvPicPr>
          <p:cNvPr id="9" name="מציין מיקום תוכן 8">
            <a:extLst>
              <a:ext uri="{FF2B5EF4-FFF2-40B4-BE49-F238E27FC236}">
                <a16:creationId xmlns:a16="http://schemas.microsoft.com/office/drawing/2014/main" id="{F6229286-B757-25D8-FF55-C3D1EFD7DD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396197"/>
            <a:ext cx="8858693" cy="3828869"/>
          </a:xfrm>
        </p:spPr>
      </p:pic>
    </p:spTree>
    <p:extLst>
      <p:ext uri="{BB962C8B-B14F-4D97-AF65-F5344CB8AC3E}">
        <p14:creationId xmlns:p14="http://schemas.microsoft.com/office/powerpoint/2010/main" val="10834726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860FC20-4124-36B8-8122-8C15FCF2B914}"/>
              </a:ext>
            </a:extLst>
          </p:cNvPr>
          <p:cNvSpPr>
            <a:spLocks noGrp="1"/>
          </p:cNvSpPr>
          <p:nvPr>
            <p:ph type="title"/>
          </p:nvPr>
        </p:nvSpPr>
        <p:spPr>
          <a:xfrm>
            <a:off x="838200" y="365126"/>
            <a:ext cx="10515600" cy="315912"/>
          </a:xfrm>
        </p:spPr>
        <p:txBody>
          <a:bodyPr>
            <a:normAutofit fontScale="90000"/>
          </a:bodyPr>
          <a:lstStyle/>
          <a:p>
            <a:pPr algn="l"/>
            <a:r>
              <a:rPr lang="en-US" dirty="0"/>
              <a:t>Example :</a:t>
            </a:r>
            <a:endParaRPr lang="en-IL" dirty="0"/>
          </a:p>
        </p:txBody>
      </p:sp>
      <p:sp>
        <p:nvSpPr>
          <p:cNvPr id="3" name="מציין מיקום תוכן 2">
            <a:extLst>
              <a:ext uri="{FF2B5EF4-FFF2-40B4-BE49-F238E27FC236}">
                <a16:creationId xmlns:a16="http://schemas.microsoft.com/office/drawing/2014/main" id="{82CA9434-62BA-B4DE-ADDB-C3564D795FFE}"/>
              </a:ext>
            </a:extLst>
          </p:cNvPr>
          <p:cNvSpPr>
            <a:spLocks noGrp="1"/>
          </p:cNvSpPr>
          <p:nvPr>
            <p:ph idx="1"/>
          </p:nvPr>
        </p:nvSpPr>
        <p:spPr>
          <a:xfrm>
            <a:off x="431800" y="2246402"/>
            <a:ext cx="10515600" cy="5283111"/>
          </a:xfrm>
        </p:spPr>
        <p:txBody>
          <a:bodyPr>
            <a:normAutofit/>
          </a:bodyPr>
          <a:lstStyle/>
          <a:p>
            <a:pPr marL="0" indent="0" algn="l">
              <a:buNone/>
            </a:pPr>
            <a:r>
              <a:rPr lang="en-US" dirty="0"/>
              <a:t>• map: According to the second row of Table 5, Solis only enumerates the statement 𝑣1 = map(𝑣2,𝜑, 𝐹 ) if both 𝑣1 and 𝑣2 have type mapping and 𝑣1 is written to by the input loop whereas 𝑣2 is read from. </a:t>
            </a:r>
          </a:p>
          <a:p>
            <a:pPr marL="0" indent="0" algn="l">
              <a:buNone/>
            </a:pPr>
            <a:r>
              <a:rPr lang="en-US" dirty="0"/>
              <a:t>• </a:t>
            </a:r>
            <a:r>
              <a:rPr lang="en-US" dirty="0" err="1"/>
              <a:t>foldlNested</a:t>
            </a:r>
            <a:r>
              <a:rPr lang="en-US" dirty="0"/>
              <a:t>: For an input loop 𝐿, the summary should only contain the statement 𝑣1 = </a:t>
            </a:r>
            <a:r>
              <a:rPr lang="en-US" dirty="0" err="1"/>
              <a:t>foldlNested</a:t>
            </a:r>
            <a:r>
              <a:rPr lang="en-US" dirty="0"/>
              <a:t>(𝑣2, 𝑣3, 𝑓,𝑖) if 𝑣1 has type Int and the value type of 𝑣3 is the same as the key type of 𝑣2. In addition, 𝑣1 must be written to and 𝑣2, 𝑣3 must be read from.</a:t>
            </a:r>
          </a:p>
          <a:p>
            <a:pPr marL="0" indent="0" algn="l">
              <a:buNone/>
            </a:pPr>
            <a:r>
              <a:rPr lang="en-US" dirty="0"/>
              <a:t> • Composition: According to the first row of Table 5, different statements in the summary should not write to the same variable. This rule prevents Solis from enumerating useless</a:t>
            </a:r>
            <a:endParaRPr lang="en-IL" dirty="0"/>
          </a:p>
        </p:txBody>
      </p:sp>
    </p:spTree>
    <p:extLst>
      <p:ext uri="{BB962C8B-B14F-4D97-AF65-F5344CB8AC3E}">
        <p14:creationId xmlns:p14="http://schemas.microsoft.com/office/powerpoint/2010/main" val="34662872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371AF90-A996-020F-738F-A3F38B6EAB1D}"/>
              </a:ext>
            </a:extLst>
          </p:cNvPr>
          <p:cNvSpPr>
            <a:spLocks noGrp="1"/>
          </p:cNvSpPr>
          <p:nvPr>
            <p:ph type="title"/>
          </p:nvPr>
        </p:nvSpPr>
        <p:spPr/>
        <p:txBody>
          <a:bodyPr/>
          <a:lstStyle/>
          <a:p>
            <a:pPr algn="l"/>
            <a:r>
              <a:rPr lang="en-US" dirty="0"/>
              <a:t>Equivalence Checker</a:t>
            </a:r>
            <a:endParaRPr lang="en-IL" dirty="0"/>
          </a:p>
        </p:txBody>
      </p:sp>
      <p:sp>
        <p:nvSpPr>
          <p:cNvPr id="3" name="מציין מיקום תוכן 2">
            <a:extLst>
              <a:ext uri="{FF2B5EF4-FFF2-40B4-BE49-F238E27FC236}">
                <a16:creationId xmlns:a16="http://schemas.microsoft.com/office/drawing/2014/main" id="{8448742D-4435-BA60-C9CF-2AAA98787941}"/>
              </a:ext>
            </a:extLst>
          </p:cNvPr>
          <p:cNvSpPr>
            <a:spLocks noGrp="1"/>
          </p:cNvSpPr>
          <p:nvPr>
            <p:ph idx="1"/>
          </p:nvPr>
        </p:nvSpPr>
        <p:spPr/>
        <p:txBody>
          <a:bodyPr/>
          <a:lstStyle/>
          <a:p>
            <a:pPr marL="0" indent="0" algn="l">
              <a:buNone/>
            </a:pPr>
            <a:r>
              <a:rPr lang="en-US" dirty="0"/>
              <a:t>-1 convert the consul summary s to </a:t>
            </a:r>
            <a:r>
              <a:rPr lang="en-US" dirty="0" err="1"/>
              <a:t>solididity</a:t>
            </a:r>
            <a:r>
              <a:rPr lang="en-US" dirty="0"/>
              <a:t> code s’ by using syntax-directed translation </a:t>
            </a:r>
          </a:p>
          <a:p>
            <a:pPr marL="0" indent="0" algn="l">
              <a:buNone/>
            </a:pPr>
            <a:r>
              <a:rPr lang="en-US" dirty="0"/>
              <a:t>2- there is no checker that check Equivalence between two solidity code so we </a:t>
            </a:r>
            <a:r>
              <a:rPr lang="en-US" dirty="0" err="1"/>
              <a:t>imlplemnt</a:t>
            </a:r>
            <a:r>
              <a:rPr lang="en-US" dirty="0"/>
              <a:t> the verifier </a:t>
            </a:r>
            <a:endParaRPr lang="en-IL" dirty="0"/>
          </a:p>
        </p:txBody>
      </p:sp>
    </p:spTree>
    <p:extLst>
      <p:ext uri="{BB962C8B-B14F-4D97-AF65-F5344CB8AC3E}">
        <p14:creationId xmlns:p14="http://schemas.microsoft.com/office/powerpoint/2010/main" val="41856103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D5A07CF-16FC-9D87-ACD7-E9D155E6A50D}"/>
              </a:ext>
            </a:extLst>
          </p:cNvPr>
          <p:cNvSpPr>
            <a:spLocks noGrp="1"/>
          </p:cNvSpPr>
          <p:nvPr>
            <p:ph type="title"/>
          </p:nvPr>
        </p:nvSpPr>
        <p:spPr/>
        <p:txBody>
          <a:bodyPr/>
          <a:lstStyle/>
          <a:p>
            <a:pPr algn="l"/>
            <a:r>
              <a:rPr lang="en-US" dirty="0"/>
              <a:t>Example </a:t>
            </a:r>
            <a:endParaRPr lang="en-IL" dirty="0"/>
          </a:p>
        </p:txBody>
      </p:sp>
      <p:sp>
        <p:nvSpPr>
          <p:cNvPr id="3" name="מציין מיקום תוכן 2">
            <a:extLst>
              <a:ext uri="{FF2B5EF4-FFF2-40B4-BE49-F238E27FC236}">
                <a16:creationId xmlns:a16="http://schemas.microsoft.com/office/drawing/2014/main" id="{A22693F6-B91E-1107-0727-4E6DB7CFB4DB}"/>
              </a:ext>
            </a:extLst>
          </p:cNvPr>
          <p:cNvSpPr>
            <a:spLocks noGrp="1"/>
          </p:cNvSpPr>
          <p:nvPr>
            <p:ph idx="1"/>
          </p:nvPr>
        </p:nvSpPr>
        <p:spPr/>
        <p:txBody>
          <a:bodyPr/>
          <a:lstStyle/>
          <a:p>
            <a:pPr marL="0" indent="0" algn="l">
              <a:buNone/>
            </a:pPr>
            <a:r>
              <a:rPr lang="en-US" dirty="0"/>
              <a:t>the checker takes as input two Solidity programs fun1 and fun2 as well as a symbolic input called input and verification bound 𝐾 that controls how many times the loops are unrolled. Then, we symbolically evaluate both fun1 and fun2 on the symbolic input state to obtain a pair of symbolic output states o1 and o2. If the resulting output states are equal, this constitutes a proof (up to bound 𝐾) that the Consul summary is equivalent to the original loop</a:t>
            </a:r>
            <a:endParaRPr lang="en-IL" dirty="0"/>
          </a:p>
        </p:txBody>
      </p:sp>
    </p:spTree>
    <p:extLst>
      <p:ext uri="{BB962C8B-B14F-4D97-AF65-F5344CB8AC3E}">
        <p14:creationId xmlns:p14="http://schemas.microsoft.com/office/powerpoint/2010/main" val="15021530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5F7AE48-3739-6E9F-C270-28DD686F151A}"/>
              </a:ext>
            </a:extLst>
          </p:cNvPr>
          <p:cNvSpPr>
            <a:spLocks noGrp="1"/>
          </p:cNvSpPr>
          <p:nvPr>
            <p:ph type="title"/>
          </p:nvPr>
        </p:nvSpPr>
        <p:spPr/>
        <p:txBody>
          <a:bodyPr/>
          <a:lstStyle/>
          <a:p>
            <a:pPr algn="l"/>
            <a:r>
              <a:rPr lang="en-US" dirty="0"/>
              <a:t>compositional synthesis</a:t>
            </a:r>
            <a:endParaRPr lang="en-IL" dirty="0"/>
          </a:p>
        </p:txBody>
      </p:sp>
      <p:sp>
        <p:nvSpPr>
          <p:cNvPr id="3" name="מציין מיקום תוכן 2">
            <a:extLst>
              <a:ext uri="{FF2B5EF4-FFF2-40B4-BE49-F238E27FC236}">
                <a16:creationId xmlns:a16="http://schemas.microsoft.com/office/drawing/2014/main" id="{69A11358-5E90-EF34-1558-549E5B1CE855}"/>
              </a:ext>
            </a:extLst>
          </p:cNvPr>
          <p:cNvSpPr>
            <a:spLocks noGrp="1"/>
          </p:cNvSpPr>
          <p:nvPr>
            <p:ph idx="1"/>
          </p:nvPr>
        </p:nvSpPr>
        <p:spPr/>
        <p:txBody>
          <a:bodyPr/>
          <a:lstStyle/>
          <a:p>
            <a:pPr marL="0" indent="0" algn="l">
              <a:buNone/>
            </a:pPr>
            <a:r>
              <a:rPr lang="en-US" dirty="0"/>
              <a:t>synthesis of complex summaries by synthesizing their constituent parts and then composing them together</a:t>
            </a:r>
          </a:p>
          <a:p>
            <a:pPr marL="0" indent="0" algn="l">
              <a:buNone/>
            </a:pPr>
            <a:r>
              <a:rPr lang="en-US" dirty="0"/>
              <a:t>If there is variable v2 that depends on variable v1 this algorithm will not be able to synthesize a Consul the program that have this variable </a:t>
            </a:r>
          </a:p>
        </p:txBody>
      </p:sp>
    </p:spTree>
    <p:extLst>
      <p:ext uri="{BB962C8B-B14F-4D97-AF65-F5344CB8AC3E}">
        <p14:creationId xmlns:p14="http://schemas.microsoft.com/office/powerpoint/2010/main" val="32487959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69C4B15-7E13-632D-ADF7-2F604A68CA38}"/>
              </a:ext>
            </a:extLst>
          </p:cNvPr>
          <p:cNvSpPr>
            <a:spLocks noGrp="1"/>
          </p:cNvSpPr>
          <p:nvPr>
            <p:ph type="title"/>
          </p:nvPr>
        </p:nvSpPr>
        <p:spPr/>
        <p:txBody>
          <a:bodyPr/>
          <a:lstStyle/>
          <a:p>
            <a:pPr algn="l"/>
            <a:r>
              <a:rPr lang="en-US" dirty="0"/>
              <a:t>EVALUATION</a:t>
            </a:r>
            <a:endParaRPr lang="en-IL" dirty="0"/>
          </a:p>
        </p:txBody>
      </p:sp>
      <p:sp>
        <p:nvSpPr>
          <p:cNvPr id="3" name="מציין מיקום תוכן 2">
            <a:extLst>
              <a:ext uri="{FF2B5EF4-FFF2-40B4-BE49-F238E27FC236}">
                <a16:creationId xmlns:a16="http://schemas.microsoft.com/office/drawing/2014/main" id="{B32C03B2-E79D-9D7A-E941-1C7E8655448A}"/>
              </a:ext>
            </a:extLst>
          </p:cNvPr>
          <p:cNvSpPr>
            <a:spLocks noGrp="1"/>
          </p:cNvSpPr>
          <p:nvPr>
            <p:ph idx="1"/>
          </p:nvPr>
        </p:nvSpPr>
        <p:spPr/>
        <p:txBody>
          <a:bodyPr/>
          <a:lstStyle/>
          <a:p>
            <a:pPr marL="0" indent="0" algn="l">
              <a:buNone/>
            </a:pPr>
            <a:r>
              <a:rPr lang="en-US" dirty="0"/>
              <a:t>RQ1 What percentage of loops can be precisely (or at least partially) summarized in the Consul language?</a:t>
            </a:r>
          </a:p>
          <a:p>
            <a:pPr marL="0" indent="0" algn="l">
              <a:buNone/>
            </a:pPr>
            <a:r>
              <a:rPr lang="en-US" dirty="0"/>
              <a:t> RQ2 What is the relative frequency of Consul constructs that are used in Solidity loop summaries? </a:t>
            </a:r>
          </a:p>
          <a:p>
            <a:pPr marL="0" indent="0" algn="l">
              <a:buNone/>
            </a:pPr>
            <a:r>
              <a:rPr lang="en-US" dirty="0"/>
              <a:t>RQ3 What types of loops cannot be summarized using Solis?</a:t>
            </a:r>
            <a:endParaRPr lang="en-IL" dirty="0"/>
          </a:p>
        </p:txBody>
      </p:sp>
    </p:spTree>
    <p:extLst>
      <p:ext uri="{BB962C8B-B14F-4D97-AF65-F5344CB8AC3E}">
        <p14:creationId xmlns:p14="http://schemas.microsoft.com/office/powerpoint/2010/main" val="3363959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FBCC1BA-ADF6-E8B0-39A0-9ED20762C786}"/>
              </a:ext>
            </a:extLst>
          </p:cNvPr>
          <p:cNvSpPr>
            <a:spLocks noGrp="1"/>
          </p:cNvSpPr>
          <p:nvPr>
            <p:ph type="title"/>
          </p:nvPr>
        </p:nvSpPr>
        <p:spPr/>
        <p:txBody>
          <a:bodyPr>
            <a:normAutofit fontScale="90000"/>
          </a:bodyPr>
          <a:lstStyle/>
          <a:p>
            <a:pPr algn="l"/>
            <a:r>
              <a:rPr lang="en-US" sz="3600" dirty="0"/>
              <a:t>RQ1 What percentage of loops can be precisely (or at least partially) summarized in the Consul language?</a:t>
            </a:r>
            <a:br>
              <a:rPr lang="en-US" dirty="0"/>
            </a:br>
            <a:endParaRPr lang="en-IL" dirty="0"/>
          </a:p>
        </p:txBody>
      </p:sp>
      <p:sp>
        <p:nvSpPr>
          <p:cNvPr id="3" name="מציין מיקום תוכן 2">
            <a:extLst>
              <a:ext uri="{FF2B5EF4-FFF2-40B4-BE49-F238E27FC236}">
                <a16:creationId xmlns:a16="http://schemas.microsoft.com/office/drawing/2014/main" id="{92071AB4-DF74-9905-E1D8-9D4FB8A709D1}"/>
              </a:ext>
            </a:extLst>
          </p:cNvPr>
          <p:cNvSpPr>
            <a:spLocks noGrp="1"/>
          </p:cNvSpPr>
          <p:nvPr>
            <p:ph idx="1"/>
          </p:nvPr>
        </p:nvSpPr>
        <p:spPr>
          <a:xfrm>
            <a:off x="1122830" y="2393950"/>
            <a:ext cx="8825659" cy="3416300"/>
          </a:xfrm>
        </p:spPr>
        <p:txBody>
          <a:bodyPr/>
          <a:lstStyle/>
          <a:p>
            <a:pPr algn="l"/>
            <a:r>
              <a:rPr lang="en-US" dirty="0"/>
              <a:t>At least 56% of the loops in Solidity contracts have a summary that is expressible in the Consul loop summarization DSL, and 81% of these summaries are equivalent to the original loop.</a:t>
            </a:r>
            <a:endParaRPr lang="en-IL" dirty="0"/>
          </a:p>
        </p:txBody>
      </p:sp>
      <p:pic>
        <p:nvPicPr>
          <p:cNvPr id="4" name="מציין מיקום תוכן 4">
            <a:extLst>
              <a:ext uri="{FF2B5EF4-FFF2-40B4-BE49-F238E27FC236}">
                <a16:creationId xmlns:a16="http://schemas.microsoft.com/office/drawing/2014/main" id="{ED214896-82A2-ED24-3654-EB8CA193EF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900" y="3511550"/>
            <a:ext cx="10515600" cy="2482850"/>
          </a:xfrm>
          <a:prstGeom prst="rect">
            <a:avLst/>
          </a:prstGeom>
        </p:spPr>
      </p:pic>
    </p:spTree>
    <p:extLst>
      <p:ext uri="{BB962C8B-B14F-4D97-AF65-F5344CB8AC3E}">
        <p14:creationId xmlns:p14="http://schemas.microsoft.com/office/powerpoint/2010/main" val="24091707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4B0738C-12D4-74B6-77D2-6A2C083222EB}"/>
              </a:ext>
            </a:extLst>
          </p:cNvPr>
          <p:cNvSpPr>
            <a:spLocks noGrp="1"/>
          </p:cNvSpPr>
          <p:nvPr>
            <p:ph type="title"/>
          </p:nvPr>
        </p:nvSpPr>
        <p:spPr/>
        <p:txBody>
          <a:bodyPr>
            <a:normAutofit fontScale="90000"/>
          </a:bodyPr>
          <a:lstStyle/>
          <a:p>
            <a:pPr algn="l"/>
            <a:r>
              <a:rPr lang="en-US" sz="3600" dirty="0"/>
              <a:t>RQ2 What is the relative frequency of Consul constructs that are used in Solidity loop summaries?</a:t>
            </a:r>
            <a:endParaRPr lang="en-IL" sz="3600" dirty="0"/>
          </a:p>
        </p:txBody>
      </p:sp>
      <p:sp>
        <p:nvSpPr>
          <p:cNvPr id="3" name="מציין מיקום תוכן 2">
            <a:extLst>
              <a:ext uri="{FF2B5EF4-FFF2-40B4-BE49-F238E27FC236}">
                <a16:creationId xmlns:a16="http://schemas.microsoft.com/office/drawing/2014/main" id="{EA2FE850-49DC-76FD-3F7B-861A0093AAB3}"/>
              </a:ext>
            </a:extLst>
          </p:cNvPr>
          <p:cNvSpPr>
            <a:spLocks noGrp="1"/>
          </p:cNvSpPr>
          <p:nvPr>
            <p:ph idx="1"/>
          </p:nvPr>
        </p:nvSpPr>
        <p:spPr>
          <a:xfrm>
            <a:off x="609600" y="2239962"/>
            <a:ext cx="10515600" cy="4351338"/>
          </a:xfrm>
        </p:spPr>
        <p:txBody>
          <a:bodyPr/>
          <a:lstStyle/>
          <a:p>
            <a:pPr algn="l"/>
            <a:r>
              <a:rPr lang="en-US" dirty="0"/>
              <a:t>The most commonly occurring Consul construct in the synthesized summaries is map. Furthermore, the nested variants of Consul operators occur more commonly than their non-nested variants</a:t>
            </a:r>
            <a:endParaRPr lang="en-IL" dirty="0"/>
          </a:p>
        </p:txBody>
      </p:sp>
      <p:pic>
        <p:nvPicPr>
          <p:cNvPr id="5" name="תמונה 4">
            <a:extLst>
              <a:ext uri="{FF2B5EF4-FFF2-40B4-BE49-F238E27FC236}">
                <a16:creationId xmlns:a16="http://schemas.microsoft.com/office/drawing/2014/main" id="{2FBAE01C-DDCA-4FC9-3044-F8185EEFE5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554" y="3086100"/>
            <a:ext cx="6656746" cy="3505200"/>
          </a:xfrm>
          <a:prstGeom prst="rect">
            <a:avLst/>
          </a:prstGeom>
        </p:spPr>
      </p:pic>
    </p:spTree>
    <p:extLst>
      <p:ext uri="{BB962C8B-B14F-4D97-AF65-F5344CB8AC3E}">
        <p14:creationId xmlns:p14="http://schemas.microsoft.com/office/powerpoint/2010/main" val="14005504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FC5AD66-144D-2D02-5224-C2CDE4168F63}"/>
              </a:ext>
            </a:extLst>
          </p:cNvPr>
          <p:cNvSpPr>
            <a:spLocks noGrp="1"/>
          </p:cNvSpPr>
          <p:nvPr>
            <p:ph type="title"/>
          </p:nvPr>
        </p:nvSpPr>
        <p:spPr/>
        <p:txBody>
          <a:bodyPr/>
          <a:lstStyle/>
          <a:p>
            <a:pPr algn="l"/>
            <a:r>
              <a:rPr lang="en-US" dirty="0"/>
              <a:t>What types of loops cannot be summarized using Solis</a:t>
            </a:r>
            <a:endParaRPr lang="en-IL" dirty="0"/>
          </a:p>
        </p:txBody>
      </p:sp>
      <p:sp>
        <p:nvSpPr>
          <p:cNvPr id="3" name="מציין מיקום תוכן 2">
            <a:extLst>
              <a:ext uri="{FF2B5EF4-FFF2-40B4-BE49-F238E27FC236}">
                <a16:creationId xmlns:a16="http://schemas.microsoft.com/office/drawing/2014/main" id="{CC2C4C0C-D65F-9A68-4787-3A3F71325A09}"/>
              </a:ext>
            </a:extLst>
          </p:cNvPr>
          <p:cNvSpPr>
            <a:spLocks noGrp="1"/>
          </p:cNvSpPr>
          <p:nvPr>
            <p:ph idx="1"/>
          </p:nvPr>
        </p:nvSpPr>
        <p:spPr/>
        <p:txBody>
          <a:bodyPr>
            <a:normAutofit/>
          </a:bodyPr>
          <a:lstStyle/>
          <a:p>
            <a:pPr marL="0" indent="0" algn="l">
              <a:buNone/>
            </a:pPr>
            <a:r>
              <a:rPr lang="en-US" sz="1600" dirty="0"/>
              <a:t>There are two reasons why Solis may fail to generate a useful loop summary. One reason is due to the incomplete decomposition heuristic described in Section 4.3. Another reason is the presence of complex arithmetic or nested loops that result in behavior that is not easily expressible in the Consul DSL</a:t>
            </a:r>
            <a:endParaRPr lang="en-IL" sz="1600" dirty="0"/>
          </a:p>
        </p:txBody>
      </p:sp>
      <p:pic>
        <p:nvPicPr>
          <p:cNvPr id="5" name="תמונה 4">
            <a:extLst>
              <a:ext uri="{FF2B5EF4-FFF2-40B4-BE49-F238E27FC236}">
                <a16:creationId xmlns:a16="http://schemas.microsoft.com/office/drawing/2014/main" id="{8DD0E9FA-97D8-3245-9739-21C50B63C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0181" y="3556000"/>
            <a:ext cx="3843564" cy="2661953"/>
          </a:xfrm>
          <a:prstGeom prst="rect">
            <a:avLst/>
          </a:prstGeom>
        </p:spPr>
      </p:pic>
    </p:spTree>
    <p:extLst>
      <p:ext uri="{BB962C8B-B14F-4D97-AF65-F5344CB8AC3E}">
        <p14:creationId xmlns:p14="http://schemas.microsoft.com/office/powerpoint/2010/main" val="3406726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A27AD44-3C82-FAA9-8F7F-9DFD7136970C}"/>
              </a:ext>
            </a:extLst>
          </p:cNvPr>
          <p:cNvSpPr>
            <a:spLocks noGrp="1"/>
          </p:cNvSpPr>
          <p:nvPr>
            <p:ph type="title"/>
          </p:nvPr>
        </p:nvSpPr>
        <p:spPr/>
        <p:txBody>
          <a:bodyPr/>
          <a:lstStyle/>
          <a:p>
            <a:r>
              <a:rPr lang="en-US" dirty="0"/>
              <a:t>motivation</a:t>
            </a:r>
            <a:endParaRPr lang="he-IL" dirty="0"/>
          </a:p>
        </p:txBody>
      </p:sp>
      <p:pic>
        <p:nvPicPr>
          <p:cNvPr id="5" name="תמונה 4">
            <a:extLst>
              <a:ext uri="{FF2B5EF4-FFF2-40B4-BE49-F238E27FC236}">
                <a16:creationId xmlns:a16="http://schemas.microsoft.com/office/drawing/2014/main" id="{1CF91349-4880-B155-2BFE-96553CC1C480}"/>
              </a:ext>
            </a:extLst>
          </p:cNvPr>
          <p:cNvPicPr>
            <a:picLocks noChangeAspect="1"/>
          </p:cNvPicPr>
          <p:nvPr/>
        </p:nvPicPr>
        <p:blipFill>
          <a:blip r:embed="rId2"/>
          <a:stretch>
            <a:fillRect/>
          </a:stretch>
        </p:blipFill>
        <p:spPr>
          <a:xfrm>
            <a:off x="1089866" y="3429000"/>
            <a:ext cx="9775053" cy="1367575"/>
          </a:xfrm>
          <a:prstGeom prst="rect">
            <a:avLst/>
          </a:prstGeom>
        </p:spPr>
      </p:pic>
    </p:spTree>
    <p:extLst>
      <p:ext uri="{BB962C8B-B14F-4D97-AF65-F5344CB8AC3E}">
        <p14:creationId xmlns:p14="http://schemas.microsoft.com/office/powerpoint/2010/main" val="27216242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5163E78-57AC-355A-4AA2-BF9E4C4F5E62}"/>
              </a:ext>
            </a:extLst>
          </p:cNvPr>
          <p:cNvSpPr>
            <a:spLocks noGrp="1"/>
          </p:cNvSpPr>
          <p:nvPr>
            <p:ph type="title"/>
          </p:nvPr>
        </p:nvSpPr>
        <p:spPr/>
        <p:txBody>
          <a:bodyPr>
            <a:normAutofit/>
          </a:bodyPr>
          <a:lstStyle/>
          <a:p>
            <a:pPr algn="l"/>
            <a:r>
              <a:rPr lang="en-US" sz="3600" dirty="0"/>
              <a:t>Threats to validity</a:t>
            </a:r>
            <a:endParaRPr lang="en-IL" sz="3600" dirty="0"/>
          </a:p>
        </p:txBody>
      </p:sp>
      <p:sp>
        <p:nvSpPr>
          <p:cNvPr id="3" name="מציין מיקום תוכן 2">
            <a:extLst>
              <a:ext uri="{FF2B5EF4-FFF2-40B4-BE49-F238E27FC236}">
                <a16:creationId xmlns:a16="http://schemas.microsoft.com/office/drawing/2014/main" id="{C82AC7AA-40E8-21F0-1BC0-A4FF16E346EC}"/>
              </a:ext>
            </a:extLst>
          </p:cNvPr>
          <p:cNvSpPr>
            <a:spLocks noGrp="1"/>
          </p:cNvSpPr>
          <p:nvPr>
            <p:ph idx="1"/>
          </p:nvPr>
        </p:nvSpPr>
        <p:spPr/>
        <p:txBody>
          <a:bodyPr/>
          <a:lstStyle/>
          <a:p>
            <a:pPr marL="0" indent="0" algn="l">
              <a:buNone/>
            </a:pPr>
            <a:r>
              <a:rPr lang="en-US" dirty="0"/>
              <a:t>We are sure not about the accuracy of the results we got  from the experiments </a:t>
            </a:r>
          </a:p>
        </p:txBody>
      </p:sp>
    </p:spTree>
    <p:extLst>
      <p:ext uri="{BB962C8B-B14F-4D97-AF65-F5344CB8AC3E}">
        <p14:creationId xmlns:p14="http://schemas.microsoft.com/office/powerpoint/2010/main" val="29950432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119A5EB-C0A4-862B-F6FA-F8FD75805D59}"/>
              </a:ext>
            </a:extLst>
          </p:cNvPr>
          <p:cNvSpPr>
            <a:spLocks noGrp="1"/>
          </p:cNvSpPr>
          <p:nvPr>
            <p:ph type="title"/>
          </p:nvPr>
        </p:nvSpPr>
        <p:spPr/>
        <p:txBody>
          <a:bodyPr/>
          <a:lstStyle/>
          <a:p>
            <a:pPr algn="l"/>
            <a:r>
              <a:rPr lang="en-US" dirty="0"/>
              <a:t>Benchmark Selection</a:t>
            </a:r>
            <a:endParaRPr lang="en-IL" dirty="0"/>
          </a:p>
        </p:txBody>
      </p:sp>
      <p:sp>
        <p:nvSpPr>
          <p:cNvPr id="3" name="מציין מיקום תוכן 2">
            <a:extLst>
              <a:ext uri="{FF2B5EF4-FFF2-40B4-BE49-F238E27FC236}">
                <a16:creationId xmlns:a16="http://schemas.microsoft.com/office/drawing/2014/main" id="{4EA5700A-C1E8-D200-D1AD-323589A07ABD}"/>
              </a:ext>
            </a:extLst>
          </p:cNvPr>
          <p:cNvSpPr>
            <a:spLocks noGrp="1"/>
          </p:cNvSpPr>
          <p:nvPr>
            <p:ph idx="1"/>
          </p:nvPr>
        </p:nvSpPr>
        <p:spPr/>
        <p:txBody>
          <a:bodyPr/>
          <a:lstStyle/>
          <a:p>
            <a:pPr marL="0" indent="0" algn="l">
              <a:buNone/>
            </a:pPr>
            <a:r>
              <a:rPr lang="en-US" dirty="0"/>
              <a:t>We can evaluate </a:t>
            </a:r>
            <a:r>
              <a:rPr lang="en-US" dirty="0" err="1"/>
              <a:t>solis</a:t>
            </a:r>
            <a:r>
              <a:rPr lang="en-US" dirty="0"/>
              <a:t> in  1200 from  22,685 loops because of the</a:t>
            </a:r>
          </a:p>
          <a:p>
            <a:pPr marL="0" indent="0" algn="l">
              <a:buNone/>
            </a:pPr>
            <a:r>
              <a:rPr lang="en-US" dirty="0"/>
              <a:t>limitations of our implementation and time restrictions</a:t>
            </a:r>
            <a:endParaRPr lang="en-IL" dirty="0"/>
          </a:p>
        </p:txBody>
      </p:sp>
    </p:spTree>
    <p:extLst>
      <p:ext uri="{BB962C8B-B14F-4D97-AF65-F5344CB8AC3E}">
        <p14:creationId xmlns:p14="http://schemas.microsoft.com/office/powerpoint/2010/main" val="26362373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EDDC1D4-7D4D-05CF-BF68-F591AD440393}"/>
              </a:ext>
            </a:extLst>
          </p:cNvPr>
          <p:cNvSpPr>
            <a:spLocks noGrp="1"/>
          </p:cNvSpPr>
          <p:nvPr>
            <p:ph type="title"/>
          </p:nvPr>
        </p:nvSpPr>
        <p:spPr>
          <a:xfrm>
            <a:off x="838200" y="365125"/>
            <a:ext cx="10515600" cy="6273670"/>
          </a:xfrm>
        </p:spPr>
        <p:txBody>
          <a:bodyPr>
            <a:normAutofit/>
          </a:bodyPr>
          <a:lstStyle/>
          <a:p>
            <a:pPr algn="l"/>
            <a:r>
              <a:rPr lang="en-US" dirty="0"/>
              <a:t>Validity of Summaries:</a:t>
            </a:r>
            <a:br>
              <a:rPr lang="en-US" dirty="0"/>
            </a:br>
            <a:br>
              <a:rPr lang="en-US" dirty="0"/>
            </a:br>
            <a:r>
              <a:rPr lang="en-US" sz="2000" dirty="0" err="1">
                <a:solidFill>
                  <a:schemeClr val="tx1"/>
                </a:solidFill>
              </a:rPr>
              <a:t>Solies</a:t>
            </a:r>
            <a:r>
              <a:rPr lang="en-US" sz="2000" dirty="0">
                <a:solidFill>
                  <a:schemeClr val="tx1"/>
                </a:solidFill>
              </a:rPr>
              <a:t> use bounded number of verification to check if two solidity code are </a:t>
            </a:r>
            <a:r>
              <a:rPr lang="en-US" sz="2000" dirty="0" err="1">
                <a:solidFill>
                  <a:schemeClr val="tx1"/>
                </a:solidFill>
              </a:rPr>
              <a:t>equivlance</a:t>
            </a:r>
            <a:r>
              <a:rPr lang="en-US" sz="2000" dirty="0">
                <a:solidFill>
                  <a:schemeClr val="tx1"/>
                </a:solidFill>
              </a:rPr>
              <a:t> .</a:t>
            </a:r>
            <a:br>
              <a:rPr lang="en-US" sz="2000" dirty="0">
                <a:solidFill>
                  <a:schemeClr val="tx1"/>
                </a:solidFill>
              </a:rPr>
            </a:br>
            <a:br>
              <a:rPr lang="en-US" sz="2000" dirty="0">
                <a:solidFill>
                  <a:schemeClr val="tx1"/>
                </a:solidFill>
              </a:rPr>
            </a:br>
            <a:r>
              <a:rPr lang="en-US" sz="2000" dirty="0">
                <a:solidFill>
                  <a:schemeClr val="tx1"/>
                </a:solidFill>
              </a:rPr>
              <a:t>based on our manual inspection of randomly sampled summaries, we find that the loops synthesized by Solis are indeed equivalent to the original loop</a:t>
            </a:r>
            <a:br>
              <a:rPr lang="en-IL" sz="3600" dirty="0"/>
            </a:br>
            <a:br>
              <a:rPr lang="en-US" dirty="0"/>
            </a:br>
            <a:br>
              <a:rPr lang="en-US" dirty="0"/>
            </a:br>
            <a:endParaRPr lang="en-IL" dirty="0"/>
          </a:p>
        </p:txBody>
      </p:sp>
    </p:spTree>
    <p:extLst>
      <p:ext uri="{BB962C8B-B14F-4D97-AF65-F5344CB8AC3E}">
        <p14:creationId xmlns:p14="http://schemas.microsoft.com/office/powerpoint/2010/main" val="28209754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14677D6-CBBF-A6FC-E018-5A7E25122673}"/>
              </a:ext>
            </a:extLst>
          </p:cNvPr>
          <p:cNvSpPr>
            <a:spLocks noGrp="1"/>
          </p:cNvSpPr>
          <p:nvPr>
            <p:ph type="title"/>
          </p:nvPr>
        </p:nvSpPr>
        <p:spPr>
          <a:xfrm>
            <a:off x="838200" y="1"/>
            <a:ext cx="10515600" cy="5594350"/>
          </a:xfrm>
        </p:spPr>
        <p:txBody>
          <a:bodyPr>
            <a:normAutofit/>
          </a:bodyPr>
          <a:lstStyle/>
          <a:p>
            <a:pPr algn="l"/>
            <a:r>
              <a:rPr lang="en-US" dirty="0"/>
              <a:t>DSL Construction:</a:t>
            </a:r>
            <a:br>
              <a:rPr lang="en-US" dirty="0"/>
            </a:br>
            <a:br>
              <a:rPr lang="en-US" dirty="0"/>
            </a:br>
            <a:r>
              <a:rPr lang="en-US" sz="2000" dirty="0">
                <a:solidFill>
                  <a:schemeClr val="tx1"/>
                </a:solidFill>
              </a:rPr>
              <a:t>We build our consul so may not be representative enough to represent all the common loop found in in solidity code.</a:t>
            </a:r>
            <a:br>
              <a:rPr lang="en-US" sz="2000" dirty="0">
                <a:solidFill>
                  <a:schemeClr val="tx1"/>
                </a:solidFill>
              </a:rPr>
            </a:br>
            <a:r>
              <a:rPr lang="en-US" sz="2000" dirty="0">
                <a:solidFill>
                  <a:schemeClr val="tx1"/>
                </a:solidFill>
              </a:rPr>
              <a:t>To mitigate this concern, our DSL design was guided by static analysis, semantic clustering, and random sampling as detailed in Section 2</a:t>
            </a:r>
            <a:br>
              <a:rPr lang="en-IL" sz="2000" dirty="0"/>
            </a:br>
            <a:br>
              <a:rPr lang="en-IL" sz="2000" dirty="0"/>
            </a:br>
            <a:endParaRPr lang="en-IL" sz="2000" dirty="0"/>
          </a:p>
        </p:txBody>
      </p:sp>
    </p:spTree>
    <p:extLst>
      <p:ext uri="{BB962C8B-B14F-4D97-AF65-F5344CB8AC3E}">
        <p14:creationId xmlns:p14="http://schemas.microsoft.com/office/powerpoint/2010/main" val="25468526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A933C78-0402-8DAF-94EA-F6E6C7FA3DCA}"/>
              </a:ext>
            </a:extLst>
          </p:cNvPr>
          <p:cNvSpPr>
            <a:spLocks noGrp="1"/>
          </p:cNvSpPr>
          <p:nvPr>
            <p:ph type="title"/>
          </p:nvPr>
        </p:nvSpPr>
        <p:spPr/>
        <p:txBody>
          <a:bodyPr/>
          <a:lstStyle/>
          <a:p>
            <a:pPr algn="l"/>
            <a:r>
              <a:rPr lang="en-US" dirty="0"/>
              <a:t>Conclusion</a:t>
            </a:r>
            <a:endParaRPr lang="en-IL" dirty="0"/>
          </a:p>
        </p:txBody>
      </p:sp>
      <p:sp>
        <p:nvSpPr>
          <p:cNvPr id="3" name="מציין מיקום תוכן 2">
            <a:extLst>
              <a:ext uri="{FF2B5EF4-FFF2-40B4-BE49-F238E27FC236}">
                <a16:creationId xmlns:a16="http://schemas.microsoft.com/office/drawing/2014/main" id="{973A4ECF-9E46-E454-7E25-3237486F2439}"/>
              </a:ext>
            </a:extLst>
          </p:cNvPr>
          <p:cNvSpPr>
            <a:spLocks noGrp="1"/>
          </p:cNvSpPr>
          <p:nvPr>
            <p:ph idx="1"/>
          </p:nvPr>
        </p:nvSpPr>
        <p:spPr/>
        <p:txBody>
          <a:bodyPr/>
          <a:lstStyle/>
          <a:p>
            <a:pPr marL="0" indent="0" algn="l">
              <a:buNone/>
            </a:pPr>
            <a:r>
              <a:rPr lang="en-US" dirty="0"/>
              <a:t>There is many tools that vetting smart contract but None of the existing techniques aim to determine exact loop invariants that describe how a loop affects the state of a contract. </a:t>
            </a:r>
            <a:endParaRPr lang="en-IL" dirty="0"/>
          </a:p>
        </p:txBody>
      </p:sp>
    </p:spTree>
    <p:extLst>
      <p:ext uri="{BB962C8B-B14F-4D97-AF65-F5344CB8AC3E}">
        <p14:creationId xmlns:p14="http://schemas.microsoft.com/office/powerpoint/2010/main" val="6861665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41A98D5-BA14-E758-348E-BF29DDD57CBB}"/>
              </a:ext>
            </a:extLst>
          </p:cNvPr>
          <p:cNvSpPr>
            <a:spLocks noGrp="1"/>
          </p:cNvSpPr>
          <p:nvPr>
            <p:ph type="title"/>
          </p:nvPr>
        </p:nvSpPr>
        <p:spPr/>
        <p:txBody>
          <a:bodyPr/>
          <a:lstStyle/>
          <a:p>
            <a:pPr algn="l"/>
            <a:r>
              <a:rPr lang="en-US" dirty="0"/>
              <a:t>Loop summarization</a:t>
            </a:r>
            <a:endParaRPr lang="en-IL" dirty="0"/>
          </a:p>
        </p:txBody>
      </p:sp>
      <p:sp>
        <p:nvSpPr>
          <p:cNvPr id="3" name="מציין מיקום תוכן 2">
            <a:extLst>
              <a:ext uri="{FF2B5EF4-FFF2-40B4-BE49-F238E27FC236}">
                <a16:creationId xmlns:a16="http://schemas.microsoft.com/office/drawing/2014/main" id="{CDA18E8E-2F89-831E-BE1C-5E3726A5F906}"/>
              </a:ext>
            </a:extLst>
          </p:cNvPr>
          <p:cNvSpPr>
            <a:spLocks noGrp="1"/>
          </p:cNvSpPr>
          <p:nvPr>
            <p:ph idx="1"/>
          </p:nvPr>
        </p:nvSpPr>
        <p:spPr/>
        <p:txBody>
          <a:bodyPr/>
          <a:lstStyle/>
          <a:p>
            <a:pPr marL="0" indent="0" algn="l">
              <a:buNone/>
            </a:pPr>
            <a:r>
              <a:rPr lang="en-US" dirty="0" err="1"/>
              <a:t>Defination</a:t>
            </a:r>
            <a:r>
              <a:rPr lang="en-US" dirty="0"/>
              <a:t> is to convert loop l to loop free code.</a:t>
            </a:r>
          </a:p>
          <a:p>
            <a:pPr marL="0" indent="0" algn="l">
              <a:buNone/>
            </a:pPr>
            <a:r>
              <a:rPr lang="en-US" dirty="0" err="1"/>
              <a:t>Benfits</a:t>
            </a:r>
            <a:r>
              <a:rPr lang="en-US" dirty="0"/>
              <a:t>:</a:t>
            </a:r>
          </a:p>
          <a:p>
            <a:pPr marL="0" indent="0" algn="l">
              <a:buNone/>
            </a:pPr>
            <a:r>
              <a:rPr lang="en-US" dirty="0"/>
              <a:t>1- very helpful in program analysis, both in the context of verification as well as symbolic execution . </a:t>
            </a:r>
          </a:p>
          <a:p>
            <a:pPr marL="0" indent="0" algn="l">
              <a:buNone/>
            </a:pPr>
            <a:r>
              <a:rPr lang="en-US" dirty="0"/>
              <a:t>2- has also been shown to be effective for program optimization.</a:t>
            </a:r>
          </a:p>
        </p:txBody>
      </p:sp>
    </p:spTree>
    <p:extLst>
      <p:ext uri="{BB962C8B-B14F-4D97-AF65-F5344CB8AC3E}">
        <p14:creationId xmlns:p14="http://schemas.microsoft.com/office/powerpoint/2010/main" val="10521273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A6F5328-0BAA-C954-26F3-8AE61123AEB0}"/>
              </a:ext>
            </a:extLst>
          </p:cNvPr>
          <p:cNvSpPr>
            <a:spLocks noGrp="1"/>
          </p:cNvSpPr>
          <p:nvPr>
            <p:ph type="title"/>
          </p:nvPr>
        </p:nvSpPr>
        <p:spPr/>
        <p:txBody>
          <a:bodyPr/>
          <a:lstStyle/>
          <a:p>
            <a:pPr algn="l"/>
            <a:r>
              <a:rPr lang="en-US" dirty="0"/>
              <a:t>Equivalence checking</a:t>
            </a:r>
            <a:endParaRPr lang="en-IL" dirty="0"/>
          </a:p>
        </p:txBody>
      </p:sp>
      <p:sp>
        <p:nvSpPr>
          <p:cNvPr id="3" name="מציין מיקום תוכן 2">
            <a:extLst>
              <a:ext uri="{FF2B5EF4-FFF2-40B4-BE49-F238E27FC236}">
                <a16:creationId xmlns:a16="http://schemas.microsoft.com/office/drawing/2014/main" id="{622D0057-01BF-8EE1-9B0D-C6896C0EBF15}"/>
              </a:ext>
            </a:extLst>
          </p:cNvPr>
          <p:cNvSpPr>
            <a:spLocks noGrp="1"/>
          </p:cNvSpPr>
          <p:nvPr>
            <p:ph idx="1"/>
          </p:nvPr>
        </p:nvSpPr>
        <p:spPr/>
        <p:txBody>
          <a:bodyPr/>
          <a:lstStyle/>
          <a:p>
            <a:pPr marL="0" indent="0" algn="l">
              <a:buNone/>
            </a:pPr>
            <a:r>
              <a:rPr lang="en-US" dirty="0"/>
              <a:t>Have two approaches</a:t>
            </a:r>
          </a:p>
          <a:p>
            <a:pPr marL="0" indent="0" algn="l">
              <a:buNone/>
            </a:pPr>
            <a:r>
              <a:rPr lang="en-US" dirty="0"/>
              <a:t>1-One approach is to construct a so-called product program 𝑃 such that two programs 𝑃1 and 𝑃2 are equivalent if and only if 𝑃 does not have failing assertions [5, 6, 32].</a:t>
            </a:r>
          </a:p>
          <a:p>
            <a:pPr marL="0" indent="0" algn="l">
              <a:buNone/>
            </a:pPr>
            <a:r>
              <a:rPr lang="en-US" dirty="0"/>
              <a:t>2- An alternative approach is to utilize program logics, such as relational Hoare logic, that can be used to directly prove equivalence</a:t>
            </a:r>
            <a:endParaRPr lang="en-IL" dirty="0"/>
          </a:p>
        </p:txBody>
      </p:sp>
    </p:spTree>
    <p:extLst>
      <p:ext uri="{BB962C8B-B14F-4D97-AF65-F5344CB8AC3E}">
        <p14:creationId xmlns:p14="http://schemas.microsoft.com/office/powerpoint/2010/main" val="3873190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6A12E70F-F6F7-AF8D-4EBE-C9ECD3E1AFBC}"/>
              </a:ext>
            </a:extLst>
          </p:cNvPr>
          <p:cNvSpPr>
            <a:spLocks noGrp="1"/>
          </p:cNvSpPr>
          <p:nvPr>
            <p:ph idx="1"/>
          </p:nvPr>
        </p:nvSpPr>
        <p:spPr/>
        <p:txBody>
          <a:bodyPr/>
          <a:lstStyle/>
          <a:p>
            <a:pPr marL="0" indent="0" algn="l">
              <a:buNone/>
            </a:pPr>
            <a:r>
              <a:rPr lang="en-US" dirty="0"/>
              <a:t>We follow  the first approach and construct a simple program  this simple approach is sufficient  because we have </a:t>
            </a:r>
            <a:r>
              <a:rPr lang="en-US" dirty="0" err="1"/>
              <a:t>equivlance</a:t>
            </a:r>
            <a:r>
              <a:rPr lang="en-US" dirty="0"/>
              <a:t> checker that based on bounded verification</a:t>
            </a:r>
            <a:endParaRPr lang="en-IL" dirty="0"/>
          </a:p>
        </p:txBody>
      </p:sp>
    </p:spTree>
    <p:extLst>
      <p:ext uri="{BB962C8B-B14F-4D97-AF65-F5344CB8AC3E}">
        <p14:creationId xmlns:p14="http://schemas.microsoft.com/office/powerpoint/2010/main" val="3172970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5765548-3DD2-37B6-125A-B4C2585D2D23}"/>
              </a:ext>
            </a:extLst>
          </p:cNvPr>
          <p:cNvSpPr>
            <a:spLocks noGrp="1"/>
          </p:cNvSpPr>
          <p:nvPr>
            <p:ph type="title"/>
          </p:nvPr>
        </p:nvSpPr>
        <p:spPr/>
        <p:txBody>
          <a:bodyPr/>
          <a:lstStyle/>
          <a:p>
            <a:pPr algn="l"/>
            <a:r>
              <a:rPr lang="en-US" dirty="0"/>
              <a:t>Program synthesis</a:t>
            </a:r>
            <a:endParaRPr lang="en-IL" dirty="0"/>
          </a:p>
        </p:txBody>
      </p:sp>
      <p:sp>
        <p:nvSpPr>
          <p:cNvPr id="5" name="Rectangle 2">
            <a:extLst>
              <a:ext uri="{FF2B5EF4-FFF2-40B4-BE49-F238E27FC236}">
                <a16:creationId xmlns:a16="http://schemas.microsoft.com/office/drawing/2014/main" id="{91AB210C-8327-366E-D1F9-D0E401C688F1}"/>
              </a:ext>
            </a:extLst>
          </p:cNvPr>
          <p:cNvSpPr>
            <a:spLocks noGrp="1" noChangeArrowheads="1"/>
          </p:cNvSpPr>
          <p:nvPr>
            <p:ph idx="1"/>
          </p:nvPr>
        </p:nvSpPr>
        <p:spPr bwMode="auto">
          <a:xfrm>
            <a:off x="332242" y="2429130"/>
            <a:ext cx="1152751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L" altLang="en-IL" sz="2000" b="0" i="0" u="none" strike="noStrike" cap="none" normalizeH="0" baseline="0" dirty="0">
                <a:ln>
                  <a:noFill/>
                </a:ln>
                <a:solidFill>
                  <a:schemeClr val="tx1"/>
                </a:solidFill>
                <a:effectLst/>
                <a:latin typeface="Arial" panose="020B0604020202020204" pitchFamily="34" charset="0"/>
              </a:rPr>
              <a:t>While program synthesis is a highly active research field with numerous techniques and applications</a:t>
            </a:r>
            <a:endParaRPr kumimoji="0" lang="en-US" altLang="en-IL"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IL" altLang="en-IL" sz="2000" b="0" i="0" u="none" strike="noStrike" cap="none" normalizeH="0" baseline="0" dirty="0">
                <a:ln>
                  <a:noFill/>
                </a:ln>
                <a:solidFill>
                  <a:schemeClr val="tx1"/>
                </a:solidFill>
                <a:effectLst/>
                <a:latin typeface="Arial" panose="020B0604020202020204" pitchFamily="34" charset="0"/>
              </a:rPr>
              <a:t>our work is most </a:t>
            </a:r>
            <a:r>
              <a:rPr kumimoji="0" lang="en-US" altLang="en-IL" sz="2000" b="0" i="0" u="none" strike="noStrike" cap="none" normalizeH="0" baseline="0" dirty="0">
                <a:ln>
                  <a:noFill/>
                </a:ln>
                <a:solidFill>
                  <a:schemeClr val="tx1"/>
                </a:solidFill>
                <a:effectLst/>
                <a:latin typeface="Arial" panose="020B0604020202020204" pitchFamily="34" charset="0"/>
              </a:rPr>
              <a:t>similar </a:t>
            </a:r>
            <a:r>
              <a:rPr kumimoji="0" lang="en-IL" altLang="en-IL" sz="2000" b="0" i="0" u="none" strike="noStrike" cap="none" normalizeH="0" baseline="0" dirty="0">
                <a:ln>
                  <a:noFill/>
                </a:ln>
                <a:solidFill>
                  <a:schemeClr val="tx1"/>
                </a:solidFill>
                <a:effectLst/>
                <a:latin typeface="Arial" panose="020B0604020202020204" pitchFamily="34" charset="0"/>
              </a:rPr>
              <a:t> to inductive synthesizers that rely on explicit search.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IL" altLang="en-IL"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613957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16CFAE8-9BD5-5060-B963-2D8D36B9283D}"/>
              </a:ext>
            </a:extLst>
          </p:cNvPr>
          <p:cNvSpPr>
            <a:spLocks noGrp="1"/>
          </p:cNvSpPr>
          <p:nvPr>
            <p:ph type="title"/>
          </p:nvPr>
        </p:nvSpPr>
        <p:spPr/>
        <p:txBody>
          <a:bodyPr/>
          <a:lstStyle/>
          <a:p>
            <a:pPr algn="l"/>
            <a:r>
              <a:rPr lang="en-US" dirty="0"/>
              <a:t>CONCLUSION AND FUTURE WORK</a:t>
            </a:r>
            <a:endParaRPr lang="en-IL" dirty="0"/>
          </a:p>
        </p:txBody>
      </p:sp>
      <p:sp>
        <p:nvSpPr>
          <p:cNvPr id="3" name="מציין מיקום תוכן 2">
            <a:extLst>
              <a:ext uri="{FF2B5EF4-FFF2-40B4-BE49-F238E27FC236}">
                <a16:creationId xmlns:a16="http://schemas.microsoft.com/office/drawing/2014/main" id="{01AE5568-EDEF-F5D7-29FC-61B65373C4D0}"/>
              </a:ext>
            </a:extLst>
          </p:cNvPr>
          <p:cNvSpPr>
            <a:spLocks noGrp="1"/>
          </p:cNvSpPr>
          <p:nvPr>
            <p:ph idx="1"/>
          </p:nvPr>
        </p:nvSpPr>
        <p:spPr/>
        <p:txBody>
          <a:bodyPr/>
          <a:lstStyle/>
          <a:p>
            <a:pPr marL="0" indent="0" algn="l">
              <a:buNone/>
            </a:pPr>
            <a:r>
              <a:rPr lang="en-US" dirty="0"/>
              <a:t>In the first section we talked about the study of loops in smart contracts, saw statistics about frequency of loops and syntactic, semantic properties of smart contract loops.</a:t>
            </a:r>
          </a:p>
          <a:p>
            <a:pPr marL="0" indent="0" algn="l">
              <a:buNone/>
            </a:pPr>
            <a:r>
              <a:rPr lang="en-US" dirty="0"/>
              <a:t> we have also saw a DSL for loop summarizing and examples of this DSL in use. </a:t>
            </a:r>
            <a:endParaRPr lang="en-IL" dirty="0"/>
          </a:p>
        </p:txBody>
      </p:sp>
    </p:spTree>
    <p:extLst>
      <p:ext uri="{BB962C8B-B14F-4D97-AF65-F5344CB8AC3E}">
        <p14:creationId xmlns:p14="http://schemas.microsoft.com/office/powerpoint/2010/main" val="1354749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C559CBF-B685-1DC0-465B-C01712EB3DD6}"/>
              </a:ext>
            </a:extLst>
          </p:cNvPr>
          <p:cNvSpPr>
            <a:spLocks noGrp="1"/>
          </p:cNvSpPr>
          <p:nvPr>
            <p:ph type="title"/>
          </p:nvPr>
        </p:nvSpPr>
        <p:spPr/>
        <p:txBody>
          <a:bodyPr/>
          <a:lstStyle/>
          <a:p>
            <a:r>
              <a:rPr lang="en-US" dirty="0"/>
              <a:t>A short review on previous lectures </a:t>
            </a:r>
            <a:endParaRPr lang="he-IL" dirty="0"/>
          </a:p>
        </p:txBody>
      </p:sp>
      <p:sp>
        <p:nvSpPr>
          <p:cNvPr id="4" name="מציין מיקום תוכן 2">
            <a:extLst>
              <a:ext uri="{FF2B5EF4-FFF2-40B4-BE49-F238E27FC236}">
                <a16:creationId xmlns:a16="http://schemas.microsoft.com/office/drawing/2014/main" id="{72288303-25E4-AB8F-18F4-427E1AE8DDC7}"/>
              </a:ext>
            </a:extLst>
          </p:cNvPr>
          <p:cNvSpPr>
            <a:spLocks noGrp="1"/>
          </p:cNvSpPr>
          <p:nvPr>
            <p:ph idx="1"/>
          </p:nvPr>
        </p:nvSpPr>
        <p:spPr>
          <a:xfrm>
            <a:off x="1154954" y="2603500"/>
            <a:ext cx="8825659" cy="3416300"/>
          </a:xfrm>
        </p:spPr>
        <p:txBody>
          <a:bodyPr/>
          <a:lstStyle/>
          <a:p>
            <a:pPr algn="l" rtl="0"/>
            <a:r>
              <a:rPr lang="en-US" dirty="0"/>
              <a:t>Overview of smart contracts</a:t>
            </a:r>
          </a:p>
          <a:p>
            <a:pPr algn="l" rtl="0"/>
            <a:r>
              <a:rPr lang="en-US" dirty="0"/>
              <a:t>Solidity</a:t>
            </a:r>
          </a:p>
          <a:p>
            <a:pPr algn="l" rtl="0"/>
            <a:r>
              <a:rPr lang="en-US" dirty="0"/>
              <a:t>Gas costs and vulnerabilities</a:t>
            </a:r>
            <a:endParaRPr lang="he-IL" dirty="0"/>
          </a:p>
          <a:p>
            <a:pPr algn="l" rtl="0"/>
            <a:endParaRPr lang="he-IL" dirty="0"/>
          </a:p>
        </p:txBody>
      </p:sp>
    </p:spTree>
    <p:extLst>
      <p:ext uri="{BB962C8B-B14F-4D97-AF65-F5344CB8AC3E}">
        <p14:creationId xmlns:p14="http://schemas.microsoft.com/office/powerpoint/2010/main" val="21817442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16CFAE8-9BD5-5060-B963-2D8D36B9283D}"/>
              </a:ext>
            </a:extLst>
          </p:cNvPr>
          <p:cNvSpPr>
            <a:spLocks noGrp="1"/>
          </p:cNvSpPr>
          <p:nvPr>
            <p:ph type="title"/>
          </p:nvPr>
        </p:nvSpPr>
        <p:spPr/>
        <p:txBody>
          <a:bodyPr/>
          <a:lstStyle/>
          <a:p>
            <a:pPr algn="l"/>
            <a:r>
              <a:rPr lang="en-US" dirty="0"/>
              <a:t>CONCLUSION AND FUTURE WORK</a:t>
            </a:r>
            <a:endParaRPr lang="en-IL" dirty="0"/>
          </a:p>
        </p:txBody>
      </p:sp>
      <p:sp>
        <p:nvSpPr>
          <p:cNvPr id="3" name="מציין מיקום תוכן 2">
            <a:extLst>
              <a:ext uri="{FF2B5EF4-FFF2-40B4-BE49-F238E27FC236}">
                <a16:creationId xmlns:a16="http://schemas.microsoft.com/office/drawing/2014/main" id="{01AE5568-EDEF-F5D7-29FC-61B65373C4D0}"/>
              </a:ext>
            </a:extLst>
          </p:cNvPr>
          <p:cNvSpPr>
            <a:spLocks noGrp="1"/>
          </p:cNvSpPr>
          <p:nvPr>
            <p:ph idx="1"/>
          </p:nvPr>
        </p:nvSpPr>
        <p:spPr/>
        <p:txBody>
          <a:bodyPr/>
          <a:lstStyle/>
          <a:p>
            <a:pPr marL="0" indent="0" algn="l">
              <a:buNone/>
            </a:pPr>
            <a:r>
              <a:rPr lang="en-US" dirty="0"/>
              <a:t>In this section we talked about the tool </a:t>
            </a:r>
            <a:r>
              <a:rPr lang="en-US" dirty="0" err="1"/>
              <a:t>solis</a:t>
            </a:r>
            <a:r>
              <a:rPr lang="en-US" dirty="0"/>
              <a:t> that </a:t>
            </a:r>
            <a:r>
              <a:rPr lang="en-US" dirty="0" err="1"/>
              <a:t>summariez</a:t>
            </a:r>
            <a:r>
              <a:rPr lang="en-US" dirty="0"/>
              <a:t> loop by search engine and equivalence checker </a:t>
            </a:r>
          </a:p>
          <a:p>
            <a:pPr marL="0" indent="0" algn="l">
              <a:buNone/>
            </a:pPr>
            <a:r>
              <a:rPr lang="en-US" dirty="0"/>
              <a:t> Our experiments indicate that at least 56% of loops can be summarized using our proposed DSL and 81% of these summaries are equivalent to the original loop.  </a:t>
            </a:r>
            <a:endParaRPr lang="en-IL" dirty="0"/>
          </a:p>
        </p:txBody>
      </p:sp>
    </p:spTree>
    <p:extLst>
      <p:ext uri="{BB962C8B-B14F-4D97-AF65-F5344CB8AC3E}">
        <p14:creationId xmlns:p14="http://schemas.microsoft.com/office/powerpoint/2010/main" val="33193225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3E73736-84CF-44F7-DB2F-3E49C497238F}"/>
              </a:ext>
            </a:extLst>
          </p:cNvPr>
          <p:cNvSpPr>
            <a:spLocks noGrp="1"/>
          </p:cNvSpPr>
          <p:nvPr>
            <p:ph type="title"/>
          </p:nvPr>
        </p:nvSpPr>
        <p:spPr>
          <a:xfrm>
            <a:off x="453203" y="1858436"/>
            <a:ext cx="9463164" cy="3797843"/>
          </a:xfrm>
        </p:spPr>
        <p:txBody>
          <a:bodyPr>
            <a:normAutofit/>
          </a:bodyPr>
          <a:lstStyle/>
          <a:p>
            <a:pPr algn="l"/>
            <a:br>
              <a:rPr lang="en-US" sz="1800" dirty="0"/>
            </a:br>
            <a:r>
              <a:rPr lang="en-US" sz="1800" dirty="0">
                <a:solidFill>
                  <a:schemeClr val="tx1">
                    <a:lumMod val="75000"/>
                    <a:lumOff val="25000"/>
                  </a:schemeClr>
                </a:solidFill>
                <a:latin typeface="+mn-lt"/>
                <a:ea typeface="+mn-ea"/>
                <a:cs typeface="+mn-cs"/>
              </a:rPr>
              <a:t>There are several directions for future work. </a:t>
            </a:r>
            <a:br>
              <a:rPr lang="en-US" sz="1800" dirty="0">
                <a:solidFill>
                  <a:schemeClr val="tx1">
                    <a:lumMod val="75000"/>
                    <a:lumOff val="25000"/>
                  </a:schemeClr>
                </a:solidFill>
                <a:latin typeface="+mn-lt"/>
                <a:ea typeface="+mn-ea"/>
                <a:cs typeface="+mn-cs"/>
              </a:rPr>
            </a:br>
            <a:r>
              <a:rPr lang="en-US" sz="1800" dirty="0">
                <a:solidFill>
                  <a:schemeClr val="tx1">
                    <a:lumMod val="75000"/>
                    <a:lumOff val="25000"/>
                  </a:schemeClr>
                </a:solidFill>
                <a:latin typeface="+mn-lt"/>
                <a:ea typeface="+mn-ea"/>
                <a:cs typeface="+mn-cs"/>
              </a:rPr>
              <a:t>1- although we have made initial progress in loop summarization for smart contracts, our tool chain prefer  scalability over completeness, resulting in an inability to generate summaries for larger loops despite the existence of equivalent Consul summaries. besides, we aim to explore more effective loop summarization techniques in the future. Secondly, we plan to combine  our loop summarization method with existing verification tools like </a:t>
            </a:r>
            <a:r>
              <a:rPr lang="en-US" sz="1800" dirty="0" err="1">
                <a:solidFill>
                  <a:schemeClr val="tx1">
                    <a:lumMod val="75000"/>
                    <a:lumOff val="25000"/>
                  </a:schemeClr>
                </a:solidFill>
                <a:latin typeface="+mn-lt"/>
                <a:ea typeface="+mn-ea"/>
                <a:cs typeface="+mn-cs"/>
              </a:rPr>
              <a:t>VeriSol</a:t>
            </a:r>
            <a:r>
              <a:rPr lang="en-US" sz="1800" dirty="0">
                <a:solidFill>
                  <a:schemeClr val="tx1">
                    <a:lumMod val="75000"/>
                    <a:lumOff val="25000"/>
                  </a:schemeClr>
                </a:solidFill>
                <a:latin typeface="+mn-lt"/>
                <a:ea typeface="+mn-ea"/>
                <a:cs typeface="+mn-cs"/>
              </a:rPr>
              <a:t> [30] to further automate the verification of functional correctness in smart contracts.</a:t>
            </a:r>
            <a:endParaRPr lang="en-IL" sz="1800" dirty="0">
              <a:solidFill>
                <a:schemeClr val="tx1">
                  <a:lumMod val="75000"/>
                  <a:lumOff val="25000"/>
                </a:schemeClr>
              </a:solidFill>
              <a:latin typeface="+mn-lt"/>
              <a:ea typeface="+mn-ea"/>
              <a:cs typeface="+mn-cs"/>
            </a:endParaRPr>
          </a:p>
        </p:txBody>
      </p:sp>
      <p:sp>
        <p:nvSpPr>
          <p:cNvPr id="6" name="כותרת 1">
            <a:extLst>
              <a:ext uri="{FF2B5EF4-FFF2-40B4-BE49-F238E27FC236}">
                <a16:creationId xmlns:a16="http://schemas.microsoft.com/office/drawing/2014/main" id="{C6FDA4F2-E9CC-4B7A-8A85-8CF08F78C4A8}"/>
              </a:ext>
            </a:extLst>
          </p:cNvPr>
          <p:cNvSpPr txBox="1">
            <a:spLocks/>
          </p:cNvSpPr>
          <p:nvPr/>
        </p:nvSpPr>
        <p:spPr bwMode="gray">
          <a:xfrm>
            <a:off x="1154954" y="973668"/>
            <a:ext cx="8761413" cy="706964"/>
          </a:xfrm>
          <a:prstGeom prst="rect">
            <a:avLst/>
          </a:prstGeom>
        </p:spPr>
        <p:txBody>
          <a:bodyPr vert="horz" lIns="91440" tIns="45720" rIns="91440" bIns="45720" rtlCol="0" anchor="ctr">
            <a:noAutofit/>
          </a:bodyPr>
          <a:lstStyle>
            <a:lvl1pPr algn="l" defTabSz="457200" rtl="1" eaLnBrk="1" latinLnBrk="0" hangingPunct="1">
              <a:spcBef>
                <a:spcPct val="0"/>
              </a:spcBef>
              <a:buNone/>
              <a:defRPr sz="36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sz="3600" dirty="0"/>
              <a:t>FUTURE WORK</a:t>
            </a:r>
            <a:endParaRPr lang="en-IL" dirty="0"/>
          </a:p>
        </p:txBody>
      </p:sp>
    </p:spTree>
    <p:extLst>
      <p:ext uri="{BB962C8B-B14F-4D97-AF65-F5344CB8AC3E}">
        <p14:creationId xmlns:p14="http://schemas.microsoft.com/office/powerpoint/2010/main" val="1916818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C559CBF-B685-1DC0-465B-C01712EB3DD6}"/>
              </a:ext>
            </a:extLst>
          </p:cNvPr>
          <p:cNvSpPr>
            <a:spLocks noGrp="1"/>
          </p:cNvSpPr>
          <p:nvPr>
            <p:ph type="title"/>
          </p:nvPr>
        </p:nvSpPr>
        <p:spPr/>
        <p:txBody>
          <a:bodyPr/>
          <a:lstStyle/>
          <a:p>
            <a:r>
              <a:rPr lang="en-US" dirty="0"/>
              <a:t>Smart contracts</a:t>
            </a:r>
            <a:endParaRPr lang="he-IL" dirty="0"/>
          </a:p>
        </p:txBody>
      </p:sp>
      <p:sp>
        <p:nvSpPr>
          <p:cNvPr id="4" name="מציין מיקום תוכן 2">
            <a:extLst>
              <a:ext uri="{FF2B5EF4-FFF2-40B4-BE49-F238E27FC236}">
                <a16:creationId xmlns:a16="http://schemas.microsoft.com/office/drawing/2014/main" id="{72288303-25E4-AB8F-18F4-427E1AE8DDC7}"/>
              </a:ext>
            </a:extLst>
          </p:cNvPr>
          <p:cNvSpPr>
            <a:spLocks noGrp="1"/>
          </p:cNvSpPr>
          <p:nvPr>
            <p:ph idx="1"/>
          </p:nvPr>
        </p:nvSpPr>
        <p:spPr>
          <a:xfrm>
            <a:off x="1154954" y="2603500"/>
            <a:ext cx="8825659" cy="3416300"/>
          </a:xfrm>
        </p:spPr>
        <p:txBody>
          <a:bodyPr/>
          <a:lstStyle/>
          <a:p>
            <a:pPr algn="l" rtl="0"/>
            <a:r>
              <a:rPr lang="en-US" dirty="0"/>
              <a:t>As programs that run on a blockchain, smart contracts enable multiparty transactions that involve the transfer of funds or other commodities</a:t>
            </a:r>
          </a:p>
          <a:p>
            <a:pPr algn="l" rtl="0"/>
            <a:r>
              <a:rPr lang="en-US" dirty="0"/>
              <a:t>Due to their obvious security-critical nature, there has been interest —both in the security, software engineering, and formal verification communities — in developing techniques for automatically checking that smart contracts behave as expected</a:t>
            </a:r>
            <a:endParaRPr lang="he-IL" dirty="0"/>
          </a:p>
        </p:txBody>
      </p:sp>
    </p:spTree>
    <p:extLst>
      <p:ext uri="{BB962C8B-B14F-4D97-AF65-F5344CB8AC3E}">
        <p14:creationId xmlns:p14="http://schemas.microsoft.com/office/powerpoint/2010/main" val="4115230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F060CA4-D6F1-74D6-0C90-8A08717AC818}"/>
              </a:ext>
            </a:extLst>
          </p:cNvPr>
          <p:cNvSpPr>
            <a:spLocks noGrp="1"/>
          </p:cNvSpPr>
          <p:nvPr>
            <p:ph type="title"/>
          </p:nvPr>
        </p:nvSpPr>
        <p:spPr/>
        <p:txBody>
          <a:bodyPr/>
          <a:lstStyle/>
          <a:p>
            <a:r>
              <a:rPr lang="en-US" dirty="0"/>
              <a:t>introduction</a:t>
            </a:r>
            <a:endParaRPr lang="he-IL" dirty="0"/>
          </a:p>
        </p:txBody>
      </p:sp>
      <p:sp>
        <p:nvSpPr>
          <p:cNvPr id="4" name="מציין מיקום תוכן 2">
            <a:extLst>
              <a:ext uri="{FF2B5EF4-FFF2-40B4-BE49-F238E27FC236}">
                <a16:creationId xmlns:a16="http://schemas.microsoft.com/office/drawing/2014/main" id="{5F9E8E12-B2CF-D2A6-814F-F664030363C8}"/>
              </a:ext>
            </a:extLst>
          </p:cNvPr>
          <p:cNvSpPr>
            <a:spLocks noGrp="1"/>
          </p:cNvSpPr>
          <p:nvPr>
            <p:ph idx="1"/>
          </p:nvPr>
        </p:nvSpPr>
        <p:spPr>
          <a:xfrm>
            <a:off x="1154954" y="2603500"/>
            <a:ext cx="8825659" cy="3416300"/>
          </a:xfrm>
        </p:spPr>
        <p:txBody>
          <a:bodyPr/>
          <a:lstStyle/>
          <a:p>
            <a:pPr algn="l" rtl="0"/>
            <a:r>
              <a:rPr lang="en-US" dirty="0"/>
              <a:t>In this </a:t>
            </a:r>
            <a:r>
              <a:rPr lang="en-US" dirty="0" err="1"/>
              <a:t>lectuere</a:t>
            </a:r>
            <a:r>
              <a:rPr lang="en-US" dirty="0"/>
              <a:t> we will fucus specifically on loops in smart contracts.</a:t>
            </a:r>
          </a:p>
          <a:p>
            <a:pPr algn="l" rtl="0"/>
            <a:r>
              <a:rPr lang="en-US" dirty="0"/>
              <a:t>What are loops?</a:t>
            </a:r>
          </a:p>
          <a:p>
            <a:pPr algn="l" rtl="0"/>
            <a:r>
              <a:rPr lang="en-US" dirty="0"/>
              <a:t>Why do we need to study them?</a:t>
            </a:r>
          </a:p>
          <a:p>
            <a:pPr algn="l" rtl="0"/>
            <a:r>
              <a:rPr lang="en-US" dirty="0"/>
              <a:t>In this article, we study various of syntactic and semantic characteristics of loops used in over 20,000 solidity contracts of </a:t>
            </a:r>
            <a:r>
              <a:rPr lang="en-US" dirty="0" err="1"/>
              <a:t>etheriom</a:t>
            </a:r>
            <a:r>
              <a:rPr lang="en-US" dirty="0"/>
              <a:t> blockchain.</a:t>
            </a:r>
          </a:p>
          <a:p>
            <a:pPr algn="l" rtl="0"/>
            <a:r>
              <a:rPr lang="en-US" dirty="0"/>
              <a:t>propose a small </a:t>
            </a:r>
            <a:r>
              <a:rPr lang="en-US" dirty="0" err="1"/>
              <a:t>dsl</a:t>
            </a:r>
            <a:r>
              <a:rPr lang="en-US" dirty="0"/>
              <a:t>(domain-specific language) – consul.</a:t>
            </a:r>
          </a:p>
          <a:p>
            <a:pPr algn="l" rtl="0"/>
            <a:r>
              <a:rPr lang="en-US" dirty="0"/>
              <a:t>We will evaluate how much our </a:t>
            </a:r>
            <a:r>
              <a:rPr lang="en-US" dirty="0" err="1"/>
              <a:t>dsl</a:t>
            </a:r>
            <a:r>
              <a:rPr lang="en-US" dirty="0"/>
              <a:t> summarize.</a:t>
            </a:r>
            <a:endParaRPr lang="he-IL" dirty="0"/>
          </a:p>
        </p:txBody>
      </p:sp>
    </p:spTree>
    <p:extLst>
      <p:ext uri="{BB962C8B-B14F-4D97-AF65-F5344CB8AC3E}">
        <p14:creationId xmlns:p14="http://schemas.microsoft.com/office/powerpoint/2010/main" val="2623865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F060CA4-D6F1-74D6-0C90-8A08717AC818}"/>
              </a:ext>
            </a:extLst>
          </p:cNvPr>
          <p:cNvSpPr>
            <a:spLocks noGrp="1"/>
          </p:cNvSpPr>
          <p:nvPr>
            <p:ph type="title"/>
          </p:nvPr>
        </p:nvSpPr>
        <p:spPr/>
        <p:txBody>
          <a:bodyPr/>
          <a:lstStyle/>
          <a:p>
            <a:r>
              <a:rPr lang="en-US" dirty="0"/>
              <a:t>introduction</a:t>
            </a:r>
            <a:endParaRPr lang="he-IL" dirty="0"/>
          </a:p>
        </p:txBody>
      </p:sp>
      <p:sp>
        <p:nvSpPr>
          <p:cNvPr id="4" name="מציין מיקום תוכן 2">
            <a:extLst>
              <a:ext uri="{FF2B5EF4-FFF2-40B4-BE49-F238E27FC236}">
                <a16:creationId xmlns:a16="http://schemas.microsoft.com/office/drawing/2014/main" id="{5F9E8E12-B2CF-D2A6-814F-F664030363C8}"/>
              </a:ext>
            </a:extLst>
          </p:cNvPr>
          <p:cNvSpPr>
            <a:spLocks noGrp="1"/>
          </p:cNvSpPr>
          <p:nvPr>
            <p:ph idx="1"/>
          </p:nvPr>
        </p:nvSpPr>
        <p:spPr>
          <a:xfrm>
            <a:off x="1154954" y="2603500"/>
            <a:ext cx="8825659" cy="3416300"/>
          </a:xfrm>
        </p:spPr>
        <p:txBody>
          <a:bodyPr/>
          <a:lstStyle/>
          <a:p>
            <a:pPr algn="l" rtl="0"/>
            <a:r>
              <a:rPr lang="en-US" dirty="0"/>
              <a:t>What will we get from analyzing loops:</a:t>
            </a:r>
          </a:p>
          <a:p>
            <a:pPr algn="l" rtl="0"/>
            <a:r>
              <a:rPr lang="en-US" b="1" dirty="0"/>
              <a:t>Improved Analysis and Verification</a:t>
            </a:r>
          </a:p>
          <a:p>
            <a:pPr algn="l" rtl="0"/>
            <a:r>
              <a:rPr lang="en-US" b="1" dirty="0"/>
              <a:t>Optimization Opportunities</a:t>
            </a:r>
          </a:p>
          <a:p>
            <a:pPr algn="l" rtl="0"/>
            <a:r>
              <a:rPr lang="en-US" b="1" dirty="0"/>
              <a:t>Enhanced Security</a:t>
            </a:r>
            <a:br>
              <a:rPr lang="en-US" dirty="0"/>
            </a:br>
            <a:endParaRPr lang="he-IL" dirty="0"/>
          </a:p>
        </p:txBody>
      </p:sp>
    </p:spTree>
    <p:extLst>
      <p:ext uri="{BB962C8B-B14F-4D97-AF65-F5344CB8AC3E}">
        <p14:creationId xmlns:p14="http://schemas.microsoft.com/office/powerpoint/2010/main" val="13133403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יונים - חדר ישיבות">
  <a:themeElements>
    <a:clrScheme name="יונים - חדר ישיבות">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יונים - חדר ישיבות">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יונים - חדר ישיבות">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 Boardroom</Template>
  <TotalTime>2326</TotalTime>
  <Words>2642</Words>
  <Application>Microsoft Office PowerPoint</Application>
  <PresentationFormat>מסך רחב</PresentationFormat>
  <Paragraphs>198</Paragraphs>
  <Slides>61</Slides>
  <Notes>18</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61</vt:i4>
      </vt:variant>
    </vt:vector>
  </HeadingPairs>
  <TitlesOfParts>
    <vt:vector size="66" baseType="lpstr">
      <vt:lpstr>Aptos</vt:lpstr>
      <vt:lpstr>Arial</vt:lpstr>
      <vt:lpstr>Century Gothic</vt:lpstr>
      <vt:lpstr>Wingdings 3</vt:lpstr>
      <vt:lpstr>יונים - חדר ישיבות</vt:lpstr>
      <vt:lpstr>Demystifying Loops in Smart Contracts</vt:lpstr>
      <vt:lpstr>Presentation:</vt:lpstr>
      <vt:lpstr>goals</vt:lpstr>
      <vt:lpstr>motivation</vt:lpstr>
      <vt:lpstr>motivation</vt:lpstr>
      <vt:lpstr>A short review on previous lectures </vt:lpstr>
      <vt:lpstr>Smart contracts</vt:lpstr>
      <vt:lpstr>introduction</vt:lpstr>
      <vt:lpstr>introduction</vt:lpstr>
      <vt:lpstr>A STUDY OF LOOPS IN SMART CONTRACTS </vt:lpstr>
      <vt:lpstr>A STUDY OF LOOPS IN SMART CONTRACTS </vt:lpstr>
      <vt:lpstr> Nature of Loops, Syntactically</vt:lpstr>
      <vt:lpstr> Nature of Loops, Syntactically</vt:lpstr>
      <vt:lpstr> Nature of Loops, semantically</vt:lpstr>
      <vt:lpstr> Nature of Loops, semantically</vt:lpstr>
      <vt:lpstr> Nature of Loops, semantically</vt:lpstr>
      <vt:lpstr> Nature of Loops, semantically</vt:lpstr>
      <vt:lpstr> Nature of Loops, semantically</vt:lpstr>
      <vt:lpstr>2.4 Clustering Loops by Semantic Properties</vt:lpstr>
      <vt:lpstr>2.4 Clustering Loops by Semantic Properties</vt:lpstr>
      <vt:lpstr>A DSL FOR LOOP SUMMARIZATION </vt:lpstr>
      <vt:lpstr>A DSL FOR LOOP SUMMARIZATION </vt:lpstr>
      <vt:lpstr>A DSL FOR LOOP SUMMARIZATION </vt:lpstr>
      <vt:lpstr>A DSL FOR LOOP SUMMARIZATION </vt:lpstr>
      <vt:lpstr>A DSL FOR LOOP SUMMARIZATION </vt:lpstr>
      <vt:lpstr>A DSL FOR LOOP SUMMARIZATION </vt:lpstr>
      <vt:lpstr>A DSL FOR LOOP SUMMARIZATION </vt:lpstr>
      <vt:lpstr>questions</vt:lpstr>
      <vt:lpstr>questions</vt:lpstr>
      <vt:lpstr>questions</vt:lpstr>
      <vt:lpstr>questions</vt:lpstr>
      <vt:lpstr>questions</vt:lpstr>
      <vt:lpstr>questions</vt:lpstr>
      <vt:lpstr>questions</vt:lpstr>
      <vt:lpstr>questions</vt:lpstr>
      <vt:lpstr>Any questions?</vt:lpstr>
      <vt:lpstr>מצגת של PowerPoint‏</vt:lpstr>
      <vt:lpstr>Search engine</vt:lpstr>
      <vt:lpstr>search engine depends on two type of informations to purne large parts of search space</vt:lpstr>
      <vt:lpstr>מצגת של PowerPoint‏</vt:lpstr>
      <vt:lpstr>The table lists different statements and indicates the conditions under which they will be executed</vt:lpstr>
      <vt:lpstr>Example :</vt:lpstr>
      <vt:lpstr>Equivalence Checker</vt:lpstr>
      <vt:lpstr>Example </vt:lpstr>
      <vt:lpstr>compositional synthesis</vt:lpstr>
      <vt:lpstr>EVALUATION</vt:lpstr>
      <vt:lpstr>RQ1 What percentage of loops can be precisely (or at least partially) summarized in the Consul language? </vt:lpstr>
      <vt:lpstr>RQ2 What is the relative frequency of Consul constructs that are used in Solidity loop summaries?</vt:lpstr>
      <vt:lpstr>What types of loops cannot be summarized using Solis</vt:lpstr>
      <vt:lpstr>Threats to validity</vt:lpstr>
      <vt:lpstr>Benchmark Selection</vt:lpstr>
      <vt:lpstr>Validity of Summaries:  Solies use bounded number of verification to check if two solidity code are equivlance .  based on our manual inspection of randomly sampled summaries, we find that the loops synthesized by Solis are indeed equivalent to the original loop   </vt:lpstr>
      <vt:lpstr>DSL Construction:  We build our consul so may not be representative enough to represent all the common loop found in in solidity code. To mitigate this concern, our DSL design was guided by static analysis, semantic clustering, and random sampling as detailed in Section 2  </vt:lpstr>
      <vt:lpstr>Conclusion</vt:lpstr>
      <vt:lpstr>Loop summarization</vt:lpstr>
      <vt:lpstr>Equivalence checking</vt:lpstr>
      <vt:lpstr>מצגת של PowerPoint‏</vt:lpstr>
      <vt:lpstr>Program synthesis</vt:lpstr>
      <vt:lpstr>CONCLUSION AND FUTURE WORK</vt:lpstr>
      <vt:lpstr>CONCLUSION AND FUTURE WORK</vt:lpstr>
      <vt:lpstr> There are several directions for future work.  1- although we have made initial progress in loop summarization for smart contracts, our tool chain prefer  scalability over completeness, resulting in an inability to generate summaries for larger loops despite the existence of equivalent Consul summaries. besides, we aim to explore more effective loop summarization techniques in the future. Secondly, we plan to combine  our loop summarization method with existing verification tools like VeriSol [30] to further automate the verification of functional correctness in smart contracts.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Shachaf Yosef</dc:creator>
  <cp:lastModifiedBy>Shachaf Yosef</cp:lastModifiedBy>
  <cp:revision>5</cp:revision>
  <dcterms:created xsi:type="dcterms:W3CDTF">2024-06-21T16:04:13Z</dcterms:created>
  <dcterms:modified xsi:type="dcterms:W3CDTF">2024-06-23T07:06:03Z</dcterms:modified>
</cp:coreProperties>
</file>