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34"/>
  </p:notesMasterIdLst>
  <p:sldIdLst>
    <p:sldId id="306" r:id="rId2"/>
    <p:sldId id="307" r:id="rId3"/>
    <p:sldId id="299" r:id="rId4"/>
    <p:sldId id="278" r:id="rId5"/>
    <p:sldId id="294" r:id="rId6"/>
    <p:sldId id="258" r:id="rId7"/>
    <p:sldId id="300" r:id="rId8"/>
    <p:sldId id="301" r:id="rId9"/>
    <p:sldId id="262" r:id="rId10"/>
    <p:sldId id="302" r:id="rId11"/>
    <p:sldId id="308" r:id="rId12"/>
    <p:sldId id="267" r:id="rId13"/>
    <p:sldId id="309" r:id="rId14"/>
    <p:sldId id="286" r:id="rId15"/>
    <p:sldId id="285" r:id="rId16"/>
    <p:sldId id="303" r:id="rId17"/>
    <p:sldId id="268" r:id="rId18"/>
    <p:sldId id="288" r:id="rId19"/>
    <p:sldId id="289" r:id="rId20"/>
    <p:sldId id="290" r:id="rId21"/>
    <p:sldId id="291" r:id="rId22"/>
    <p:sldId id="310" r:id="rId23"/>
    <p:sldId id="271" r:id="rId24"/>
    <p:sldId id="296" r:id="rId25"/>
    <p:sldId id="297" r:id="rId26"/>
    <p:sldId id="273" r:id="rId27"/>
    <p:sldId id="274" r:id="rId28"/>
    <p:sldId id="275" r:id="rId29"/>
    <p:sldId id="276" r:id="rId30"/>
    <p:sldId id="311" r:id="rId31"/>
    <p:sldId id="305" r:id="rId32"/>
    <p:sldId id="312"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651" autoAdjust="0"/>
    <p:restoredTop sz="80934" autoAdjust="0"/>
  </p:normalViewPr>
  <p:slideViewPr>
    <p:cSldViewPr snapToGrid="0">
      <p:cViewPr varScale="1">
        <p:scale>
          <a:sx n="66" d="100"/>
          <a:sy n="66" d="100"/>
        </p:scale>
        <p:origin x="1483"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6-06T12:53:37.797"/>
    </inkml:context>
    <inkml:brush xml:id="br0">
      <inkml:brushProperty name="width" value="0.05" units="cm"/>
      <inkml:brushProperty name="height" value="0.05" units="cm"/>
      <inkml:brushProperty name="color" value="#FFC114"/>
    </inkml:brush>
  </inkml:definitions>
  <inkml:trace contextRef="#ctx0" brushRef="#br0">1 0 24575,'0'0'-8191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6-06T12:53:37.797"/>
    </inkml:context>
    <inkml:brush xml:id="br0">
      <inkml:brushProperty name="width" value="0.05" units="cm"/>
      <inkml:brushProperty name="height" value="0.05" units="cm"/>
      <inkml:brushProperty name="color" value="#FFC114"/>
    </inkml:brush>
  </inkml:definitions>
  <inkml:trace contextRef="#ctx0" brushRef="#br0">1 0 24575,'0'0'-8191</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6-06T12:53:37.797"/>
    </inkml:context>
    <inkml:brush xml:id="br0">
      <inkml:brushProperty name="width" value="0.05" units="cm"/>
      <inkml:brushProperty name="height" value="0.05" units="cm"/>
      <inkml:brushProperty name="color" value="#FFC114"/>
    </inkml:brush>
  </inkml:definitions>
  <inkml:trace contextRef="#ctx0" brushRef="#br0">1 0 24575,'0'0'-8191</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6-06T12:53:37.797"/>
    </inkml:context>
    <inkml:brush xml:id="br0">
      <inkml:brushProperty name="width" value="0.05" units="cm"/>
      <inkml:brushProperty name="height" value="0.05" units="cm"/>
      <inkml:brushProperty name="color" value="#FFC114"/>
    </inkml:brush>
  </inkml:definitions>
  <inkml:trace contextRef="#ctx0" brushRef="#br0">1 0 24575,'0'0'-8191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he-IL"/>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DCF6BBA2-9B37-4571-9B57-E3BF64D81F12}" type="datetimeFigureOut">
              <a:rPr lang="he-IL" smtClean="0"/>
              <a:t>ב'/סיון/תשפ"ד</a:t>
            </a:fld>
            <a:endParaRPr lang="he-IL"/>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e-IL"/>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he-IL"/>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CB4DE468-B251-4FED-8EAE-7C2CA15E8C8D}" type="slidenum">
              <a:rPr lang="he-IL" smtClean="0"/>
              <a:t>‹#›</a:t>
            </a:fld>
            <a:endParaRPr lang="he-IL"/>
          </a:p>
        </p:txBody>
      </p:sp>
    </p:spTree>
    <p:extLst>
      <p:ext uri="{BB962C8B-B14F-4D97-AF65-F5344CB8AC3E}">
        <p14:creationId xmlns:p14="http://schemas.microsoft.com/office/powerpoint/2010/main" val="28375958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are unbounded program</a:t>
            </a:r>
            <a:endParaRPr lang="he-IL" dirty="0"/>
          </a:p>
        </p:txBody>
      </p:sp>
      <p:sp>
        <p:nvSpPr>
          <p:cNvPr id="4" name="Slide Number Placeholder 3"/>
          <p:cNvSpPr>
            <a:spLocks noGrp="1"/>
          </p:cNvSpPr>
          <p:nvPr>
            <p:ph type="sldNum" sz="quarter" idx="5"/>
          </p:nvPr>
        </p:nvSpPr>
        <p:spPr/>
        <p:txBody>
          <a:bodyPr/>
          <a:lstStyle/>
          <a:p>
            <a:fld id="{CB4DE468-B251-4FED-8EAE-7C2CA15E8C8D}" type="slidenum">
              <a:rPr lang="he-IL" smtClean="0"/>
              <a:t>1</a:t>
            </a:fld>
            <a:endParaRPr lang="he-IL"/>
          </a:p>
        </p:txBody>
      </p:sp>
    </p:spTree>
    <p:extLst>
      <p:ext uri="{BB962C8B-B14F-4D97-AF65-F5344CB8AC3E}">
        <p14:creationId xmlns:p14="http://schemas.microsoft.com/office/powerpoint/2010/main" val="42166840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e-IL" dirty="0"/>
          </a:p>
        </p:txBody>
      </p:sp>
      <p:sp>
        <p:nvSpPr>
          <p:cNvPr id="4" name="Slide Number Placeholder 3"/>
          <p:cNvSpPr>
            <a:spLocks noGrp="1"/>
          </p:cNvSpPr>
          <p:nvPr>
            <p:ph type="sldNum" sz="quarter" idx="5"/>
          </p:nvPr>
        </p:nvSpPr>
        <p:spPr/>
        <p:txBody>
          <a:bodyPr/>
          <a:lstStyle/>
          <a:p>
            <a:fld id="{CB4DE468-B251-4FED-8EAE-7C2CA15E8C8D}" type="slidenum">
              <a:rPr lang="he-IL" smtClean="0"/>
              <a:t>15</a:t>
            </a:fld>
            <a:endParaRPr lang="he-IL"/>
          </a:p>
        </p:txBody>
      </p:sp>
    </p:spTree>
    <p:extLst>
      <p:ext uri="{BB962C8B-B14F-4D97-AF65-F5344CB8AC3E}">
        <p14:creationId xmlns:p14="http://schemas.microsoft.com/office/powerpoint/2010/main" val="37992498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buFont typeface="Arial" panose="020B0604020202020204" pitchFamily="34" charset="0"/>
              <a:buChar char="•"/>
            </a:pPr>
            <a:r>
              <a:rPr lang="en-US" dirty="0"/>
              <a:t>Instead of testing how threads work concurrently </a:t>
            </a:r>
          </a:p>
          <a:p>
            <a:pPr lvl="1">
              <a:buFont typeface="Arial" panose="020B0604020202020204" pitchFamily="34" charset="0"/>
              <a:buChar char="•"/>
            </a:pPr>
            <a:r>
              <a:rPr lang="en-US" dirty="0"/>
              <a:t>We are going to test how a single thread behave Meaning </a:t>
            </a:r>
          </a:p>
          <a:p>
            <a:endParaRPr lang="he-IL" dirty="0"/>
          </a:p>
        </p:txBody>
      </p:sp>
      <p:sp>
        <p:nvSpPr>
          <p:cNvPr id="4" name="Slide Number Placeholder 3"/>
          <p:cNvSpPr>
            <a:spLocks noGrp="1"/>
          </p:cNvSpPr>
          <p:nvPr>
            <p:ph type="sldNum" sz="quarter" idx="5"/>
          </p:nvPr>
        </p:nvSpPr>
        <p:spPr/>
        <p:txBody>
          <a:bodyPr/>
          <a:lstStyle/>
          <a:p>
            <a:fld id="{CB4DE468-B251-4FED-8EAE-7C2CA15E8C8D}" type="slidenum">
              <a:rPr lang="he-IL" smtClean="0"/>
              <a:t>16</a:t>
            </a:fld>
            <a:endParaRPr lang="he-IL"/>
          </a:p>
        </p:txBody>
      </p:sp>
    </p:spTree>
    <p:extLst>
      <p:ext uri="{BB962C8B-B14F-4D97-AF65-F5344CB8AC3E}">
        <p14:creationId xmlns:p14="http://schemas.microsoft.com/office/powerpoint/2010/main" val="32343819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program after these transformations is shown in Program 12.3.3. Our goal is to check the locking specification, as expressed in the assertions. </a:t>
            </a:r>
            <a:endParaRPr lang="he-IL" dirty="0"/>
          </a:p>
          <a:p>
            <a:endParaRPr lang="he-IL" dirty="0"/>
          </a:p>
        </p:txBody>
      </p:sp>
      <p:sp>
        <p:nvSpPr>
          <p:cNvPr id="4" name="Slide Number Placeholder 3"/>
          <p:cNvSpPr>
            <a:spLocks noGrp="1"/>
          </p:cNvSpPr>
          <p:nvPr>
            <p:ph type="sldNum" sz="quarter" idx="5"/>
          </p:nvPr>
        </p:nvSpPr>
        <p:spPr/>
        <p:txBody>
          <a:bodyPr/>
          <a:lstStyle/>
          <a:p>
            <a:fld id="{CB4DE468-B251-4FED-8EAE-7C2CA15E8C8D}" type="slidenum">
              <a:rPr lang="he-IL" smtClean="0"/>
              <a:t>17</a:t>
            </a:fld>
            <a:endParaRPr lang="he-IL"/>
          </a:p>
        </p:txBody>
      </p:sp>
    </p:spTree>
    <p:extLst>
      <p:ext uri="{BB962C8B-B14F-4D97-AF65-F5344CB8AC3E}">
        <p14:creationId xmlns:p14="http://schemas.microsoft.com/office/powerpoint/2010/main" val="32261137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Creating </a:t>
            </a:r>
            <a:r>
              <a:rPr lang="en-US" dirty="0" err="1"/>
              <a:t>undetemenistic</a:t>
            </a:r>
            <a:r>
              <a:rPr lang="en-US" dirty="0"/>
              <a:t> assignment for the </a:t>
            </a:r>
            <a:endParaRPr lang="he-IL" dirty="0"/>
          </a:p>
        </p:txBody>
      </p:sp>
      <p:sp>
        <p:nvSpPr>
          <p:cNvPr id="4" name="Slide Number Placeholder 3"/>
          <p:cNvSpPr>
            <a:spLocks noGrp="1"/>
          </p:cNvSpPr>
          <p:nvPr>
            <p:ph type="sldNum" sz="quarter" idx="5"/>
          </p:nvPr>
        </p:nvSpPr>
        <p:spPr/>
        <p:txBody>
          <a:bodyPr/>
          <a:lstStyle/>
          <a:p>
            <a:fld id="{CB4DE468-B251-4FED-8EAE-7C2CA15E8C8D}" type="slidenum">
              <a:rPr lang="he-IL" smtClean="0"/>
              <a:t>18</a:t>
            </a:fld>
            <a:endParaRPr lang="he-IL"/>
          </a:p>
        </p:txBody>
      </p:sp>
    </p:spTree>
    <p:extLst>
      <p:ext uri="{BB962C8B-B14F-4D97-AF65-F5344CB8AC3E}">
        <p14:creationId xmlns:p14="http://schemas.microsoft.com/office/powerpoint/2010/main" val="13615922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e-IL" dirty="0"/>
          </a:p>
        </p:txBody>
      </p:sp>
      <p:sp>
        <p:nvSpPr>
          <p:cNvPr id="4" name="Slide Number Placeholder 3"/>
          <p:cNvSpPr>
            <a:spLocks noGrp="1"/>
          </p:cNvSpPr>
          <p:nvPr>
            <p:ph type="sldNum" sz="quarter" idx="5"/>
          </p:nvPr>
        </p:nvSpPr>
        <p:spPr/>
        <p:txBody>
          <a:bodyPr/>
          <a:lstStyle/>
          <a:p>
            <a:fld id="{CB4DE468-B251-4FED-8EAE-7C2CA15E8C8D}" type="slidenum">
              <a:rPr lang="he-IL" smtClean="0"/>
              <a:t>19</a:t>
            </a:fld>
            <a:endParaRPr lang="he-IL"/>
          </a:p>
        </p:txBody>
      </p:sp>
    </p:spTree>
    <p:extLst>
      <p:ext uri="{BB962C8B-B14F-4D97-AF65-F5344CB8AC3E}">
        <p14:creationId xmlns:p14="http://schemas.microsoft.com/office/powerpoint/2010/main" val="1215865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Adding an assumption to the negation of the loop condition </a:t>
            </a:r>
            <a:endParaRPr lang="he-IL" dirty="0"/>
          </a:p>
        </p:txBody>
      </p:sp>
      <p:sp>
        <p:nvSpPr>
          <p:cNvPr id="4" name="Slide Number Placeholder 3"/>
          <p:cNvSpPr>
            <a:spLocks noGrp="1"/>
          </p:cNvSpPr>
          <p:nvPr>
            <p:ph type="sldNum" sz="quarter" idx="5"/>
          </p:nvPr>
        </p:nvSpPr>
        <p:spPr/>
        <p:txBody>
          <a:bodyPr/>
          <a:lstStyle/>
          <a:p>
            <a:fld id="{CB4DE468-B251-4FED-8EAE-7C2CA15E8C8D}" type="slidenum">
              <a:rPr lang="he-IL" smtClean="0"/>
              <a:t>20</a:t>
            </a:fld>
            <a:endParaRPr lang="he-IL"/>
          </a:p>
        </p:txBody>
      </p:sp>
    </p:spTree>
    <p:extLst>
      <p:ext uri="{BB962C8B-B14F-4D97-AF65-F5344CB8AC3E}">
        <p14:creationId xmlns:p14="http://schemas.microsoft.com/office/powerpoint/2010/main" val="27370807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e-IL" dirty="0"/>
          </a:p>
        </p:txBody>
      </p:sp>
      <p:sp>
        <p:nvSpPr>
          <p:cNvPr id="4" name="Slide Number Placeholder 3"/>
          <p:cNvSpPr>
            <a:spLocks noGrp="1"/>
          </p:cNvSpPr>
          <p:nvPr>
            <p:ph type="sldNum" sz="quarter" idx="5"/>
          </p:nvPr>
        </p:nvSpPr>
        <p:spPr/>
        <p:txBody>
          <a:bodyPr/>
          <a:lstStyle/>
          <a:p>
            <a:fld id="{CB4DE468-B251-4FED-8EAE-7C2CA15E8C8D}" type="slidenum">
              <a:rPr lang="he-IL" smtClean="0"/>
              <a:t>21</a:t>
            </a:fld>
            <a:endParaRPr lang="he-IL"/>
          </a:p>
        </p:txBody>
      </p:sp>
    </p:spTree>
    <p:extLst>
      <p:ext uri="{BB962C8B-B14F-4D97-AF65-F5344CB8AC3E}">
        <p14:creationId xmlns:p14="http://schemas.microsoft.com/office/powerpoint/2010/main" val="9158995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e-IL" dirty="0"/>
          </a:p>
        </p:txBody>
      </p:sp>
      <p:sp>
        <p:nvSpPr>
          <p:cNvPr id="4" name="Slide Number Placeholder 3"/>
          <p:cNvSpPr>
            <a:spLocks noGrp="1"/>
          </p:cNvSpPr>
          <p:nvPr>
            <p:ph type="sldNum" sz="quarter" idx="5"/>
          </p:nvPr>
        </p:nvSpPr>
        <p:spPr/>
        <p:txBody>
          <a:bodyPr/>
          <a:lstStyle/>
          <a:p>
            <a:fld id="{CB4DE468-B251-4FED-8EAE-7C2CA15E8C8D}" type="slidenum">
              <a:rPr lang="he-IL" smtClean="0"/>
              <a:t>22</a:t>
            </a:fld>
            <a:endParaRPr lang="he-IL"/>
          </a:p>
        </p:txBody>
      </p:sp>
    </p:spTree>
    <p:extLst>
      <p:ext uri="{BB962C8B-B14F-4D97-AF65-F5344CB8AC3E}">
        <p14:creationId xmlns:p14="http://schemas.microsoft.com/office/powerpoint/2010/main" val="18848539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have seen a technique that under-approximates the behavior of the program by limiting the depth of loops. </a:t>
            </a:r>
            <a:br>
              <a:rPr lang="en-US" dirty="0"/>
            </a:br>
            <a:r>
              <a:rPr lang="en-US" dirty="0"/>
              <a:t>• We now show a transformation that gets rid of loops but over-approximates the original behavior.</a:t>
            </a:r>
            <a:br>
              <a:rPr lang="en-US" dirty="0"/>
            </a:br>
            <a:r>
              <a:rPr lang="en-US" dirty="0"/>
              <a:t> • When Successful, it proves for every possible input. But it might find errors in correct programs. </a:t>
            </a:r>
            <a:endParaRPr lang="he-IL" dirty="0"/>
          </a:p>
        </p:txBody>
      </p:sp>
      <p:sp>
        <p:nvSpPr>
          <p:cNvPr id="4" name="Slide Number Placeholder 3"/>
          <p:cNvSpPr>
            <a:spLocks noGrp="1"/>
          </p:cNvSpPr>
          <p:nvPr>
            <p:ph type="sldNum" sz="quarter" idx="5"/>
          </p:nvPr>
        </p:nvSpPr>
        <p:spPr/>
        <p:txBody>
          <a:bodyPr/>
          <a:lstStyle/>
          <a:p>
            <a:fld id="{CB4DE468-B251-4FED-8EAE-7C2CA15E8C8D}" type="slidenum">
              <a:rPr lang="he-IL" smtClean="0"/>
              <a:t>2</a:t>
            </a:fld>
            <a:endParaRPr lang="he-IL"/>
          </a:p>
        </p:txBody>
      </p:sp>
    </p:spTree>
    <p:extLst>
      <p:ext uri="{BB962C8B-B14F-4D97-AF65-F5344CB8AC3E}">
        <p14:creationId xmlns:p14="http://schemas.microsoft.com/office/powerpoint/2010/main" val="11870124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does it mean that the problem is undecidable</a:t>
            </a:r>
            <a:endParaRPr lang="he-IL" dirty="0"/>
          </a:p>
        </p:txBody>
      </p:sp>
      <p:sp>
        <p:nvSpPr>
          <p:cNvPr id="4" name="Slide Number Placeholder 3"/>
          <p:cNvSpPr>
            <a:spLocks noGrp="1"/>
          </p:cNvSpPr>
          <p:nvPr>
            <p:ph type="sldNum" sz="quarter" idx="5"/>
          </p:nvPr>
        </p:nvSpPr>
        <p:spPr/>
        <p:txBody>
          <a:bodyPr/>
          <a:lstStyle/>
          <a:p>
            <a:fld id="{CB4DE468-B251-4FED-8EAE-7C2CA15E8C8D}" type="slidenum">
              <a:rPr lang="he-IL" smtClean="0"/>
              <a:t>3</a:t>
            </a:fld>
            <a:endParaRPr lang="he-IL"/>
          </a:p>
        </p:txBody>
      </p:sp>
    </p:spTree>
    <p:extLst>
      <p:ext uri="{BB962C8B-B14F-4D97-AF65-F5344CB8AC3E}">
        <p14:creationId xmlns:p14="http://schemas.microsoft.com/office/powerpoint/2010/main" val="31868253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Sect. 12.2.2 we have seen a technique that can translate a program into a formula by limiting the depth of loops to a given bound. This underapproximates the behavior of the program</a:t>
            </a:r>
          </a:p>
          <a:p>
            <a:r>
              <a:rPr lang="en-US" dirty="0"/>
              <a:t>It is not possible to conclude that the assertion holds for executions that exceed this bound.</a:t>
            </a:r>
          </a:p>
          <a:p>
            <a:endParaRPr lang="he-IL" dirty="0"/>
          </a:p>
          <a:p>
            <a:endParaRPr lang="he-IL" dirty="0"/>
          </a:p>
        </p:txBody>
      </p:sp>
      <p:sp>
        <p:nvSpPr>
          <p:cNvPr id="4" name="Slide Number Placeholder 3"/>
          <p:cNvSpPr>
            <a:spLocks noGrp="1"/>
          </p:cNvSpPr>
          <p:nvPr>
            <p:ph type="sldNum" sz="quarter" idx="5"/>
          </p:nvPr>
        </p:nvSpPr>
        <p:spPr/>
        <p:txBody>
          <a:bodyPr/>
          <a:lstStyle/>
          <a:p>
            <a:fld id="{CB4DE468-B251-4FED-8EAE-7C2CA15E8C8D}" type="slidenum">
              <a:rPr lang="he-IL" smtClean="0"/>
              <a:t>4</a:t>
            </a:fld>
            <a:endParaRPr lang="he-IL"/>
          </a:p>
        </p:txBody>
      </p:sp>
    </p:spTree>
    <p:extLst>
      <p:ext uri="{BB962C8B-B14F-4D97-AF65-F5344CB8AC3E}">
        <p14:creationId xmlns:p14="http://schemas.microsoft.com/office/powerpoint/2010/main" val="40787074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Overappriximation</a:t>
            </a:r>
            <a:r>
              <a:rPr lang="en-US" dirty="0"/>
              <a:t> steps </a:t>
            </a:r>
            <a:endParaRPr lang="he-IL" dirty="0"/>
          </a:p>
        </p:txBody>
      </p:sp>
      <p:sp>
        <p:nvSpPr>
          <p:cNvPr id="4" name="Slide Number Placeholder 3"/>
          <p:cNvSpPr>
            <a:spLocks noGrp="1"/>
          </p:cNvSpPr>
          <p:nvPr>
            <p:ph type="sldNum" sz="quarter" idx="5"/>
          </p:nvPr>
        </p:nvSpPr>
        <p:spPr/>
        <p:txBody>
          <a:bodyPr/>
          <a:lstStyle/>
          <a:p>
            <a:fld id="{CB4DE468-B251-4FED-8EAE-7C2CA15E8C8D}" type="slidenum">
              <a:rPr lang="he-IL" smtClean="0"/>
              <a:t>5</a:t>
            </a:fld>
            <a:endParaRPr lang="he-IL"/>
          </a:p>
        </p:txBody>
      </p:sp>
    </p:spTree>
    <p:extLst>
      <p:ext uri="{BB962C8B-B14F-4D97-AF65-F5344CB8AC3E}">
        <p14:creationId xmlns:p14="http://schemas.microsoft.com/office/powerpoint/2010/main" val="34546326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the technique has successfully proven the assertion in this particular example, this is not possible for arbitrary programs. </a:t>
            </a:r>
          </a:p>
          <a:p>
            <a:r>
              <a:rPr lang="en-US" dirty="0"/>
              <a:t>It worked because the correctness of the assertion does not depend on the previous iterations of the</a:t>
            </a:r>
            <a:endParaRPr lang="he-IL" dirty="0"/>
          </a:p>
        </p:txBody>
      </p:sp>
      <p:sp>
        <p:nvSpPr>
          <p:cNvPr id="4" name="Slide Number Placeholder 3"/>
          <p:cNvSpPr>
            <a:spLocks noGrp="1"/>
          </p:cNvSpPr>
          <p:nvPr>
            <p:ph type="sldNum" sz="quarter" idx="5"/>
          </p:nvPr>
        </p:nvSpPr>
        <p:spPr/>
        <p:txBody>
          <a:bodyPr/>
          <a:lstStyle/>
          <a:p>
            <a:fld id="{CB4DE468-B251-4FED-8EAE-7C2CA15E8C8D}" type="slidenum">
              <a:rPr lang="he-IL" smtClean="0"/>
              <a:t>11</a:t>
            </a:fld>
            <a:endParaRPr lang="he-IL"/>
          </a:p>
        </p:txBody>
      </p:sp>
    </p:spTree>
    <p:extLst>
      <p:ext uri="{BB962C8B-B14F-4D97-AF65-F5344CB8AC3E}">
        <p14:creationId xmlns:p14="http://schemas.microsoft.com/office/powerpoint/2010/main" val="13845951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br>
              <a:rPr lang="en-US" dirty="0"/>
            </a:br>
            <a:endParaRPr lang="he-IL" dirty="0"/>
          </a:p>
        </p:txBody>
      </p:sp>
      <p:sp>
        <p:nvSpPr>
          <p:cNvPr id="4" name="Slide Number Placeholder 3"/>
          <p:cNvSpPr>
            <a:spLocks noGrp="1"/>
          </p:cNvSpPr>
          <p:nvPr>
            <p:ph type="sldNum" sz="quarter" idx="5"/>
          </p:nvPr>
        </p:nvSpPr>
        <p:spPr/>
        <p:txBody>
          <a:bodyPr/>
          <a:lstStyle/>
          <a:p>
            <a:fld id="{CB4DE468-B251-4FED-8EAE-7C2CA15E8C8D}" type="slidenum">
              <a:rPr lang="he-IL" smtClean="0"/>
              <a:t>12</a:t>
            </a:fld>
            <a:endParaRPr lang="he-IL"/>
          </a:p>
        </p:txBody>
      </p:sp>
    </p:spTree>
    <p:extLst>
      <p:ext uri="{BB962C8B-B14F-4D97-AF65-F5344CB8AC3E}">
        <p14:creationId xmlns:p14="http://schemas.microsoft.com/office/powerpoint/2010/main" val="23444376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take a closer look at the program </a:t>
            </a:r>
            <a:br>
              <a:rPr lang="en-US" dirty="0"/>
            </a:br>
            <a:r>
              <a:rPr lang="en-US" dirty="0"/>
              <a:t>critical section is protected by a lock </a:t>
            </a:r>
          </a:p>
          <a:p>
            <a:endParaRPr lang="he-IL" dirty="0"/>
          </a:p>
        </p:txBody>
      </p:sp>
      <p:sp>
        <p:nvSpPr>
          <p:cNvPr id="4" name="Slide Number Placeholder 3"/>
          <p:cNvSpPr>
            <a:spLocks noGrp="1"/>
          </p:cNvSpPr>
          <p:nvPr>
            <p:ph type="sldNum" sz="quarter" idx="5"/>
          </p:nvPr>
        </p:nvSpPr>
        <p:spPr/>
        <p:txBody>
          <a:bodyPr/>
          <a:lstStyle/>
          <a:p>
            <a:fld id="{CB4DE468-B251-4FED-8EAE-7C2CA15E8C8D}" type="slidenum">
              <a:rPr lang="he-IL" smtClean="0"/>
              <a:t>13</a:t>
            </a:fld>
            <a:endParaRPr lang="he-IL"/>
          </a:p>
        </p:txBody>
      </p:sp>
    </p:spTree>
    <p:extLst>
      <p:ext uri="{BB962C8B-B14F-4D97-AF65-F5344CB8AC3E}">
        <p14:creationId xmlns:p14="http://schemas.microsoft.com/office/powerpoint/2010/main" val="38811186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e-IL" dirty="0"/>
          </a:p>
        </p:txBody>
      </p:sp>
      <p:sp>
        <p:nvSpPr>
          <p:cNvPr id="4" name="Slide Number Placeholder 3"/>
          <p:cNvSpPr>
            <a:spLocks noGrp="1"/>
          </p:cNvSpPr>
          <p:nvPr>
            <p:ph type="sldNum" sz="quarter" idx="5"/>
          </p:nvPr>
        </p:nvSpPr>
        <p:spPr/>
        <p:txBody>
          <a:bodyPr/>
          <a:lstStyle/>
          <a:p>
            <a:fld id="{CB4DE468-B251-4FED-8EAE-7C2CA15E8C8D}" type="slidenum">
              <a:rPr lang="he-IL" smtClean="0"/>
              <a:t>14</a:t>
            </a:fld>
            <a:endParaRPr lang="he-IL"/>
          </a:p>
        </p:txBody>
      </p:sp>
    </p:spTree>
    <p:extLst>
      <p:ext uri="{BB962C8B-B14F-4D97-AF65-F5344CB8AC3E}">
        <p14:creationId xmlns:p14="http://schemas.microsoft.com/office/powerpoint/2010/main" val="22212507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C255CD0-DFB6-4624-9BE4-0ECFC087DA00}" type="datetimeFigureOut">
              <a:rPr lang="he-IL" smtClean="0"/>
              <a:t>ב'/סיון/תשפ"ד</a:t>
            </a:fld>
            <a:endParaRPr lang="he-IL"/>
          </a:p>
        </p:txBody>
      </p:sp>
      <p:sp>
        <p:nvSpPr>
          <p:cNvPr id="5" name="Footer Placeholder 4"/>
          <p:cNvSpPr>
            <a:spLocks noGrp="1"/>
          </p:cNvSpPr>
          <p:nvPr>
            <p:ph type="ftr" sz="quarter" idx="11"/>
          </p:nvPr>
        </p:nvSpPr>
        <p:spPr>
          <a:xfrm>
            <a:off x="5332412" y="5883275"/>
            <a:ext cx="4324044" cy="365125"/>
          </a:xfrm>
        </p:spPr>
        <p:txBody>
          <a:bodyPr/>
          <a:lstStyle/>
          <a:p>
            <a:endParaRPr lang="he-IL"/>
          </a:p>
        </p:txBody>
      </p:sp>
      <p:sp>
        <p:nvSpPr>
          <p:cNvPr id="6" name="Slide Number Placeholder 5"/>
          <p:cNvSpPr>
            <a:spLocks noGrp="1"/>
          </p:cNvSpPr>
          <p:nvPr>
            <p:ph type="sldNum" sz="quarter" idx="12"/>
          </p:nvPr>
        </p:nvSpPr>
        <p:spPr/>
        <p:txBody>
          <a:bodyPr/>
          <a:lstStyle/>
          <a:p>
            <a:fld id="{7F2EA50D-F1A2-485E-BF19-EA8EAC686FC7}" type="slidenum">
              <a:rPr lang="he-IL" smtClean="0"/>
              <a:t>‹#›</a:t>
            </a:fld>
            <a:endParaRPr lang="he-IL"/>
          </a:p>
        </p:txBody>
      </p:sp>
    </p:spTree>
    <p:extLst>
      <p:ext uri="{BB962C8B-B14F-4D97-AF65-F5344CB8AC3E}">
        <p14:creationId xmlns:p14="http://schemas.microsoft.com/office/powerpoint/2010/main" val="3787866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C255CD0-DFB6-4624-9BE4-0ECFC087DA00}" type="datetimeFigureOut">
              <a:rPr lang="he-IL" smtClean="0"/>
              <a:t>ב'/סיון/תשפ"ד</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7F2EA50D-F1A2-485E-BF19-EA8EAC686FC7}" type="slidenum">
              <a:rPr lang="he-IL" smtClean="0"/>
              <a:t>‹#›</a:t>
            </a:fld>
            <a:endParaRPr lang="he-IL"/>
          </a:p>
        </p:txBody>
      </p:sp>
    </p:spTree>
    <p:extLst>
      <p:ext uri="{BB962C8B-B14F-4D97-AF65-F5344CB8AC3E}">
        <p14:creationId xmlns:p14="http://schemas.microsoft.com/office/powerpoint/2010/main" val="3794462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C255CD0-DFB6-4624-9BE4-0ECFC087DA00}" type="datetimeFigureOut">
              <a:rPr lang="he-IL" smtClean="0"/>
              <a:t>ב'/סיון/תשפ"ד</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7F2EA50D-F1A2-485E-BF19-EA8EAC686FC7}" type="slidenum">
              <a:rPr lang="he-IL" smtClean="0"/>
              <a:t>‹#›</a:t>
            </a:fld>
            <a:endParaRPr lang="he-IL"/>
          </a:p>
        </p:txBody>
      </p:sp>
    </p:spTree>
    <p:extLst>
      <p:ext uri="{BB962C8B-B14F-4D97-AF65-F5344CB8AC3E}">
        <p14:creationId xmlns:p14="http://schemas.microsoft.com/office/powerpoint/2010/main" val="21736060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C255CD0-DFB6-4624-9BE4-0ECFC087DA00}" type="datetimeFigureOut">
              <a:rPr lang="he-IL" smtClean="0"/>
              <a:t>ב'/סיון/תשפ"ד</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7F2EA50D-F1A2-485E-BF19-EA8EAC686FC7}" type="slidenum">
              <a:rPr lang="he-IL" smtClean="0"/>
              <a:t>‹#›</a:t>
            </a:fld>
            <a:endParaRPr lang="he-IL"/>
          </a:p>
        </p:txBody>
      </p:sp>
    </p:spTree>
    <p:extLst>
      <p:ext uri="{BB962C8B-B14F-4D97-AF65-F5344CB8AC3E}">
        <p14:creationId xmlns:p14="http://schemas.microsoft.com/office/powerpoint/2010/main" val="33262863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C255CD0-DFB6-4624-9BE4-0ECFC087DA00}" type="datetimeFigureOut">
              <a:rPr lang="he-IL" smtClean="0"/>
              <a:t>ב'/סיון/תשפ"ד</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7F2EA50D-F1A2-485E-BF19-EA8EAC686FC7}" type="slidenum">
              <a:rPr lang="he-IL" smtClean="0"/>
              <a:t>‹#›</a:t>
            </a:fld>
            <a:endParaRPr lang="he-IL"/>
          </a:p>
        </p:txBody>
      </p:sp>
    </p:spTree>
    <p:extLst>
      <p:ext uri="{BB962C8B-B14F-4D97-AF65-F5344CB8AC3E}">
        <p14:creationId xmlns:p14="http://schemas.microsoft.com/office/powerpoint/2010/main" val="41115680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C255CD0-DFB6-4624-9BE4-0ECFC087DA00}" type="datetimeFigureOut">
              <a:rPr lang="he-IL" smtClean="0"/>
              <a:t>ב'/סיון/תשפ"ד</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7F2EA50D-F1A2-485E-BF19-EA8EAC686FC7}" type="slidenum">
              <a:rPr lang="he-IL" smtClean="0"/>
              <a:t>‹#›</a:t>
            </a:fld>
            <a:endParaRPr lang="he-IL"/>
          </a:p>
        </p:txBody>
      </p:sp>
    </p:spTree>
    <p:extLst>
      <p:ext uri="{BB962C8B-B14F-4D97-AF65-F5344CB8AC3E}">
        <p14:creationId xmlns:p14="http://schemas.microsoft.com/office/powerpoint/2010/main" val="2637146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C255CD0-DFB6-4624-9BE4-0ECFC087DA00}" type="datetimeFigureOut">
              <a:rPr lang="he-IL" smtClean="0"/>
              <a:t>ב'/סיון/תשפ"ד</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7F2EA50D-F1A2-485E-BF19-EA8EAC686FC7}" type="slidenum">
              <a:rPr lang="he-IL" smtClean="0"/>
              <a:t>‹#›</a:t>
            </a:fld>
            <a:endParaRPr lang="he-IL"/>
          </a:p>
        </p:txBody>
      </p:sp>
    </p:spTree>
    <p:extLst>
      <p:ext uri="{BB962C8B-B14F-4D97-AF65-F5344CB8AC3E}">
        <p14:creationId xmlns:p14="http://schemas.microsoft.com/office/powerpoint/2010/main" val="18420049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C255CD0-DFB6-4624-9BE4-0ECFC087DA00}" type="datetimeFigureOut">
              <a:rPr lang="he-IL" smtClean="0"/>
              <a:t>ב'/סיון/תשפ"ד</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7F2EA50D-F1A2-485E-BF19-EA8EAC686FC7}" type="slidenum">
              <a:rPr lang="he-IL" smtClean="0"/>
              <a:t>‹#›</a:t>
            </a:fld>
            <a:endParaRPr lang="he-IL"/>
          </a:p>
        </p:txBody>
      </p:sp>
    </p:spTree>
    <p:extLst>
      <p:ext uri="{BB962C8B-B14F-4D97-AF65-F5344CB8AC3E}">
        <p14:creationId xmlns:p14="http://schemas.microsoft.com/office/powerpoint/2010/main" val="8116341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C255CD0-DFB6-4624-9BE4-0ECFC087DA00}" type="datetimeFigureOut">
              <a:rPr lang="he-IL" smtClean="0"/>
              <a:t>ב'/סיון/תשפ"ד</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7F2EA50D-F1A2-485E-BF19-EA8EAC686FC7}" type="slidenum">
              <a:rPr lang="he-IL" smtClean="0"/>
              <a:t>‹#›</a:t>
            </a:fld>
            <a:endParaRPr lang="he-IL"/>
          </a:p>
        </p:txBody>
      </p:sp>
    </p:spTree>
    <p:extLst>
      <p:ext uri="{BB962C8B-B14F-4D97-AF65-F5344CB8AC3E}">
        <p14:creationId xmlns:p14="http://schemas.microsoft.com/office/powerpoint/2010/main" val="961495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C255CD0-DFB6-4624-9BE4-0ECFC087DA00}" type="datetimeFigureOut">
              <a:rPr lang="he-IL" smtClean="0"/>
              <a:t>ב'/סיון/תשפ"ד</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a:xfrm>
            <a:off x="10951856" y="5867131"/>
            <a:ext cx="551167" cy="365125"/>
          </a:xfrm>
        </p:spPr>
        <p:txBody>
          <a:bodyPr/>
          <a:lstStyle/>
          <a:p>
            <a:fld id="{7F2EA50D-F1A2-485E-BF19-EA8EAC686FC7}" type="slidenum">
              <a:rPr lang="he-IL" smtClean="0"/>
              <a:t>‹#›</a:t>
            </a:fld>
            <a:endParaRPr lang="he-IL"/>
          </a:p>
        </p:txBody>
      </p:sp>
    </p:spTree>
    <p:extLst>
      <p:ext uri="{BB962C8B-B14F-4D97-AF65-F5344CB8AC3E}">
        <p14:creationId xmlns:p14="http://schemas.microsoft.com/office/powerpoint/2010/main" val="1275125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C255CD0-DFB6-4624-9BE4-0ECFC087DA00}" type="datetimeFigureOut">
              <a:rPr lang="he-IL" smtClean="0"/>
              <a:t>ב'/סיון/תשפ"ד</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7F2EA50D-F1A2-485E-BF19-EA8EAC686FC7}" type="slidenum">
              <a:rPr lang="he-IL" smtClean="0"/>
              <a:t>‹#›</a:t>
            </a:fld>
            <a:endParaRPr lang="he-IL"/>
          </a:p>
        </p:txBody>
      </p:sp>
    </p:spTree>
    <p:extLst>
      <p:ext uri="{BB962C8B-B14F-4D97-AF65-F5344CB8AC3E}">
        <p14:creationId xmlns:p14="http://schemas.microsoft.com/office/powerpoint/2010/main" val="274150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C255CD0-DFB6-4624-9BE4-0ECFC087DA00}" type="datetimeFigureOut">
              <a:rPr lang="he-IL" smtClean="0"/>
              <a:t>ב'/סיון/תשפ"ד</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7F2EA50D-F1A2-485E-BF19-EA8EAC686FC7}" type="slidenum">
              <a:rPr lang="he-IL" smtClean="0"/>
              <a:t>‹#›</a:t>
            </a:fld>
            <a:endParaRPr lang="he-IL"/>
          </a:p>
        </p:txBody>
      </p:sp>
    </p:spTree>
    <p:extLst>
      <p:ext uri="{BB962C8B-B14F-4D97-AF65-F5344CB8AC3E}">
        <p14:creationId xmlns:p14="http://schemas.microsoft.com/office/powerpoint/2010/main" val="42060137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C255CD0-DFB6-4624-9BE4-0ECFC087DA00}" type="datetimeFigureOut">
              <a:rPr lang="he-IL" smtClean="0"/>
              <a:t>ב'/סיון/תשפ"ד</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7F2EA50D-F1A2-485E-BF19-EA8EAC686FC7}" type="slidenum">
              <a:rPr lang="he-IL" smtClean="0"/>
              <a:t>‹#›</a:t>
            </a:fld>
            <a:endParaRPr lang="he-IL"/>
          </a:p>
        </p:txBody>
      </p:sp>
    </p:spTree>
    <p:extLst>
      <p:ext uri="{BB962C8B-B14F-4D97-AF65-F5344CB8AC3E}">
        <p14:creationId xmlns:p14="http://schemas.microsoft.com/office/powerpoint/2010/main" val="4230008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C255CD0-DFB6-4624-9BE4-0ECFC087DA00}" type="datetimeFigureOut">
              <a:rPr lang="he-IL" smtClean="0"/>
              <a:t>ב'/סיון/תשפ"ד</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7F2EA50D-F1A2-485E-BF19-EA8EAC686FC7}" type="slidenum">
              <a:rPr lang="he-IL" smtClean="0"/>
              <a:t>‹#›</a:t>
            </a:fld>
            <a:endParaRPr lang="he-IL"/>
          </a:p>
        </p:txBody>
      </p:sp>
    </p:spTree>
    <p:extLst>
      <p:ext uri="{BB962C8B-B14F-4D97-AF65-F5344CB8AC3E}">
        <p14:creationId xmlns:p14="http://schemas.microsoft.com/office/powerpoint/2010/main" val="8631225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255CD0-DFB6-4624-9BE4-0ECFC087DA00}" type="datetimeFigureOut">
              <a:rPr lang="he-IL" smtClean="0"/>
              <a:t>ב'/סיון/תשפ"ד</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7F2EA50D-F1A2-485E-BF19-EA8EAC686FC7}" type="slidenum">
              <a:rPr lang="he-IL" smtClean="0"/>
              <a:t>‹#›</a:t>
            </a:fld>
            <a:endParaRPr lang="he-IL"/>
          </a:p>
        </p:txBody>
      </p:sp>
    </p:spTree>
    <p:extLst>
      <p:ext uri="{BB962C8B-B14F-4D97-AF65-F5344CB8AC3E}">
        <p14:creationId xmlns:p14="http://schemas.microsoft.com/office/powerpoint/2010/main" val="1824198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C255CD0-DFB6-4624-9BE4-0ECFC087DA00}" type="datetimeFigureOut">
              <a:rPr lang="he-IL" smtClean="0"/>
              <a:t>ב'/סיון/תשפ"ד</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7F2EA50D-F1A2-485E-BF19-EA8EAC686FC7}" type="slidenum">
              <a:rPr lang="he-IL" smtClean="0"/>
              <a:t>‹#›</a:t>
            </a:fld>
            <a:endParaRPr lang="he-IL"/>
          </a:p>
        </p:txBody>
      </p:sp>
    </p:spTree>
    <p:extLst>
      <p:ext uri="{BB962C8B-B14F-4D97-AF65-F5344CB8AC3E}">
        <p14:creationId xmlns:p14="http://schemas.microsoft.com/office/powerpoint/2010/main" val="582201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C255CD0-DFB6-4624-9BE4-0ECFC087DA00}" type="datetimeFigureOut">
              <a:rPr lang="he-IL" smtClean="0"/>
              <a:t>ב'/סיון/תשפ"ד</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7F2EA50D-F1A2-485E-BF19-EA8EAC686FC7}" type="slidenum">
              <a:rPr lang="he-IL" smtClean="0"/>
              <a:t>‹#›</a:t>
            </a:fld>
            <a:endParaRPr lang="he-IL"/>
          </a:p>
        </p:txBody>
      </p:sp>
    </p:spTree>
    <p:extLst>
      <p:ext uri="{BB962C8B-B14F-4D97-AF65-F5344CB8AC3E}">
        <p14:creationId xmlns:p14="http://schemas.microsoft.com/office/powerpoint/2010/main" val="2733100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CC255CD0-DFB6-4624-9BE4-0ECFC087DA00}" type="datetimeFigureOut">
              <a:rPr lang="he-IL" smtClean="0"/>
              <a:t>ב'/סיון/תשפ"ד</a:t>
            </a:fld>
            <a:endParaRPr lang="he-IL"/>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he-IL"/>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F2EA50D-F1A2-485E-BF19-EA8EAC686FC7}" type="slidenum">
              <a:rPr lang="he-IL" smtClean="0"/>
              <a:t>‹#›</a:t>
            </a:fld>
            <a:endParaRPr lang="he-IL"/>
          </a:p>
        </p:txBody>
      </p:sp>
    </p:spTree>
    <p:extLst>
      <p:ext uri="{BB962C8B-B14F-4D97-AF65-F5344CB8AC3E}">
        <p14:creationId xmlns:p14="http://schemas.microsoft.com/office/powerpoint/2010/main" val="2300345078"/>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 id="2147483782" r:id="rId14"/>
    <p:sldLayoutId id="2147483783" r:id="rId15"/>
    <p:sldLayoutId id="2147483784" r:id="rId16"/>
    <p:sldLayoutId id="2147483785" r:id="rId17"/>
  </p:sldLayoutIdLst>
  <p:txStyles>
    <p:titleStyle>
      <a:lvl1pPr algn="ctr" defTabSz="457200" rtl="1" eaLnBrk="1" latinLnBrk="0" hangingPunct="1">
        <a:spcBef>
          <a:spcPct val="0"/>
        </a:spcBef>
        <a:buNone/>
        <a:defRPr sz="4000" kern="1200" cap="none">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r" defTabSz="457200" rtl="1"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r" defTabSz="457200" rtl="1"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r" defTabSz="457200" rtl="1"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6.png"/></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5.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5.png"/></Relationships>
</file>

<file path=ppt/slides/_rels/slide2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2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customXml" Target="../ink/ink1.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customXml" Target="../ink/ink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customXml" Target="../ink/ink3.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70.png"/><Relationship Id="rId2" Type="http://schemas.openxmlformats.org/officeDocument/2006/relationships/customXml" Target="../ink/ink4.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C595CFD-05B1-3E2E-2CA3-7F6394392D21}"/>
              </a:ext>
            </a:extLst>
          </p:cNvPr>
          <p:cNvSpPr txBox="1"/>
          <p:nvPr/>
        </p:nvSpPr>
        <p:spPr>
          <a:xfrm>
            <a:off x="1601106" y="286603"/>
            <a:ext cx="9554573" cy="852649"/>
          </a:xfrm>
          <a:prstGeom prst="rect">
            <a:avLst/>
          </a:prstGeom>
        </p:spPr>
        <p:txBody>
          <a:bodyPr vert="horz" lIns="91440" tIns="45720" rIns="91440" bIns="45720" rtlCol="0" anchor="b">
            <a:normAutofit/>
          </a:bodyPr>
          <a:lstStyle/>
          <a:p>
            <a:pPr defTabSz="914400">
              <a:lnSpc>
                <a:spcPct val="85000"/>
              </a:lnSpc>
              <a:spcBef>
                <a:spcPct val="0"/>
              </a:spcBef>
              <a:spcAft>
                <a:spcPts val="450"/>
              </a:spcAft>
            </a:pPr>
            <a:r>
              <a:rPr lang="en-US" sz="4800" spc="-50" dirty="0">
                <a:solidFill>
                  <a:schemeClr val="tx1">
                    <a:lumMod val="75000"/>
                    <a:lumOff val="25000"/>
                  </a:schemeClr>
                </a:solidFill>
                <a:latin typeface="+mj-lt"/>
                <a:ea typeface="+mj-ea"/>
                <a:cs typeface="+mj-cs"/>
              </a:rPr>
              <a:t>12.3 Unbounded Program Analysis </a:t>
            </a:r>
          </a:p>
        </p:txBody>
      </p:sp>
      <p:sp>
        <p:nvSpPr>
          <p:cNvPr id="6" name="TextBox 5">
            <a:extLst>
              <a:ext uri="{FF2B5EF4-FFF2-40B4-BE49-F238E27FC236}">
                <a16:creationId xmlns:a16="http://schemas.microsoft.com/office/drawing/2014/main" id="{E84D5864-3101-2A08-82C2-89E3E4865864}"/>
              </a:ext>
            </a:extLst>
          </p:cNvPr>
          <p:cNvSpPr txBox="1"/>
          <p:nvPr/>
        </p:nvSpPr>
        <p:spPr>
          <a:xfrm>
            <a:off x="1601106" y="1457088"/>
            <a:ext cx="9554573" cy="4770537"/>
          </a:xfrm>
          <a:prstGeom prst="rect">
            <a:avLst/>
          </a:prstGeom>
          <a:noFill/>
        </p:spPr>
        <p:txBody>
          <a:bodyPr wrap="square">
            <a:spAutoFit/>
          </a:bodyPr>
          <a:lstStyle/>
          <a:p>
            <a:r>
              <a:rPr lang="en-US" sz="2400" b="1" dirty="0"/>
              <a:t>Unbounded programs</a:t>
            </a:r>
            <a:r>
              <a:rPr lang="en-US" sz="2400" dirty="0"/>
              <a:t> </a:t>
            </a:r>
            <a:r>
              <a:rPr lang="en-US" sz="2000" dirty="0"/>
              <a:t>are those for which there are no predetermined bounds on certain computational resources, such as:</a:t>
            </a:r>
          </a:p>
          <a:p>
            <a:endParaRPr lang="en-US" sz="2000" dirty="0"/>
          </a:p>
          <a:p>
            <a:pPr>
              <a:buFont typeface="Arial" panose="020B0604020202020204" pitchFamily="34" charset="0"/>
              <a:buChar char="•"/>
            </a:pPr>
            <a:r>
              <a:rPr lang="en-US" sz="2000" b="1" dirty="0"/>
              <a:t>Memory usage</a:t>
            </a:r>
            <a:r>
              <a:rPr lang="en-US" sz="2000" dirty="0"/>
              <a:t>: </a:t>
            </a:r>
          </a:p>
          <a:p>
            <a:pPr lvl="1">
              <a:buFont typeface="Arial" panose="020B0604020202020204" pitchFamily="34" charset="0"/>
              <a:buChar char="•"/>
            </a:pPr>
            <a:r>
              <a:rPr lang="en-US" sz="2000" dirty="0"/>
              <a:t>The program might dynamically allocate memory during its execution without a predefined limit.</a:t>
            </a:r>
          </a:p>
          <a:p>
            <a:pPr lvl="1">
              <a:buFont typeface="Arial" panose="020B0604020202020204" pitchFamily="34" charset="0"/>
              <a:buChar char="•"/>
            </a:pPr>
            <a:endParaRPr lang="en-US" sz="2000" dirty="0"/>
          </a:p>
          <a:p>
            <a:pPr>
              <a:buFont typeface="Arial" panose="020B0604020202020204" pitchFamily="34" charset="0"/>
              <a:buChar char="•"/>
            </a:pPr>
            <a:r>
              <a:rPr lang="en-US" sz="2000" b="1" dirty="0"/>
              <a:t>Execution time</a:t>
            </a:r>
            <a:r>
              <a:rPr lang="en-US" sz="2000" dirty="0"/>
              <a:t>: </a:t>
            </a:r>
          </a:p>
          <a:p>
            <a:pPr lvl="1">
              <a:buFont typeface="Arial" panose="020B0604020202020204" pitchFamily="34" charset="0"/>
              <a:buChar char="•"/>
            </a:pPr>
            <a:r>
              <a:rPr lang="en-US" sz="2000" dirty="0"/>
              <a:t>The program can perform operations that depend on input conditions and may potentially run indefinitely (e.g., operating systems or servers that are designed to run continuously).</a:t>
            </a:r>
          </a:p>
          <a:p>
            <a:pPr>
              <a:buFont typeface="Arial" panose="020B0604020202020204" pitchFamily="34" charset="0"/>
              <a:buChar char="•"/>
            </a:pPr>
            <a:endParaRPr lang="en-US" sz="2000" dirty="0"/>
          </a:p>
          <a:p>
            <a:pPr>
              <a:buFont typeface="Arial" panose="020B0604020202020204" pitchFamily="34" charset="0"/>
              <a:buChar char="•"/>
            </a:pPr>
            <a:r>
              <a:rPr lang="en-US" sz="2000" b="1" dirty="0"/>
              <a:t>Data structures</a:t>
            </a:r>
            <a:r>
              <a:rPr lang="en-US" sz="2000" dirty="0"/>
              <a:t>: </a:t>
            </a:r>
          </a:p>
          <a:p>
            <a:pPr lvl="1"/>
            <a:r>
              <a:rPr lang="en-US" sz="2000" dirty="0"/>
              <a:t>Use of dynamic data structures like lists, queues, or trees that can grow as needed during the program’s execution.</a:t>
            </a:r>
          </a:p>
        </p:txBody>
      </p:sp>
    </p:spTree>
    <p:extLst>
      <p:ext uri="{BB962C8B-B14F-4D97-AF65-F5344CB8AC3E}">
        <p14:creationId xmlns:p14="http://schemas.microsoft.com/office/powerpoint/2010/main" val="317192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4C41CF4-4A13-4AA9-9300-CB7A2E37C8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cxnSp>
        <p:nvCxnSpPr>
          <p:cNvPr id="10" name="Straight Connector 9">
            <a:extLst>
              <a:ext uri="{FF2B5EF4-FFF2-40B4-BE49-F238E27FC236}">
                <a16:creationId xmlns:a16="http://schemas.microsoft.com/office/drawing/2014/main" id="{7A77B115-9FF3-46AE-AE08-826DEB9A624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127197" y="1923563"/>
            <a:ext cx="0" cy="301752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pic>
        <p:nvPicPr>
          <p:cNvPr id="4" name="Content Placeholder 3">
            <a:extLst>
              <a:ext uri="{FF2B5EF4-FFF2-40B4-BE49-F238E27FC236}">
                <a16:creationId xmlns:a16="http://schemas.microsoft.com/office/drawing/2014/main" id="{5A71AC86-F0AA-BB66-C19B-3F9FACF70C8B}"/>
              </a:ext>
            </a:extLst>
          </p:cNvPr>
          <p:cNvPicPr>
            <a:picLocks noGrp="1" noChangeAspect="1"/>
          </p:cNvPicPr>
          <p:nvPr>
            <p:ph idx="1"/>
          </p:nvPr>
        </p:nvPicPr>
        <p:blipFill>
          <a:blip r:embed="rId3"/>
          <a:stretch>
            <a:fillRect/>
          </a:stretch>
        </p:blipFill>
        <p:spPr>
          <a:xfrm>
            <a:off x="-27898" y="2909250"/>
            <a:ext cx="4127196" cy="3953563"/>
          </a:xfrm>
          <a:prstGeom prst="rect">
            <a:avLst/>
          </a:prstGeom>
        </p:spPr>
      </p:pic>
      <p:pic>
        <p:nvPicPr>
          <p:cNvPr id="5" name="Content Placeholder 4">
            <a:extLst>
              <a:ext uri="{FF2B5EF4-FFF2-40B4-BE49-F238E27FC236}">
                <a16:creationId xmlns:a16="http://schemas.microsoft.com/office/drawing/2014/main" id="{D57380E7-3C1D-BCFA-0109-89AE13EDBF2D}"/>
              </a:ext>
            </a:extLst>
          </p:cNvPr>
          <p:cNvPicPr>
            <a:picLocks noChangeAspect="1"/>
          </p:cNvPicPr>
          <p:nvPr/>
        </p:nvPicPr>
        <p:blipFill>
          <a:blip r:embed="rId4"/>
          <a:stretch>
            <a:fillRect/>
          </a:stretch>
        </p:blipFill>
        <p:spPr>
          <a:xfrm>
            <a:off x="7346348" y="2909250"/>
            <a:ext cx="4845651" cy="3953563"/>
          </a:xfrm>
          <a:prstGeom prst="rect">
            <a:avLst/>
          </a:prstGeom>
        </p:spPr>
      </p:pic>
      <p:sp>
        <p:nvSpPr>
          <p:cNvPr id="6" name="TextBox 5">
            <a:extLst>
              <a:ext uri="{FF2B5EF4-FFF2-40B4-BE49-F238E27FC236}">
                <a16:creationId xmlns:a16="http://schemas.microsoft.com/office/drawing/2014/main" id="{D13AC41F-C4F6-99AA-1656-DF5441DFE9F7}"/>
              </a:ext>
            </a:extLst>
          </p:cNvPr>
          <p:cNvSpPr txBox="1"/>
          <p:nvPr/>
        </p:nvSpPr>
        <p:spPr>
          <a:xfrm>
            <a:off x="4344878" y="3289862"/>
            <a:ext cx="2385939" cy="338554"/>
          </a:xfrm>
          <a:prstGeom prst="rect">
            <a:avLst/>
          </a:prstGeom>
          <a:noFill/>
        </p:spPr>
        <p:txBody>
          <a:bodyPr wrap="square">
            <a:spAutoFit/>
          </a:bodyPr>
          <a:lstStyle/>
          <a:p>
            <a:pPr marL="258307" indent="-258307" algn="ctr" defTabSz="688818" eaLnBrk="0" fontAlgn="base" hangingPunct="0">
              <a:spcBef>
                <a:spcPct val="0"/>
              </a:spcBef>
              <a:spcAft>
                <a:spcPts val="486"/>
              </a:spcAft>
              <a:buFont typeface="+mj-lt"/>
              <a:buAutoNum type="arabicPeriod"/>
            </a:pPr>
            <a:r>
              <a:rPr lang="he-IL" altLang="he-IL" sz="1600" kern="1200" dirty="0">
                <a:solidFill>
                  <a:schemeClr val="tx1"/>
                </a:solidFill>
                <a:latin typeface="+mj-lt"/>
                <a:ea typeface="+mn-ea"/>
                <a:cs typeface="+mn-cs"/>
              </a:rPr>
              <a:t>Initialize Variables</a:t>
            </a:r>
          </a:p>
        </p:txBody>
      </p:sp>
      <p:sp>
        <p:nvSpPr>
          <p:cNvPr id="9" name="TextBox 8">
            <a:extLst>
              <a:ext uri="{FF2B5EF4-FFF2-40B4-BE49-F238E27FC236}">
                <a16:creationId xmlns:a16="http://schemas.microsoft.com/office/drawing/2014/main" id="{620E8373-6FE9-140B-002F-3FA3DAA13938}"/>
              </a:ext>
            </a:extLst>
          </p:cNvPr>
          <p:cNvSpPr txBox="1"/>
          <p:nvPr/>
        </p:nvSpPr>
        <p:spPr>
          <a:xfrm>
            <a:off x="4344878" y="3904954"/>
            <a:ext cx="2639381" cy="338554"/>
          </a:xfrm>
          <a:prstGeom prst="rect">
            <a:avLst/>
          </a:prstGeom>
          <a:noFill/>
        </p:spPr>
        <p:txBody>
          <a:bodyPr wrap="square">
            <a:spAutoFit/>
          </a:bodyPr>
          <a:lstStyle/>
          <a:p>
            <a:pPr algn="ctr" defTabSz="688818" eaLnBrk="0" fontAlgn="base" hangingPunct="0">
              <a:spcBef>
                <a:spcPct val="0"/>
              </a:spcBef>
              <a:spcAft>
                <a:spcPts val="486"/>
              </a:spcAft>
            </a:pPr>
            <a:r>
              <a:rPr lang="en-US" altLang="he-IL" sz="1600" kern="1200" dirty="0">
                <a:solidFill>
                  <a:schemeClr val="tx1"/>
                </a:solidFill>
                <a:ea typeface="+mn-ea"/>
                <a:cs typeface="+mn-cs"/>
              </a:rPr>
              <a:t> 2  Translate the if Condition</a:t>
            </a:r>
          </a:p>
        </p:txBody>
      </p:sp>
      <p:sp>
        <p:nvSpPr>
          <p:cNvPr id="11" name="TextBox 10">
            <a:extLst>
              <a:ext uri="{FF2B5EF4-FFF2-40B4-BE49-F238E27FC236}">
                <a16:creationId xmlns:a16="http://schemas.microsoft.com/office/drawing/2014/main" id="{3D0BE3D4-832D-03C6-02F4-7C71074E1832}"/>
              </a:ext>
            </a:extLst>
          </p:cNvPr>
          <p:cNvSpPr txBox="1"/>
          <p:nvPr/>
        </p:nvSpPr>
        <p:spPr>
          <a:xfrm>
            <a:off x="4228435" y="4415191"/>
            <a:ext cx="2629104" cy="830997"/>
          </a:xfrm>
          <a:prstGeom prst="rect">
            <a:avLst/>
          </a:prstGeom>
          <a:noFill/>
        </p:spPr>
        <p:txBody>
          <a:bodyPr wrap="square">
            <a:spAutoFit/>
          </a:bodyPr>
          <a:lstStyle/>
          <a:p>
            <a:pPr algn="ctr" defTabSz="688818" eaLnBrk="0" fontAlgn="base" hangingPunct="0">
              <a:spcBef>
                <a:spcPct val="0"/>
              </a:spcBef>
              <a:spcAft>
                <a:spcPts val="486"/>
              </a:spcAft>
            </a:pPr>
            <a:r>
              <a:rPr lang="en-US" altLang="he-IL" sz="1600" kern="1200" dirty="0">
                <a:solidFill>
                  <a:schemeClr val="tx1"/>
                </a:solidFill>
                <a:ea typeface="+mn-ea"/>
                <a:cs typeface="+mn-cs"/>
              </a:rPr>
              <a:t>3   introducing new SSA variables for each assignment. </a:t>
            </a:r>
          </a:p>
        </p:txBody>
      </p:sp>
      <p:sp>
        <p:nvSpPr>
          <p:cNvPr id="13" name="TextBox 12">
            <a:extLst>
              <a:ext uri="{FF2B5EF4-FFF2-40B4-BE49-F238E27FC236}">
                <a16:creationId xmlns:a16="http://schemas.microsoft.com/office/drawing/2014/main" id="{247E5F69-A43A-F615-DD42-10DD4332855C}"/>
              </a:ext>
            </a:extLst>
          </p:cNvPr>
          <p:cNvSpPr txBox="1"/>
          <p:nvPr/>
        </p:nvSpPr>
        <p:spPr>
          <a:xfrm>
            <a:off x="4465440" y="5247937"/>
            <a:ext cx="2639380" cy="584775"/>
          </a:xfrm>
          <a:prstGeom prst="rect">
            <a:avLst/>
          </a:prstGeom>
          <a:noFill/>
        </p:spPr>
        <p:txBody>
          <a:bodyPr wrap="square">
            <a:spAutoFit/>
          </a:bodyPr>
          <a:lstStyle/>
          <a:p>
            <a:pPr defTabSz="688818" eaLnBrk="0" fontAlgn="base" hangingPunct="0">
              <a:spcBef>
                <a:spcPct val="0"/>
              </a:spcBef>
              <a:spcAft>
                <a:spcPts val="486"/>
              </a:spcAft>
            </a:pPr>
            <a:r>
              <a:rPr lang="en-US" altLang="he-IL" sz="1600" dirty="0"/>
              <a:t>4 </a:t>
            </a:r>
            <a:r>
              <a:rPr lang="en-US" altLang="he-IL" sz="1600" kern="1200" dirty="0">
                <a:solidFill>
                  <a:schemeClr val="tx1"/>
                </a:solidFill>
                <a:ea typeface="+mn-ea"/>
                <a:cs typeface="+mn-cs"/>
              </a:rPr>
              <a:t>merging the different possible values of </a:t>
            </a:r>
            <a:r>
              <a:rPr lang="en-US" altLang="he-IL" sz="1600" kern="1200" dirty="0" err="1">
                <a:solidFill>
                  <a:schemeClr val="tx1"/>
                </a:solidFill>
                <a:ea typeface="+mn-ea"/>
                <a:cs typeface="+mn-cs"/>
              </a:rPr>
              <a:t>i</a:t>
            </a:r>
            <a:r>
              <a:rPr lang="en-US" altLang="he-IL" sz="1600" kern="1200" dirty="0">
                <a:solidFill>
                  <a:schemeClr val="tx1"/>
                </a:solidFill>
                <a:ea typeface="+mn-ea"/>
                <a:cs typeface="+mn-cs"/>
              </a:rPr>
              <a:t> and j</a:t>
            </a:r>
          </a:p>
        </p:txBody>
      </p:sp>
      <p:sp>
        <p:nvSpPr>
          <p:cNvPr id="14" name="Rectangle 6">
            <a:extLst>
              <a:ext uri="{FF2B5EF4-FFF2-40B4-BE49-F238E27FC236}">
                <a16:creationId xmlns:a16="http://schemas.microsoft.com/office/drawing/2014/main" id="{2C78C0AF-5478-498E-F137-2F4C0BB46565}"/>
              </a:ext>
            </a:extLst>
          </p:cNvPr>
          <p:cNvSpPr>
            <a:spLocks noChangeArrowheads="1"/>
          </p:cNvSpPr>
          <p:nvPr/>
        </p:nvSpPr>
        <p:spPr bwMode="auto">
          <a:xfrm>
            <a:off x="4018184" y="6176079"/>
            <a:ext cx="340927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688818" eaLnBrk="0" fontAlgn="base" hangingPunct="0">
              <a:spcBef>
                <a:spcPct val="0"/>
              </a:spcBef>
              <a:spcAft>
                <a:spcPts val="486"/>
              </a:spcAft>
            </a:pPr>
            <a:r>
              <a:rPr lang="en-US" altLang="he-IL" sz="1600" kern="1200" dirty="0">
                <a:solidFill>
                  <a:schemeClr val="tx1"/>
                </a:solidFill>
                <a:ea typeface="+mn-ea"/>
                <a:cs typeface="+mn-cs"/>
              </a:rPr>
              <a:t> 5 Translate the assume Statement</a:t>
            </a:r>
          </a:p>
        </p:txBody>
      </p:sp>
      <p:sp>
        <p:nvSpPr>
          <p:cNvPr id="21" name="Rectangle 7">
            <a:extLst>
              <a:ext uri="{FF2B5EF4-FFF2-40B4-BE49-F238E27FC236}">
                <a16:creationId xmlns:a16="http://schemas.microsoft.com/office/drawing/2014/main" id="{58FA00EE-0114-5607-7607-55FC0F3E6383}"/>
              </a:ext>
            </a:extLst>
          </p:cNvPr>
          <p:cNvSpPr>
            <a:spLocks noChangeArrowheads="1"/>
          </p:cNvSpPr>
          <p:nvPr/>
        </p:nvSpPr>
        <p:spPr bwMode="auto">
          <a:xfrm>
            <a:off x="4094306" y="6519446"/>
            <a:ext cx="325204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688818" eaLnBrk="0" fontAlgn="base" hangingPunct="0">
              <a:spcBef>
                <a:spcPct val="0"/>
              </a:spcBef>
              <a:spcAft>
                <a:spcPts val="486"/>
              </a:spcAft>
            </a:pPr>
            <a:r>
              <a:rPr lang="en-US" altLang="he-IL" sz="1600" kern="1200" dirty="0">
                <a:solidFill>
                  <a:schemeClr val="tx1"/>
                </a:solidFill>
                <a:ea typeface="+mn-ea"/>
                <a:cs typeface="+mn-cs"/>
              </a:rPr>
              <a:t>6 Translate the assert Statement</a:t>
            </a:r>
          </a:p>
        </p:txBody>
      </p:sp>
      <p:sp>
        <p:nvSpPr>
          <p:cNvPr id="2" name="TextBox 1">
            <a:extLst>
              <a:ext uri="{FF2B5EF4-FFF2-40B4-BE49-F238E27FC236}">
                <a16:creationId xmlns:a16="http://schemas.microsoft.com/office/drawing/2014/main" id="{DDAFB462-2968-0D52-2A0D-DAA3614F5A93}"/>
              </a:ext>
            </a:extLst>
          </p:cNvPr>
          <p:cNvSpPr txBox="1"/>
          <p:nvPr/>
        </p:nvSpPr>
        <p:spPr>
          <a:xfrm>
            <a:off x="2221143" y="117220"/>
            <a:ext cx="8787532" cy="424732"/>
          </a:xfrm>
          <a:prstGeom prst="rect">
            <a:avLst/>
          </a:prstGeom>
          <a:noFill/>
        </p:spPr>
        <p:txBody>
          <a:bodyPr wrap="square">
            <a:spAutoFit/>
          </a:bodyPr>
          <a:lstStyle/>
          <a:p>
            <a:pPr algn="ctr">
              <a:lnSpc>
                <a:spcPct val="90000"/>
              </a:lnSpc>
              <a:spcBef>
                <a:spcPct val="0"/>
              </a:spcBef>
              <a:spcAft>
                <a:spcPts val="600"/>
              </a:spcAft>
            </a:pPr>
            <a:r>
              <a:rPr lang="en-US" sz="2400" b="1" dirty="0">
                <a:ln w="3175" cmpd="sng">
                  <a:noFill/>
                </a:ln>
                <a:latin typeface="+mj-lt"/>
                <a:ea typeface="+mj-ea"/>
                <a:cs typeface="+mj-cs"/>
              </a:rPr>
              <a:t>12.3.1 </a:t>
            </a:r>
            <a:r>
              <a:rPr lang="en-US" sz="2400" b="1" dirty="0" err="1">
                <a:ln w="3175" cmpd="sng">
                  <a:noFill/>
                </a:ln>
                <a:latin typeface="+mj-lt"/>
                <a:ea typeface="+mj-ea"/>
                <a:cs typeface="+mj-cs"/>
              </a:rPr>
              <a:t>Overapproxaimation</a:t>
            </a:r>
            <a:r>
              <a:rPr lang="en-US" sz="2400" b="1" dirty="0">
                <a:ln w="3175" cmpd="sng">
                  <a:noFill/>
                </a:ln>
                <a:latin typeface="+mj-lt"/>
                <a:ea typeface="+mj-ea"/>
                <a:cs typeface="+mj-cs"/>
              </a:rPr>
              <a:t> with Nondeterministic Assignments </a:t>
            </a:r>
          </a:p>
        </p:txBody>
      </p:sp>
      <p:sp>
        <p:nvSpPr>
          <p:cNvPr id="7" name="TextBox 6">
            <a:extLst>
              <a:ext uri="{FF2B5EF4-FFF2-40B4-BE49-F238E27FC236}">
                <a16:creationId xmlns:a16="http://schemas.microsoft.com/office/drawing/2014/main" id="{3A83AF10-7880-99F2-C950-85CD2C61B3B1}"/>
              </a:ext>
            </a:extLst>
          </p:cNvPr>
          <p:cNvSpPr txBox="1"/>
          <p:nvPr/>
        </p:nvSpPr>
        <p:spPr>
          <a:xfrm>
            <a:off x="239751" y="1472942"/>
            <a:ext cx="7620571" cy="707886"/>
          </a:xfrm>
          <a:prstGeom prst="rect">
            <a:avLst/>
          </a:prstGeom>
          <a:noFill/>
        </p:spPr>
        <p:txBody>
          <a:bodyPr wrap="square">
            <a:spAutoFit/>
          </a:bodyPr>
          <a:lstStyle/>
          <a:p>
            <a:r>
              <a:rPr lang="en-US" sz="2000" dirty="0"/>
              <a:t>We can now further translate this program into an SSA constraint using the technique that we have seen in Sect. 12.2.2.</a:t>
            </a:r>
            <a:endParaRPr lang="he-IL" sz="2000" dirty="0"/>
          </a:p>
        </p:txBody>
      </p:sp>
    </p:spTree>
    <p:extLst>
      <p:ext uri="{BB962C8B-B14F-4D97-AF65-F5344CB8AC3E}">
        <p14:creationId xmlns:p14="http://schemas.microsoft.com/office/powerpoint/2010/main" val="18291178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2193276-59F0-42A1-B78E-328C4ACFB7DE}"/>
              </a:ext>
            </a:extLst>
          </p:cNvPr>
          <p:cNvSpPr txBox="1"/>
          <p:nvPr/>
        </p:nvSpPr>
        <p:spPr>
          <a:xfrm>
            <a:off x="2086481" y="106250"/>
            <a:ext cx="8787532" cy="424732"/>
          </a:xfrm>
          <a:prstGeom prst="rect">
            <a:avLst/>
          </a:prstGeom>
          <a:noFill/>
        </p:spPr>
        <p:txBody>
          <a:bodyPr wrap="square">
            <a:spAutoFit/>
          </a:bodyPr>
          <a:lstStyle/>
          <a:p>
            <a:pPr algn="ctr">
              <a:lnSpc>
                <a:spcPct val="90000"/>
              </a:lnSpc>
              <a:spcBef>
                <a:spcPct val="0"/>
              </a:spcBef>
              <a:spcAft>
                <a:spcPts val="600"/>
              </a:spcAft>
            </a:pPr>
            <a:r>
              <a:rPr lang="en-US" sz="2400" b="1" dirty="0">
                <a:ln w="3175" cmpd="sng">
                  <a:noFill/>
                </a:ln>
                <a:latin typeface="+mj-lt"/>
                <a:ea typeface="+mj-ea"/>
                <a:cs typeface="+mj-cs"/>
              </a:rPr>
              <a:t>12.3.1 </a:t>
            </a:r>
            <a:r>
              <a:rPr lang="en-US" sz="2400" b="1" dirty="0" err="1">
                <a:ln w="3175" cmpd="sng">
                  <a:noFill/>
                </a:ln>
                <a:latin typeface="+mj-lt"/>
                <a:ea typeface="+mj-ea"/>
                <a:cs typeface="+mj-cs"/>
              </a:rPr>
              <a:t>Overapproxaimation</a:t>
            </a:r>
            <a:r>
              <a:rPr lang="en-US" sz="2400" b="1" dirty="0">
                <a:ln w="3175" cmpd="sng">
                  <a:noFill/>
                </a:ln>
                <a:latin typeface="+mj-lt"/>
                <a:ea typeface="+mj-ea"/>
                <a:cs typeface="+mj-cs"/>
              </a:rPr>
              <a:t> with Nondeterministic Assignments </a:t>
            </a:r>
          </a:p>
        </p:txBody>
      </p:sp>
      <p:pic>
        <p:nvPicPr>
          <p:cNvPr id="5" name="Content Placeholder 3">
            <a:extLst>
              <a:ext uri="{FF2B5EF4-FFF2-40B4-BE49-F238E27FC236}">
                <a16:creationId xmlns:a16="http://schemas.microsoft.com/office/drawing/2014/main" id="{AF51B363-CB88-A69A-B84F-529B266A3260}"/>
              </a:ext>
            </a:extLst>
          </p:cNvPr>
          <p:cNvPicPr>
            <a:picLocks noGrp="1" noChangeAspect="1"/>
          </p:cNvPicPr>
          <p:nvPr>
            <p:ph idx="1"/>
          </p:nvPr>
        </p:nvPicPr>
        <p:blipFill>
          <a:blip r:embed="rId3"/>
          <a:stretch>
            <a:fillRect/>
          </a:stretch>
        </p:blipFill>
        <p:spPr>
          <a:xfrm>
            <a:off x="-27898" y="2909250"/>
            <a:ext cx="4127196" cy="3953563"/>
          </a:xfrm>
          <a:prstGeom prst="rect">
            <a:avLst/>
          </a:prstGeom>
        </p:spPr>
      </p:pic>
      <p:pic>
        <p:nvPicPr>
          <p:cNvPr id="6" name="Content Placeholder 4">
            <a:extLst>
              <a:ext uri="{FF2B5EF4-FFF2-40B4-BE49-F238E27FC236}">
                <a16:creationId xmlns:a16="http://schemas.microsoft.com/office/drawing/2014/main" id="{824A2681-BA6D-37DB-375E-5265E514E242}"/>
              </a:ext>
            </a:extLst>
          </p:cNvPr>
          <p:cNvPicPr>
            <a:picLocks noChangeAspect="1"/>
          </p:cNvPicPr>
          <p:nvPr/>
        </p:nvPicPr>
        <p:blipFill>
          <a:blip r:embed="rId4"/>
          <a:stretch>
            <a:fillRect/>
          </a:stretch>
        </p:blipFill>
        <p:spPr>
          <a:xfrm>
            <a:off x="7346348" y="2909250"/>
            <a:ext cx="4845651" cy="3953563"/>
          </a:xfrm>
          <a:prstGeom prst="rect">
            <a:avLst/>
          </a:prstGeom>
        </p:spPr>
      </p:pic>
      <p:sp>
        <p:nvSpPr>
          <p:cNvPr id="7" name="TextBox 6">
            <a:extLst>
              <a:ext uri="{FF2B5EF4-FFF2-40B4-BE49-F238E27FC236}">
                <a16:creationId xmlns:a16="http://schemas.microsoft.com/office/drawing/2014/main" id="{72EDBA5F-7770-8E2D-A73B-09EB073896A1}"/>
              </a:ext>
            </a:extLst>
          </p:cNvPr>
          <p:cNvSpPr txBox="1"/>
          <p:nvPr/>
        </p:nvSpPr>
        <p:spPr>
          <a:xfrm>
            <a:off x="4094308" y="3275464"/>
            <a:ext cx="2385939" cy="338554"/>
          </a:xfrm>
          <a:prstGeom prst="rect">
            <a:avLst/>
          </a:prstGeom>
          <a:noFill/>
        </p:spPr>
        <p:txBody>
          <a:bodyPr wrap="square">
            <a:spAutoFit/>
          </a:bodyPr>
          <a:lstStyle/>
          <a:p>
            <a:pPr marL="258307" indent="-258307" algn="ctr" defTabSz="688818" eaLnBrk="0" fontAlgn="base" hangingPunct="0">
              <a:spcBef>
                <a:spcPct val="0"/>
              </a:spcBef>
              <a:spcAft>
                <a:spcPts val="486"/>
              </a:spcAft>
              <a:buFont typeface="+mj-lt"/>
              <a:buAutoNum type="arabicPeriod"/>
            </a:pPr>
            <a:r>
              <a:rPr lang="he-IL" altLang="he-IL" sz="1600" kern="1200" dirty="0">
                <a:solidFill>
                  <a:schemeClr val="tx1"/>
                </a:solidFill>
                <a:latin typeface="+mj-lt"/>
                <a:ea typeface="+mn-ea"/>
                <a:cs typeface="+mn-cs"/>
              </a:rPr>
              <a:t>Initialize  Variables</a:t>
            </a:r>
          </a:p>
        </p:txBody>
      </p:sp>
      <p:sp>
        <p:nvSpPr>
          <p:cNvPr id="8" name="TextBox 7">
            <a:extLst>
              <a:ext uri="{FF2B5EF4-FFF2-40B4-BE49-F238E27FC236}">
                <a16:creationId xmlns:a16="http://schemas.microsoft.com/office/drawing/2014/main" id="{6EFDCB1A-5187-F0F3-6D0F-5F5145E3C719}"/>
              </a:ext>
            </a:extLst>
          </p:cNvPr>
          <p:cNvSpPr txBox="1"/>
          <p:nvPr/>
        </p:nvSpPr>
        <p:spPr>
          <a:xfrm>
            <a:off x="3975528" y="3904570"/>
            <a:ext cx="2639381" cy="338554"/>
          </a:xfrm>
          <a:prstGeom prst="rect">
            <a:avLst/>
          </a:prstGeom>
          <a:noFill/>
        </p:spPr>
        <p:txBody>
          <a:bodyPr wrap="square">
            <a:spAutoFit/>
          </a:bodyPr>
          <a:lstStyle/>
          <a:p>
            <a:pPr algn="ctr" defTabSz="688818" eaLnBrk="0" fontAlgn="base" hangingPunct="0">
              <a:spcBef>
                <a:spcPct val="0"/>
              </a:spcBef>
              <a:spcAft>
                <a:spcPts val="486"/>
              </a:spcAft>
            </a:pPr>
            <a:r>
              <a:rPr lang="en-US" altLang="he-IL" sz="1600" kern="1200" dirty="0">
                <a:solidFill>
                  <a:schemeClr val="tx1"/>
                </a:solidFill>
                <a:ea typeface="+mn-ea"/>
                <a:cs typeface="+mn-cs"/>
              </a:rPr>
              <a:t> 2  Translate the if Condition</a:t>
            </a:r>
          </a:p>
        </p:txBody>
      </p:sp>
      <p:sp>
        <p:nvSpPr>
          <p:cNvPr id="9" name="TextBox 8">
            <a:extLst>
              <a:ext uri="{FF2B5EF4-FFF2-40B4-BE49-F238E27FC236}">
                <a16:creationId xmlns:a16="http://schemas.microsoft.com/office/drawing/2014/main" id="{57E41533-89F6-61C3-F1FB-9A0C5238FD77}"/>
              </a:ext>
            </a:extLst>
          </p:cNvPr>
          <p:cNvSpPr txBox="1"/>
          <p:nvPr/>
        </p:nvSpPr>
        <p:spPr>
          <a:xfrm>
            <a:off x="4094308" y="4485674"/>
            <a:ext cx="3252040" cy="584775"/>
          </a:xfrm>
          <a:prstGeom prst="rect">
            <a:avLst/>
          </a:prstGeom>
          <a:noFill/>
        </p:spPr>
        <p:txBody>
          <a:bodyPr wrap="square">
            <a:spAutoFit/>
          </a:bodyPr>
          <a:lstStyle/>
          <a:p>
            <a:pPr algn="ctr" defTabSz="688818" eaLnBrk="0" fontAlgn="base" hangingPunct="0">
              <a:spcBef>
                <a:spcPct val="0"/>
              </a:spcBef>
              <a:spcAft>
                <a:spcPts val="486"/>
              </a:spcAft>
            </a:pPr>
            <a:r>
              <a:rPr lang="en-US" altLang="he-IL" sz="1600" kern="1200" dirty="0">
                <a:solidFill>
                  <a:schemeClr val="tx1"/>
                </a:solidFill>
                <a:ea typeface="+mn-ea"/>
                <a:cs typeface="+mn-cs"/>
              </a:rPr>
              <a:t>3   introducing new SSA variables for each assignment. </a:t>
            </a:r>
          </a:p>
        </p:txBody>
      </p:sp>
      <p:sp>
        <p:nvSpPr>
          <p:cNvPr id="10" name="TextBox 9">
            <a:extLst>
              <a:ext uri="{FF2B5EF4-FFF2-40B4-BE49-F238E27FC236}">
                <a16:creationId xmlns:a16="http://schemas.microsoft.com/office/drawing/2014/main" id="{10E42477-BA2C-ECED-0338-167878C28494}"/>
              </a:ext>
            </a:extLst>
          </p:cNvPr>
          <p:cNvSpPr txBox="1"/>
          <p:nvPr/>
        </p:nvSpPr>
        <p:spPr>
          <a:xfrm>
            <a:off x="4094308" y="5247937"/>
            <a:ext cx="3252040" cy="584775"/>
          </a:xfrm>
          <a:prstGeom prst="rect">
            <a:avLst/>
          </a:prstGeom>
          <a:noFill/>
        </p:spPr>
        <p:txBody>
          <a:bodyPr wrap="square">
            <a:spAutoFit/>
          </a:bodyPr>
          <a:lstStyle/>
          <a:p>
            <a:pPr defTabSz="688818" eaLnBrk="0" fontAlgn="base" hangingPunct="0">
              <a:spcBef>
                <a:spcPct val="0"/>
              </a:spcBef>
              <a:spcAft>
                <a:spcPts val="486"/>
              </a:spcAft>
            </a:pPr>
            <a:r>
              <a:rPr lang="en-US" altLang="he-IL" sz="1600" dirty="0"/>
              <a:t>4 </a:t>
            </a:r>
            <a:r>
              <a:rPr lang="en-US" altLang="he-IL" sz="1600" kern="1200" dirty="0">
                <a:solidFill>
                  <a:schemeClr val="tx1"/>
                </a:solidFill>
                <a:ea typeface="+mn-ea"/>
                <a:cs typeface="+mn-cs"/>
              </a:rPr>
              <a:t>merging the different possible values of </a:t>
            </a:r>
            <a:r>
              <a:rPr lang="en-US" altLang="he-IL" sz="1600" kern="1200" dirty="0" err="1">
                <a:solidFill>
                  <a:schemeClr val="tx1"/>
                </a:solidFill>
                <a:ea typeface="+mn-ea"/>
                <a:cs typeface="+mn-cs"/>
              </a:rPr>
              <a:t>i</a:t>
            </a:r>
            <a:r>
              <a:rPr lang="en-US" altLang="he-IL" sz="1600" kern="1200" dirty="0">
                <a:solidFill>
                  <a:schemeClr val="tx1"/>
                </a:solidFill>
                <a:ea typeface="+mn-ea"/>
                <a:cs typeface="+mn-cs"/>
              </a:rPr>
              <a:t> and j</a:t>
            </a:r>
          </a:p>
        </p:txBody>
      </p:sp>
      <p:sp>
        <p:nvSpPr>
          <p:cNvPr id="11" name="Rectangle 6">
            <a:extLst>
              <a:ext uri="{FF2B5EF4-FFF2-40B4-BE49-F238E27FC236}">
                <a16:creationId xmlns:a16="http://schemas.microsoft.com/office/drawing/2014/main" id="{28F2FC76-5DB2-9F37-38DF-3AD1992E9766}"/>
              </a:ext>
            </a:extLst>
          </p:cNvPr>
          <p:cNvSpPr>
            <a:spLocks noChangeArrowheads="1"/>
          </p:cNvSpPr>
          <p:nvPr/>
        </p:nvSpPr>
        <p:spPr bwMode="auto">
          <a:xfrm>
            <a:off x="4094308" y="5961710"/>
            <a:ext cx="325204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688818" eaLnBrk="0" fontAlgn="base" hangingPunct="0">
              <a:spcBef>
                <a:spcPct val="0"/>
              </a:spcBef>
              <a:spcAft>
                <a:spcPts val="486"/>
              </a:spcAft>
            </a:pPr>
            <a:r>
              <a:rPr lang="en-US" altLang="he-IL" sz="1600" kern="1200" dirty="0">
                <a:solidFill>
                  <a:schemeClr val="tx1"/>
                </a:solidFill>
                <a:ea typeface="+mn-ea"/>
                <a:cs typeface="+mn-cs"/>
              </a:rPr>
              <a:t> 5 Translate the assume Statement</a:t>
            </a:r>
          </a:p>
        </p:txBody>
      </p:sp>
      <p:sp>
        <p:nvSpPr>
          <p:cNvPr id="12" name="Rectangle 7">
            <a:extLst>
              <a:ext uri="{FF2B5EF4-FFF2-40B4-BE49-F238E27FC236}">
                <a16:creationId xmlns:a16="http://schemas.microsoft.com/office/drawing/2014/main" id="{358BB7FD-EE67-9441-DBF6-C16B24603DF9}"/>
              </a:ext>
            </a:extLst>
          </p:cNvPr>
          <p:cNvSpPr>
            <a:spLocks noChangeArrowheads="1"/>
          </p:cNvSpPr>
          <p:nvPr/>
        </p:nvSpPr>
        <p:spPr bwMode="auto">
          <a:xfrm>
            <a:off x="4094308" y="6429262"/>
            <a:ext cx="325204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688818" eaLnBrk="0" fontAlgn="base" hangingPunct="0">
              <a:spcBef>
                <a:spcPct val="0"/>
              </a:spcBef>
              <a:spcAft>
                <a:spcPts val="486"/>
              </a:spcAft>
            </a:pPr>
            <a:r>
              <a:rPr lang="en-US" altLang="he-IL" sz="1600" kern="1200" dirty="0">
                <a:solidFill>
                  <a:schemeClr val="tx1"/>
                </a:solidFill>
                <a:ea typeface="+mn-ea"/>
                <a:cs typeface="+mn-cs"/>
              </a:rPr>
              <a:t>6 Translate the assert Statement</a:t>
            </a:r>
          </a:p>
        </p:txBody>
      </p:sp>
      <p:sp>
        <p:nvSpPr>
          <p:cNvPr id="13" name="TextBox 12">
            <a:extLst>
              <a:ext uri="{FF2B5EF4-FFF2-40B4-BE49-F238E27FC236}">
                <a16:creationId xmlns:a16="http://schemas.microsoft.com/office/drawing/2014/main" id="{DCA3C00F-883D-AFAB-E79A-E71D2DAB97FE}"/>
              </a:ext>
            </a:extLst>
          </p:cNvPr>
          <p:cNvSpPr txBox="1"/>
          <p:nvPr/>
        </p:nvSpPr>
        <p:spPr>
          <a:xfrm>
            <a:off x="1476991" y="1958814"/>
            <a:ext cx="7620571" cy="707886"/>
          </a:xfrm>
          <a:prstGeom prst="rect">
            <a:avLst/>
          </a:prstGeom>
          <a:noFill/>
        </p:spPr>
        <p:txBody>
          <a:bodyPr wrap="square">
            <a:spAutoFit/>
          </a:bodyPr>
          <a:lstStyle/>
          <a:p>
            <a:r>
              <a:rPr lang="en-US" sz="2000" dirty="0"/>
              <a:t>We can now further translate this program into an SSA constraint using the technique that we have seen in Sect. 12.2.2.</a:t>
            </a:r>
            <a:endParaRPr lang="he-IL" sz="2000" dirty="0"/>
          </a:p>
        </p:txBody>
      </p:sp>
    </p:spTree>
    <p:extLst>
      <p:ext uri="{BB962C8B-B14F-4D97-AF65-F5344CB8AC3E}">
        <p14:creationId xmlns:p14="http://schemas.microsoft.com/office/powerpoint/2010/main" val="29710381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1BA17-6124-7810-D41A-D65A8CBC6214}"/>
              </a:ext>
            </a:extLst>
          </p:cNvPr>
          <p:cNvSpPr>
            <a:spLocks noGrp="1"/>
          </p:cNvSpPr>
          <p:nvPr>
            <p:ph type="title"/>
          </p:nvPr>
        </p:nvSpPr>
        <p:spPr>
          <a:xfrm>
            <a:off x="2754922" y="69695"/>
            <a:ext cx="6682155" cy="695189"/>
          </a:xfrm>
        </p:spPr>
        <p:txBody>
          <a:bodyPr>
            <a:normAutofit/>
          </a:bodyPr>
          <a:lstStyle/>
          <a:p>
            <a:pPr algn="ctr"/>
            <a:r>
              <a:rPr lang="en-US" sz="2400" dirty="0"/>
              <a:t>12.3.2 The Overapproximating Can Be Too Coarse</a:t>
            </a:r>
            <a:endParaRPr lang="he-IL" sz="2400" dirty="0"/>
          </a:p>
        </p:txBody>
      </p:sp>
      <p:pic>
        <p:nvPicPr>
          <p:cNvPr id="5" name="Content Placeholder 4">
            <a:extLst>
              <a:ext uri="{FF2B5EF4-FFF2-40B4-BE49-F238E27FC236}">
                <a16:creationId xmlns:a16="http://schemas.microsoft.com/office/drawing/2014/main" id="{7321F312-D966-D8DB-AA0E-C7B3E991EFC4}"/>
              </a:ext>
            </a:extLst>
          </p:cNvPr>
          <p:cNvPicPr>
            <a:picLocks noGrp="1" noChangeAspect="1"/>
          </p:cNvPicPr>
          <p:nvPr>
            <p:ph idx="1"/>
          </p:nvPr>
        </p:nvPicPr>
        <p:blipFill>
          <a:blip r:embed="rId3"/>
          <a:stretch>
            <a:fillRect/>
          </a:stretch>
        </p:blipFill>
        <p:spPr>
          <a:xfrm>
            <a:off x="6096000" y="1359497"/>
            <a:ext cx="5931841" cy="4425841"/>
          </a:xfrm>
        </p:spPr>
      </p:pic>
      <p:sp>
        <p:nvSpPr>
          <p:cNvPr id="4" name="TextBox 3">
            <a:extLst>
              <a:ext uri="{FF2B5EF4-FFF2-40B4-BE49-F238E27FC236}">
                <a16:creationId xmlns:a16="http://schemas.microsoft.com/office/drawing/2014/main" id="{E9BE34A3-AD9E-2F36-A706-806C46C2A00D}"/>
              </a:ext>
            </a:extLst>
          </p:cNvPr>
          <p:cNvSpPr txBox="1"/>
          <p:nvPr/>
        </p:nvSpPr>
        <p:spPr>
          <a:xfrm>
            <a:off x="1226558" y="1843950"/>
            <a:ext cx="4869442" cy="2862322"/>
          </a:xfrm>
          <a:prstGeom prst="rect">
            <a:avLst/>
          </a:prstGeom>
          <a:noFill/>
        </p:spPr>
        <p:txBody>
          <a:bodyPr wrap="square">
            <a:spAutoFit/>
          </a:bodyPr>
          <a:lstStyle/>
          <a:p>
            <a:r>
              <a:rPr lang="en-US" sz="2000" b="1" dirty="0"/>
              <a:t>Consider the following program</a:t>
            </a:r>
          </a:p>
          <a:p>
            <a:r>
              <a:rPr lang="en-US" sz="2000" dirty="0"/>
              <a:t> </a:t>
            </a:r>
          </a:p>
          <a:p>
            <a:r>
              <a:rPr lang="en-US" sz="2000" dirty="0"/>
              <a:t> It is an excerpt of a typical Windows device driver .</a:t>
            </a:r>
          </a:p>
          <a:p>
            <a:endParaRPr lang="en-US" sz="2000" dirty="0"/>
          </a:p>
          <a:p>
            <a:r>
              <a:rPr lang="en-US" sz="2000" dirty="0"/>
              <a:t> We will use it as an example in which the simple </a:t>
            </a:r>
            <a:r>
              <a:rPr lang="en-US" sz="2000" dirty="0" err="1"/>
              <a:t>overapproximation</a:t>
            </a:r>
            <a:r>
              <a:rPr lang="en-US" sz="2000" dirty="0"/>
              <a:t> of Sect. 12.3.1 does not work</a:t>
            </a:r>
            <a:br>
              <a:rPr lang="en-US" sz="2000" dirty="0"/>
            </a:br>
            <a:endParaRPr lang="he-IL" sz="2000" dirty="0"/>
          </a:p>
        </p:txBody>
      </p:sp>
    </p:spTree>
    <p:extLst>
      <p:ext uri="{BB962C8B-B14F-4D97-AF65-F5344CB8AC3E}">
        <p14:creationId xmlns:p14="http://schemas.microsoft.com/office/powerpoint/2010/main" val="16185399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1BA17-6124-7810-D41A-D65A8CBC6214}"/>
              </a:ext>
            </a:extLst>
          </p:cNvPr>
          <p:cNvSpPr>
            <a:spLocks noGrp="1"/>
          </p:cNvSpPr>
          <p:nvPr>
            <p:ph type="title"/>
          </p:nvPr>
        </p:nvSpPr>
        <p:spPr>
          <a:xfrm>
            <a:off x="2362200" y="0"/>
            <a:ext cx="7467600" cy="646745"/>
          </a:xfrm>
        </p:spPr>
        <p:txBody>
          <a:bodyPr>
            <a:normAutofit/>
          </a:bodyPr>
          <a:lstStyle/>
          <a:p>
            <a:pPr algn="ctr"/>
            <a:r>
              <a:rPr lang="en-US" sz="2400" dirty="0"/>
              <a:t>12.3.2 The Overapproximating Can Be Too Coarse</a:t>
            </a:r>
            <a:endParaRPr lang="he-IL" sz="2400" dirty="0"/>
          </a:p>
        </p:txBody>
      </p:sp>
      <p:pic>
        <p:nvPicPr>
          <p:cNvPr id="5" name="Content Placeholder 4">
            <a:extLst>
              <a:ext uri="{FF2B5EF4-FFF2-40B4-BE49-F238E27FC236}">
                <a16:creationId xmlns:a16="http://schemas.microsoft.com/office/drawing/2014/main" id="{7321F312-D966-D8DB-AA0E-C7B3E991EFC4}"/>
              </a:ext>
            </a:extLst>
          </p:cNvPr>
          <p:cNvPicPr>
            <a:picLocks noGrp="1" noChangeAspect="1"/>
          </p:cNvPicPr>
          <p:nvPr>
            <p:ph idx="1"/>
          </p:nvPr>
        </p:nvPicPr>
        <p:blipFill>
          <a:blip r:embed="rId3"/>
          <a:stretch>
            <a:fillRect/>
          </a:stretch>
        </p:blipFill>
        <p:spPr>
          <a:xfrm>
            <a:off x="7939317" y="1593811"/>
            <a:ext cx="4252684" cy="3962927"/>
          </a:xfrm>
        </p:spPr>
      </p:pic>
      <p:sp>
        <p:nvSpPr>
          <p:cNvPr id="16" name="Rectangle 1">
            <a:extLst>
              <a:ext uri="{FF2B5EF4-FFF2-40B4-BE49-F238E27FC236}">
                <a16:creationId xmlns:a16="http://schemas.microsoft.com/office/drawing/2014/main" id="{D9017A97-D2BE-1358-46E7-0B394F754CB4}"/>
              </a:ext>
            </a:extLst>
          </p:cNvPr>
          <p:cNvSpPr>
            <a:spLocks noChangeArrowheads="1"/>
          </p:cNvSpPr>
          <p:nvPr/>
        </p:nvSpPr>
        <p:spPr bwMode="auto">
          <a:xfrm>
            <a:off x="1601665" y="1289481"/>
            <a:ext cx="615315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he-IL" sz="1600" b="1" i="0" u="none" strike="noStrike" cap="none" normalizeH="0" baseline="0" dirty="0">
                <a:ln>
                  <a:noFill/>
                </a:ln>
                <a:solidFill>
                  <a:schemeClr val="tx1"/>
                </a:solidFill>
                <a:effectLst/>
              </a:rPr>
              <a:t>Loop Functionality:</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US" altLang="he-IL" sz="1600" i="0" u="none" strike="noStrike" cap="none" normalizeH="0" baseline="0" dirty="0">
              <a:ln>
                <a:noFill/>
              </a:ln>
              <a:solidFill>
                <a:schemeClr val="tx1"/>
              </a:solidFill>
              <a:effectLst/>
            </a:endParaRPr>
          </a:p>
          <a:p>
            <a:pPr marL="742950" lvl="1" indent="-285750" defTabSz="914400" eaLnBrk="0" fontAlgn="base" hangingPunct="0">
              <a:spcBef>
                <a:spcPct val="0"/>
              </a:spcBef>
              <a:spcAft>
                <a:spcPct val="0"/>
              </a:spcAft>
              <a:buFont typeface="Arial" panose="020B0604020202020204" pitchFamily="34" charset="0"/>
              <a:buChar char="•"/>
            </a:pPr>
            <a:r>
              <a:rPr kumimoji="0" lang="en-US" altLang="he-IL" sz="1600" i="0" u="none" strike="noStrike" cap="none" normalizeH="0" baseline="0" dirty="0">
                <a:ln>
                  <a:noFill/>
                </a:ln>
                <a:solidFill>
                  <a:schemeClr val="tx1"/>
                </a:solidFill>
                <a:effectLst/>
              </a:rPr>
              <a:t>Continuously fetches requests using </a:t>
            </a:r>
            <a:r>
              <a:rPr kumimoji="0" lang="en-US" altLang="he-IL" sz="1600" i="0" u="none" strike="noStrike" cap="none" normalizeH="0" baseline="0" dirty="0" err="1">
                <a:ln>
                  <a:noFill/>
                </a:ln>
                <a:solidFill>
                  <a:schemeClr val="tx1"/>
                </a:solidFill>
                <a:effectLst/>
              </a:rPr>
              <a:t>GetNextRequest</a:t>
            </a:r>
            <a:r>
              <a:rPr kumimoji="0" lang="en-US" altLang="he-IL" sz="1600" i="0" u="none" strike="noStrike" cap="none" normalizeH="0" baseline="0" dirty="0">
                <a:ln>
                  <a:noFill/>
                </a:ln>
                <a:solidFill>
                  <a:schemeClr val="tx1"/>
                </a:solidFill>
                <a:effectLst/>
              </a:rPr>
              <a:t>()</a:t>
            </a:r>
          </a:p>
          <a:p>
            <a:pPr marL="742950" lvl="1" indent="-285750" defTabSz="914400" eaLnBrk="0" fontAlgn="base" hangingPunct="0">
              <a:spcBef>
                <a:spcPct val="0"/>
              </a:spcBef>
              <a:spcAft>
                <a:spcPct val="0"/>
              </a:spcAft>
              <a:buFont typeface="Arial" panose="020B0604020202020204" pitchFamily="34" charset="0"/>
              <a:buChar char="•"/>
            </a:pPr>
            <a:r>
              <a:rPr kumimoji="0" lang="en-US" altLang="he-IL" sz="1600" i="0" u="none" strike="noStrike" cap="none" normalizeH="0" baseline="0" dirty="0">
                <a:ln>
                  <a:noFill/>
                </a:ln>
                <a:solidFill>
                  <a:schemeClr val="tx1"/>
                </a:solidFill>
                <a:effectLst/>
              </a:rPr>
              <a:t>Protected by a lock for managing concurrent thread access</a:t>
            </a:r>
          </a:p>
          <a:p>
            <a:pPr marL="742950" lvl="1" indent="-285750" defTabSz="914400" eaLnBrk="0" fontAlgn="base" hangingPunct="0">
              <a:spcBef>
                <a:spcPct val="0"/>
              </a:spcBef>
              <a:spcAft>
                <a:spcPct val="0"/>
              </a:spcAft>
              <a:buFont typeface="Arial" panose="020B0604020202020204" pitchFamily="34" charset="0"/>
              <a:buChar char="•"/>
            </a:pPr>
            <a:r>
              <a:rPr kumimoji="0" lang="en-US" altLang="he-IL" sz="1600" i="0" u="none" strike="noStrike" cap="none" normalizeH="0" baseline="0" dirty="0">
                <a:ln>
                  <a:noFill/>
                </a:ln>
                <a:solidFill>
                  <a:schemeClr val="tx1"/>
                </a:solidFill>
                <a:effectLst/>
              </a:rPr>
              <a:t>Lock is released after obtaining the request</a:t>
            </a:r>
          </a:p>
        </p:txBody>
      </p:sp>
      <p:sp>
        <p:nvSpPr>
          <p:cNvPr id="6" name="TextBox 5">
            <a:extLst>
              <a:ext uri="{FF2B5EF4-FFF2-40B4-BE49-F238E27FC236}">
                <a16:creationId xmlns:a16="http://schemas.microsoft.com/office/drawing/2014/main" id="{55254FB2-8AB3-FB60-43A5-5E0CDF2753F7}"/>
              </a:ext>
            </a:extLst>
          </p:cNvPr>
          <p:cNvSpPr txBox="1"/>
          <p:nvPr/>
        </p:nvSpPr>
        <p:spPr>
          <a:xfrm>
            <a:off x="1601666" y="2763288"/>
            <a:ext cx="6337651" cy="4031873"/>
          </a:xfrm>
          <a:prstGeom prst="rect">
            <a:avLst/>
          </a:prstGeom>
          <a:noFill/>
        </p:spPr>
        <p:txBody>
          <a:bodyPr wrap="square">
            <a:spAutoFit/>
          </a:bodyPr>
          <a:lstStyle/>
          <a:p>
            <a:pPr marR="0" lvl="0" algn="l" defTabSz="914400" rtl="0" eaLnBrk="0" fontAlgn="base" latinLnBrk="0" hangingPunct="0">
              <a:lnSpc>
                <a:spcPct val="100000"/>
              </a:lnSpc>
              <a:spcBef>
                <a:spcPct val="0"/>
              </a:spcBef>
              <a:spcAft>
                <a:spcPct val="0"/>
              </a:spcAft>
              <a:buClrTx/>
              <a:buSzTx/>
              <a:tabLst/>
            </a:pPr>
            <a:r>
              <a:rPr kumimoji="0" lang="en-US" altLang="he-IL" sz="1600" b="1" i="0" u="none" strike="noStrike" cap="none" normalizeH="0" baseline="0" dirty="0">
                <a:ln>
                  <a:noFill/>
                </a:ln>
                <a:solidFill>
                  <a:schemeClr val="tx1"/>
                </a:solidFill>
                <a:effectLst/>
              </a:rPr>
              <a:t>Concurrency Control</a:t>
            </a:r>
          </a:p>
          <a:p>
            <a:pPr marL="742950" lvl="1" indent="-285750" defTabSz="914400" eaLnBrk="0" fontAlgn="base" hangingPunct="0">
              <a:spcBef>
                <a:spcPct val="0"/>
              </a:spcBef>
              <a:spcAft>
                <a:spcPct val="0"/>
              </a:spcAft>
              <a:buFont typeface="Arial" panose="020B0604020202020204" pitchFamily="34" charset="0"/>
              <a:buChar char="•"/>
            </a:pPr>
            <a:r>
              <a:rPr kumimoji="0" lang="en-US" altLang="he-IL" sz="1600" i="0" u="none" strike="noStrike" cap="none" normalizeH="0" baseline="0" dirty="0">
                <a:ln>
                  <a:noFill/>
                </a:ln>
                <a:solidFill>
                  <a:schemeClr val="tx1"/>
                </a:solidFill>
                <a:effectLst/>
              </a:rPr>
              <a:t>Multiple threads can access the request queue</a:t>
            </a:r>
          </a:p>
          <a:p>
            <a:pPr marL="742950" lvl="1" indent="-285750" defTabSz="914400" eaLnBrk="0" fontAlgn="base" hangingPunct="0">
              <a:spcBef>
                <a:spcPct val="0"/>
              </a:spcBef>
              <a:spcAft>
                <a:spcPct val="0"/>
              </a:spcAft>
              <a:buFont typeface="Arial" panose="020B0604020202020204" pitchFamily="34" charset="0"/>
              <a:buChar char="•"/>
            </a:pPr>
            <a:r>
              <a:rPr kumimoji="0" lang="en-US" altLang="he-IL" sz="1600" i="0" u="none" strike="noStrike" cap="none" normalizeH="0" baseline="0" dirty="0">
                <a:ln>
                  <a:noFill/>
                </a:ln>
                <a:solidFill>
                  <a:schemeClr val="tx1"/>
                </a:solidFill>
                <a:effectLst/>
              </a:rPr>
              <a:t>Lock released after dequeuing request</a:t>
            </a:r>
          </a:p>
          <a:p>
            <a:pPr marL="742950" lvl="1" indent="-285750" defTabSz="914400" eaLnBrk="0" fontAlgn="base" hangingPunct="0">
              <a:spcBef>
                <a:spcPct val="0"/>
              </a:spcBef>
              <a:spcAft>
                <a:spcPct val="0"/>
              </a:spcAft>
              <a:buFont typeface="Arial" panose="020B0604020202020204" pitchFamily="34" charset="0"/>
              <a:buChar char="•"/>
            </a:pPr>
            <a:r>
              <a:rPr kumimoji="0" lang="en-US" altLang="he-IL" sz="1600" i="0" u="none" strike="noStrike" cap="none" normalizeH="0" baseline="0" dirty="0">
                <a:ln>
                  <a:noFill/>
                </a:ln>
                <a:solidFill>
                  <a:schemeClr val="tx1"/>
                </a:solidFill>
                <a:effectLst/>
              </a:rPr>
              <a:t>Lock must be released before processing to avoid deadlocks or multiple locks</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US" altLang="he-IL" sz="1600" i="0" u="none" strike="noStrike" cap="none" normalizeH="0" baseline="0" dirty="0">
              <a:ln>
                <a:noFill/>
              </a:ln>
              <a:solidFill>
                <a:schemeClr val="tx1"/>
              </a:solidFill>
              <a:effectLst/>
            </a:endParaRPr>
          </a:p>
          <a:p>
            <a:pPr marR="0" lvl="0" algn="l" defTabSz="914400" rtl="0" eaLnBrk="0" fontAlgn="base" latinLnBrk="0" hangingPunct="0">
              <a:lnSpc>
                <a:spcPct val="100000"/>
              </a:lnSpc>
              <a:spcBef>
                <a:spcPct val="0"/>
              </a:spcBef>
              <a:spcAft>
                <a:spcPct val="0"/>
              </a:spcAft>
              <a:buClrTx/>
              <a:buSzTx/>
              <a:tabLst/>
            </a:pPr>
            <a:r>
              <a:rPr kumimoji="0" lang="en-US" altLang="he-IL" sz="1600" b="1" i="0" u="none" strike="noStrike" cap="none" normalizeH="0" baseline="0" dirty="0">
                <a:ln>
                  <a:noFill/>
                </a:ln>
                <a:solidFill>
                  <a:schemeClr val="tx1"/>
                </a:solidFill>
                <a:effectLst/>
              </a:rPr>
              <a:t>Key Requirements</a:t>
            </a:r>
          </a:p>
          <a:p>
            <a:pPr marL="742950" lvl="1" indent="-285750" defTabSz="914400" eaLnBrk="0" fontAlgn="base" hangingPunct="0">
              <a:spcBef>
                <a:spcPct val="0"/>
              </a:spcBef>
              <a:spcAft>
                <a:spcPct val="0"/>
              </a:spcAft>
              <a:buFont typeface="Arial" panose="020B0604020202020204" pitchFamily="34" charset="0"/>
              <a:buChar char="•"/>
            </a:pPr>
            <a:r>
              <a:rPr kumimoji="0" lang="en-US" altLang="he-IL" sz="1600" i="0" u="none" strike="noStrike" cap="none" normalizeH="0" baseline="0" dirty="0">
                <a:ln>
                  <a:noFill/>
                </a:ln>
                <a:solidFill>
                  <a:schemeClr val="tx1"/>
                </a:solidFill>
                <a:effectLst/>
              </a:rPr>
              <a:t>Must not exit the loop without owning the lock</a:t>
            </a:r>
          </a:p>
          <a:p>
            <a:pPr marL="742950" lvl="1" indent="-285750" defTabSz="914400" eaLnBrk="0" fontAlgn="base" hangingPunct="0">
              <a:spcBef>
                <a:spcPct val="0"/>
              </a:spcBef>
              <a:spcAft>
                <a:spcPct val="0"/>
              </a:spcAft>
              <a:buFont typeface="Arial" panose="020B0604020202020204" pitchFamily="34" charset="0"/>
              <a:buChar char="•"/>
            </a:pPr>
            <a:r>
              <a:rPr kumimoji="0" lang="en-US" altLang="he-IL" sz="1600" i="0" u="none" strike="noStrike" cap="none" normalizeH="0" baseline="0" dirty="0">
                <a:ln>
                  <a:noFill/>
                </a:ln>
                <a:solidFill>
                  <a:schemeClr val="tx1"/>
                </a:solidFill>
                <a:effectLst/>
              </a:rPr>
              <a:t>Prevents calling unlock() without lock ownership</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US" altLang="he-IL" sz="1600" i="0" u="none" strike="noStrike" cap="none" normalizeH="0" baseline="0" dirty="0">
              <a:ln>
                <a:noFill/>
              </a:ln>
              <a:solidFill>
                <a:schemeClr val="tx1"/>
              </a:solidFill>
              <a:effectLst/>
            </a:endParaRPr>
          </a:p>
          <a:p>
            <a:pPr marR="0" lvl="0" algn="l" defTabSz="914400" rtl="0" eaLnBrk="0" fontAlgn="base" latinLnBrk="0" hangingPunct="0">
              <a:lnSpc>
                <a:spcPct val="100000"/>
              </a:lnSpc>
              <a:spcBef>
                <a:spcPct val="0"/>
              </a:spcBef>
              <a:spcAft>
                <a:spcPct val="0"/>
              </a:spcAft>
              <a:buClrTx/>
              <a:buSzTx/>
              <a:tabLst/>
            </a:pPr>
            <a:r>
              <a:rPr kumimoji="0" lang="en-US" altLang="he-IL" sz="1600" b="1" i="0" u="none" strike="noStrike" cap="none" normalizeH="0" baseline="0" dirty="0">
                <a:ln>
                  <a:noFill/>
                </a:ln>
                <a:solidFill>
                  <a:schemeClr val="tx1"/>
                </a:solidFill>
                <a:effectLst/>
              </a:rPr>
              <a:t>Cause of Double Unlock</a:t>
            </a:r>
          </a:p>
          <a:p>
            <a:pPr marL="742950" lvl="1" indent="-285750" defTabSz="914400" eaLnBrk="0" fontAlgn="base" hangingPunct="0">
              <a:spcBef>
                <a:spcPct val="0"/>
              </a:spcBef>
              <a:spcAft>
                <a:spcPct val="0"/>
              </a:spcAft>
              <a:buFont typeface="Arial" panose="020B0604020202020204" pitchFamily="34" charset="0"/>
              <a:buChar char="•"/>
            </a:pPr>
            <a:r>
              <a:rPr kumimoji="0" lang="en-US" altLang="he-IL" sz="1600" i="0" u="none" strike="noStrike" cap="none" normalizeH="0" baseline="0" dirty="0">
                <a:ln>
                  <a:noFill/>
                </a:ln>
                <a:solidFill>
                  <a:schemeClr val="tx1"/>
                </a:solidFill>
                <a:effectLst/>
              </a:rPr>
              <a:t>If the request (req) is NULL, the loop exits Exiting the loop without owning the lock leads to an additional unlock() call</a:t>
            </a:r>
          </a:p>
          <a:p>
            <a:pPr marL="742950" lvl="1" indent="-285750" defTabSz="914400" eaLnBrk="0" fontAlgn="base" hangingPunct="0">
              <a:spcBef>
                <a:spcPct val="0"/>
              </a:spcBef>
              <a:spcAft>
                <a:spcPct val="0"/>
              </a:spcAft>
              <a:buFont typeface="Arial" panose="020B0604020202020204" pitchFamily="34" charset="0"/>
              <a:buChar char="•"/>
            </a:pPr>
            <a:r>
              <a:rPr kumimoji="0" lang="en-US" altLang="he-IL" sz="1600" i="0" u="none" strike="noStrike" cap="none" normalizeH="0" baseline="0" dirty="0">
                <a:ln>
                  <a:noFill/>
                </a:ln>
                <a:solidFill>
                  <a:schemeClr val="tx1"/>
                </a:solidFill>
                <a:effectLst/>
              </a:rPr>
              <a:t>Results in unlock() being called twice without re-acquiring the lock</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he-IL" sz="160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16632320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1BA17-6124-7810-D41A-D65A8CBC6214}"/>
              </a:ext>
            </a:extLst>
          </p:cNvPr>
          <p:cNvSpPr>
            <a:spLocks noGrp="1"/>
          </p:cNvSpPr>
          <p:nvPr>
            <p:ph type="title"/>
          </p:nvPr>
        </p:nvSpPr>
        <p:spPr>
          <a:xfrm>
            <a:off x="838200" y="21470"/>
            <a:ext cx="10515600" cy="695189"/>
          </a:xfrm>
        </p:spPr>
        <p:txBody>
          <a:bodyPr>
            <a:normAutofit/>
          </a:bodyPr>
          <a:lstStyle/>
          <a:p>
            <a:pPr algn="ctr"/>
            <a:r>
              <a:rPr lang="en-US" sz="2000" dirty="0"/>
              <a:t>12.3.2 The </a:t>
            </a:r>
            <a:r>
              <a:rPr lang="en-US" sz="2000" dirty="0" err="1"/>
              <a:t>Overapproximation</a:t>
            </a:r>
            <a:r>
              <a:rPr lang="en-US" sz="2000" dirty="0"/>
              <a:t> Can Be Too Coarse</a:t>
            </a:r>
            <a:endParaRPr lang="he-IL" sz="2000" dirty="0"/>
          </a:p>
        </p:txBody>
      </p:sp>
      <p:pic>
        <p:nvPicPr>
          <p:cNvPr id="5" name="Content Placeholder 4">
            <a:extLst>
              <a:ext uri="{FF2B5EF4-FFF2-40B4-BE49-F238E27FC236}">
                <a16:creationId xmlns:a16="http://schemas.microsoft.com/office/drawing/2014/main" id="{7321F312-D966-D8DB-AA0E-C7B3E991EFC4}"/>
              </a:ext>
            </a:extLst>
          </p:cNvPr>
          <p:cNvPicPr>
            <a:picLocks noGrp="1" noChangeAspect="1"/>
          </p:cNvPicPr>
          <p:nvPr>
            <p:ph idx="1"/>
          </p:nvPr>
        </p:nvPicPr>
        <p:blipFill>
          <a:blip r:embed="rId3"/>
          <a:stretch>
            <a:fillRect/>
          </a:stretch>
        </p:blipFill>
        <p:spPr>
          <a:xfrm>
            <a:off x="7317170" y="1996882"/>
            <a:ext cx="4652962" cy="3264666"/>
          </a:xfrm>
        </p:spPr>
      </p:pic>
      <p:sp>
        <p:nvSpPr>
          <p:cNvPr id="7" name="Rectangle 1">
            <a:extLst>
              <a:ext uri="{FF2B5EF4-FFF2-40B4-BE49-F238E27FC236}">
                <a16:creationId xmlns:a16="http://schemas.microsoft.com/office/drawing/2014/main" id="{F9CB82A2-A4A9-BF4E-7113-626828327398}"/>
              </a:ext>
            </a:extLst>
          </p:cNvPr>
          <p:cNvSpPr>
            <a:spLocks noChangeArrowheads="1"/>
          </p:cNvSpPr>
          <p:nvPr/>
        </p:nvSpPr>
        <p:spPr bwMode="auto">
          <a:xfrm>
            <a:off x="1302895" y="1996882"/>
            <a:ext cx="6014275" cy="34470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R="0" lvl="0" defTabSz="914400" rtl="0" eaLnBrk="0" fontAlgn="base" latinLnBrk="0" hangingPunct="0">
              <a:lnSpc>
                <a:spcPct val="100000"/>
              </a:lnSpc>
              <a:spcBef>
                <a:spcPct val="0"/>
              </a:spcBef>
              <a:spcAft>
                <a:spcPct val="0"/>
              </a:spcAft>
              <a:buClrTx/>
              <a:buSzTx/>
              <a:tabLst/>
            </a:pPr>
            <a:r>
              <a:rPr kumimoji="0" lang="en-US" altLang="he-IL" b="1" i="0" u="none" strike="noStrike" cap="none" normalizeH="0" baseline="0" dirty="0">
                <a:ln>
                  <a:noFill/>
                </a:ln>
                <a:solidFill>
                  <a:schemeClr val="tx1"/>
                </a:solidFill>
                <a:effectLst/>
                <a:latin typeface="+mj-lt"/>
              </a:rPr>
              <a:t>Correct Lock Usage:</a:t>
            </a:r>
          </a:p>
          <a:p>
            <a:pPr marR="0" lvl="0" defTabSz="914400" rtl="0" eaLnBrk="0" fontAlgn="base" latinLnBrk="0" hangingPunct="0">
              <a:lnSpc>
                <a:spcPct val="100000"/>
              </a:lnSpc>
              <a:spcBef>
                <a:spcPct val="0"/>
              </a:spcBef>
              <a:spcAft>
                <a:spcPct val="0"/>
              </a:spcAft>
              <a:buClrTx/>
              <a:buSzTx/>
              <a:tabLst/>
            </a:pPr>
            <a:endParaRPr kumimoji="0" lang="en-US" altLang="he-IL" b="1" i="0" u="none" strike="noStrike" cap="none" normalizeH="0" baseline="0" dirty="0">
              <a:ln>
                <a:noFill/>
              </a:ln>
              <a:solidFill>
                <a:schemeClr val="tx1"/>
              </a:solidFill>
              <a:effectLst/>
              <a:latin typeface="+mj-lt"/>
            </a:endParaRPr>
          </a:p>
          <a:p>
            <a:pPr marL="342900" marR="0" lvl="0" indent="-34290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he-IL" i="0" u="none" strike="noStrike" cap="none" normalizeH="0" baseline="0" dirty="0">
                <a:ln>
                  <a:noFill/>
                </a:ln>
                <a:solidFill>
                  <a:schemeClr val="tx1"/>
                </a:solidFill>
                <a:effectLst/>
                <a:latin typeface="+mj-lt"/>
              </a:rPr>
              <a:t>It is important that the program does not exit the loop without owning the lock.</a:t>
            </a:r>
          </a:p>
          <a:p>
            <a:pPr marL="342900" marR="0" lvl="0" indent="-342900"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US" altLang="he-IL" i="0" u="none" strike="noStrike" cap="none" normalizeH="0" baseline="0" dirty="0">
              <a:ln>
                <a:noFill/>
              </a:ln>
              <a:solidFill>
                <a:schemeClr val="tx1"/>
              </a:solidFill>
              <a:effectLst/>
              <a:latin typeface="+mj-lt"/>
            </a:endParaRPr>
          </a:p>
          <a:p>
            <a:pPr marL="342900" marR="0" lvl="0" indent="-34290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he-IL" i="0" u="none" strike="noStrike" cap="none" normalizeH="0" baseline="0" dirty="0">
                <a:ln>
                  <a:noFill/>
                </a:ln>
                <a:solidFill>
                  <a:schemeClr val="tx1"/>
                </a:solidFill>
                <a:effectLst/>
                <a:latin typeface="+mj-lt"/>
              </a:rPr>
              <a:t>If the program exits the loop without owning the lock, the subsequent call to unlock() would release the lock twice.</a:t>
            </a:r>
          </a:p>
          <a:p>
            <a:pPr marL="342900" marR="0" lvl="0" indent="-342900"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US" altLang="he-IL" i="0" u="none" strike="noStrike" cap="none" normalizeH="0" baseline="0" dirty="0">
              <a:ln>
                <a:noFill/>
              </a:ln>
              <a:solidFill>
                <a:schemeClr val="tx1"/>
              </a:solidFill>
              <a:effectLst/>
              <a:latin typeface="+mj-lt"/>
            </a:endParaRPr>
          </a:p>
          <a:p>
            <a:pPr marL="342900" marR="0" lvl="0" indent="-34290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he-IL" i="0" u="none" strike="noStrike" cap="none" normalizeH="0" baseline="0" dirty="0">
                <a:ln>
                  <a:noFill/>
                </a:ln>
                <a:solidFill>
                  <a:schemeClr val="tx1"/>
                </a:solidFill>
                <a:effectLst/>
                <a:latin typeface="+mj-lt"/>
              </a:rPr>
              <a:t>Releasing the lock twice violates the proper usage of locks: unlock() should only be called by a thread that owns the lock.</a:t>
            </a:r>
          </a:p>
          <a:p>
            <a:pPr marL="342900" marR="0" lvl="0" indent="-342900"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US" altLang="he-IL" sz="2000" b="1" i="0" u="none" strike="noStrike" cap="none" normalizeH="0" baseline="0" dirty="0" err="1">
              <a:ln>
                <a:noFill/>
              </a:ln>
              <a:solidFill>
                <a:schemeClr val="tx1"/>
              </a:solidFill>
              <a:effectLst/>
              <a:latin typeface="+mj-lt"/>
            </a:endParaRPr>
          </a:p>
        </p:txBody>
      </p:sp>
    </p:spTree>
    <p:extLst>
      <p:ext uri="{BB962C8B-B14F-4D97-AF65-F5344CB8AC3E}">
        <p14:creationId xmlns:p14="http://schemas.microsoft.com/office/powerpoint/2010/main" val="18984377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1BA17-6124-7810-D41A-D65A8CBC6214}"/>
              </a:ext>
            </a:extLst>
          </p:cNvPr>
          <p:cNvSpPr>
            <a:spLocks noGrp="1"/>
          </p:cNvSpPr>
          <p:nvPr>
            <p:ph type="title"/>
          </p:nvPr>
        </p:nvSpPr>
        <p:spPr>
          <a:xfrm>
            <a:off x="2655133" y="108030"/>
            <a:ext cx="6881734" cy="695189"/>
          </a:xfrm>
        </p:spPr>
        <p:txBody>
          <a:bodyPr>
            <a:normAutofit/>
          </a:bodyPr>
          <a:lstStyle/>
          <a:p>
            <a:pPr algn="ctr"/>
            <a:r>
              <a:rPr lang="en-US" sz="2000" b="1" dirty="0"/>
              <a:t>12.3.2 The </a:t>
            </a:r>
            <a:r>
              <a:rPr lang="en-US" sz="2000" b="1" dirty="0" err="1"/>
              <a:t>Overapproximation</a:t>
            </a:r>
            <a:r>
              <a:rPr lang="en-US" sz="2000" b="1" dirty="0"/>
              <a:t> Can Be Too Coarse</a:t>
            </a:r>
            <a:endParaRPr lang="he-IL" sz="2000" b="1" dirty="0"/>
          </a:p>
        </p:txBody>
      </p:sp>
      <p:pic>
        <p:nvPicPr>
          <p:cNvPr id="13" name="Picture 12">
            <a:extLst>
              <a:ext uri="{FF2B5EF4-FFF2-40B4-BE49-F238E27FC236}">
                <a16:creationId xmlns:a16="http://schemas.microsoft.com/office/drawing/2014/main" id="{224CF759-D14F-E3C4-49FD-9A2A38FE1BEB}"/>
              </a:ext>
            </a:extLst>
          </p:cNvPr>
          <p:cNvPicPr>
            <a:picLocks noChangeAspect="1"/>
          </p:cNvPicPr>
          <p:nvPr/>
        </p:nvPicPr>
        <p:blipFill>
          <a:blip r:embed="rId3"/>
          <a:stretch>
            <a:fillRect/>
          </a:stretch>
        </p:blipFill>
        <p:spPr>
          <a:xfrm>
            <a:off x="7477788" y="1832328"/>
            <a:ext cx="4489359" cy="2856864"/>
          </a:xfrm>
          <a:prstGeom prst="rect">
            <a:avLst/>
          </a:prstGeom>
        </p:spPr>
      </p:pic>
      <p:sp>
        <p:nvSpPr>
          <p:cNvPr id="14" name="TextBox 13">
            <a:extLst>
              <a:ext uri="{FF2B5EF4-FFF2-40B4-BE49-F238E27FC236}">
                <a16:creationId xmlns:a16="http://schemas.microsoft.com/office/drawing/2014/main" id="{C73423F0-0C46-A234-2AA8-A196766DFCB4}"/>
              </a:ext>
            </a:extLst>
          </p:cNvPr>
          <p:cNvSpPr txBox="1"/>
          <p:nvPr/>
        </p:nvSpPr>
        <p:spPr>
          <a:xfrm>
            <a:off x="1322865" y="1832328"/>
            <a:ext cx="5882792" cy="2308324"/>
          </a:xfrm>
          <a:prstGeom prst="rect">
            <a:avLst/>
          </a:prstGeom>
          <a:noFill/>
        </p:spPr>
        <p:txBody>
          <a:bodyPr wrap="square">
            <a:spAutoFit/>
          </a:bodyPr>
          <a:lstStyle/>
          <a:p>
            <a:r>
              <a:rPr lang="en-US" b="1" dirty="0"/>
              <a:t>Locking Policy Assurance diagram</a:t>
            </a:r>
          </a:p>
          <a:p>
            <a:endParaRPr lang="en-US" b="1" dirty="0"/>
          </a:p>
          <a:p>
            <a:r>
              <a:rPr lang="en-US" b="1" dirty="0"/>
              <a:t>Goal:</a:t>
            </a:r>
            <a:endParaRPr lang="en-US" dirty="0"/>
          </a:p>
          <a:p>
            <a:pPr marL="742950" lvl="1" indent="-285750">
              <a:buFont typeface="Arial" panose="020B0604020202020204" pitchFamily="34" charset="0"/>
              <a:buChar char="•"/>
            </a:pPr>
            <a:r>
              <a:rPr lang="en-US" dirty="0"/>
              <a:t>Ensure the program never reaches the error state, as illustrated by the state diagram .</a:t>
            </a:r>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r>
              <a:rPr lang="en-US" dirty="0"/>
              <a:t>The program should alternate strictly between locking and unlocking.</a:t>
            </a:r>
          </a:p>
        </p:txBody>
      </p:sp>
    </p:spTree>
    <p:extLst>
      <p:ext uri="{BB962C8B-B14F-4D97-AF65-F5344CB8AC3E}">
        <p14:creationId xmlns:p14="http://schemas.microsoft.com/office/powerpoint/2010/main" val="42601075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1BA17-6124-7810-D41A-D65A8CBC6214}"/>
              </a:ext>
            </a:extLst>
          </p:cNvPr>
          <p:cNvSpPr>
            <a:spLocks noGrp="1"/>
          </p:cNvSpPr>
          <p:nvPr>
            <p:ph type="title"/>
          </p:nvPr>
        </p:nvSpPr>
        <p:spPr>
          <a:xfrm>
            <a:off x="2655133" y="108030"/>
            <a:ext cx="6881734" cy="695189"/>
          </a:xfrm>
        </p:spPr>
        <p:txBody>
          <a:bodyPr>
            <a:normAutofit/>
          </a:bodyPr>
          <a:lstStyle/>
          <a:p>
            <a:pPr algn="ctr"/>
            <a:r>
              <a:rPr lang="en-US" sz="2000" b="1" dirty="0"/>
              <a:t>12.3.2 The </a:t>
            </a:r>
            <a:r>
              <a:rPr lang="en-US" sz="2000" b="1" dirty="0" err="1"/>
              <a:t>Overapproximation</a:t>
            </a:r>
            <a:r>
              <a:rPr lang="en-US" sz="2000" b="1" dirty="0"/>
              <a:t> Can Be Too Coarse</a:t>
            </a:r>
            <a:endParaRPr lang="he-IL" sz="2000" b="1" dirty="0"/>
          </a:p>
        </p:txBody>
      </p:sp>
      <p:sp>
        <p:nvSpPr>
          <p:cNvPr id="16" name="TextBox 15">
            <a:extLst>
              <a:ext uri="{FF2B5EF4-FFF2-40B4-BE49-F238E27FC236}">
                <a16:creationId xmlns:a16="http://schemas.microsoft.com/office/drawing/2014/main" id="{E396482E-401B-32BD-242C-AE7BB7C5145E}"/>
              </a:ext>
            </a:extLst>
          </p:cNvPr>
          <p:cNvSpPr txBox="1"/>
          <p:nvPr/>
        </p:nvSpPr>
        <p:spPr>
          <a:xfrm>
            <a:off x="1244184" y="1579419"/>
            <a:ext cx="5620989" cy="2862322"/>
          </a:xfrm>
          <a:prstGeom prst="rect">
            <a:avLst/>
          </a:prstGeom>
          <a:noFill/>
        </p:spPr>
        <p:txBody>
          <a:bodyPr wrap="square">
            <a:spAutoFit/>
          </a:bodyPr>
          <a:lstStyle/>
          <a:p>
            <a:r>
              <a:rPr lang="en-US" b="1" dirty="0"/>
              <a:t>Locking Mechanism:</a:t>
            </a:r>
          </a:p>
          <a:p>
            <a:endParaRPr lang="en-US" dirty="0"/>
          </a:p>
          <a:p>
            <a:pPr lvl="1">
              <a:buFont typeface="Arial" panose="020B0604020202020204" pitchFamily="34" charset="0"/>
              <a:buChar char="•"/>
            </a:pPr>
            <a:r>
              <a:rPr lang="en-US" dirty="0"/>
              <a:t>Although locking mechanisms are typically used in multi-threaded programs, verification can be conducted on a single-threaded version.</a:t>
            </a:r>
          </a:p>
          <a:p>
            <a:pPr lvl="1"/>
            <a:endParaRPr lang="en-US" dirty="0"/>
          </a:p>
          <a:p>
            <a:pPr lvl="1">
              <a:buFont typeface="Arial" panose="020B0604020202020204" pitchFamily="34" charset="0"/>
              <a:buChar char="•"/>
            </a:pPr>
            <a:endParaRPr lang="en-US" dirty="0"/>
          </a:p>
          <a:p>
            <a:pPr lvl="1">
              <a:buFont typeface="Arial" panose="020B0604020202020204" pitchFamily="34" charset="0"/>
              <a:buChar char="•"/>
            </a:pPr>
            <a:r>
              <a:rPr lang="en-US" dirty="0"/>
              <a:t>This single-threaded verification checks that the thread does not lock or unlock twice in a row, as specified by the state diagram.</a:t>
            </a:r>
          </a:p>
        </p:txBody>
      </p:sp>
      <p:pic>
        <p:nvPicPr>
          <p:cNvPr id="16386" name="Picture 2" descr="r/ProgrammerHumor - Multithreaded programming Theory Actual">
            <a:extLst>
              <a:ext uri="{FF2B5EF4-FFF2-40B4-BE49-F238E27FC236}">
                <a16:creationId xmlns:a16="http://schemas.microsoft.com/office/drawing/2014/main" id="{B716D54B-F394-862C-9D8E-FA942533219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65173" y="2156596"/>
            <a:ext cx="5326827" cy="21491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94494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523070D-594A-8ECB-4B09-5811AFE28E5B}"/>
              </a:ext>
            </a:extLst>
          </p:cNvPr>
          <p:cNvSpPr txBox="1"/>
          <p:nvPr/>
        </p:nvSpPr>
        <p:spPr>
          <a:xfrm>
            <a:off x="1353628" y="1124264"/>
            <a:ext cx="4742372" cy="5024706"/>
          </a:xfrm>
          <a:prstGeom prst="rect">
            <a:avLst/>
          </a:prstGeom>
        </p:spPr>
        <p:txBody>
          <a:bodyPr vert="horz" lIns="91440" tIns="45720" rIns="91440" bIns="45720" rtlCol="0" anchor="t">
            <a:noAutofit/>
          </a:bodyPr>
          <a:lstStyle/>
          <a:p>
            <a:pPr marL="228600" indent="-228600">
              <a:lnSpc>
                <a:spcPct val="90000"/>
              </a:lnSpc>
              <a:spcBef>
                <a:spcPct val="20000"/>
              </a:spcBef>
              <a:spcAft>
                <a:spcPts val="600"/>
              </a:spcAft>
              <a:buClr>
                <a:schemeClr val="accent1">
                  <a:lumMod val="75000"/>
                </a:schemeClr>
              </a:buClr>
              <a:buSzPct val="145000"/>
              <a:buFont typeface="+mj-lt"/>
              <a:buAutoNum type="arabicPeriod"/>
            </a:pPr>
            <a:r>
              <a:rPr lang="en-US" dirty="0"/>
              <a:t>We add a variable state_of_lock, which reflects the state of the state machine. The variable is initialized with the unlocked state.</a:t>
            </a:r>
          </a:p>
          <a:p>
            <a:pPr marL="228600" indent="-228600">
              <a:lnSpc>
                <a:spcPct val="90000"/>
              </a:lnSpc>
              <a:spcBef>
                <a:spcPct val="20000"/>
              </a:spcBef>
              <a:spcAft>
                <a:spcPts val="600"/>
              </a:spcAft>
              <a:buClr>
                <a:schemeClr val="accent1">
                  <a:lumMod val="75000"/>
                </a:schemeClr>
              </a:buClr>
              <a:buSzPct val="145000"/>
              <a:buFont typeface="+mj-lt"/>
              <a:buAutoNum type="arabicPeriod"/>
            </a:pPr>
            <a:endParaRPr lang="en-US" dirty="0"/>
          </a:p>
          <a:p>
            <a:pPr marL="228600" indent="-228600">
              <a:lnSpc>
                <a:spcPct val="90000"/>
              </a:lnSpc>
              <a:spcBef>
                <a:spcPct val="20000"/>
              </a:spcBef>
              <a:spcAft>
                <a:spcPts val="600"/>
              </a:spcAft>
              <a:buClr>
                <a:schemeClr val="accent1">
                  <a:lumMod val="75000"/>
                </a:schemeClr>
              </a:buClr>
              <a:buSzPct val="145000"/>
              <a:buFont typeface="+mj-lt"/>
              <a:buAutoNum type="arabicPeriod"/>
            </a:pPr>
            <a:r>
              <a:rPr lang="en-US" dirty="0"/>
              <a:t>When the program performs an action that affects the state of the state machine (either locking or unlocking):</a:t>
            </a:r>
          </a:p>
          <a:p>
            <a:pPr marL="228600" indent="-228600">
              <a:lnSpc>
                <a:spcPct val="90000"/>
              </a:lnSpc>
              <a:spcBef>
                <a:spcPct val="20000"/>
              </a:spcBef>
              <a:spcAft>
                <a:spcPts val="600"/>
              </a:spcAft>
              <a:buClr>
                <a:schemeClr val="accent1">
                  <a:lumMod val="75000"/>
                </a:schemeClr>
              </a:buClr>
              <a:buSzPct val="145000"/>
              <a:buFont typeface="+mj-lt"/>
              <a:buAutoNum type="arabicPeriod"/>
            </a:pPr>
            <a:endParaRPr lang="en-US" dirty="0"/>
          </a:p>
          <a:p>
            <a:pPr marL="228600" indent="-228600">
              <a:lnSpc>
                <a:spcPct val="90000"/>
              </a:lnSpc>
              <a:spcBef>
                <a:spcPct val="20000"/>
              </a:spcBef>
              <a:spcAft>
                <a:spcPts val="600"/>
              </a:spcAft>
              <a:buClr>
                <a:schemeClr val="accent1">
                  <a:lumMod val="75000"/>
                </a:schemeClr>
              </a:buClr>
              <a:buSzPct val="145000"/>
              <a:buFont typeface="+mj-lt"/>
              <a:buAutoNum type="arabicPeriod"/>
            </a:pPr>
            <a:r>
              <a:rPr lang="en-US" dirty="0"/>
              <a:t>Assignments are added to the variable state_of_lock accordingly.</a:t>
            </a:r>
          </a:p>
          <a:p>
            <a:pPr marL="228600" indent="-228600">
              <a:lnSpc>
                <a:spcPct val="90000"/>
              </a:lnSpc>
              <a:spcBef>
                <a:spcPct val="20000"/>
              </a:spcBef>
              <a:spcAft>
                <a:spcPts val="600"/>
              </a:spcAft>
              <a:buClr>
                <a:schemeClr val="accent1">
                  <a:lumMod val="75000"/>
                </a:schemeClr>
              </a:buClr>
              <a:buSzPct val="145000"/>
              <a:buFont typeface="+mj-lt"/>
              <a:buAutoNum type="arabicPeriod"/>
            </a:pPr>
            <a:endParaRPr lang="en-US" dirty="0"/>
          </a:p>
          <a:p>
            <a:pPr marL="228600" indent="-228600">
              <a:lnSpc>
                <a:spcPct val="90000"/>
              </a:lnSpc>
              <a:spcBef>
                <a:spcPct val="20000"/>
              </a:spcBef>
              <a:spcAft>
                <a:spcPts val="600"/>
              </a:spcAft>
              <a:buClr>
                <a:schemeClr val="accent1">
                  <a:lumMod val="75000"/>
                </a:schemeClr>
              </a:buClr>
              <a:buSzPct val="145000"/>
              <a:buFont typeface="+mj-lt"/>
              <a:buAutoNum type="arabicPeriod"/>
            </a:pPr>
            <a:r>
              <a:rPr lang="en-US" dirty="0"/>
              <a:t>Finally, we add assertions to the program to capture the scenarios where the state machine transitions to the error state.</a:t>
            </a:r>
          </a:p>
        </p:txBody>
      </p:sp>
      <p:pic>
        <p:nvPicPr>
          <p:cNvPr id="9" name="Picture 8">
            <a:extLst>
              <a:ext uri="{FF2B5EF4-FFF2-40B4-BE49-F238E27FC236}">
                <a16:creationId xmlns:a16="http://schemas.microsoft.com/office/drawing/2014/main" id="{DFA8552F-7CE3-9274-37A1-075ED1B2D65F}"/>
              </a:ext>
            </a:extLst>
          </p:cNvPr>
          <p:cNvPicPr>
            <a:picLocks noChangeAspect="1"/>
          </p:cNvPicPr>
          <p:nvPr/>
        </p:nvPicPr>
        <p:blipFill>
          <a:blip r:embed="rId4"/>
          <a:stretch>
            <a:fillRect/>
          </a:stretch>
        </p:blipFill>
        <p:spPr>
          <a:xfrm>
            <a:off x="6096000" y="1323855"/>
            <a:ext cx="5886707" cy="3870510"/>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pic>
      <p:sp>
        <p:nvSpPr>
          <p:cNvPr id="3" name="TextBox 2">
            <a:extLst>
              <a:ext uri="{FF2B5EF4-FFF2-40B4-BE49-F238E27FC236}">
                <a16:creationId xmlns:a16="http://schemas.microsoft.com/office/drawing/2014/main" id="{CF8F5D80-74B2-D607-785D-DBA762894E89}"/>
              </a:ext>
            </a:extLst>
          </p:cNvPr>
          <p:cNvSpPr txBox="1"/>
          <p:nvPr/>
        </p:nvSpPr>
        <p:spPr>
          <a:xfrm>
            <a:off x="2815542" y="184584"/>
            <a:ext cx="6094070" cy="369332"/>
          </a:xfrm>
          <a:prstGeom prst="rect">
            <a:avLst/>
          </a:prstGeom>
          <a:noFill/>
        </p:spPr>
        <p:txBody>
          <a:bodyPr wrap="square">
            <a:spAutoFit/>
          </a:bodyPr>
          <a:lstStyle/>
          <a:p>
            <a:r>
              <a:rPr lang="en-US" sz="1800" b="1" dirty="0"/>
              <a:t>12.3.2 The </a:t>
            </a:r>
            <a:r>
              <a:rPr lang="en-US" sz="1800" b="1" dirty="0" err="1"/>
              <a:t>Overapproximation</a:t>
            </a:r>
            <a:r>
              <a:rPr lang="en-US" sz="1800" b="1" dirty="0"/>
              <a:t> Can Be Too Coarse</a:t>
            </a:r>
            <a:endParaRPr lang="he-IL" dirty="0"/>
          </a:p>
        </p:txBody>
      </p:sp>
    </p:spTree>
    <p:extLst>
      <p:ext uri="{BB962C8B-B14F-4D97-AF65-F5344CB8AC3E}">
        <p14:creationId xmlns:p14="http://schemas.microsoft.com/office/powerpoint/2010/main" val="3772026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21" name="Group 20">
            <a:extLst>
              <a:ext uri="{FF2B5EF4-FFF2-40B4-BE49-F238E27FC236}">
                <a16:creationId xmlns:a16="http://schemas.microsoft.com/office/drawing/2014/main" id="{3C97D866-0F77-45DF-8EB7-C3D116B328C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0812" y="0"/>
            <a:ext cx="2436813" cy="6858001"/>
            <a:chOff x="1320800" y="0"/>
            <a:chExt cx="2436813" cy="6858001"/>
          </a:xfrm>
        </p:grpSpPr>
        <p:sp>
          <p:nvSpPr>
            <p:cNvPr id="22" name="Freeform 6">
              <a:extLst>
                <a:ext uri="{FF2B5EF4-FFF2-40B4-BE49-F238E27FC236}">
                  <a16:creationId xmlns:a16="http://schemas.microsoft.com/office/drawing/2014/main" id="{4F9B1DE5-8736-46A8-986F-7D93EABD78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txBody>
            <a:bodyPr/>
            <a:lstStyle/>
            <a:p>
              <a:endParaRPr lang="he-IL"/>
            </a:p>
          </p:txBody>
        </p:sp>
        <p:sp>
          <p:nvSpPr>
            <p:cNvPr id="23" name="Freeform 7">
              <a:extLst>
                <a:ext uri="{FF2B5EF4-FFF2-40B4-BE49-F238E27FC236}">
                  <a16:creationId xmlns:a16="http://schemas.microsoft.com/office/drawing/2014/main" id="{DEF5C121-2BFC-4684-A8AE-AAC74878E8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txBody>
            <a:bodyPr/>
            <a:lstStyle/>
            <a:p>
              <a:endParaRPr lang="he-IL"/>
            </a:p>
          </p:txBody>
        </p:sp>
        <p:sp>
          <p:nvSpPr>
            <p:cNvPr id="24" name="Freeform 8">
              <a:extLst>
                <a:ext uri="{FF2B5EF4-FFF2-40B4-BE49-F238E27FC236}">
                  <a16:creationId xmlns:a16="http://schemas.microsoft.com/office/drawing/2014/main" id="{8DDBAAB4-8BAF-4FAB-99AC-C59B579A0B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txBody>
            <a:bodyPr/>
            <a:lstStyle/>
            <a:p>
              <a:endParaRPr lang="he-IL"/>
            </a:p>
          </p:txBody>
        </p:sp>
        <p:sp>
          <p:nvSpPr>
            <p:cNvPr id="25" name="Freeform 9">
              <a:extLst>
                <a:ext uri="{FF2B5EF4-FFF2-40B4-BE49-F238E27FC236}">
                  <a16:creationId xmlns:a16="http://schemas.microsoft.com/office/drawing/2014/main" id="{195B7BE3-689C-4566-858A-873632B1BC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txBody>
            <a:bodyPr/>
            <a:lstStyle/>
            <a:p>
              <a:endParaRPr lang="he-IL"/>
            </a:p>
          </p:txBody>
        </p:sp>
        <p:sp>
          <p:nvSpPr>
            <p:cNvPr id="26" name="Freeform 10">
              <a:extLst>
                <a:ext uri="{FF2B5EF4-FFF2-40B4-BE49-F238E27FC236}">
                  <a16:creationId xmlns:a16="http://schemas.microsoft.com/office/drawing/2014/main" id="{5220C0B1-373C-427C-85C1-E40FC7A9D1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txBody>
            <a:bodyPr/>
            <a:lstStyle/>
            <a:p>
              <a:endParaRPr lang="he-IL"/>
            </a:p>
          </p:txBody>
        </p:sp>
        <p:sp>
          <p:nvSpPr>
            <p:cNvPr id="27" name="Freeform 11">
              <a:extLst>
                <a:ext uri="{FF2B5EF4-FFF2-40B4-BE49-F238E27FC236}">
                  <a16:creationId xmlns:a16="http://schemas.microsoft.com/office/drawing/2014/main" id="{66BCB563-408A-4114-85A8-266D3943E8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txBody>
            <a:bodyPr/>
            <a:lstStyle/>
            <a:p>
              <a:endParaRPr lang="he-IL"/>
            </a:p>
          </p:txBody>
        </p:sp>
      </p:grpSp>
      <p:sp useBgFill="1">
        <p:nvSpPr>
          <p:cNvPr id="29" name="Rectangle 28">
            <a:extLst>
              <a:ext uri="{FF2B5EF4-FFF2-40B4-BE49-F238E27FC236}">
                <a16:creationId xmlns:a16="http://schemas.microsoft.com/office/drawing/2014/main" id="{9149EB62-1692-4D1D-A7C2-FB2F6A61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1477DFC9-33A4-4343-9970-1CBCEDEDB2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254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1">
            <a:extLst>
              <a:ext uri="{FF2B5EF4-FFF2-40B4-BE49-F238E27FC236}">
                <a16:creationId xmlns:a16="http://schemas.microsoft.com/office/drawing/2014/main" id="{CEA1AE92-522F-1225-365E-8F9CA18774A1}"/>
              </a:ext>
            </a:extLst>
          </p:cNvPr>
          <p:cNvGrpSpPr/>
          <p:nvPr/>
        </p:nvGrpSpPr>
        <p:grpSpPr>
          <a:xfrm>
            <a:off x="6176433" y="1179846"/>
            <a:ext cx="5372099" cy="4523382"/>
            <a:chOff x="6096000" y="525193"/>
            <a:chExt cx="6093020" cy="5130408"/>
          </a:xfrm>
        </p:grpSpPr>
        <p:pic>
          <p:nvPicPr>
            <p:cNvPr id="3" name="Picture 2" descr="A screenshot of a program&#10;&#10;Description automatically generated">
              <a:extLst>
                <a:ext uri="{FF2B5EF4-FFF2-40B4-BE49-F238E27FC236}">
                  <a16:creationId xmlns:a16="http://schemas.microsoft.com/office/drawing/2014/main" id="{FC7492AC-5988-F68A-C793-34E4F58A6D24}"/>
                </a:ext>
              </a:extLst>
            </p:cNvPr>
            <p:cNvPicPr>
              <a:picLocks noChangeAspect="1"/>
            </p:cNvPicPr>
            <p:nvPr/>
          </p:nvPicPr>
          <p:blipFill>
            <a:blip r:embed="rId4"/>
            <a:stretch>
              <a:fillRect/>
            </a:stretch>
          </p:blipFill>
          <p:spPr>
            <a:xfrm>
              <a:off x="6096000" y="525193"/>
              <a:ext cx="6093020" cy="5130408"/>
            </a:xfrm>
            <a:prstGeom prst="rect">
              <a:avLst/>
            </a:prstGeom>
          </p:spPr>
        </p:pic>
        <p:sp>
          <p:nvSpPr>
            <p:cNvPr id="14" name="TextBox 13">
              <a:extLst>
                <a:ext uri="{FF2B5EF4-FFF2-40B4-BE49-F238E27FC236}">
                  <a16:creationId xmlns:a16="http://schemas.microsoft.com/office/drawing/2014/main" id="{AF4816AD-091B-5F99-7093-ACB1FD51E690}"/>
                </a:ext>
              </a:extLst>
            </p:cNvPr>
            <p:cNvSpPr txBox="1"/>
            <p:nvPr/>
          </p:nvSpPr>
          <p:spPr>
            <a:xfrm>
              <a:off x="6489252" y="1516505"/>
              <a:ext cx="1830290" cy="779488"/>
            </a:xfrm>
            <a:prstGeom prst="rect">
              <a:avLst/>
            </a:prstGeom>
            <a:noFill/>
            <a:ln>
              <a:solidFill>
                <a:srgbClr val="FF0000"/>
              </a:solidFill>
            </a:ln>
          </p:spPr>
          <p:txBody>
            <a:bodyPr wrap="square" rtlCol="1">
              <a:spAutoFit/>
            </a:bodyPr>
            <a:lstStyle/>
            <a:p>
              <a:endParaRPr lang="he-IL"/>
            </a:p>
          </p:txBody>
        </p:sp>
      </p:grpSp>
      <p:grpSp>
        <p:nvGrpSpPr>
          <p:cNvPr id="5" name="Group 4">
            <a:extLst>
              <a:ext uri="{FF2B5EF4-FFF2-40B4-BE49-F238E27FC236}">
                <a16:creationId xmlns:a16="http://schemas.microsoft.com/office/drawing/2014/main" id="{53CB30F8-35A4-EB98-DE69-AA3D62DF8D09}"/>
              </a:ext>
            </a:extLst>
          </p:cNvPr>
          <p:cNvGrpSpPr/>
          <p:nvPr/>
        </p:nvGrpSpPr>
        <p:grpSpPr>
          <a:xfrm>
            <a:off x="643467" y="1029344"/>
            <a:ext cx="5372099" cy="4799312"/>
            <a:chOff x="203874" y="562470"/>
            <a:chExt cx="5742710" cy="5130408"/>
          </a:xfrm>
        </p:grpSpPr>
        <p:pic>
          <p:nvPicPr>
            <p:cNvPr id="4" name="Picture 3" descr="A screenshot of a computer program&#10;&#10;Description automatically generated">
              <a:extLst>
                <a:ext uri="{FF2B5EF4-FFF2-40B4-BE49-F238E27FC236}">
                  <a16:creationId xmlns:a16="http://schemas.microsoft.com/office/drawing/2014/main" id="{181A69CC-B62A-0E05-B5C9-8B0CA370096B}"/>
                </a:ext>
              </a:extLst>
            </p:cNvPr>
            <p:cNvPicPr>
              <a:picLocks noChangeAspect="1"/>
            </p:cNvPicPr>
            <p:nvPr/>
          </p:nvPicPr>
          <p:blipFill>
            <a:blip r:embed="rId5"/>
            <a:stretch>
              <a:fillRect/>
            </a:stretch>
          </p:blipFill>
          <p:spPr>
            <a:xfrm>
              <a:off x="203874" y="562470"/>
              <a:ext cx="5742710" cy="5130408"/>
            </a:xfrm>
            <a:prstGeom prst="rect">
              <a:avLst/>
            </a:prstGeom>
          </p:spPr>
        </p:pic>
        <p:sp>
          <p:nvSpPr>
            <p:cNvPr id="13" name="TextBox 12">
              <a:extLst>
                <a:ext uri="{FF2B5EF4-FFF2-40B4-BE49-F238E27FC236}">
                  <a16:creationId xmlns:a16="http://schemas.microsoft.com/office/drawing/2014/main" id="{DD573B4F-5967-E3B6-8F88-9D5648E940F7}"/>
                </a:ext>
              </a:extLst>
            </p:cNvPr>
            <p:cNvSpPr txBox="1"/>
            <p:nvPr/>
          </p:nvSpPr>
          <p:spPr>
            <a:xfrm>
              <a:off x="899410" y="2098623"/>
              <a:ext cx="2683239" cy="779488"/>
            </a:xfrm>
            <a:prstGeom prst="rect">
              <a:avLst/>
            </a:prstGeom>
            <a:noFill/>
            <a:ln>
              <a:solidFill>
                <a:srgbClr val="FF0000"/>
              </a:solidFill>
            </a:ln>
          </p:spPr>
          <p:txBody>
            <a:bodyPr wrap="square" rtlCol="1">
              <a:spAutoFit/>
            </a:bodyPr>
            <a:lstStyle/>
            <a:p>
              <a:endParaRPr lang="he-IL"/>
            </a:p>
          </p:txBody>
        </p:sp>
        <p:sp>
          <p:nvSpPr>
            <p:cNvPr id="16" name="TextBox 15">
              <a:extLst>
                <a:ext uri="{FF2B5EF4-FFF2-40B4-BE49-F238E27FC236}">
                  <a16:creationId xmlns:a16="http://schemas.microsoft.com/office/drawing/2014/main" id="{9BF64EBF-28D2-9C76-4C7D-D03E6E51B193}"/>
                </a:ext>
              </a:extLst>
            </p:cNvPr>
            <p:cNvSpPr txBox="1"/>
            <p:nvPr/>
          </p:nvSpPr>
          <p:spPr>
            <a:xfrm>
              <a:off x="1289154" y="4047344"/>
              <a:ext cx="1798820" cy="366920"/>
            </a:xfrm>
            <a:prstGeom prst="rect">
              <a:avLst/>
            </a:prstGeom>
            <a:noFill/>
            <a:ln>
              <a:solidFill>
                <a:srgbClr val="FF0000"/>
              </a:solidFill>
            </a:ln>
          </p:spPr>
          <p:txBody>
            <a:bodyPr wrap="square" rtlCol="1">
              <a:spAutoFit/>
            </a:bodyPr>
            <a:lstStyle/>
            <a:p>
              <a:endParaRPr lang="he-IL">
                <a:solidFill>
                  <a:srgbClr val="FF0000"/>
                </a:solidFill>
              </a:endParaRPr>
            </a:p>
          </p:txBody>
        </p:sp>
      </p:grpSp>
    </p:spTree>
    <p:extLst>
      <p:ext uri="{BB962C8B-B14F-4D97-AF65-F5344CB8AC3E}">
        <p14:creationId xmlns:p14="http://schemas.microsoft.com/office/powerpoint/2010/main" val="13883873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3C97D866-0F77-45DF-8EB7-C3D116B328C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0812" y="0"/>
            <a:ext cx="2436813" cy="6858001"/>
            <a:chOff x="1320800" y="0"/>
            <a:chExt cx="2436813" cy="6858001"/>
          </a:xfrm>
        </p:grpSpPr>
        <p:sp>
          <p:nvSpPr>
            <p:cNvPr id="13" name="Freeform 6">
              <a:extLst>
                <a:ext uri="{FF2B5EF4-FFF2-40B4-BE49-F238E27FC236}">
                  <a16:creationId xmlns:a16="http://schemas.microsoft.com/office/drawing/2014/main" id="{4F9B1DE5-8736-46A8-986F-7D93EABD78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txBody>
            <a:bodyPr/>
            <a:lstStyle/>
            <a:p>
              <a:endParaRPr lang="he-IL"/>
            </a:p>
          </p:txBody>
        </p:sp>
        <p:sp>
          <p:nvSpPr>
            <p:cNvPr id="14" name="Freeform 7">
              <a:extLst>
                <a:ext uri="{FF2B5EF4-FFF2-40B4-BE49-F238E27FC236}">
                  <a16:creationId xmlns:a16="http://schemas.microsoft.com/office/drawing/2014/main" id="{DEF5C121-2BFC-4684-A8AE-AAC74878E8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txBody>
            <a:bodyPr/>
            <a:lstStyle/>
            <a:p>
              <a:endParaRPr lang="he-IL"/>
            </a:p>
          </p:txBody>
        </p:sp>
        <p:sp>
          <p:nvSpPr>
            <p:cNvPr id="15" name="Freeform 8">
              <a:extLst>
                <a:ext uri="{FF2B5EF4-FFF2-40B4-BE49-F238E27FC236}">
                  <a16:creationId xmlns:a16="http://schemas.microsoft.com/office/drawing/2014/main" id="{8DDBAAB4-8BAF-4FAB-99AC-C59B579A0B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txBody>
            <a:bodyPr/>
            <a:lstStyle/>
            <a:p>
              <a:endParaRPr lang="he-IL"/>
            </a:p>
          </p:txBody>
        </p:sp>
        <p:sp>
          <p:nvSpPr>
            <p:cNvPr id="16" name="Freeform 9">
              <a:extLst>
                <a:ext uri="{FF2B5EF4-FFF2-40B4-BE49-F238E27FC236}">
                  <a16:creationId xmlns:a16="http://schemas.microsoft.com/office/drawing/2014/main" id="{195B7BE3-689C-4566-858A-873632B1BC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txBody>
            <a:bodyPr/>
            <a:lstStyle/>
            <a:p>
              <a:endParaRPr lang="he-IL"/>
            </a:p>
          </p:txBody>
        </p:sp>
        <p:sp>
          <p:nvSpPr>
            <p:cNvPr id="17" name="Freeform 10">
              <a:extLst>
                <a:ext uri="{FF2B5EF4-FFF2-40B4-BE49-F238E27FC236}">
                  <a16:creationId xmlns:a16="http://schemas.microsoft.com/office/drawing/2014/main" id="{5220C0B1-373C-427C-85C1-E40FC7A9D1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txBody>
            <a:bodyPr/>
            <a:lstStyle/>
            <a:p>
              <a:endParaRPr lang="he-IL"/>
            </a:p>
          </p:txBody>
        </p:sp>
        <p:sp>
          <p:nvSpPr>
            <p:cNvPr id="18" name="Freeform 11">
              <a:extLst>
                <a:ext uri="{FF2B5EF4-FFF2-40B4-BE49-F238E27FC236}">
                  <a16:creationId xmlns:a16="http://schemas.microsoft.com/office/drawing/2014/main" id="{66BCB563-408A-4114-85A8-266D3943E8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txBody>
            <a:bodyPr/>
            <a:lstStyle/>
            <a:p>
              <a:endParaRPr lang="he-IL"/>
            </a:p>
          </p:txBody>
        </p:sp>
      </p:grpSp>
      <p:sp useBgFill="1">
        <p:nvSpPr>
          <p:cNvPr id="20" name="Rectangle 19">
            <a:extLst>
              <a:ext uri="{FF2B5EF4-FFF2-40B4-BE49-F238E27FC236}">
                <a16:creationId xmlns:a16="http://schemas.microsoft.com/office/drawing/2014/main" id="{9149EB62-1692-4D1D-A7C2-FB2F6A61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1477DFC9-33A4-4343-9970-1CBCEDEDB2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254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 name="Group 4">
            <a:extLst>
              <a:ext uri="{FF2B5EF4-FFF2-40B4-BE49-F238E27FC236}">
                <a16:creationId xmlns:a16="http://schemas.microsoft.com/office/drawing/2014/main" id="{F6F2813C-2D3D-355B-A798-AFE29D9BE928}"/>
              </a:ext>
            </a:extLst>
          </p:cNvPr>
          <p:cNvGrpSpPr/>
          <p:nvPr/>
        </p:nvGrpSpPr>
        <p:grpSpPr>
          <a:xfrm>
            <a:off x="643467" y="1029344"/>
            <a:ext cx="5372099" cy="4799312"/>
            <a:chOff x="203874" y="562470"/>
            <a:chExt cx="5742710" cy="5130408"/>
          </a:xfrm>
        </p:grpSpPr>
        <p:pic>
          <p:nvPicPr>
            <p:cNvPr id="4" name="Picture 3" descr="A screenshot of a computer program&#10;&#10;Description automatically generated">
              <a:extLst>
                <a:ext uri="{FF2B5EF4-FFF2-40B4-BE49-F238E27FC236}">
                  <a16:creationId xmlns:a16="http://schemas.microsoft.com/office/drawing/2014/main" id="{181A69CC-B62A-0E05-B5C9-8B0CA370096B}"/>
                </a:ext>
              </a:extLst>
            </p:cNvPr>
            <p:cNvPicPr>
              <a:picLocks noChangeAspect="1"/>
            </p:cNvPicPr>
            <p:nvPr/>
          </p:nvPicPr>
          <p:blipFill>
            <a:blip r:embed="rId4"/>
            <a:stretch>
              <a:fillRect/>
            </a:stretch>
          </p:blipFill>
          <p:spPr>
            <a:xfrm>
              <a:off x="203874" y="562470"/>
              <a:ext cx="5742710" cy="5130408"/>
            </a:xfrm>
            <a:prstGeom prst="rect">
              <a:avLst/>
            </a:prstGeom>
          </p:spPr>
        </p:pic>
        <p:sp>
          <p:nvSpPr>
            <p:cNvPr id="2" name="TextBox 1">
              <a:extLst>
                <a:ext uri="{FF2B5EF4-FFF2-40B4-BE49-F238E27FC236}">
                  <a16:creationId xmlns:a16="http://schemas.microsoft.com/office/drawing/2014/main" id="{E6A7E89F-A6B5-8589-C606-7D48321CAB3F}"/>
                </a:ext>
              </a:extLst>
            </p:cNvPr>
            <p:cNvSpPr txBox="1"/>
            <p:nvPr/>
          </p:nvSpPr>
          <p:spPr>
            <a:xfrm>
              <a:off x="779489" y="1903751"/>
              <a:ext cx="3642609" cy="2698229"/>
            </a:xfrm>
            <a:prstGeom prst="rect">
              <a:avLst/>
            </a:prstGeom>
            <a:noFill/>
            <a:ln>
              <a:solidFill>
                <a:schemeClr val="bg2"/>
              </a:solidFill>
            </a:ln>
          </p:spPr>
          <p:txBody>
            <a:bodyPr wrap="square" rtlCol="1">
              <a:spAutoFit/>
            </a:bodyPr>
            <a:lstStyle/>
            <a:p>
              <a:endParaRPr lang="he-IL"/>
            </a:p>
          </p:txBody>
        </p:sp>
      </p:grpSp>
      <p:grpSp>
        <p:nvGrpSpPr>
          <p:cNvPr id="6" name="Group 5">
            <a:extLst>
              <a:ext uri="{FF2B5EF4-FFF2-40B4-BE49-F238E27FC236}">
                <a16:creationId xmlns:a16="http://schemas.microsoft.com/office/drawing/2014/main" id="{CF5BDAA5-6F6C-6FFF-1D8C-89BD4318808D}"/>
              </a:ext>
            </a:extLst>
          </p:cNvPr>
          <p:cNvGrpSpPr/>
          <p:nvPr/>
        </p:nvGrpSpPr>
        <p:grpSpPr>
          <a:xfrm>
            <a:off x="6176433" y="1179846"/>
            <a:ext cx="5372099" cy="4523382"/>
            <a:chOff x="6096000" y="525193"/>
            <a:chExt cx="6093020" cy="5130408"/>
          </a:xfrm>
        </p:grpSpPr>
        <p:pic>
          <p:nvPicPr>
            <p:cNvPr id="3" name="Picture 2" descr="A screenshot of a program&#10;&#10;Description automatically generated">
              <a:extLst>
                <a:ext uri="{FF2B5EF4-FFF2-40B4-BE49-F238E27FC236}">
                  <a16:creationId xmlns:a16="http://schemas.microsoft.com/office/drawing/2014/main" id="{FC7492AC-5988-F68A-C793-34E4F58A6D24}"/>
                </a:ext>
              </a:extLst>
            </p:cNvPr>
            <p:cNvPicPr>
              <a:picLocks noChangeAspect="1"/>
            </p:cNvPicPr>
            <p:nvPr/>
          </p:nvPicPr>
          <p:blipFill>
            <a:blip r:embed="rId5"/>
            <a:stretch>
              <a:fillRect/>
            </a:stretch>
          </p:blipFill>
          <p:spPr>
            <a:xfrm>
              <a:off x="6096000" y="525193"/>
              <a:ext cx="6093020" cy="5130408"/>
            </a:xfrm>
            <a:prstGeom prst="rect">
              <a:avLst/>
            </a:prstGeom>
          </p:spPr>
        </p:pic>
        <p:sp>
          <p:nvSpPr>
            <p:cNvPr id="7" name="TextBox 6">
              <a:extLst>
                <a:ext uri="{FF2B5EF4-FFF2-40B4-BE49-F238E27FC236}">
                  <a16:creationId xmlns:a16="http://schemas.microsoft.com/office/drawing/2014/main" id="{4127E31B-8E55-6DB7-F4A1-2BED0F41FE3E}"/>
                </a:ext>
              </a:extLst>
            </p:cNvPr>
            <p:cNvSpPr txBox="1"/>
            <p:nvPr/>
          </p:nvSpPr>
          <p:spPr>
            <a:xfrm>
              <a:off x="6415790" y="2413416"/>
              <a:ext cx="3552669" cy="2338466"/>
            </a:xfrm>
            <a:prstGeom prst="rect">
              <a:avLst/>
            </a:prstGeom>
            <a:noFill/>
            <a:ln>
              <a:solidFill>
                <a:schemeClr val="bg2"/>
              </a:solidFill>
            </a:ln>
          </p:spPr>
          <p:txBody>
            <a:bodyPr wrap="square" rtlCol="1">
              <a:spAutoFit/>
            </a:bodyPr>
            <a:lstStyle/>
            <a:p>
              <a:endParaRPr lang="he-IL"/>
            </a:p>
          </p:txBody>
        </p:sp>
      </p:grpSp>
    </p:spTree>
    <p:extLst>
      <p:ext uri="{BB962C8B-B14F-4D97-AF65-F5344CB8AC3E}">
        <p14:creationId xmlns:p14="http://schemas.microsoft.com/office/powerpoint/2010/main" val="38635765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C595CFD-05B1-3E2E-2CA3-7F6394392D21}"/>
              </a:ext>
            </a:extLst>
          </p:cNvPr>
          <p:cNvSpPr txBox="1"/>
          <p:nvPr/>
        </p:nvSpPr>
        <p:spPr>
          <a:xfrm>
            <a:off x="1650076" y="180634"/>
            <a:ext cx="9554573" cy="852649"/>
          </a:xfrm>
          <a:prstGeom prst="rect">
            <a:avLst/>
          </a:prstGeom>
        </p:spPr>
        <p:txBody>
          <a:bodyPr vert="horz" lIns="91440" tIns="45720" rIns="91440" bIns="45720" rtlCol="0" anchor="b">
            <a:normAutofit/>
          </a:bodyPr>
          <a:lstStyle/>
          <a:p>
            <a:pPr algn="ctr" defTabSz="914400">
              <a:lnSpc>
                <a:spcPct val="85000"/>
              </a:lnSpc>
              <a:spcBef>
                <a:spcPct val="0"/>
              </a:spcBef>
              <a:spcAft>
                <a:spcPts val="450"/>
              </a:spcAft>
            </a:pPr>
            <a:r>
              <a:rPr lang="en-US" sz="4800" spc="-50" dirty="0">
                <a:solidFill>
                  <a:schemeClr val="tx1">
                    <a:lumMod val="75000"/>
                    <a:lumOff val="25000"/>
                  </a:schemeClr>
                </a:solidFill>
                <a:latin typeface="+mj-lt"/>
                <a:ea typeface="+mj-ea"/>
                <a:cs typeface="+mj-cs"/>
              </a:rPr>
              <a:t>12.3 Unbounded Program Analysis </a:t>
            </a:r>
          </a:p>
        </p:txBody>
      </p:sp>
      <p:sp>
        <p:nvSpPr>
          <p:cNvPr id="3" name="Rectangle 5">
            <a:extLst>
              <a:ext uri="{FF2B5EF4-FFF2-40B4-BE49-F238E27FC236}">
                <a16:creationId xmlns:a16="http://schemas.microsoft.com/office/drawing/2014/main" id="{0D6C7B42-B485-3819-88E2-9A2701B0ACE1}"/>
              </a:ext>
            </a:extLst>
          </p:cNvPr>
          <p:cNvSpPr>
            <a:spLocks noChangeArrowheads="1"/>
          </p:cNvSpPr>
          <p:nvPr/>
        </p:nvSpPr>
        <p:spPr bwMode="auto">
          <a:xfrm>
            <a:off x="1357531" y="3516923"/>
            <a:ext cx="6900207"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R="0" lvl="0" algn="l" defTabSz="914400" rtl="0" eaLnBrk="0" fontAlgn="base" latinLnBrk="0" hangingPunct="0">
              <a:lnSpc>
                <a:spcPct val="100000"/>
              </a:lnSpc>
              <a:spcBef>
                <a:spcPct val="0"/>
              </a:spcBef>
              <a:spcAft>
                <a:spcPct val="0"/>
              </a:spcAft>
              <a:buClrTx/>
              <a:buSzTx/>
              <a:tabLst/>
            </a:pPr>
            <a:r>
              <a:rPr kumimoji="0" lang="en-US" altLang="he-IL" sz="2400" b="1" i="0" u="none" strike="noStrike" cap="none" normalizeH="0" baseline="0" dirty="0">
                <a:ln>
                  <a:noFill/>
                </a:ln>
                <a:solidFill>
                  <a:schemeClr val="tx1"/>
                </a:solidFill>
                <a:effectLst/>
              </a:rPr>
              <a:t>What makes the problem undecidable?</a:t>
            </a:r>
          </a:p>
          <a:p>
            <a:pPr marR="0" lvl="0" algn="l" defTabSz="914400" rtl="0" eaLnBrk="0" fontAlgn="base" latinLnBrk="0" hangingPunct="0">
              <a:lnSpc>
                <a:spcPct val="100000"/>
              </a:lnSpc>
              <a:spcBef>
                <a:spcPct val="0"/>
              </a:spcBef>
              <a:spcAft>
                <a:spcPct val="0"/>
              </a:spcAft>
              <a:buClrTx/>
              <a:buSzTx/>
              <a:tabLst/>
            </a:pPr>
            <a:endParaRPr lang="en-US" sz="2200" b="1" dirty="0"/>
          </a:p>
          <a:p>
            <a:pPr marR="0" lvl="0" algn="l" defTabSz="914400" rtl="0" eaLnBrk="0" fontAlgn="base" latinLnBrk="0" hangingPunct="0">
              <a:lnSpc>
                <a:spcPct val="100000"/>
              </a:lnSpc>
              <a:spcBef>
                <a:spcPct val="0"/>
              </a:spcBef>
              <a:spcAft>
                <a:spcPct val="0"/>
              </a:spcAft>
              <a:buClrTx/>
              <a:buSzTx/>
              <a:tabLst/>
            </a:pPr>
            <a:r>
              <a:rPr lang="en-US" sz="2200" b="1" dirty="0"/>
              <a:t>- Infinite Execution Paths:</a:t>
            </a:r>
          </a:p>
          <a:p>
            <a:pPr marL="1257300" lvl="2" indent="-342900">
              <a:buFont typeface="Arial" panose="020B0604020202020204" pitchFamily="34" charset="0"/>
              <a:buChar char="•"/>
            </a:pPr>
            <a:r>
              <a:rPr lang="en-US" sz="2000" dirty="0"/>
              <a:t> The presence of unbounded loops, recursion, and dynamic memory allocation can lead to an infinite number of potential execution paths.</a:t>
            </a:r>
          </a:p>
        </p:txBody>
      </p:sp>
      <p:pic>
        <p:nvPicPr>
          <p:cNvPr id="6" name="Picture 5" descr="A diagram of a diagram&#10;&#10;Description automatically generated with medium confidence">
            <a:extLst>
              <a:ext uri="{FF2B5EF4-FFF2-40B4-BE49-F238E27FC236}">
                <a16:creationId xmlns:a16="http://schemas.microsoft.com/office/drawing/2014/main" id="{0BB1A99D-3FE8-DBAF-4E78-69F257771CC3}"/>
              </a:ext>
            </a:extLst>
          </p:cNvPr>
          <p:cNvPicPr>
            <a:picLocks noChangeAspect="1"/>
          </p:cNvPicPr>
          <p:nvPr/>
        </p:nvPicPr>
        <p:blipFill rotWithShape="1">
          <a:blip r:embed="rId3"/>
          <a:srcRect l="350" t="26119" r="-1168"/>
          <a:stretch/>
        </p:blipFill>
        <p:spPr>
          <a:xfrm>
            <a:off x="8257738" y="2094814"/>
            <a:ext cx="3710224" cy="2668372"/>
          </a:xfrm>
          <a:prstGeom prst="rect">
            <a:avLst/>
          </a:prstGeom>
        </p:spPr>
      </p:pic>
      <p:sp>
        <p:nvSpPr>
          <p:cNvPr id="8" name="TextBox 7">
            <a:extLst>
              <a:ext uri="{FF2B5EF4-FFF2-40B4-BE49-F238E27FC236}">
                <a16:creationId xmlns:a16="http://schemas.microsoft.com/office/drawing/2014/main" id="{B928176D-B0E4-3741-672A-6F55A86B5C83}"/>
              </a:ext>
            </a:extLst>
          </p:cNvPr>
          <p:cNvSpPr txBox="1"/>
          <p:nvPr/>
        </p:nvSpPr>
        <p:spPr>
          <a:xfrm>
            <a:off x="1357531" y="1422799"/>
            <a:ext cx="6093068" cy="1785104"/>
          </a:xfrm>
          <a:prstGeom prst="rect">
            <a:avLst/>
          </a:prstGeom>
          <a:noFill/>
        </p:spPr>
        <p:txBody>
          <a:bodyPr wrap="square">
            <a:spAutoFit/>
          </a:bodyPr>
          <a:lstStyle/>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he-IL" sz="2200" b="1" i="0" u="none" strike="noStrike" cap="none" normalizeH="0" baseline="0" dirty="0">
                <a:ln>
                  <a:noFill/>
                </a:ln>
                <a:solidFill>
                  <a:schemeClr val="tx1"/>
                </a:solidFill>
                <a:effectLst/>
              </a:rPr>
              <a:t>Challenges:</a:t>
            </a:r>
          </a:p>
          <a:p>
            <a:pPr marL="742950" lvl="1" indent="-285750" defTabSz="914400" eaLnBrk="0" fontAlgn="base" hangingPunct="0">
              <a:spcBef>
                <a:spcPct val="0"/>
              </a:spcBef>
              <a:spcAft>
                <a:spcPct val="0"/>
              </a:spcAft>
              <a:buFont typeface="Arial" panose="020B0604020202020204" pitchFamily="34" charset="0"/>
              <a:buChar char="•"/>
            </a:pPr>
            <a:r>
              <a:rPr kumimoji="0" lang="en-US" altLang="he-IL" sz="2200" b="0" i="0" u="none" strike="noStrike" cap="none" normalizeH="0" baseline="0" dirty="0">
                <a:ln>
                  <a:noFill/>
                </a:ln>
                <a:solidFill>
                  <a:schemeClr val="tx1"/>
                </a:solidFill>
                <a:effectLst/>
              </a:rPr>
              <a:t> Verifying unbounded programs is generally </a:t>
            </a:r>
            <a:r>
              <a:rPr kumimoji="0" lang="en-US" altLang="he-IL" sz="2200" b="1" i="0" u="none" strike="noStrike" cap="none" normalizeH="0" baseline="0" dirty="0">
                <a:ln>
                  <a:noFill/>
                </a:ln>
                <a:solidFill>
                  <a:schemeClr val="tx1"/>
                </a:solidFill>
                <a:effectLst/>
              </a:rPr>
              <a:t>undecidable</a:t>
            </a:r>
          </a:p>
          <a:p>
            <a:pPr marL="742950" lvl="1" indent="-285750" defTabSz="914400" eaLnBrk="0" fontAlgn="base" hangingPunct="0">
              <a:spcBef>
                <a:spcPct val="0"/>
              </a:spcBef>
              <a:spcAft>
                <a:spcPct val="0"/>
              </a:spcAft>
              <a:buFont typeface="Arial" panose="020B0604020202020204" pitchFamily="34" charset="0"/>
              <a:buChar char="•"/>
            </a:pPr>
            <a:r>
              <a:rPr kumimoji="0" lang="en-US" altLang="he-IL" sz="2200" b="0" i="0" u="none" strike="noStrike" cap="none" normalizeH="0" baseline="0" dirty="0">
                <a:ln>
                  <a:noFill/>
                </a:ln>
                <a:solidFill>
                  <a:schemeClr val="tx1"/>
                </a:solidFill>
                <a:effectLst/>
              </a:rPr>
              <a:t>No universal decision procedure exists for all programs</a:t>
            </a:r>
          </a:p>
        </p:txBody>
      </p:sp>
    </p:spTree>
    <p:extLst>
      <p:ext uri="{BB962C8B-B14F-4D97-AF65-F5344CB8AC3E}">
        <p14:creationId xmlns:p14="http://schemas.microsoft.com/office/powerpoint/2010/main" val="23727990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3C97D866-0F77-45DF-8EB7-C3D116B328C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0812" y="0"/>
            <a:ext cx="2436813" cy="6858001"/>
            <a:chOff x="1320800" y="0"/>
            <a:chExt cx="2436813" cy="6858001"/>
          </a:xfrm>
        </p:grpSpPr>
        <p:sp>
          <p:nvSpPr>
            <p:cNvPr id="13" name="Freeform 6">
              <a:extLst>
                <a:ext uri="{FF2B5EF4-FFF2-40B4-BE49-F238E27FC236}">
                  <a16:creationId xmlns:a16="http://schemas.microsoft.com/office/drawing/2014/main" id="{4F9B1DE5-8736-46A8-986F-7D93EABD78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txBody>
            <a:bodyPr/>
            <a:lstStyle/>
            <a:p>
              <a:endParaRPr lang="he-IL"/>
            </a:p>
          </p:txBody>
        </p:sp>
        <p:sp>
          <p:nvSpPr>
            <p:cNvPr id="14" name="Freeform 7">
              <a:extLst>
                <a:ext uri="{FF2B5EF4-FFF2-40B4-BE49-F238E27FC236}">
                  <a16:creationId xmlns:a16="http://schemas.microsoft.com/office/drawing/2014/main" id="{DEF5C121-2BFC-4684-A8AE-AAC74878E8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txBody>
            <a:bodyPr/>
            <a:lstStyle/>
            <a:p>
              <a:endParaRPr lang="he-IL"/>
            </a:p>
          </p:txBody>
        </p:sp>
        <p:sp>
          <p:nvSpPr>
            <p:cNvPr id="15" name="Freeform 8">
              <a:extLst>
                <a:ext uri="{FF2B5EF4-FFF2-40B4-BE49-F238E27FC236}">
                  <a16:creationId xmlns:a16="http://schemas.microsoft.com/office/drawing/2014/main" id="{8DDBAAB4-8BAF-4FAB-99AC-C59B579A0B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txBody>
            <a:bodyPr/>
            <a:lstStyle/>
            <a:p>
              <a:endParaRPr lang="he-IL"/>
            </a:p>
          </p:txBody>
        </p:sp>
        <p:sp>
          <p:nvSpPr>
            <p:cNvPr id="16" name="Freeform 9">
              <a:extLst>
                <a:ext uri="{FF2B5EF4-FFF2-40B4-BE49-F238E27FC236}">
                  <a16:creationId xmlns:a16="http://schemas.microsoft.com/office/drawing/2014/main" id="{195B7BE3-689C-4566-858A-873632B1BC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txBody>
            <a:bodyPr/>
            <a:lstStyle/>
            <a:p>
              <a:endParaRPr lang="he-IL"/>
            </a:p>
          </p:txBody>
        </p:sp>
        <p:sp>
          <p:nvSpPr>
            <p:cNvPr id="17" name="Freeform 10">
              <a:extLst>
                <a:ext uri="{FF2B5EF4-FFF2-40B4-BE49-F238E27FC236}">
                  <a16:creationId xmlns:a16="http://schemas.microsoft.com/office/drawing/2014/main" id="{5220C0B1-373C-427C-85C1-E40FC7A9D1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txBody>
            <a:bodyPr/>
            <a:lstStyle/>
            <a:p>
              <a:endParaRPr lang="he-IL"/>
            </a:p>
          </p:txBody>
        </p:sp>
        <p:sp>
          <p:nvSpPr>
            <p:cNvPr id="18" name="Freeform 11">
              <a:extLst>
                <a:ext uri="{FF2B5EF4-FFF2-40B4-BE49-F238E27FC236}">
                  <a16:creationId xmlns:a16="http://schemas.microsoft.com/office/drawing/2014/main" id="{66BCB563-408A-4114-85A8-266D3943E8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txBody>
            <a:bodyPr/>
            <a:lstStyle/>
            <a:p>
              <a:endParaRPr lang="he-IL"/>
            </a:p>
          </p:txBody>
        </p:sp>
      </p:grpSp>
      <p:sp useBgFill="1">
        <p:nvSpPr>
          <p:cNvPr id="20" name="Rectangle 19">
            <a:extLst>
              <a:ext uri="{FF2B5EF4-FFF2-40B4-BE49-F238E27FC236}">
                <a16:creationId xmlns:a16="http://schemas.microsoft.com/office/drawing/2014/main" id="{9149EB62-1692-4D1D-A7C2-FB2F6A61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1477DFC9-33A4-4343-9970-1CBCEDEDB2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254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1">
            <a:extLst>
              <a:ext uri="{FF2B5EF4-FFF2-40B4-BE49-F238E27FC236}">
                <a16:creationId xmlns:a16="http://schemas.microsoft.com/office/drawing/2014/main" id="{A78252EC-A73C-A197-C359-6CEE46DF8BB3}"/>
              </a:ext>
            </a:extLst>
          </p:cNvPr>
          <p:cNvGrpSpPr/>
          <p:nvPr/>
        </p:nvGrpSpPr>
        <p:grpSpPr>
          <a:xfrm>
            <a:off x="643467" y="1029344"/>
            <a:ext cx="5372099" cy="4799312"/>
            <a:chOff x="203874" y="562470"/>
            <a:chExt cx="5742710" cy="5130408"/>
          </a:xfrm>
        </p:grpSpPr>
        <p:pic>
          <p:nvPicPr>
            <p:cNvPr id="4" name="Picture 3">
              <a:extLst>
                <a:ext uri="{FF2B5EF4-FFF2-40B4-BE49-F238E27FC236}">
                  <a16:creationId xmlns:a16="http://schemas.microsoft.com/office/drawing/2014/main" id="{181A69CC-B62A-0E05-B5C9-8B0CA370096B}"/>
                </a:ext>
              </a:extLst>
            </p:cNvPr>
            <p:cNvPicPr>
              <a:picLocks noChangeAspect="1"/>
            </p:cNvPicPr>
            <p:nvPr/>
          </p:nvPicPr>
          <p:blipFill>
            <a:blip r:embed="rId4"/>
            <a:stretch>
              <a:fillRect/>
            </a:stretch>
          </p:blipFill>
          <p:spPr>
            <a:xfrm>
              <a:off x="203874" y="562470"/>
              <a:ext cx="5742710" cy="5130408"/>
            </a:xfrm>
            <a:prstGeom prst="rect">
              <a:avLst/>
            </a:prstGeom>
          </p:spPr>
        </p:pic>
        <p:sp>
          <p:nvSpPr>
            <p:cNvPr id="5" name="TextBox 4">
              <a:extLst>
                <a:ext uri="{FF2B5EF4-FFF2-40B4-BE49-F238E27FC236}">
                  <a16:creationId xmlns:a16="http://schemas.microsoft.com/office/drawing/2014/main" id="{F2065F01-BF51-F99D-99B1-23C0C851DB81}"/>
                </a:ext>
              </a:extLst>
            </p:cNvPr>
            <p:cNvSpPr txBox="1"/>
            <p:nvPr/>
          </p:nvSpPr>
          <p:spPr>
            <a:xfrm>
              <a:off x="629587" y="4751882"/>
              <a:ext cx="2488367" cy="374754"/>
            </a:xfrm>
            <a:prstGeom prst="rect">
              <a:avLst/>
            </a:prstGeom>
            <a:noFill/>
            <a:ln>
              <a:solidFill>
                <a:srgbClr val="FFFF00"/>
              </a:solidFill>
            </a:ln>
          </p:spPr>
          <p:txBody>
            <a:bodyPr wrap="square" rtlCol="1">
              <a:spAutoFit/>
            </a:bodyPr>
            <a:lstStyle/>
            <a:p>
              <a:endParaRPr lang="he-IL"/>
            </a:p>
          </p:txBody>
        </p:sp>
      </p:grpSp>
      <p:grpSp>
        <p:nvGrpSpPr>
          <p:cNvPr id="7" name="Group 6">
            <a:extLst>
              <a:ext uri="{FF2B5EF4-FFF2-40B4-BE49-F238E27FC236}">
                <a16:creationId xmlns:a16="http://schemas.microsoft.com/office/drawing/2014/main" id="{C2BEDF58-30E9-12D4-A582-8CB8409FC13B}"/>
              </a:ext>
            </a:extLst>
          </p:cNvPr>
          <p:cNvGrpSpPr/>
          <p:nvPr/>
        </p:nvGrpSpPr>
        <p:grpSpPr>
          <a:xfrm>
            <a:off x="6176433" y="1179846"/>
            <a:ext cx="5372099" cy="4523382"/>
            <a:chOff x="6096000" y="525193"/>
            <a:chExt cx="6093020" cy="5130408"/>
          </a:xfrm>
        </p:grpSpPr>
        <p:pic>
          <p:nvPicPr>
            <p:cNvPr id="3" name="Picture 2">
              <a:extLst>
                <a:ext uri="{FF2B5EF4-FFF2-40B4-BE49-F238E27FC236}">
                  <a16:creationId xmlns:a16="http://schemas.microsoft.com/office/drawing/2014/main" id="{FC7492AC-5988-F68A-C793-34E4F58A6D24}"/>
                </a:ext>
              </a:extLst>
            </p:cNvPr>
            <p:cNvPicPr>
              <a:picLocks noChangeAspect="1"/>
            </p:cNvPicPr>
            <p:nvPr/>
          </p:nvPicPr>
          <p:blipFill>
            <a:blip r:embed="rId5"/>
            <a:stretch>
              <a:fillRect/>
            </a:stretch>
          </p:blipFill>
          <p:spPr>
            <a:xfrm>
              <a:off x="6096000" y="525193"/>
              <a:ext cx="6093020" cy="5130408"/>
            </a:xfrm>
            <a:prstGeom prst="rect">
              <a:avLst/>
            </a:prstGeom>
          </p:spPr>
        </p:pic>
        <p:sp>
          <p:nvSpPr>
            <p:cNvPr id="6" name="TextBox 5">
              <a:extLst>
                <a:ext uri="{FF2B5EF4-FFF2-40B4-BE49-F238E27FC236}">
                  <a16:creationId xmlns:a16="http://schemas.microsoft.com/office/drawing/2014/main" id="{81E15177-95E1-B7DB-5334-06729BDDC3FC}"/>
                </a:ext>
              </a:extLst>
            </p:cNvPr>
            <p:cNvSpPr txBox="1"/>
            <p:nvPr/>
          </p:nvSpPr>
          <p:spPr>
            <a:xfrm>
              <a:off x="6415789" y="4751882"/>
              <a:ext cx="2998033" cy="374754"/>
            </a:xfrm>
            <a:prstGeom prst="rect">
              <a:avLst/>
            </a:prstGeom>
            <a:noFill/>
            <a:ln>
              <a:solidFill>
                <a:srgbClr val="FFFF00"/>
              </a:solidFill>
            </a:ln>
          </p:spPr>
          <p:txBody>
            <a:bodyPr wrap="square" rtlCol="1">
              <a:spAutoFit/>
            </a:bodyPr>
            <a:lstStyle/>
            <a:p>
              <a:endParaRPr lang="he-IL"/>
            </a:p>
          </p:txBody>
        </p:sp>
      </p:grpSp>
    </p:spTree>
    <p:extLst>
      <p:ext uri="{BB962C8B-B14F-4D97-AF65-F5344CB8AC3E}">
        <p14:creationId xmlns:p14="http://schemas.microsoft.com/office/powerpoint/2010/main" val="9580451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C7492AC-5988-F68A-C793-34E4F58A6D24}"/>
              </a:ext>
            </a:extLst>
          </p:cNvPr>
          <p:cNvPicPr>
            <a:picLocks noChangeAspect="1"/>
          </p:cNvPicPr>
          <p:nvPr/>
        </p:nvPicPr>
        <p:blipFill>
          <a:blip r:embed="rId3"/>
          <a:stretch>
            <a:fillRect/>
          </a:stretch>
        </p:blipFill>
        <p:spPr>
          <a:xfrm>
            <a:off x="7047644" y="628065"/>
            <a:ext cx="5040461" cy="5601869"/>
          </a:xfrm>
          <a:prstGeom prst="rect">
            <a:avLst/>
          </a:prstGeom>
        </p:spPr>
      </p:pic>
      <p:sp>
        <p:nvSpPr>
          <p:cNvPr id="9" name="TextBox 8">
            <a:extLst>
              <a:ext uri="{FF2B5EF4-FFF2-40B4-BE49-F238E27FC236}">
                <a16:creationId xmlns:a16="http://schemas.microsoft.com/office/drawing/2014/main" id="{33B418A2-864B-8DC1-4645-569B343D9521}"/>
              </a:ext>
            </a:extLst>
          </p:cNvPr>
          <p:cNvSpPr txBox="1"/>
          <p:nvPr/>
        </p:nvSpPr>
        <p:spPr>
          <a:xfrm>
            <a:off x="1238154" y="2159091"/>
            <a:ext cx="5659019" cy="3139321"/>
          </a:xfrm>
          <a:prstGeom prst="rect">
            <a:avLst/>
          </a:prstGeom>
          <a:noFill/>
        </p:spPr>
        <p:txBody>
          <a:bodyPr wrap="square">
            <a:spAutoFit/>
          </a:bodyPr>
          <a:lstStyle/>
          <a:p>
            <a:r>
              <a:rPr lang="en-US" dirty="0"/>
              <a:t>We will, however, find that the obtained formula is satisfiable.</a:t>
            </a:r>
          </a:p>
          <a:p>
            <a:endParaRPr lang="en-US" dirty="0"/>
          </a:p>
          <a:p>
            <a:r>
              <a:rPr lang="en-US" dirty="0"/>
              <a:t> In particular, there is a trivial counterexample to the first assertion, in which the variable </a:t>
            </a:r>
            <a:r>
              <a:rPr lang="en-US" dirty="0" err="1"/>
              <a:t>state_of_lock</a:t>
            </a:r>
            <a:r>
              <a:rPr lang="en-US" dirty="0"/>
              <a:t> is assigned the value locked in the beginning of the loop, just before Line 3. </a:t>
            </a:r>
          </a:p>
          <a:p>
            <a:endParaRPr lang="en-US" dirty="0"/>
          </a:p>
          <a:p>
            <a:r>
              <a:rPr lang="en-US" dirty="0"/>
              <a:t>Clearly the state cannot be locked in the beginning of the loop in the concrete (real) program</a:t>
            </a:r>
            <a:r>
              <a:rPr lang="en-US" b="1" dirty="0"/>
              <a:t>; it is an artifact of the abstraction</a:t>
            </a:r>
            <a:r>
              <a:rPr lang="en-US" dirty="0"/>
              <a:t>.</a:t>
            </a:r>
          </a:p>
        </p:txBody>
      </p:sp>
      <p:sp>
        <p:nvSpPr>
          <p:cNvPr id="2" name="TextBox 1">
            <a:extLst>
              <a:ext uri="{FF2B5EF4-FFF2-40B4-BE49-F238E27FC236}">
                <a16:creationId xmlns:a16="http://schemas.microsoft.com/office/drawing/2014/main" id="{6FC97C5C-A4C4-F09E-FE9B-8F1963C88DCC}"/>
              </a:ext>
            </a:extLst>
          </p:cNvPr>
          <p:cNvSpPr txBox="1"/>
          <p:nvPr/>
        </p:nvSpPr>
        <p:spPr>
          <a:xfrm>
            <a:off x="2445153" y="91987"/>
            <a:ext cx="6094070" cy="369332"/>
          </a:xfrm>
          <a:prstGeom prst="rect">
            <a:avLst/>
          </a:prstGeom>
          <a:noFill/>
        </p:spPr>
        <p:txBody>
          <a:bodyPr wrap="square">
            <a:spAutoFit/>
          </a:bodyPr>
          <a:lstStyle/>
          <a:p>
            <a:r>
              <a:rPr lang="en-US" sz="1800" b="1" dirty="0"/>
              <a:t>12.3.2 The </a:t>
            </a:r>
            <a:r>
              <a:rPr lang="en-US" sz="1800" b="1" dirty="0" err="1"/>
              <a:t>Overapproximation</a:t>
            </a:r>
            <a:r>
              <a:rPr lang="en-US" sz="1800" b="1" dirty="0"/>
              <a:t> Can Be Too Coarse</a:t>
            </a:r>
            <a:endParaRPr lang="he-IL" dirty="0"/>
          </a:p>
        </p:txBody>
      </p:sp>
    </p:spTree>
    <p:extLst>
      <p:ext uri="{BB962C8B-B14F-4D97-AF65-F5344CB8AC3E}">
        <p14:creationId xmlns:p14="http://schemas.microsoft.com/office/powerpoint/2010/main" val="6086097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C7492AC-5988-F68A-C793-34E4F58A6D24}"/>
              </a:ext>
            </a:extLst>
          </p:cNvPr>
          <p:cNvPicPr>
            <a:picLocks noChangeAspect="1"/>
          </p:cNvPicPr>
          <p:nvPr/>
        </p:nvPicPr>
        <p:blipFill>
          <a:blip r:embed="rId3"/>
          <a:stretch>
            <a:fillRect/>
          </a:stretch>
        </p:blipFill>
        <p:spPr>
          <a:xfrm>
            <a:off x="6966621" y="628065"/>
            <a:ext cx="5040461" cy="5601869"/>
          </a:xfrm>
          <a:prstGeom prst="rect">
            <a:avLst/>
          </a:prstGeom>
        </p:spPr>
      </p:pic>
      <p:sp>
        <p:nvSpPr>
          <p:cNvPr id="9" name="TextBox 8">
            <a:extLst>
              <a:ext uri="{FF2B5EF4-FFF2-40B4-BE49-F238E27FC236}">
                <a16:creationId xmlns:a16="http://schemas.microsoft.com/office/drawing/2014/main" id="{33B418A2-864B-8DC1-4645-569B343D9521}"/>
              </a:ext>
            </a:extLst>
          </p:cNvPr>
          <p:cNvSpPr txBox="1"/>
          <p:nvPr/>
        </p:nvSpPr>
        <p:spPr>
          <a:xfrm>
            <a:off x="1307602" y="1607473"/>
            <a:ext cx="5659019" cy="3970318"/>
          </a:xfrm>
          <a:prstGeom prst="rect">
            <a:avLst/>
          </a:prstGeom>
          <a:noFill/>
        </p:spPr>
        <p:txBody>
          <a:bodyPr wrap="square">
            <a:spAutoFit/>
          </a:bodyPr>
          <a:lstStyle/>
          <a:p>
            <a:endParaRPr lang="en-US" dirty="0"/>
          </a:p>
          <a:p>
            <a:r>
              <a:rPr lang="en-US" dirty="0"/>
              <a:t> This example shows us that beginning the loop with an arbitrary state is too coarse as an abstraction, as it may lead to false alarms. </a:t>
            </a:r>
          </a:p>
          <a:p>
            <a:endParaRPr lang="en-US" dirty="0"/>
          </a:p>
          <a:p>
            <a:r>
              <a:rPr lang="en-US" dirty="0"/>
              <a:t>We need to refine this abstraction, namely make it closer to the concrete program at hand: this will remove such spurious states that fail the proof despite the fact that they do not exist in the concrete program.</a:t>
            </a:r>
          </a:p>
          <a:p>
            <a:endParaRPr lang="en-US" dirty="0"/>
          </a:p>
          <a:p>
            <a:r>
              <a:rPr lang="en-US" dirty="0"/>
              <a:t> Next, we consider a strategy for coping with this problem.</a:t>
            </a:r>
          </a:p>
          <a:p>
            <a:r>
              <a:rPr lang="en-US" dirty="0"/>
              <a:t> In Sect. 12.3.4 we will show how it solves the verification problem for our program. </a:t>
            </a:r>
            <a:endParaRPr lang="he-IL" dirty="0"/>
          </a:p>
        </p:txBody>
      </p:sp>
      <p:sp>
        <p:nvSpPr>
          <p:cNvPr id="2" name="TextBox 1">
            <a:extLst>
              <a:ext uri="{FF2B5EF4-FFF2-40B4-BE49-F238E27FC236}">
                <a16:creationId xmlns:a16="http://schemas.microsoft.com/office/drawing/2014/main" id="{0921D03F-629D-FB42-FF9C-516AD4509A0C}"/>
              </a:ext>
            </a:extLst>
          </p:cNvPr>
          <p:cNvSpPr txBox="1"/>
          <p:nvPr/>
        </p:nvSpPr>
        <p:spPr>
          <a:xfrm>
            <a:off x="2445153" y="91987"/>
            <a:ext cx="6094070" cy="369332"/>
          </a:xfrm>
          <a:prstGeom prst="rect">
            <a:avLst/>
          </a:prstGeom>
          <a:noFill/>
        </p:spPr>
        <p:txBody>
          <a:bodyPr wrap="square">
            <a:spAutoFit/>
          </a:bodyPr>
          <a:lstStyle/>
          <a:p>
            <a:r>
              <a:rPr lang="en-US" sz="1800" b="1" dirty="0"/>
              <a:t>12.3.2 The </a:t>
            </a:r>
            <a:r>
              <a:rPr lang="en-US" sz="1800" b="1" dirty="0" err="1"/>
              <a:t>Overapproximation</a:t>
            </a:r>
            <a:r>
              <a:rPr lang="en-US" sz="1800" b="1" dirty="0"/>
              <a:t> Can Be Too Coarse</a:t>
            </a:r>
            <a:endParaRPr lang="he-IL" dirty="0"/>
          </a:p>
        </p:txBody>
      </p:sp>
    </p:spTree>
    <p:extLst>
      <p:ext uri="{BB962C8B-B14F-4D97-AF65-F5344CB8AC3E}">
        <p14:creationId xmlns:p14="http://schemas.microsoft.com/office/powerpoint/2010/main" val="34168818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C8F74-C5DC-A476-211A-267215136E4A}"/>
              </a:ext>
            </a:extLst>
          </p:cNvPr>
          <p:cNvSpPr>
            <a:spLocks noGrp="1"/>
          </p:cNvSpPr>
          <p:nvPr>
            <p:ph type="title"/>
          </p:nvPr>
        </p:nvSpPr>
        <p:spPr>
          <a:xfrm>
            <a:off x="3221636" y="365126"/>
            <a:ext cx="5532620" cy="560850"/>
          </a:xfrm>
        </p:spPr>
        <p:txBody>
          <a:bodyPr>
            <a:normAutofit/>
          </a:bodyPr>
          <a:lstStyle/>
          <a:p>
            <a:r>
              <a:rPr lang="en-US" sz="2400" dirty="0"/>
              <a:t>12.3.3 Loop Invariants </a:t>
            </a:r>
            <a:endParaRPr lang="he-IL" sz="2400" dirty="0"/>
          </a:p>
        </p:txBody>
      </p:sp>
      <p:sp>
        <p:nvSpPr>
          <p:cNvPr id="3" name="Content Placeholder 2">
            <a:extLst>
              <a:ext uri="{FF2B5EF4-FFF2-40B4-BE49-F238E27FC236}">
                <a16:creationId xmlns:a16="http://schemas.microsoft.com/office/drawing/2014/main" id="{38A0885A-F476-3E4A-3B34-00F6D3E4C0A8}"/>
              </a:ext>
            </a:extLst>
          </p:cNvPr>
          <p:cNvSpPr>
            <a:spLocks noGrp="1"/>
          </p:cNvSpPr>
          <p:nvPr>
            <p:ph idx="1"/>
          </p:nvPr>
        </p:nvSpPr>
        <p:spPr>
          <a:xfrm>
            <a:off x="1632678" y="1227998"/>
            <a:ext cx="6688111" cy="1333552"/>
          </a:xfrm>
        </p:spPr>
        <p:txBody>
          <a:bodyPr>
            <a:normAutofit fontScale="92500" lnSpcReduction="20000"/>
          </a:bodyPr>
          <a:lstStyle/>
          <a:p>
            <a:pPr marL="0" indent="0" algn="l" rtl="0">
              <a:buNone/>
            </a:pPr>
            <a:r>
              <a:rPr lang="en-US" sz="2000" dirty="0"/>
              <a:t>A key tool for program analysis is the loop invariant. </a:t>
            </a:r>
          </a:p>
          <a:p>
            <a:pPr marL="0" indent="0" algn="l" rtl="0">
              <a:buNone/>
            </a:pPr>
            <a:r>
              <a:rPr lang="en-US" sz="2000" dirty="0"/>
              <a:t>A loop invariant is any predicate that holds at the beginning of the body, irrespective of how many times the loop iterates. </a:t>
            </a:r>
          </a:p>
          <a:p>
            <a:pPr marL="0" indent="0" algn="l" rtl="0">
              <a:buNone/>
            </a:pPr>
            <a:r>
              <a:rPr lang="en-US" sz="2000" dirty="0"/>
              <a:t>Consider, for example, the following fragment of C code:</a:t>
            </a:r>
            <a:endParaRPr lang="he-IL" sz="2000" dirty="0"/>
          </a:p>
        </p:txBody>
      </p:sp>
      <p:pic>
        <p:nvPicPr>
          <p:cNvPr id="5" name="Picture 4">
            <a:extLst>
              <a:ext uri="{FF2B5EF4-FFF2-40B4-BE49-F238E27FC236}">
                <a16:creationId xmlns:a16="http://schemas.microsoft.com/office/drawing/2014/main" id="{14016274-ADB5-C451-7B10-C5A87A99330C}"/>
              </a:ext>
            </a:extLst>
          </p:cNvPr>
          <p:cNvPicPr>
            <a:picLocks noChangeAspect="1"/>
          </p:cNvPicPr>
          <p:nvPr/>
        </p:nvPicPr>
        <p:blipFill>
          <a:blip r:embed="rId2"/>
          <a:stretch>
            <a:fillRect/>
          </a:stretch>
        </p:blipFill>
        <p:spPr>
          <a:xfrm>
            <a:off x="8320788" y="2142053"/>
            <a:ext cx="3693203" cy="2462135"/>
          </a:xfrm>
          <a:prstGeom prst="rect">
            <a:avLst/>
          </a:prstGeom>
        </p:spPr>
      </p:pic>
      <p:sp>
        <p:nvSpPr>
          <p:cNvPr id="7" name="TextBox 6">
            <a:extLst>
              <a:ext uri="{FF2B5EF4-FFF2-40B4-BE49-F238E27FC236}">
                <a16:creationId xmlns:a16="http://schemas.microsoft.com/office/drawing/2014/main" id="{788CD7C7-4845-C0D6-19DB-7E4430A444FD}"/>
              </a:ext>
            </a:extLst>
          </p:cNvPr>
          <p:cNvSpPr txBox="1"/>
          <p:nvPr/>
        </p:nvSpPr>
        <p:spPr>
          <a:xfrm>
            <a:off x="1632677" y="3373121"/>
            <a:ext cx="6688111" cy="1846659"/>
          </a:xfrm>
          <a:prstGeom prst="rect">
            <a:avLst/>
          </a:prstGeom>
          <a:noFill/>
        </p:spPr>
        <p:txBody>
          <a:bodyPr wrap="square">
            <a:spAutoFit/>
          </a:bodyPr>
          <a:lstStyle/>
          <a:p>
            <a:r>
              <a:rPr lang="en-US" dirty="0"/>
              <a:t>The following predicate is an invariant of this loop,</a:t>
            </a:r>
          </a:p>
          <a:p>
            <a:endParaRPr lang="en-US" dirty="0"/>
          </a:p>
          <a:p>
            <a:pPr algn="ctr"/>
            <a:r>
              <a:rPr lang="en-US" sz="2400" dirty="0"/>
              <a:t> 0 ≤ </a:t>
            </a:r>
            <a:r>
              <a:rPr lang="en-US" sz="2400" dirty="0" err="1"/>
              <a:t>i</a:t>
            </a:r>
            <a:r>
              <a:rPr lang="en-US" sz="2400" dirty="0"/>
              <a:t> &lt; 10 </a:t>
            </a:r>
          </a:p>
          <a:p>
            <a:endParaRPr lang="en-US" dirty="0"/>
          </a:p>
          <a:p>
            <a:r>
              <a:rPr lang="en-US" dirty="0"/>
              <a:t> because it is true in the beginning of the loop’s body regardless of which iteration we are at</a:t>
            </a:r>
            <a:endParaRPr lang="he-IL" dirty="0"/>
          </a:p>
        </p:txBody>
      </p:sp>
    </p:spTree>
    <p:extLst>
      <p:ext uri="{BB962C8B-B14F-4D97-AF65-F5344CB8AC3E}">
        <p14:creationId xmlns:p14="http://schemas.microsoft.com/office/powerpoint/2010/main" val="13833937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66F8CA8-6BC2-493A-2D19-F12C9A19F577}"/>
              </a:ext>
            </a:extLst>
          </p:cNvPr>
          <p:cNvSpPr>
            <a:spLocks noGrp="1"/>
          </p:cNvSpPr>
          <p:nvPr>
            <p:ph idx="1"/>
          </p:nvPr>
        </p:nvSpPr>
        <p:spPr>
          <a:xfrm>
            <a:off x="1530684" y="1028395"/>
            <a:ext cx="6609234" cy="1603375"/>
          </a:xfrm>
        </p:spPr>
        <p:txBody>
          <a:bodyPr>
            <a:normAutofit/>
          </a:bodyPr>
          <a:lstStyle/>
          <a:p>
            <a:pPr algn="l" rtl="0"/>
            <a:r>
              <a:rPr lang="en-US" sz="2000" dirty="0"/>
              <a:t>How can we prove that a given predicate is a loop invariant? The answer is that we can use </a:t>
            </a:r>
            <a:r>
              <a:rPr lang="en-US" sz="2000" b="1" dirty="0"/>
              <a:t>induction</a:t>
            </a:r>
            <a:r>
              <a:rPr lang="en-US" sz="2000" dirty="0"/>
              <a:t>. </a:t>
            </a:r>
          </a:p>
          <a:p>
            <a:pPr algn="l" rtl="0"/>
            <a:r>
              <a:rPr lang="en-US" sz="2000" dirty="0"/>
              <a:t>Suppose that our program matches the following template:</a:t>
            </a:r>
            <a:endParaRPr lang="he-IL" sz="2000" dirty="0"/>
          </a:p>
        </p:txBody>
      </p:sp>
      <p:pic>
        <p:nvPicPr>
          <p:cNvPr id="5" name="Picture 4">
            <a:extLst>
              <a:ext uri="{FF2B5EF4-FFF2-40B4-BE49-F238E27FC236}">
                <a16:creationId xmlns:a16="http://schemas.microsoft.com/office/drawing/2014/main" id="{01768207-E8F5-8EA6-350E-ADAD3F9A0C4C}"/>
              </a:ext>
            </a:extLst>
          </p:cNvPr>
          <p:cNvPicPr>
            <a:picLocks noChangeAspect="1"/>
          </p:cNvPicPr>
          <p:nvPr/>
        </p:nvPicPr>
        <p:blipFill>
          <a:blip r:embed="rId2"/>
          <a:stretch>
            <a:fillRect/>
          </a:stretch>
        </p:blipFill>
        <p:spPr>
          <a:xfrm>
            <a:off x="8403485" y="1324782"/>
            <a:ext cx="3672768" cy="2214078"/>
          </a:xfrm>
          <a:prstGeom prst="rect">
            <a:avLst/>
          </a:prstGeom>
        </p:spPr>
      </p:pic>
      <p:sp>
        <p:nvSpPr>
          <p:cNvPr id="7" name="TextBox 6">
            <a:extLst>
              <a:ext uri="{FF2B5EF4-FFF2-40B4-BE49-F238E27FC236}">
                <a16:creationId xmlns:a16="http://schemas.microsoft.com/office/drawing/2014/main" id="{2BC09EB0-8560-4C23-4C9D-176286DEDE17}"/>
              </a:ext>
            </a:extLst>
          </p:cNvPr>
          <p:cNvSpPr txBox="1"/>
          <p:nvPr/>
        </p:nvSpPr>
        <p:spPr>
          <a:xfrm>
            <a:off x="1469294" y="3002762"/>
            <a:ext cx="6670623" cy="1400383"/>
          </a:xfrm>
          <a:prstGeom prst="rect">
            <a:avLst/>
          </a:prstGeom>
          <a:noFill/>
        </p:spPr>
        <p:txBody>
          <a:bodyPr wrap="square">
            <a:spAutoFit/>
          </a:bodyPr>
          <a:lstStyle/>
          <a:p>
            <a:pPr marL="285750" indent="-285750">
              <a:buFont typeface="Arial" panose="020B0604020202020204" pitchFamily="34" charset="0"/>
              <a:buChar char="•"/>
            </a:pPr>
            <a:r>
              <a:rPr lang="en-US" sz="1700" dirty="0"/>
              <a:t>Both code fragments A and B are required to be free of loops, but may contain branching</a:t>
            </a:r>
          </a:p>
          <a:p>
            <a:pPr marL="285750" indent="-285750">
              <a:buFont typeface="Arial" panose="020B0604020202020204" pitchFamily="34" charset="0"/>
              <a:buChar char="•"/>
            </a:pPr>
            <a:endParaRPr lang="en-US" sz="1700" dirty="0"/>
          </a:p>
          <a:p>
            <a:pPr marL="285750" indent="-285750">
              <a:buFont typeface="Arial" panose="020B0604020202020204" pitchFamily="34" charset="0"/>
              <a:buChar char="•"/>
            </a:pPr>
            <a:r>
              <a:rPr lang="en-US" sz="1700" dirty="0"/>
              <a:t> The condition C and the candidate invariant </a:t>
            </a:r>
            <a:r>
              <a:rPr lang="en-US" sz="1700" b="1" dirty="0"/>
              <a:t>I</a:t>
            </a:r>
            <a:r>
              <a:rPr lang="en-US" sz="1700" dirty="0"/>
              <a:t> must be free of side-effects.</a:t>
            </a:r>
            <a:endParaRPr lang="he-IL" sz="1700" dirty="0"/>
          </a:p>
        </p:txBody>
      </p:sp>
      <p:sp>
        <p:nvSpPr>
          <p:cNvPr id="9" name="TextBox 8">
            <a:extLst>
              <a:ext uri="{FF2B5EF4-FFF2-40B4-BE49-F238E27FC236}">
                <a16:creationId xmlns:a16="http://schemas.microsoft.com/office/drawing/2014/main" id="{15F67D26-1CBD-401C-F818-127DE291E479}"/>
              </a:ext>
            </a:extLst>
          </p:cNvPr>
          <p:cNvSpPr txBox="1"/>
          <p:nvPr/>
        </p:nvSpPr>
        <p:spPr>
          <a:xfrm>
            <a:off x="1469295" y="4403145"/>
            <a:ext cx="6670623" cy="2308324"/>
          </a:xfrm>
          <a:prstGeom prst="rect">
            <a:avLst/>
          </a:prstGeom>
          <a:noFill/>
        </p:spPr>
        <p:txBody>
          <a:bodyPr wrap="square">
            <a:spAutoFit/>
          </a:bodyPr>
          <a:lstStyle/>
          <a:p>
            <a:r>
              <a:rPr lang="en-US" dirty="0"/>
              <a:t>. We prove that I is an invariant by induction: </a:t>
            </a:r>
          </a:p>
          <a:p>
            <a:endParaRPr lang="en-US" dirty="0"/>
          </a:p>
          <a:p>
            <a:pPr marL="800100" lvl="1" indent="-342900">
              <a:buAutoNum type="arabicPeriod"/>
            </a:pPr>
            <a:r>
              <a:rPr lang="en-US" dirty="0"/>
              <a:t>Base case: prove that the loop invariant is satisfied when entering the loop for the first time.</a:t>
            </a:r>
          </a:p>
          <a:p>
            <a:pPr marL="800100" lvl="1" indent="-342900">
              <a:buAutoNum type="arabicPeriod"/>
            </a:pPr>
            <a:endParaRPr lang="en-US" dirty="0"/>
          </a:p>
          <a:p>
            <a:pPr marL="800100" lvl="1" indent="-342900">
              <a:buAutoNum type="arabicPeriod"/>
            </a:pPr>
            <a:r>
              <a:rPr lang="en-US" dirty="0"/>
              <a:t>Step case: prove that, beginning in a state that satisfies the invariant, executing the loop body once brings us to a state that satisfies the invariant as well. </a:t>
            </a:r>
            <a:endParaRPr lang="he-IL" dirty="0"/>
          </a:p>
        </p:txBody>
      </p:sp>
      <p:sp>
        <p:nvSpPr>
          <p:cNvPr id="2" name="Title 1">
            <a:extLst>
              <a:ext uri="{FF2B5EF4-FFF2-40B4-BE49-F238E27FC236}">
                <a16:creationId xmlns:a16="http://schemas.microsoft.com/office/drawing/2014/main" id="{C313BC66-CA1A-3109-DFA5-D4B5D90E9D64}"/>
              </a:ext>
            </a:extLst>
          </p:cNvPr>
          <p:cNvSpPr>
            <a:spLocks noGrp="1"/>
          </p:cNvSpPr>
          <p:nvPr>
            <p:ph type="title"/>
          </p:nvPr>
        </p:nvSpPr>
        <p:spPr>
          <a:xfrm>
            <a:off x="2986612" y="136525"/>
            <a:ext cx="5532620" cy="684971"/>
          </a:xfrm>
        </p:spPr>
        <p:txBody>
          <a:bodyPr>
            <a:normAutofit fontScale="90000"/>
          </a:bodyPr>
          <a:lstStyle/>
          <a:p>
            <a:r>
              <a:rPr lang="en-US" dirty="0"/>
              <a:t>12.3.3 Loop Invariants </a:t>
            </a:r>
            <a:endParaRPr lang="he-IL" dirty="0"/>
          </a:p>
        </p:txBody>
      </p:sp>
    </p:spTree>
    <p:extLst>
      <p:ext uri="{BB962C8B-B14F-4D97-AF65-F5344CB8AC3E}">
        <p14:creationId xmlns:p14="http://schemas.microsoft.com/office/powerpoint/2010/main" val="42661281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66F8CA8-6BC2-493A-2D19-F12C9A19F577}"/>
              </a:ext>
            </a:extLst>
          </p:cNvPr>
          <p:cNvSpPr>
            <a:spLocks noGrp="1"/>
          </p:cNvSpPr>
          <p:nvPr>
            <p:ph idx="1"/>
          </p:nvPr>
        </p:nvSpPr>
        <p:spPr>
          <a:xfrm>
            <a:off x="1514006" y="1552353"/>
            <a:ext cx="6910465" cy="1105348"/>
          </a:xfrm>
        </p:spPr>
        <p:txBody>
          <a:bodyPr>
            <a:normAutofit/>
          </a:bodyPr>
          <a:lstStyle/>
          <a:p>
            <a:pPr algn="l" rtl="0"/>
            <a:r>
              <a:rPr lang="en-US" sz="2000" dirty="0"/>
              <a:t>How can we prove that a given predicate is a loop invariant? The answer is that we can use </a:t>
            </a:r>
            <a:r>
              <a:rPr lang="en-US" sz="2000" b="1" dirty="0"/>
              <a:t>induction</a:t>
            </a:r>
            <a:r>
              <a:rPr lang="en-US" sz="2000" dirty="0"/>
              <a:t>. </a:t>
            </a:r>
          </a:p>
        </p:txBody>
      </p:sp>
      <p:pic>
        <p:nvPicPr>
          <p:cNvPr id="5" name="Picture 4">
            <a:extLst>
              <a:ext uri="{FF2B5EF4-FFF2-40B4-BE49-F238E27FC236}">
                <a16:creationId xmlns:a16="http://schemas.microsoft.com/office/drawing/2014/main" id="{01768207-E8F5-8EA6-350E-ADAD3F9A0C4C}"/>
              </a:ext>
            </a:extLst>
          </p:cNvPr>
          <p:cNvPicPr>
            <a:picLocks noChangeAspect="1"/>
          </p:cNvPicPr>
          <p:nvPr/>
        </p:nvPicPr>
        <p:blipFill>
          <a:blip r:embed="rId2"/>
          <a:stretch>
            <a:fillRect/>
          </a:stretch>
        </p:blipFill>
        <p:spPr>
          <a:xfrm>
            <a:off x="8811333" y="1045444"/>
            <a:ext cx="3137940" cy="1780001"/>
          </a:xfrm>
          <a:prstGeom prst="rect">
            <a:avLst/>
          </a:prstGeom>
        </p:spPr>
      </p:pic>
      <p:sp>
        <p:nvSpPr>
          <p:cNvPr id="4" name="TextBox 3">
            <a:extLst>
              <a:ext uri="{FF2B5EF4-FFF2-40B4-BE49-F238E27FC236}">
                <a16:creationId xmlns:a16="http://schemas.microsoft.com/office/drawing/2014/main" id="{1C15CBCB-8726-D676-D41B-6A2703AE83CB}"/>
              </a:ext>
            </a:extLst>
          </p:cNvPr>
          <p:cNvSpPr txBox="1"/>
          <p:nvPr/>
        </p:nvSpPr>
        <p:spPr>
          <a:xfrm>
            <a:off x="1633122" y="2825445"/>
            <a:ext cx="6093500" cy="1754326"/>
          </a:xfrm>
          <a:prstGeom prst="rect">
            <a:avLst/>
          </a:prstGeom>
          <a:noFill/>
        </p:spPr>
        <p:txBody>
          <a:bodyPr wrap="square">
            <a:spAutoFit/>
          </a:bodyPr>
          <a:lstStyle/>
          <a:p>
            <a:r>
              <a:rPr lang="en-US" dirty="0"/>
              <a:t>Both parts of the proof must succeed to conclude that the invariant holds. </a:t>
            </a:r>
          </a:p>
          <a:p>
            <a:endParaRPr lang="en-US" dirty="0"/>
          </a:p>
          <a:p>
            <a:r>
              <a:rPr lang="en-US" dirty="0"/>
              <a:t>We will now construct two loop-free programs that check the two conditions above. The program we need to check for the base case is simple</a:t>
            </a:r>
          </a:p>
        </p:txBody>
      </p:sp>
      <p:sp>
        <p:nvSpPr>
          <p:cNvPr id="8" name="TextBox 7">
            <a:extLst>
              <a:ext uri="{FF2B5EF4-FFF2-40B4-BE49-F238E27FC236}">
                <a16:creationId xmlns:a16="http://schemas.microsoft.com/office/drawing/2014/main" id="{FCF92835-9F45-F46E-B73C-B7C337630CCD}"/>
              </a:ext>
            </a:extLst>
          </p:cNvPr>
          <p:cNvSpPr txBox="1"/>
          <p:nvPr/>
        </p:nvSpPr>
        <p:spPr>
          <a:xfrm>
            <a:off x="1633122" y="4907316"/>
            <a:ext cx="6093500" cy="1200329"/>
          </a:xfrm>
          <a:prstGeom prst="rect">
            <a:avLst/>
          </a:prstGeom>
          <a:noFill/>
        </p:spPr>
        <p:txBody>
          <a:bodyPr wrap="square">
            <a:spAutoFit/>
          </a:bodyPr>
          <a:lstStyle/>
          <a:p>
            <a:r>
              <a:rPr lang="en-US" dirty="0"/>
              <a:t>The program for the induction step first restricts the entry state of the loop body to one that satisfies both the loop condition and the loop invariant. It then executes the body once, and asserts that the invariant still holds. </a:t>
            </a:r>
            <a:endParaRPr lang="he-IL" dirty="0"/>
          </a:p>
        </p:txBody>
      </p:sp>
      <p:pic>
        <p:nvPicPr>
          <p:cNvPr id="11" name="Picture 10">
            <a:extLst>
              <a:ext uri="{FF2B5EF4-FFF2-40B4-BE49-F238E27FC236}">
                <a16:creationId xmlns:a16="http://schemas.microsoft.com/office/drawing/2014/main" id="{51199D4F-B528-C93D-A3E6-D46293613BC6}"/>
              </a:ext>
            </a:extLst>
          </p:cNvPr>
          <p:cNvPicPr>
            <a:picLocks noChangeAspect="1"/>
          </p:cNvPicPr>
          <p:nvPr/>
        </p:nvPicPr>
        <p:blipFill>
          <a:blip r:embed="rId3"/>
          <a:stretch>
            <a:fillRect/>
          </a:stretch>
        </p:blipFill>
        <p:spPr>
          <a:xfrm>
            <a:off x="8990007" y="3252194"/>
            <a:ext cx="2527915" cy="900828"/>
          </a:xfrm>
          <a:prstGeom prst="rect">
            <a:avLst/>
          </a:prstGeom>
        </p:spPr>
      </p:pic>
      <p:pic>
        <p:nvPicPr>
          <p:cNvPr id="13" name="Picture 12">
            <a:extLst>
              <a:ext uri="{FF2B5EF4-FFF2-40B4-BE49-F238E27FC236}">
                <a16:creationId xmlns:a16="http://schemas.microsoft.com/office/drawing/2014/main" id="{DFB990F2-A81E-445A-7B1D-B86BD5047336}"/>
              </a:ext>
            </a:extLst>
          </p:cNvPr>
          <p:cNvPicPr>
            <a:picLocks noChangeAspect="1"/>
          </p:cNvPicPr>
          <p:nvPr/>
        </p:nvPicPr>
        <p:blipFill>
          <a:blip r:embed="rId4"/>
          <a:stretch>
            <a:fillRect/>
          </a:stretch>
        </p:blipFill>
        <p:spPr>
          <a:xfrm>
            <a:off x="8811333" y="5033558"/>
            <a:ext cx="2828252" cy="947846"/>
          </a:xfrm>
          <a:prstGeom prst="rect">
            <a:avLst/>
          </a:prstGeom>
        </p:spPr>
      </p:pic>
      <p:sp>
        <p:nvSpPr>
          <p:cNvPr id="2" name="Title 1">
            <a:extLst>
              <a:ext uri="{FF2B5EF4-FFF2-40B4-BE49-F238E27FC236}">
                <a16:creationId xmlns:a16="http://schemas.microsoft.com/office/drawing/2014/main" id="{C56C73A2-7F45-8964-C04B-319D913E504C}"/>
              </a:ext>
            </a:extLst>
          </p:cNvPr>
          <p:cNvSpPr>
            <a:spLocks noGrp="1"/>
          </p:cNvSpPr>
          <p:nvPr>
            <p:ph type="title"/>
          </p:nvPr>
        </p:nvSpPr>
        <p:spPr>
          <a:xfrm>
            <a:off x="3278713" y="281627"/>
            <a:ext cx="5532620" cy="684971"/>
          </a:xfrm>
        </p:spPr>
        <p:txBody>
          <a:bodyPr>
            <a:normAutofit fontScale="90000"/>
          </a:bodyPr>
          <a:lstStyle/>
          <a:p>
            <a:r>
              <a:rPr lang="en-US" dirty="0"/>
              <a:t>12.3.3 Loop Invariants </a:t>
            </a:r>
            <a:endParaRPr lang="he-IL" dirty="0"/>
          </a:p>
        </p:txBody>
      </p:sp>
    </p:spTree>
    <p:extLst>
      <p:ext uri="{BB962C8B-B14F-4D97-AF65-F5344CB8AC3E}">
        <p14:creationId xmlns:p14="http://schemas.microsoft.com/office/powerpoint/2010/main" val="36567443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27CBCF1-769F-9CE0-0F01-EEE737DBBB65}"/>
              </a:ext>
            </a:extLst>
          </p:cNvPr>
          <p:cNvSpPr txBox="1"/>
          <p:nvPr/>
        </p:nvSpPr>
        <p:spPr>
          <a:xfrm>
            <a:off x="1502763" y="1050826"/>
            <a:ext cx="6093500" cy="646331"/>
          </a:xfrm>
          <a:prstGeom prst="rect">
            <a:avLst/>
          </a:prstGeom>
          <a:noFill/>
        </p:spPr>
        <p:txBody>
          <a:bodyPr wrap="square">
            <a:spAutoFit/>
          </a:bodyPr>
          <a:lstStyle/>
          <a:p>
            <a:r>
              <a:rPr lang="en-US" dirty="0"/>
              <a:t>The assertion in the base case program passes trivially. We now construct the program for the induction step case:</a:t>
            </a:r>
            <a:endParaRPr lang="he-IL" dirty="0"/>
          </a:p>
        </p:txBody>
      </p:sp>
      <p:sp>
        <p:nvSpPr>
          <p:cNvPr id="7" name="TextBox 6">
            <a:extLst>
              <a:ext uri="{FF2B5EF4-FFF2-40B4-BE49-F238E27FC236}">
                <a16:creationId xmlns:a16="http://schemas.microsoft.com/office/drawing/2014/main" id="{CEC36AEA-F636-1076-CE89-47690D7FA2F6}"/>
              </a:ext>
            </a:extLst>
          </p:cNvPr>
          <p:cNvSpPr txBox="1"/>
          <p:nvPr/>
        </p:nvSpPr>
        <p:spPr>
          <a:xfrm>
            <a:off x="1697636" y="1925112"/>
            <a:ext cx="4398364" cy="1015663"/>
          </a:xfrm>
          <a:prstGeom prst="rect">
            <a:avLst/>
          </a:prstGeom>
          <a:noFill/>
        </p:spPr>
        <p:txBody>
          <a:bodyPr wrap="square">
            <a:spAutoFit/>
          </a:bodyPr>
          <a:lstStyle/>
          <a:p>
            <a:r>
              <a:rPr lang="en-US" sz="2000" dirty="0"/>
              <a:t>1 assume(</a:t>
            </a:r>
            <a:r>
              <a:rPr lang="en-US" sz="2000" dirty="0" err="1"/>
              <a:t>i</a:t>
            </a:r>
            <a:r>
              <a:rPr lang="en-US" sz="2000" dirty="0"/>
              <a:t> != 10 &amp;&amp; </a:t>
            </a:r>
            <a:r>
              <a:rPr lang="en-US" sz="2000" dirty="0" err="1"/>
              <a:t>i</a:t>
            </a:r>
            <a:r>
              <a:rPr lang="en-US" sz="2000" dirty="0"/>
              <a:t> &gt;= 0 &amp;&amp; </a:t>
            </a:r>
            <a:r>
              <a:rPr lang="en-US" sz="2000" dirty="0" err="1"/>
              <a:t>i</a:t>
            </a:r>
            <a:r>
              <a:rPr lang="en-US" sz="2000" dirty="0"/>
              <a:t> &lt; 10); </a:t>
            </a:r>
          </a:p>
          <a:p>
            <a:r>
              <a:rPr lang="en-US" sz="2000" dirty="0"/>
              <a:t>2 </a:t>
            </a:r>
            <a:r>
              <a:rPr lang="en-US" sz="2000" dirty="0" err="1"/>
              <a:t>i</a:t>
            </a:r>
            <a:r>
              <a:rPr lang="en-US" sz="2000" dirty="0"/>
              <a:t>++;</a:t>
            </a:r>
          </a:p>
          <a:p>
            <a:r>
              <a:rPr lang="en-US" sz="2000" dirty="0"/>
              <a:t> 3 assert(</a:t>
            </a:r>
            <a:r>
              <a:rPr lang="en-US" sz="2000" dirty="0" err="1"/>
              <a:t>i</a:t>
            </a:r>
            <a:r>
              <a:rPr lang="en-US" sz="2000" dirty="0"/>
              <a:t> != 10 =⇒ </a:t>
            </a:r>
            <a:r>
              <a:rPr lang="en-US" sz="2000" dirty="0" err="1"/>
              <a:t>i</a:t>
            </a:r>
            <a:r>
              <a:rPr lang="en-US" sz="2000" dirty="0"/>
              <a:t> &gt;= 0 &amp;&amp; </a:t>
            </a:r>
            <a:r>
              <a:rPr lang="en-US" sz="2000" dirty="0" err="1"/>
              <a:t>i</a:t>
            </a:r>
            <a:r>
              <a:rPr lang="en-US" sz="2000" dirty="0"/>
              <a:t> &lt; 10);</a:t>
            </a:r>
            <a:endParaRPr lang="he-IL" sz="2000" dirty="0"/>
          </a:p>
        </p:txBody>
      </p:sp>
      <p:sp>
        <p:nvSpPr>
          <p:cNvPr id="9" name="TextBox 8">
            <a:extLst>
              <a:ext uri="{FF2B5EF4-FFF2-40B4-BE49-F238E27FC236}">
                <a16:creationId xmlns:a16="http://schemas.microsoft.com/office/drawing/2014/main" id="{E6C3E9C0-3C61-77B2-9949-D34F20AA5153}"/>
              </a:ext>
            </a:extLst>
          </p:cNvPr>
          <p:cNvSpPr txBox="1"/>
          <p:nvPr/>
        </p:nvSpPr>
        <p:spPr>
          <a:xfrm>
            <a:off x="1482005" y="3611776"/>
            <a:ext cx="6093500" cy="1754326"/>
          </a:xfrm>
          <a:prstGeom prst="rect">
            <a:avLst/>
          </a:prstGeom>
          <a:noFill/>
        </p:spPr>
        <p:txBody>
          <a:bodyPr wrap="square">
            <a:spAutoFit/>
          </a:bodyPr>
          <a:lstStyle/>
          <a:p>
            <a:r>
              <a:rPr lang="en-US" dirty="0"/>
              <a:t>The program above can again be checked by means of a suitable decision procedure. We will find in this case that the formula is unsatisfiable (i.e., the assertion passes). Thus, we have established our invariant. We leave it for the reader to adapt this procedure for Do-While and For loops (see Problem 12.1). </a:t>
            </a:r>
            <a:endParaRPr lang="he-IL" dirty="0"/>
          </a:p>
        </p:txBody>
      </p:sp>
      <p:sp>
        <p:nvSpPr>
          <p:cNvPr id="2" name="Title 1">
            <a:extLst>
              <a:ext uri="{FF2B5EF4-FFF2-40B4-BE49-F238E27FC236}">
                <a16:creationId xmlns:a16="http://schemas.microsoft.com/office/drawing/2014/main" id="{67724264-9A7C-AC51-91C8-9E89FD0D9E34}"/>
              </a:ext>
            </a:extLst>
          </p:cNvPr>
          <p:cNvSpPr>
            <a:spLocks noGrp="1"/>
          </p:cNvSpPr>
          <p:nvPr>
            <p:ph type="title"/>
          </p:nvPr>
        </p:nvSpPr>
        <p:spPr>
          <a:xfrm>
            <a:off x="3116128" y="210531"/>
            <a:ext cx="5532620" cy="684971"/>
          </a:xfrm>
        </p:spPr>
        <p:txBody>
          <a:bodyPr>
            <a:normAutofit fontScale="90000"/>
          </a:bodyPr>
          <a:lstStyle/>
          <a:p>
            <a:r>
              <a:rPr lang="en-US" dirty="0"/>
              <a:t>12.3.3 Loop Invariants </a:t>
            </a:r>
            <a:endParaRPr lang="he-IL" dirty="0"/>
          </a:p>
        </p:txBody>
      </p:sp>
      <p:pic>
        <p:nvPicPr>
          <p:cNvPr id="3" name="Picture 2">
            <a:extLst>
              <a:ext uri="{FF2B5EF4-FFF2-40B4-BE49-F238E27FC236}">
                <a16:creationId xmlns:a16="http://schemas.microsoft.com/office/drawing/2014/main" id="{8B4517D8-0EAD-4941-93C4-A91BCD7DB41A}"/>
              </a:ext>
            </a:extLst>
          </p:cNvPr>
          <p:cNvPicPr>
            <a:picLocks noChangeAspect="1"/>
          </p:cNvPicPr>
          <p:nvPr/>
        </p:nvPicPr>
        <p:blipFill>
          <a:blip r:embed="rId2"/>
          <a:stretch>
            <a:fillRect/>
          </a:stretch>
        </p:blipFill>
        <p:spPr>
          <a:xfrm>
            <a:off x="8648748" y="1373991"/>
            <a:ext cx="3176859" cy="2117906"/>
          </a:xfrm>
          <a:prstGeom prst="rect">
            <a:avLst/>
          </a:prstGeom>
        </p:spPr>
      </p:pic>
    </p:spTree>
    <p:extLst>
      <p:ext uri="{BB962C8B-B14F-4D97-AF65-F5344CB8AC3E}">
        <p14:creationId xmlns:p14="http://schemas.microsoft.com/office/powerpoint/2010/main" val="258245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01F17F9-685E-A5F1-0F06-F0BB306E928A}"/>
              </a:ext>
            </a:extLst>
          </p:cNvPr>
          <p:cNvSpPr txBox="1"/>
          <p:nvPr/>
        </p:nvSpPr>
        <p:spPr>
          <a:xfrm>
            <a:off x="1413001" y="985337"/>
            <a:ext cx="8000186" cy="923330"/>
          </a:xfrm>
          <a:prstGeom prst="rect">
            <a:avLst/>
          </a:prstGeom>
          <a:noFill/>
        </p:spPr>
        <p:txBody>
          <a:bodyPr wrap="square">
            <a:spAutoFit/>
          </a:bodyPr>
          <a:lstStyle/>
          <a:p>
            <a:r>
              <a:rPr lang="en-US" dirty="0"/>
              <a:t>Let us now improve the precision of the program abstraction procedure explained in Sect.12.3.1 with loop </a:t>
            </a:r>
            <a:r>
              <a:rPr lang="en-US" dirty="0" err="1"/>
              <a:t>invariants,we</a:t>
            </a:r>
            <a:r>
              <a:rPr lang="en-US" dirty="0"/>
              <a:t> will add 3 further steps to the transformation for section 12.3.1</a:t>
            </a:r>
          </a:p>
        </p:txBody>
      </p:sp>
      <p:sp>
        <p:nvSpPr>
          <p:cNvPr id="3" name="TextBox 2">
            <a:extLst>
              <a:ext uri="{FF2B5EF4-FFF2-40B4-BE49-F238E27FC236}">
                <a16:creationId xmlns:a16="http://schemas.microsoft.com/office/drawing/2014/main" id="{0DADC436-E800-4BB2-5BA5-9EE400B2221E}"/>
              </a:ext>
            </a:extLst>
          </p:cNvPr>
          <p:cNvSpPr txBox="1"/>
          <p:nvPr/>
        </p:nvSpPr>
        <p:spPr>
          <a:xfrm>
            <a:off x="2560426" y="162490"/>
            <a:ext cx="7356422" cy="461665"/>
          </a:xfrm>
          <a:prstGeom prst="rect">
            <a:avLst/>
          </a:prstGeom>
          <a:noFill/>
        </p:spPr>
        <p:txBody>
          <a:bodyPr wrap="square">
            <a:spAutoFit/>
          </a:bodyPr>
          <a:lstStyle/>
          <a:p>
            <a:pPr algn="ctr"/>
            <a:r>
              <a:rPr lang="en-US" sz="2400" b="1" dirty="0"/>
              <a:t>12.3.4 Refining the Abstraction with Loop Invariants</a:t>
            </a:r>
          </a:p>
        </p:txBody>
      </p:sp>
      <p:sp>
        <p:nvSpPr>
          <p:cNvPr id="2" name="TextBox 1">
            <a:extLst>
              <a:ext uri="{FF2B5EF4-FFF2-40B4-BE49-F238E27FC236}">
                <a16:creationId xmlns:a16="http://schemas.microsoft.com/office/drawing/2014/main" id="{5A77B445-7395-B7F4-1F5D-4D5A57751745}"/>
              </a:ext>
            </a:extLst>
          </p:cNvPr>
          <p:cNvSpPr txBox="1"/>
          <p:nvPr/>
        </p:nvSpPr>
        <p:spPr>
          <a:xfrm>
            <a:off x="2245489" y="1991611"/>
            <a:ext cx="9946510" cy="4866389"/>
          </a:xfrm>
          <a:prstGeom prst="rect">
            <a:avLst/>
          </a:prstGeom>
        </p:spPr>
        <p:txBody>
          <a:bodyPr vert="horz" lIns="91440" tIns="45720" rIns="91440" bIns="45720" rtlCol="0" anchor="ctr">
            <a:noAutofit/>
          </a:bodyPr>
          <a:lstStyle/>
          <a:p>
            <a:pPr marL="457200" indent="-342900">
              <a:lnSpc>
                <a:spcPct val="90000"/>
              </a:lnSpc>
              <a:spcBef>
                <a:spcPct val="20000"/>
              </a:spcBef>
              <a:spcAft>
                <a:spcPts val="600"/>
              </a:spcAft>
              <a:buClr>
                <a:schemeClr val="accent1">
                  <a:lumMod val="75000"/>
                </a:schemeClr>
              </a:buClr>
              <a:buSzPct val="145000"/>
              <a:buFont typeface="+mj-lt"/>
              <a:buAutoNum type="arabicPeriod"/>
            </a:pPr>
            <a:r>
              <a:rPr lang="en-US" sz="1600" b="1" dirty="0"/>
              <a:t>For each loop and each program variable that is modified by the loop, add an assignment at the beginning of the loop that assigns a nondeterministic value to the variable. </a:t>
            </a:r>
          </a:p>
          <a:p>
            <a:pPr marL="457200" indent="-342900">
              <a:lnSpc>
                <a:spcPct val="90000"/>
              </a:lnSpc>
              <a:spcBef>
                <a:spcPct val="20000"/>
              </a:spcBef>
              <a:spcAft>
                <a:spcPts val="600"/>
              </a:spcAft>
              <a:buClr>
                <a:schemeClr val="accent1">
                  <a:lumMod val="75000"/>
                </a:schemeClr>
              </a:buClr>
              <a:buSzPct val="145000"/>
              <a:buFont typeface="+mj-lt"/>
              <a:buAutoNum type="arabicPeriod"/>
            </a:pPr>
            <a:endParaRPr lang="en-US" sz="1600" b="1" dirty="0"/>
          </a:p>
          <a:p>
            <a:pPr marL="457200" indent="-342900">
              <a:lnSpc>
                <a:spcPct val="90000"/>
              </a:lnSpc>
              <a:spcBef>
                <a:spcPct val="20000"/>
              </a:spcBef>
              <a:spcAft>
                <a:spcPts val="600"/>
              </a:spcAft>
              <a:buClr>
                <a:schemeClr val="accent1">
                  <a:lumMod val="75000"/>
                </a:schemeClr>
              </a:buClr>
              <a:buSzPct val="145000"/>
              <a:buFont typeface="+mj-lt"/>
              <a:buAutoNum type="arabicPeriod"/>
            </a:pPr>
            <a:r>
              <a:rPr lang="en-US" sz="1600" b="1" dirty="0"/>
              <a:t> After each loop, add an assumption that the negation of the loop condition holds. An assumption is a program statement assume(c) that aborts any path that does not satisfy c.</a:t>
            </a:r>
          </a:p>
          <a:p>
            <a:pPr marL="457200" indent="-342900">
              <a:lnSpc>
                <a:spcPct val="90000"/>
              </a:lnSpc>
              <a:spcBef>
                <a:spcPct val="20000"/>
              </a:spcBef>
              <a:spcAft>
                <a:spcPts val="600"/>
              </a:spcAft>
              <a:buClr>
                <a:schemeClr val="accent1">
                  <a:lumMod val="75000"/>
                </a:schemeClr>
              </a:buClr>
              <a:buSzPct val="145000"/>
              <a:buFont typeface="+mj-lt"/>
              <a:buAutoNum type="arabicPeriod"/>
            </a:pPr>
            <a:endParaRPr lang="en-US" sz="1600" b="1" dirty="0"/>
          </a:p>
          <a:p>
            <a:pPr marL="457200" indent="-342900">
              <a:lnSpc>
                <a:spcPct val="90000"/>
              </a:lnSpc>
              <a:spcBef>
                <a:spcPct val="20000"/>
              </a:spcBef>
              <a:spcAft>
                <a:spcPts val="600"/>
              </a:spcAft>
              <a:buClr>
                <a:schemeClr val="accent1">
                  <a:lumMod val="75000"/>
                </a:schemeClr>
              </a:buClr>
              <a:buSzPct val="145000"/>
              <a:buFont typeface="+mj-lt"/>
              <a:buAutoNum type="arabicPeriod"/>
            </a:pPr>
            <a:r>
              <a:rPr lang="en-US" sz="1600" b="1" dirty="0"/>
              <a:t>  Replace each while loop with an if statement using the condition of the loop as the condition of the if statement.</a:t>
            </a:r>
          </a:p>
          <a:p>
            <a:pPr marL="457200" indent="-342900">
              <a:lnSpc>
                <a:spcPct val="90000"/>
              </a:lnSpc>
              <a:spcBef>
                <a:spcPct val="20000"/>
              </a:spcBef>
              <a:spcAft>
                <a:spcPts val="600"/>
              </a:spcAft>
              <a:buClr>
                <a:schemeClr val="accent1">
                  <a:lumMod val="75000"/>
                </a:schemeClr>
              </a:buClr>
              <a:buSzPct val="145000"/>
              <a:buFont typeface="+mj-lt"/>
              <a:buAutoNum type="arabicPeriod"/>
            </a:pPr>
            <a:endParaRPr lang="en-US" sz="1600" b="1" dirty="0"/>
          </a:p>
          <a:p>
            <a:pPr marL="457200" indent="-342900">
              <a:lnSpc>
                <a:spcPct val="90000"/>
              </a:lnSpc>
              <a:spcBef>
                <a:spcPct val="20000"/>
              </a:spcBef>
              <a:spcAft>
                <a:spcPts val="600"/>
              </a:spcAft>
              <a:buClr>
                <a:schemeClr val="accent1">
                  <a:lumMod val="75000"/>
                </a:schemeClr>
              </a:buClr>
              <a:buSzPct val="145000"/>
              <a:buFont typeface="+mj-lt"/>
              <a:buAutoNum type="arabicPeriod"/>
            </a:pPr>
            <a:r>
              <a:rPr lang="en-US" sz="1600" b="1" dirty="0"/>
              <a:t> Add an assertion that I` holds before the nondeterministic assignments to the loop variables. This establishes the base case.</a:t>
            </a:r>
          </a:p>
          <a:p>
            <a:pPr marL="457200" indent="-342900">
              <a:lnSpc>
                <a:spcPct val="90000"/>
              </a:lnSpc>
              <a:spcBef>
                <a:spcPct val="20000"/>
              </a:spcBef>
              <a:spcAft>
                <a:spcPts val="600"/>
              </a:spcAft>
              <a:buClr>
                <a:schemeClr val="accent1">
                  <a:lumMod val="75000"/>
                </a:schemeClr>
              </a:buClr>
              <a:buSzPct val="145000"/>
              <a:buFont typeface="+mj-lt"/>
              <a:buAutoNum type="arabicPeriod"/>
            </a:pPr>
            <a:endParaRPr lang="en-US" sz="1600" b="1" dirty="0"/>
          </a:p>
          <a:p>
            <a:pPr marL="457200" indent="-342900">
              <a:lnSpc>
                <a:spcPct val="90000"/>
              </a:lnSpc>
              <a:spcBef>
                <a:spcPct val="20000"/>
              </a:spcBef>
              <a:spcAft>
                <a:spcPts val="600"/>
              </a:spcAft>
              <a:buClr>
                <a:schemeClr val="accent1">
                  <a:lumMod val="75000"/>
                </a:schemeClr>
              </a:buClr>
              <a:buSzPct val="145000"/>
              <a:buFont typeface="+mj-lt"/>
              <a:buAutoNum type="arabicPeriod"/>
            </a:pPr>
            <a:r>
              <a:rPr lang="en-US" sz="1600" b="1" dirty="0"/>
              <a:t> Add an assumption that I` holds after the nondeterministic assignments to the loop variables. This is the induction hypothesis.</a:t>
            </a:r>
          </a:p>
          <a:p>
            <a:pPr marL="457200" indent="-342900">
              <a:lnSpc>
                <a:spcPct val="90000"/>
              </a:lnSpc>
              <a:spcBef>
                <a:spcPct val="20000"/>
              </a:spcBef>
              <a:spcAft>
                <a:spcPts val="600"/>
              </a:spcAft>
              <a:buClr>
                <a:schemeClr val="accent1">
                  <a:lumMod val="75000"/>
                </a:schemeClr>
              </a:buClr>
              <a:buSzPct val="145000"/>
              <a:buFont typeface="+mj-lt"/>
              <a:buAutoNum type="arabicPeriod"/>
            </a:pPr>
            <a:endParaRPr lang="en-US" sz="1600" b="1" dirty="0"/>
          </a:p>
          <a:p>
            <a:pPr marL="457200" indent="-342900">
              <a:lnSpc>
                <a:spcPct val="90000"/>
              </a:lnSpc>
              <a:spcBef>
                <a:spcPct val="20000"/>
              </a:spcBef>
              <a:spcAft>
                <a:spcPts val="600"/>
              </a:spcAft>
              <a:buClr>
                <a:schemeClr val="accent1">
                  <a:lumMod val="75000"/>
                </a:schemeClr>
              </a:buClr>
              <a:buSzPct val="145000"/>
              <a:buFont typeface="+mj-lt"/>
              <a:buAutoNum type="arabicPeriod"/>
            </a:pPr>
            <a:r>
              <a:rPr lang="en-US" sz="1600" b="1" dirty="0"/>
              <a:t> Add an assertion that C =⇒ I` holds at the end of the loop body. This proves the induction step.</a:t>
            </a:r>
          </a:p>
        </p:txBody>
      </p:sp>
    </p:spTree>
    <p:extLst>
      <p:ext uri="{BB962C8B-B14F-4D97-AF65-F5344CB8AC3E}">
        <p14:creationId xmlns:p14="http://schemas.microsoft.com/office/powerpoint/2010/main" val="29158833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BBC38AC-FB88-345D-E2A7-7BA07B060C69}"/>
              </a:ext>
            </a:extLst>
          </p:cNvPr>
          <p:cNvSpPr txBox="1"/>
          <p:nvPr/>
        </p:nvSpPr>
        <p:spPr>
          <a:xfrm>
            <a:off x="1139040" y="1856157"/>
            <a:ext cx="5610709" cy="3693319"/>
          </a:xfrm>
          <a:prstGeom prst="rect">
            <a:avLst/>
          </a:prstGeom>
          <a:noFill/>
        </p:spPr>
        <p:txBody>
          <a:bodyPr wrap="square">
            <a:spAutoFit/>
          </a:bodyPr>
          <a:lstStyle/>
          <a:p>
            <a:pPr marL="285750" indent="-285750">
              <a:buFont typeface="Arial" panose="020B0604020202020204" pitchFamily="34" charset="0"/>
              <a:buChar char="•"/>
            </a:pPr>
            <a:r>
              <a:rPr lang="en-US" dirty="0"/>
              <a:t>It is time to apply this for verifying the Windows driver excerpt from Sect. 12.3.2.</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 Recall that our abstraction suffered from the fact that the assertion </a:t>
            </a:r>
            <a:r>
              <a:rPr lang="en-US" dirty="0" err="1"/>
              <a:t>state_of_lock</a:t>
            </a:r>
            <a:r>
              <a:rPr lang="en-US" dirty="0"/>
              <a:t> == unlocked failed when entering the loop.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We therefore guess that this predicate is a potential invariant of the loop.</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 We then construct a new abstraction using the new steps.</a:t>
            </a:r>
          </a:p>
          <a:p>
            <a:pPr marL="285750" indent="-285750">
              <a:buFont typeface="Arial" panose="020B0604020202020204" pitchFamily="34" charset="0"/>
              <a:buChar char="•"/>
            </a:pPr>
            <a:r>
              <a:rPr lang="en-US" dirty="0"/>
              <a:t> This results in Program 12.3.5.</a:t>
            </a:r>
            <a:endParaRPr lang="he-IL" dirty="0"/>
          </a:p>
        </p:txBody>
      </p:sp>
      <p:pic>
        <p:nvPicPr>
          <p:cNvPr id="7" name="Picture 6">
            <a:extLst>
              <a:ext uri="{FF2B5EF4-FFF2-40B4-BE49-F238E27FC236}">
                <a16:creationId xmlns:a16="http://schemas.microsoft.com/office/drawing/2014/main" id="{1390574F-9972-BCFB-D80A-83BA3C408857}"/>
              </a:ext>
            </a:extLst>
          </p:cNvPr>
          <p:cNvPicPr>
            <a:picLocks noChangeAspect="1"/>
          </p:cNvPicPr>
          <p:nvPr/>
        </p:nvPicPr>
        <p:blipFill>
          <a:blip r:embed="rId2"/>
          <a:stretch>
            <a:fillRect/>
          </a:stretch>
        </p:blipFill>
        <p:spPr>
          <a:xfrm>
            <a:off x="6749749" y="914401"/>
            <a:ext cx="5442251" cy="5943599"/>
          </a:xfrm>
          <a:prstGeom prst="rect">
            <a:avLst/>
          </a:prstGeom>
        </p:spPr>
      </p:pic>
      <p:sp>
        <p:nvSpPr>
          <p:cNvPr id="2" name="TextBox 1">
            <a:extLst>
              <a:ext uri="{FF2B5EF4-FFF2-40B4-BE49-F238E27FC236}">
                <a16:creationId xmlns:a16="http://schemas.microsoft.com/office/drawing/2014/main" id="{91CAFABF-8131-DFA9-E42C-E5A40096E97F}"/>
              </a:ext>
            </a:extLst>
          </p:cNvPr>
          <p:cNvSpPr txBox="1"/>
          <p:nvPr/>
        </p:nvSpPr>
        <p:spPr>
          <a:xfrm>
            <a:off x="2791919" y="243512"/>
            <a:ext cx="7356422" cy="461665"/>
          </a:xfrm>
          <a:prstGeom prst="rect">
            <a:avLst/>
          </a:prstGeom>
          <a:noFill/>
        </p:spPr>
        <p:txBody>
          <a:bodyPr wrap="square">
            <a:spAutoFit/>
          </a:bodyPr>
          <a:lstStyle/>
          <a:p>
            <a:pPr algn="ctr"/>
            <a:r>
              <a:rPr lang="en-US" sz="2400" b="1" dirty="0"/>
              <a:t>12.3.4 Refining the Abstraction with Loop Invariants</a:t>
            </a:r>
          </a:p>
        </p:txBody>
      </p:sp>
    </p:spTree>
    <p:extLst>
      <p:ext uri="{BB962C8B-B14F-4D97-AF65-F5344CB8AC3E}">
        <p14:creationId xmlns:p14="http://schemas.microsoft.com/office/powerpoint/2010/main" val="31039971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A0B5137D-60DD-6F8B-C079-0E0CF07D30D3}"/>
              </a:ext>
            </a:extLst>
          </p:cNvPr>
          <p:cNvSpPr txBox="1"/>
          <p:nvPr/>
        </p:nvSpPr>
        <p:spPr>
          <a:xfrm>
            <a:off x="1002984" y="3071852"/>
            <a:ext cx="6173321" cy="2862322"/>
          </a:xfrm>
          <a:prstGeom prst="rect">
            <a:avLst/>
          </a:prstGeom>
          <a:noFill/>
        </p:spPr>
        <p:txBody>
          <a:bodyPr wrap="square">
            <a:spAutoFit/>
          </a:bodyPr>
          <a:lstStyle/>
          <a:p>
            <a:pPr marL="285750" indent="-285750">
              <a:buFont typeface="Arial" panose="020B0604020202020204" pitchFamily="34" charset="0"/>
              <a:buChar char="•"/>
            </a:pPr>
            <a:r>
              <a:rPr lang="en-US" dirty="0"/>
              <a:t> Splitting the analysis into two cases can help: </a:t>
            </a:r>
          </a:p>
          <a:p>
            <a:pPr marL="285750" indent="-285750">
              <a:buFont typeface="Arial" panose="020B0604020202020204" pitchFamily="34" charset="0"/>
              <a:buChar char="•"/>
            </a:pPr>
            <a:endParaRPr lang="en-US" dirty="0"/>
          </a:p>
          <a:p>
            <a:pPr marL="342900" indent="-342900">
              <a:buFont typeface="+mj-lt"/>
              <a:buAutoNum type="arabicPeriod"/>
            </a:pPr>
            <a:r>
              <a:rPr lang="en-US" dirty="0"/>
              <a:t>If request != NULL, the program executes the “then” branch of the if statement in Line 16. As a result, the variable state has the value unlocked. Thus, the assertion for the induction step case (Line 25) passes. Furthermore, since count is equal to </a:t>
            </a:r>
            <a:r>
              <a:rPr lang="en-US" dirty="0" err="1"/>
              <a:t>old_count</a:t>
            </a:r>
            <a:r>
              <a:rPr lang="en-US" dirty="0"/>
              <a:t> plus one, </a:t>
            </a:r>
            <a:r>
              <a:rPr lang="en-US" dirty="0" err="1"/>
              <a:t>old_count</a:t>
            </a:r>
            <a:r>
              <a:rPr lang="en-US" dirty="0"/>
              <a:t> is different from count, which means that the assertion in Line 29 is not even executed owing to the 	assumption in Line 27.</a:t>
            </a:r>
          </a:p>
          <a:p>
            <a:pPr marL="1200150" lvl="2" indent="-285750">
              <a:buFont typeface="Arial" panose="020B0604020202020204" pitchFamily="34" charset="0"/>
              <a:buChar char="•"/>
            </a:pPr>
            <a:endParaRPr lang="en-US" dirty="0"/>
          </a:p>
        </p:txBody>
      </p:sp>
      <p:sp>
        <p:nvSpPr>
          <p:cNvPr id="3" name="TextBox 2">
            <a:extLst>
              <a:ext uri="{FF2B5EF4-FFF2-40B4-BE49-F238E27FC236}">
                <a16:creationId xmlns:a16="http://schemas.microsoft.com/office/drawing/2014/main" id="{8A9B96AD-0B03-3244-867F-1D09ABB8B98B}"/>
              </a:ext>
            </a:extLst>
          </p:cNvPr>
          <p:cNvSpPr txBox="1"/>
          <p:nvPr/>
        </p:nvSpPr>
        <p:spPr>
          <a:xfrm>
            <a:off x="1539344" y="1083090"/>
            <a:ext cx="3889184" cy="1754326"/>
          </a:xfrm>
          <a:prstGeom prst="rect">
            <a:avLst/>
          </a:prstGeom>
          <a:noFill/>
        </p:spPr>
        <p:txBody>
          <a:bodyPr wrap="square">
            <a:spAutoFit/>
          </a:bodyPr>
          <a:lstStyle/>
          <a:p>
            <a:pPr marL="285750" indent="-285750">
              <a:buFont typeface="Arial" panose="020B0604020202020204" pitchFamily="34" charset="0"/>
              <a:buChar char="•"/>
            </a:pPr>
            <a:r>
              <a:rPr lang="en-US" dirty="0"/>
              <a:t>The assertions in lines 3, 12, and 18 pass trivially.</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 It is more difficult to see why the two assertions in Lines 25 and 29 pass.</a:t>
            </a:r>
          </a:p>
        </p:txBody>
      </p:sp>
      <p:pic>
        <p:nvPicPr>
          <p:cNvPr id="4" name="Picture 3">
            <a:extLst>
              <a:ext uri="{FF2B5EF4-FFF2-40B4-BE49-F238E27FC236}">
                <a16:creationId xmlns:a16="http://schemas.microsoft.com/office/drawing/2014/main" id="{5D492E87-2E0E-06F2-C3B4-98CCE94E143A}"/>
              </a:ext>
            </a:extLst>
          </p:cNvPr>
          <p:cNvPicPr>
            <a:picLocks noChangeAspect="1"/>
          </p:cNvPicPr>
          <p:nvPr/>
        </p:nvPicPr>
        <p:blipFill>
          <a:blip r:embed="rId2"/>
          <a:stretch>
            <a:fillRect/>
          </a:stretch>
        </p:blipFill>
        <p:spPr>
          <a:xfrm>
            <a:off x="7176305" y="544010"/>
            <a:ext cx="5015695" cy="6059347"/>
          </a:xfrm>
          <a:prstGeom prst="rect">
            <a:avLst/>
          </a:prstGeom>
        </p:spPr>
      </p:pic>
      <p:sp>
        <p:nvSpPr>
          <p:cNvPr id="5" name="TextBox 4">
            <a:extLst>
              <a:ext uri="{FF2B5EF4-FFF2-40B4-BE49-F238E27FC236}">
                <a16:creationId xmlns:a16="http://schemas.microsoft.com/office/drawing/2014/main" id="{353FEB78-2DF9-C67E-D1E0-F47C973DBE1E}"/>
              </a:ext>
            </a:extLst>
          </p:cNvPr>
          <p:cNvSpPr txBox="1"/>
          <p:nvPr/>
        </p:nvSpPr>
        <p:spPr>
          <a:xfrm>
            <a:off x="2132162" y="82345"/>
            <a:ext cx="7356422" cy="461665"/>
          </a:xfrm>
          <a:prstGeom prst="rect">
            <a:avLst/>
          </a:prstGeom>
          <a:noFill/>
        </p:spPr>
        <p:txBody>
          <a:bodyPr wrap="square">
            <a:spAutoFit/>
          </a:bodyPr>
          <a:lstStyle/>
          <a:p>
            <a:pPr algn="ctr"/>
            <a:r>
              <a:rPr lang="en-US" sz="2400" b="1" dirty="0"/>
              <a:t>12.3.4 Refining the Abstraction with Loop Invariants</a:t>
            </a:r>
          </a:p>
        </p:txBody>
      </p:sp>
    </p:spTree>
    <p:extLst>
      <p:ext uri="{BB962C8B-B14F-4D97-AF65-F5344CB8AC3E}">
        <p14:creationId xmlns:p14="http://schemas.microsoft.com/office/powerpoint/2010/main" val="26575627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C595CFD-05B1-3E2E-2CA3-7F6394392D21}"/>
              </a:ext>
            </a:extLst>
          </p:cNvPr>
          <p:cNvSpPr txBox="1"/>
          <p:nvPr/>
        </p:nvSpPr>
        <p:spPr>
          <a:xfrm>
            <a:off x="1096780" y="40721"/>
            <a:ext cx="8991600" cy="692901"/>
          </a:xfrm>
          <a:prstGeom prst="rect">
            <a:avLst/>
          </a:prstGeom>
        </p:spPr>
        <p:txBody>
          <a:bodyPr vert="horz" lIns="91440" tIns="45720" rIns="91440" bIns="45720" rtlCol="0" anchor="b">
            <a:normAutofit/>
          </a:bodyPr>
          <a:lstStyle/>
          <a:p>
            <a:pPr algn="ctr" defTabSz="914400">
              <a:lnSpc>
                <a:spcPct val="85000"/>
              </a:lnSpc>
              <a:spcBef>
                <a:spcPct val="0"/>
              </a:spcBef>
              <a:spcAft>
                <a:spcPts val="450"/>
              </a:spcAft>
            </a:pPr>
            <a:r>
              <a:rPr lang="en-US" sz="3600" spc="-50" dirty="0">
                <a:solidFill>
                  <a:schemeClr val="tx1">
                    <a:lumMod val="75000"/>
                    <a:lumOff val="25000"/>
                  </a:schemeClr>
                </a:solidFill>
                <a:latin typeface="+mj-lt"/>
                <a:ea typeface="+mj-ea"/>
                <a:cs typeface="+mj-cs"/>
              </a:rPr>
              <a:t>12.3 Unbounded Program Analysis </a:t>
            </a:r>
          </a:p>
        </p:txBody>
      </p:sp>
      <p:sp>
        <p:nvSpPr>
          <p:cNvPr id="5" name="TextBox 4">
            <a:extLst>
              <a:ext uri="{FF2B5EF4-FFF2-40B4-BE49-F238E27FC236}">
                <a16:creationId xmlns:a16="http://schemas.microsoft.com/office/drawing/2014/main" id="{7C7F16CA-33F6-9608-F8B8-A32B4B74E29F}"/>
              </a:ext>
            </a:extLst>
          </p:cNvPr>
          <p:cNvSpPr txBox="1"/>
          <p:nvPr/>
        </p:nvSpPr>
        <p:spPr>
          <a:xfrm>
            <a:off x="2545830" y="863377"/>
            <a:ext cx="6093500" cy="369332"/>
          </a:xfrm>
          <a:prstGeom prst="rect">
            <a:avLst/>
          </a:prstGeom>
          <a:noFill/>
        </p:spPr>
        <p:txBody>
          <a:bodyPr wrap="square">
            <a:spAutoFit/>
          </a:bodyPr>
          <a:lstStyle/>
          <a:p>
            <a:pPr marL="0" indent="0" algn="ctr">
              <a:buNone/>
            </a:pPr>
            <a:r>
              <a:rPr lang="en-US" b="1" dirty="0"/>
              <a:t>Undecidability</a:t>
            </a:r>
          </a:p>
        </p:txBody>
      </p:sp>
      <p:pic>
        <p:nvPicPr>
          <p:cNvPr id="11270" name="Picture 6" descr="Ch. 8 Terms Flashcards | Quizlet">
            <a:extLst>
              <a:ext uri="{FF2B5EF4-FFF2-40B4-BE49-F238E27FC236}">
                <a16:creationId xmlns:a16="http://schemas.microsoft.com/office/drawing/2014/main" id="{C83D26EC-B792-6E28-22AD-EC6F78CB7EE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25338" y="1956407"/>
            <a:ext cx="4891844" cy="3668884"/>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a:extLst>
              <a:ext uri="{FF2B5EF4-FFF2-40B4-BE49-F238E27FC236}">
                <a16:creationId xmlns:a16="http://schemas.microsoft.com/office/drawing/2014/main" id="{559F1237-DF73-CB51-0ADE-D399B3148863}"/>
              </a:ext>
            </a:extLst>
          </p:cNvPr>
          <p:cNvSpPr txBox="1"/>
          <p:nvPr/>
        </p:nvSpPr>
        <p:spPr>
          <a:xfrm>
            <a:off x="674271" y="2459504"/>
            <a:ext cx="6093500" cy="3046988"/>
          </a:xfrm>
          <a:prstGeom prst="rect">
            <a:avLst/>
          </a:prstGeom>
          <a:noFill/>
        </p:spPr>
        <p:txBody>
          <a:bodyPr wrap="square">
            <a:spAutoFit/>
          </a:bodyPr>
          <a:lstStyle/>
          <a:p>
            <a:pPr marL="800100" lvl="1" indent="-342900">
              <a:buFont typeface="Arial" panose="020B0604020202020204" pitchFamily="34" charset="0"/>
              <a:buChar char="•"/>
            </a:pPr>
            <a:r>
              <a:rPr lang="en-US" sz="2400" b="1" dirty="0"/>
              <a:t>Undecidability (</a:t>
            </a:r>
            <a:r>
              <a:rPr lang="en-US" sz="2400" dirty="0"/>
              <a:t>Unrecognizable</a:t>
            </a:r>
            <a:r>
              <a:rPr lang="en-US" sz="2400" b="1" dirty="0"/>
              <a:t>):</a:t>
            </a:r>
            <a:r>
              <a:rPr lang="en-US" sz="2400" dirty="0"/>
              <a:t> </a:t>
            </a:r>
          </a:p>
          <a:p>
            <a:pPr marL="1257300" lvl="2" indent="-342900">
              <a:buFont typeface="Arial" panose="020B0604020202020204" pitchFamily="34" charset="0"/>
              <a:buChar char="•"/>
            </a:pPr>
            <a:r>
              <a:rPr lang="en-US" sz="2400" dirty="0"/>
              <a:t>The verification of unbounded programs is undecidable because it is infeasible to exhaustively analyze all potential states.</a:t>
            </a:r>
          </a:p>
          <a:p>
            <a:pPr marL="1257300" lvl="2" indent="-342900">
              <a:buFont typeface="Arial" panose="020B0604020202020204" pitchFamily="34" charset="0"/>
              <a:buChar char="•"/>
            </a:pPr>
            <a:r>
              <a:rPr lang="en-US" sz="2400" dirty="0"/>
              <a:t>This is related to the Halting problem , and we know that its semi-decidable problem</a:t>
            </a:r>
          </a:p>
        </p:txBody>
      </p:sp>
    </p:spTree>
    <p:extLst>
      <p:ext uri="{BB962C8B-B14F-4D97-AF65-F5344CB8AC3E}">
        <p14:creationId xmlns:p14="http://schemas.microsoft.com/office/powerpoint/2010/main" val="8618946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A0B5137D-60DD-6F8B-C079-0E0CF07D30D3}"/>
              </a:ext>
            </a:extLst>
          </p:cNvPr>
          <p:cNvSpPr txBox="1"/>
          <p:nvPr/>
        </p:nvSpPr>
        <p:spPr>
          <a:xfrm>
            <a:off x="1256292" y="2134303"/>
            <a:ext cx="6762293" cy="3970318"/>
          </a:xfrm>
          <a:prstGeom prst="rect">
            <a:avLst/>
          </a:prstGeom>
          <a:noFill/>
        </p:spPr>
        <p:txBody>
          <a:bodyPr wrap="square">
            <a:spAutoFit/>
          </a:bodyPr>
          <a:lstStyle/>
          <a:p>
            <a:pPr marL="285750" indent="-285750">
              <a:buFont typeface="Arial" panose="020B0604020202020204" pitchFamily="34" charset="0"/>
              <a:buChar char="•"/>
            </a:pPr>
            <a:r>
              <a:rPr lang="en-US" dirty="0"/>
              <a:t> Splitting the analysis into two cases can help: </a:t>
            </a:r>
          </a:p>
          <a:p>
            <a:pPr lvl="2"/>
            <a:r>
              <a:rPr lang="en-US" dirty="0"/>
              <a:t>• If request != NULL, the program executes the “then” branch of the if statement in Line 16. As a result, the variable state has the value unlocked. Thus, the assertion for the induction step case (Line 25) passes. Furthermore, since count is equal to </a:t>
            </a:r>
            <a:r>
              <a:rPr lang="en-US" dirty="0" err="1"/>
              <a:t>old_count</a:t>
            </a:r>
            <a:r>
              <a:rPr lang="en-US" dirty="0"/>
              <a:t> plus one, </a:t>
            </a:r>
            <a:r>
              <a:rPr lang="en-US" dirty="0" err="1"/>
              <a:t>old_count</a:t>
            </a:r>
            <a:r>
              <a:rPr lang="en-US" dirty="0"/>
              <a:t> is different from count, which means that the </a:t>
            </a:r>
          </a:p>
          <a:p>
            <a:pPr lvl="2"/>
            <a:r>
              <a:rPr lang="en-US" dirty="0"/>
              <a:t>assertion in Line 29 is not even executed owing to the assumption in Line 27.</a:t>
            </a:r>
          </a:p>
          <a:p>
            <a:pPr marL="1200150" lvl="2" indent="-285750">
              <a:buFont typeface="Arial" panose="020B0604020202020204" pitchFamily="34" charset="0"/>
              <a:buChar char="•"/>
            </a:pPr>
            <a:endParaRPr lang="en-US" dirty="0"/>
          </a:p>
          <a:p>
            <a:pPr lvl="2"/>
            <a:r>
              <a:rPr lang="en-US" dirty="0"/>
              <a:t>• If request == NULL, then the execution skips over the “then”-branch. The variable </a:t>
            </a:r>
            <a:r>
              <a:rPr lang="en-US" dirty="0" err="1"/>
              <a:t>old_count</a:t>
            </a:r>
            <a:r>
              <a:rPr lang="en-US" dirty="0"/>
              <a:t> is equal to count and 	state is equal to locked. As a consequence, both assertions pass trivially.</a:t>
            </a:r>
          </a:p>
        </p:txBody>
      </p:sp>
      <p:sp>
        <p:nvSpPr>
          <p:cNvPr id="3" name="TextBox 2">
            <a:extLst>
              <a:ext uri="{FF2B5EF4-FFF2-40B4-BE49-F238E27FC236}">
                <a16:creationId xmlns:a16="http://schemas.microsoft.com/office/drawing/2014/main" id="{8A9B96AD-0B03-3244-867F-1D09ABB8B98B}"/>
              </a:ext>
            </a:extLst>
          </p:cNvPr>
          <p:cNvSpPr txBox="1"/>
          <p:nvPr/>
        </p:nvSpPr>
        <p:spPr>
          <a:xfrm>
            <a:off x="1590903" y="753379"/>
            <a:ext cx="6152559" cy="1200329"/>
          </a:xfrm>
          <a:prstGeom prst="rect">
            <a:avLst/>
          </a:prstGeom>
          <a:noFill/>
        </p:spPr>
        <p:txBody>
          <a:bodyPr wrap="square">
            <a:spAutoFit/>
          </a:bodyPr>
          <a:lstStyle/>
          <a:p>
            <a:pPr marL="285750" indent="-285750">
              <a:buFont typeface="Arial" panose="020B0604020202020204" pitchFamily="34" charset="0"/>
              <a:buChar char="•"/>
            </a:pPr>
            <a:r>
              <a:rPr lang="en-US" dirty="0"/>
              <a:t>The assertions in lines 3, 12, and 18 pass trivially.</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 It is more difficult to see why the two assertions in Lines 25 and 29 pass.</a:t>
            </a:r>
          </a:p>
        </p:txBody>
      </p:sp>
      <p:pic>
        <p:nvPicPr>
          <p:cNvPr id="4" name="Picture 3">
            <a:extLst>
              <a:ext uri="{FF2B5EF4-FFF2-40B4-BE49-F238E27FC236}">
                <a16:creationId xmlns:a16="http://schemas.microsoft.com/office/drawing/2014/main" id="{5D492E87-2E0E-06F2-C3B4-98CCE94E143A}"/>
              </a:ext>
            </a:extLst>
          </p:cNvPr>
          <p:cNvPicPr>
            <a:picLocks noChangeAspect="1"/>
          </p:cNvPicPr>
          <p:nvPr/>
        </p:nvPicPr>
        <p:blipFill>
          <a:blip r:embed="rId2"/>
          <a:stretch>
            <a:fillRect/>
          </a:stretch>
        </p:blipFill>
        <p:spPr>
          <a:xfrm>
            <a:off x="8018585" y="659758"/>
            <a:ext cx="4173415" cy="5943599"/>
          </a:xfrm>
          <a:prstGeom prst="rect">
            <a:avLst/>
          </a:prstGeom>
        </p:spPr>
      </p:pic>
      <p:sp>
        <p:nvSpPr>
          <p:cNvPr id="2" name="TextBox 1">
            <a:extLst>
              <a:ext uri="{FF2B5EF4-FFF2-40B4-BE49-F238E27FC236}">
                <a16:creationId xmlns:a16="http://schemas.microsoft.com/office/drawing/2014/main" id="{DA34DCA1-B1BB-5EC5-99CE-8C3ECBEAD85B}"/>
              </a:ext>
            </a:extLst>
          </p:cNvPr>
          <p:cNvSpPr txBox="1"/>
          <p:nvPr/>
        </p:nvSpPr>
        <p:spPr>
          <a:xfrm>
            <a:off x="2417789" y="111119"/>
            <a:ext cx="7356422" cy="461665"/>
          </a:xfrm>
          <a:prstGeom prst="rect">
            <a:avLst/>
          </a:prstGeom>
          <a:noFill/>
        </p:spPr>
        <p:txBody>
          <a:bodyPr wrap="square">
            <a:spAutoFit/>
          </a:bodyPr>
          <a:lstStyle/>
          <a:p>
            <a:pPr algn="ctr"/>
            <a:r>
              <a:rPr lang="en-US" sz="2400" b="1" dirty="0"/>
              <a:t>12.3.4 Refining the Abstraction with Loop Invariants</a:t>
            </a:r>
          </a:p>
        </p:txBody>
      </p:sp>
    </p:spTree>
    <p:extLst>
      <p:ext uri="{BB962C8B-B14F-4D97-AF65-F5344CB8AC3E}">
        <p14:creationId xmlns:p14="http://schemas.microsoft.com/office/powerpoint/2010/main" val="7474555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F5120D91-1950-FD67-864F-7FCBF3263FDE}"/>
              </a:ext>
            </a:extLst>
          </p:cNvPr>
          <p:cNvSpPr txBox="1"/>
          <p:nvPr/>
        </p:nvSpPr>
        <p:spPr>
          <a:xfrm>
            <a:off x="2422786" y="1652582"/>
            <a:ext cx="8094688" cy="5078313"/>
          </a:xfrm>
          <a:prstGeom prst="rect">
            <a:avLst/>
          </a:prstGeom>
          <a:noFill/>
        </p:spPr>
        <p:txBody>
          <a:bodyPr wrap="square">
            <a:spAutoFit/>
          </a:bodyPr>
          <a:lstStyle/>
          <a:p>
            <a:pPr marL="285750" indent="-285750">
              <a:buFont typeface="Arial" panose="020B0604020202020204" pitchFamily="34" charset="0"/>
              <a:buChar char="•"/>
            </a:pPr>
            <a:r>
              <a:rPr lang="en-US" dirty="0"/>
              <a:t>The challenge is to find an invariant that is strong enough to prove the property as in the example above (recall that there the invariant was simply guessed).</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 As an extreme example, the constant “true” is also an invariant, but it is not helpful for verification: it does not restrict the states that are explored by the verification engine.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Finding suitable loop invariants is an area of active research.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Simple options include choosing predicates that appear in the program text, or constructing new predicates from the program variables and the usual relational operators.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 A heuristic selects candidates and then uses the decision procedure as described above in an attempt to confirm the invariant and the properties.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In general there is no algorithm that always finds an invariant that is strong enough to prove a given property. </a:t>
            </a:r>
            <a:endParaRPr lang="he-IL" dirty="0"/>
          </a:p>
        </p:txBody>
      </p:sp>
      <p:sp>
        <p:nvSpPr>
          <p:cNvPr id="2" name="TextBox 1">
            <a:extLst>
              <a:ext uri="{FF2B5EF4-FFF2-40B4-BE49-F238E27FC236}">
                <a16:creationId xmlns:a16="http://schemas.microsoft.com/office/drawing/2014/main" id="{ECAC6007-460B-3804-4FDA-DD5A0AAB130B}"/>
              </a:ext>
            </a:extLst>
          </p:cNvPr>
          <p:cNvSpPr txBox="1"/>
          <p:nvPr/>
        </p:nvSpPr>
        <p:spPr>
          <a:xfrm>
            <a:off x="2791919" y="243512"/>
            <a:ext cx="7356422" cy="461665"/>
          </a:xfrm>
          <a:prstGeom prst="rect">
            <a:avLst/>
          </a:prstGeom>
          <a:noFill/>
        </p:spPr>
        <p:txBody>
          <a:bodyPr wrap="square">
            <a:spAutoFit/>
          </a:bodyPr>
          <a:lstStyle/>
          <a:p>
            <a:pPr algn="ctr"/>
            <a:r>
              <a:rPr lang="en-US" sz="2400" b="1" dirty="0"/>
              <a:t>12.3.4 Refining the Abstraction with Loop Invariants</a:t>
            </a:r>
          </a:p>
        </p:txBody>
      </p:sp>
      <p:sp>
        <p:nvSpPr>
          <p:cNvPr id="3" name="TextBox 2">
            <a:extLst>
              <a:ext uri="{FF2B5EF4-FFF2-40B4-BE49-F238E27FC236}">
                <a16:creationId xmlns:a16="http://schemas.microsoft.com/office/drawing/2014/main" id="{F96829AF-23C7-5D37-3BC8-9A224B2468B6}"/>
              </a:ext>
            </a:extLst>
          </p:cNvPr>
          <p:cNvSpPr txBox="1"/>
          <p:nvPr/>
        </p:nvSpPr>
        <p:spPr>
          <a:xfrm>
            <a:off x="1892751" y="1283250"/>
            <a:ext cx="2091690" cy="400110"/>
          </a:xfrm>
          <a:prstGeom prst="rect">
            <a:avLst/>
          </a:prstGeom>
          <a:noFill/>
        </p:spPr>
        <p:txBody>
          <a:bodyPr wrap="square" rtlCol="1">
            <a:spAutoFit/>
          </a:bodyPr>
          <a:lstStyle/>
          <a:p>
            <a:r>
              <a:rPr lang="en-US" sz="2000" b="1" dirty="0"/>
              <a:t>Summary</a:t>
            </a:r>
            <a:endParaRPr lang="he-IL" sz="2000" b="1" dirty="0"/>
          </a:p>
        </p:txBody>
      </p:sp>
    </p:spTree>
    <p:extLst>
      <p:ext uri="{BB962C8B-B14F-4D97-AF65-F5344CB8AC3E}">
        <p14:creationId xmlns:p14="http://schemas.microsoft.com/office/powerpoint/2010/main" val="14116826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CAC6007-460B-3804-4FDA-DD5A0AAB130B}"/>
              </a:ext>
            </a:extLst>
          </p:cNvPr>
          <p:cNvSpPr txBox="1"/>
          <p:nvPr/>
        </p:nvSpPr>
        <p:spPr>
          <a:xfrm>
            <a:off x="2120588" y="347685"/>
            <a:ext cx="7356422" cy="769441"/>
          </a:xfrm>
          <a:prstGeom prst="rect">
            <a:avLst/>
          </a:prstGeom>
          <a:noFill/>
        </p:spPr>
        <p:txBody>
          <a:bodyPr wrap="square">
            <a:spAutoFit/>
          </a:bodyPr>
          <a:lstStyle/>
          <a:p>
            <a:pPr algn="ctr"/>
            <a:r>
              <a:rPr lang="en-US" sz="4400" b="1" dirty="0"/>
              <a:t>Q &amp; A</a:t>
            </a:r>
          </a:p>
        </p:txBody>
      </p:sp>
    </p:spTree>
    <p:extLst>
      <p:ext uri="{BB962C8B-B14F-4D97-AF65-F5344CB8AC3E}">
        <p14:creationId xmlns:p14="http://schemas.microsoft.com/office/powerpoint/2010/main" val="3054227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94AAE74E-A517-78DB-5BD9-75E6D4DFAAEA}"/>
              </a:ext>
            </a:extLst>
          </p:cNvPr>
          <p:cNvSpPr txBox="1"/>
          <p:nvPr/>
        </p:nvSpPr>
        <p:spPr>
          <a:xfrm>
            <a:off x="1314765" y="1393700"/>
            <a:ext cx="6576933" cy="1785104"/>
          </a:xfrm>
          <a:prstGeom prst="rect">
            <a:avLst/>
          </a:prstGeom>
          <a:noFill/>
        </p:spPr>
        <p:txBody>
          <a:bodyPr wrap="square">
            <a:spAutoFit/>
          </a:bodyPr>
          <a:lstStyle/>
          <a:p>
            <a:r>
              <a:rPr lang="en-US" sz="2200" dirty="0"/>
              <a:t>Under-Approximation (Technique from Sect. 12.2.2 )</a:t>
            </a:r>
          </a:p>
          <a:p>
            <a:pPr marL="742950" lvl="1" indent="-285750">
              <a:buFont typeface="Arial" panose="020B0604020202020204" pitchFamily="34" charset="0"/>
              <a:buChar char="•"/>
            </a:pPr>
            <a:r>
              <a:rPr lang="en-US" sz="2200" dirty="0"/>
              <a:t>Translates program into a formula with bounded loop depth</a:t>
            </a:r>
          </a:p>
          <a:p>
            <a:pPr marL="742950" lvl="1" indent="-285750">
              <a:buFont typeface="Arial" panose="020B0604020202020204" pitchFamily="34" charset="0"/>
              <a:buChar char="•"/>
            </a:pPr>
            <a:r>
              <a:rPr lang="en-US" sz="2200" dirty="0"/>
              <a:t>Underapproximates program behavior</a:t>
            </a:r>
          </a:p>
          <a:p>
            <a:pPr marL="742950" lvl="1" indent="-285750">
              <a:buFont typeface="Arial" panose="020B0604020202020204" pitchFamily="34" charset="0"/>
              <a:buChar char="•"/>
            </a:pPr>
            <a:r>
              <a:rPr lang="en-US" sz="2200" dirty="0"/>
              <a:t>Cannot confirm assertions beyond the bound</a:t>
            </a:r>
          </a:p>
        </p:txBody>
      </p:sp>
      <p:sp>
        <p:nvSpPr>
          <p:cNvPr id="8" name="TextBox 7">
            <a:extLst>
              <a:ext uri="{FF2B5EF4-FFF2-40B4-BE49-F238E27FC236}">
                <a16:creationId xmlns:a16="http://schemas.microsoft.com/office/drawing/2014/main" id="{1F37E58A-6F12-3F24-5A5B-75DA48021415}"/>
              </a:ext>
            </a:extLst>
          </p:cNvPr>
          <p:cNvSpPr txBox="1"/>
          <p:nvPr/>
        </p:nvSpPr>
        <p:spPr>
          <a:xfrm>
            <a:off x="2537710" y="223589"/>
            <a:ext cx="7116579" cy="400110"/>
          </a:xfrm>
          <a:prstGeom prst="rect">
            <a:avLst/>
          </a:prstGeom>
          <a:noFill/>
        </p:spPr>
        <p:txBody>
          <a:bodyPr wrap="square">
            <a:spAutoFit/>
          </a:bodyPr>
          <a:lstStyle/>
          <a:p>
            <a:pPr algn="ctr"/>
            <a:r>
              <a:rPr lang="en-US" sz="2000" b="1" dirty="0"/>
              <a:t>12.3.1Overapproximation with Nondeterministic Assignments </a:t>
            </a:r>
            <a:endParaRPr lang="he-IL" sz="2000" b="1" dirty="0"/>
          </a:p>
        </p:txBody>
      </p:sp>
      <p:pic>
        <p:nvPicPr>
          <p:cNvPr id="9" name="Picture 8">
            <a:extLst>
              <a:ext uri="{FF2B5EF4-FFF2-40B4-BE49-F238E27FC236}">
                <a16:creationId xmlns:a16="http://schemas.microsoft.com/office/drawing/2014/main" id="{EF13ED40-DDAE-C2F8-2B55-6BEDEED0F0C7}"/>
              </a:ext>
            </a:extLst>
          </p:cNvPr>
          <p:cNvPicPr>
            <a:picLocks noChangeAspect="1"/>
          </p:cNvPicPr>
          <p:nvPr/>
        </p:nvPicPr>
        <p:blipFill rotWithShape="1">
          <a:blip r:embed="rId3"/>
          <a:srcRect l="58380" t="26411"/>
          <a:stretch/>
        </p:blipFill>
        <p:spPr>
          <a:xfrm>
            <a:off x="8334532" y="1319709"/>
            <a:ext cx="3516639" cy="1785104"/>
          </a:xfrm>
          <a:prstGeom prst="rect">
            <a:avLst/>
          </a:prstGeom>
        </p:spPr>
      </p:pic>
      <p:pic>
        <p:nvPicPr>
          <p:cNvPr id="10" name="Picture 9">
            <a:extLst>
              <a:ext uri="{FF2B5EF4-FFF2-40B4-BE49-F238E27FC236}">
                <a16:creationId xmlns:a16="http://schemas.microsoft.com/office/drawing/2014/main" id="{2A87D1C3-C78A-BD19-A65C-08BB067F1772}"/>
              </a:ext>
            </a:extLst>
          </p:cNvPr>
          <p:cNvPicPr>
            <a:picLocks noChangeAspect="1"/>
          </p:cNvPicPr>
          <p:nvPr/>
        </p:nvPicPr>
        <p:blipFill rotWithShape="1">
          <a:blip r:embed="rId3"/>
          <a:srcRect t="33068" r="47366"/>
          <a:stretch/>
        </p:blipFill>
        <p:spPr>
          <a:xfrm>
            <a:off x="8222829" y="3800823"/>
            <a:ext cx="3740043" cy="1963307"/>
          </a:xfrm>
          <a:prstGeom prst="rect">
            <a:avLst/>
          </a:prstGeom>
        </p:spPr>
      </p:pic>
      <p:sp>
        <p:nvSpPr>
          <p:cNvPr id="12" name="TextBox 11">
            <a:extLst>
              <a:ext uri="{FF2B5EF4-FFF2-40B4-BE49-F238E27FC236}">
                <a16:creationId xmlns:a16="http://schemas.microsoft.com/office/drawing/2014/main" id="{C72F5493-ACA8-A3CE-D7E8-15E77809E63D}"/>
              </a:ext>
            </a:extLst>
          </p:cNvPr>
          <p:cNvSpPr txBox="1"/>
          <p:nvPr/>
        </p:nvSpPr>
        <p:spPr>
          <a:xfrm>
            <a:off x="1439056" y="3660459"/>
            <a:ext cx="6576933" cy="2123658"/>
          </a:xfrm>
          <a:prstGeom prst="rect">
            <a:avLst/>
          </a:prstGeom>
          <a:noFill/>
        </p:spPr>
        <p:txBody>
          <a:bodyPr wrap="square">
            <a:spAutoFit/>
          </a:bodyPr>
          <a:lstStyle/>
          <a:p>
            <a:r>
              <a:rPr lang="en-US" sz="2200" dirty="0"/>
              <a:t>Over-Approximation a new program transformation</a:t>
            </a:r>
          </a:p>
          <a:p>
            <a:pPr marL="742950" lvl="1" indent="-285750">
              <a:buFont typeface="Arial" panose="020B0604020202020204" pitchFamily="34" charset="0"/>
              <a:buChar char="•"/>
            </a:pPr>
            <a:r>
              <a:rPr lang="en-US" sz="2200" dirty="0"/>
              <a:t>Converts a program with loops into a loop-free program</a:t>
            </a:r>
          </a:p>
          <a:p>
            <a:pPr marL="742950" lvl="1" indent="-285750">
              <a:buFont typeface="Arial" panose="020B0604020202020204" pitchFamily="34" charset="0"/>
              <a:buChar char="•"/>
            </a:pPr>
            <a:r>
              <a:rPr lang="en-US" sz="2200" dirty="0"/>
              <a:t>Overapproximates the original program behavior</a:t>
            </a:r>
          </a:p>
          <a:p>
            <a:pPr marL="742950" lvl="1" indent="-285750">
              <a:buFont typeface="Arial" panose="020B0604020202020204" pitchFamily="34" charset="0"/>
              <a:buChar char="•"/>
            </a:pPr>
            <a:r>
              <a:rPr lang="en-US" sz="2200" dirty="0"/>
              <a:t>Allows claims about executions of arbitrary length</a:t>
            </a:r>
          </a:p>
        </p:txBody>
      </p:sp>
    </p:spTree>
    <p:extLst>
      <p:ext uri="{BB962C8B-B14F-4D97-AF65-F5344CB8AC3E}">
        <p14:creationId xmlns:p14="http://schemas.microsoft.com/office/powerpoint/2010/main" val="3569665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15FF890B-3CE7-403A-AECE-2DE04FC7AF8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0812" y="0"/>
            <a:ext cx="2436813" cy="6858001"/>
            <a:chOff x="1320800" y="0"/>
            <a:chExt cx="2436813" cy="6858001"/>
          </a:xfrm>
        </p:grpSpPr>
        <p:sp>
          <p:nvSpPr>
            <p:cNvPr id="6" name="Freeform 6">
              <a:extLst>
                <a:ext uri="{FF2B5EF4-FFF2-40B4-BE49-F238E27FC236}">
                  <a16:creationId xmlns:a16="http://schemas.microsoft.com/office/drawing/2014/main" id="{99A4E160-6CFD-4514-9E20-CA6692CCDB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txBody>
            <a:bodyPr/>
            <a:lstStyle/>
            <a:p>
              <a:endParaRPr lang="he-IL"/>
            </a:p>
          </p:txBody>
        </p:sp>
        <p:sp>
          <p:nvSpPr>
            <p:cNvPr id="7" name="Freeform 7">
              <a:extLst>
                <a:ext uri="{FF2B5EF4-FFF2-40B4-BE49-F238E27FC236}">
                  <a16:creationId xmlns:a16="http://schemas.microsoft.com/office/drawing/2014/main" id="{3DCD16F5-8D15-45FD-BA62-ADAC08183A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txBody>
            <a:bodyPr/>
            <a:lstStyle/>
            <a:p>
              <a:endParaRPr lang="he-IL"/>
            </a:p>
          </p:txBody>
        </p:sp>
        <p:sp>
          <p:nvSpPr>
            <p:cNvPr id="8" name="Freeform 8">
              <a:extLst>
                <a:ext uri="{FF2B5EF4-FFF2-40B4-BE49-F238E27FC236}">
                  <a16:creationId xmlns:a16="http://schemas.microsoft.com/office/drawing/2014/main" id="{E7CFAF28-6FDA-4C2C-BE51-123D1115F7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txBody>
            <a:bodyPr/>
            <a:lstStyle/>
            <a:p>
              <a:endParaRPr lang="he-IL"/>
            </a:p>
          </p:txBody>
        </p:sp>
        <p:sp>
          <p:nvSpPr>
            <p:cNvPr id="16" name="Freeform 9">
              <a:extLst>
                <a:ext uri="{FF2B5EF4-FFF2-40B4-BE49-F238E27FC236}">
                  <a16:creationId xmlns:a16="http://schemas.microsoft.com/office/drawing/2014/main" id="{1FD12703-0627-4991-B2A4-F96519F908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txBody>
            <a:bodyPr/>
            <a:lstStyle/>
            <a:p>
              <a:endParaRPr lang="he-IL"/>
            </a:p>
          </p:txBody>
        </p:sp>
        <p:sp>
          <p:nvSpPr>
            <p:cNvPr id="24" name="Freeform 10">
              <a:extLst>
                <a:ext uri="{FF2B5EF4-FFF2-40B4-BE49-F238E27FC236}">
                  <a16:creationId xmlns:a16="http://schemas.microsoft.com/office/drawing/2014/main" id="{A5758E0B-DF61-40A8-B765-BC6841906A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txBody>
            <a:bodyPr/>
            <a:lstStyle/>
            <a:p>
              <a:endParaRPr lang="he-IL"/>
            </a:p>
          </p:txBody>
        </p:sp>
        <p:sp>
          <p:nvSpPr>
            <p:cNvPr id="26" name="Freeform 11">
              <a:extLst>
                <a:ext uri="{FF2B5EF4-FFF2-40B4-BE49-F238E27FC236}">
                  <a16:creationId xmlns:a16="http://schemas.microsoft.com/office/drawing/2014/main" id="{3E063A1F-9566-4436-B4E3-2890FBBC2C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txBody>
            <a:bodyPr/>
            <a:lstStyle/>
            <a:p>
              <a:endParaRPr lang="he-IL"/>
            </a:p>
          </p:txBody>
        </p:sp>
      </p:grpSp>
      <p:grpSp>
        <p:nvGrpSpPr>
          <p:cNvPr id="17" name="Group 16">
            <a:extLst>
              <a:ext uri="{FF2B5EF4-FFF2-40B4-BE49-F238E27FC236}">
                <a16:creationId xmlns:a16="http://schemas.microsoft.com/office/drawing/2014/main" id="{DF8D5C46-63E5-40C5-A208-4B2189FA103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0812" y="0"/>
            <a:ext cx="2436813" cy="6858001"/>
            <a:chOff x="1320800" y="0"/>
            <a:chExt cx="2436813" cy="6858001"/>
          </a:xfrm>
        </p:grpSpPr>
        <p:sp>
          <p:nvSpPr>
            <p:cNvPr id="27" name="Freeform 6">
              <a:extLst>
                <a:ext uri="{FF2B5EF4-FFF2-40B4-BE49-F238E27FC236}">
                  <a16:creationId xmlns:a16="http://schemas.microsoft.com/office/drawing/2014/main" id="{4A42B4ED-376E-46C3-8BB2-EAFC660D11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txBody>
            <a:bodyPr/>
            <a:lstStyle/>
            <a:p>
              <a:endParaRPr lang="he-IL"/>
            </a:p>
          </p:txBody>
        </p:sp>
        <p:sp>
          <p:nvSpPr>
            <p:cNvPr id="28" name="Freeform 7">
              <a:extLst>
                <a:ext uri="{FF2B5EF4-FFF2-40B4-BE49-F238E27FC236}">
                  <a16:creationId xmlns:a16="http://schemas.microsoft.com/office/drawing/2014/main" id="{94E0795D-42C3-4DFD-AEB0-286A1CF143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txBody>
            <a:bodyPr/>
            <a:lstStyle/>
            <a:p>
              <a:endParaRPr lang="he-IL"/>
            </a:p>
          </p:txBody>
        </p:sp>
        <p:sp>
          <p:nvSpPr>
            <p:cNvPr id="29" name="Freeform 8">
              <a:extLst>
                <a:ext uri="{FF2B5EF4-FFF2-40B4-BE49-F238E27FC236}">
                  <a16:creationId xmlns:a16="http://schemas.microsoft.com/office/drawing/2014/main" id="{A2ACED1B-99D0-4C14-B63B-963889DCDB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txBody>
            <a:bodyPr/>
            <a:lstStyle/>
            <a:p>
              <a:endParaRPr lang="he-IL"/>
            </a:p>
          </p:txBody>
        </p:sp>
        <p:sp>
          <p:nvSpPr>
            <p:cNvPr id="30" name="Freeform 9">
              <a:extLst>
                <a:ext uri="{FF2B5EF4-FFF2-40B4-BE49-F238E27FC236}">
                  <a16:creationId xmlns:a16="http://schemas.microsoft.com/office/drawing/2014/main" id="{5C5D324F-33A3-4C66-BFE5-1742CA4E59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txBody>
            <a:bodyPr/>
            <a:lstStyle/>
            <a:p>
              <a:endParaRPr lang="he-IL"/>
            </a:p>
          </p:txBody>
        </p:sp>
        <p:sp>
          <p:nvSpPr>
            <p:cNvPr id="31" name="Freeform 10">
              <a:extLst>
                <a:ext uri="{FF2B5EF4-FFF2-40B4-BE49-F238E27FC236}">
                  <a16:creationId xmlns:a16="http://schemas.microsoft.com/office/drawing/2014/main" id="{EC572FC8-A465-4BA3-BA4D-2EC538C042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txBody>
            <a:bodyPr/>
            <a:lstStyle/>
            <a:p>
              <a:endParaRPr lang="he-IL"/>
            </a:p>
          </p:txBody>
        </p:sp>
        <p:sp>
          <p:nvSpPr>
            <p:cNvPr id="32" name="Freeform 11">
              <a:extLst>
                <a:ext uri="{FF2B5EF4-FFF2-40B4-BE49-F238E27FC236}">
                  <a16:creationId xmlns:a16="http://schemas.microsoft.com/office/drawing/2014/main" id="{66CC2B15-8E3B-4CFF-99E4-5B4E4D8CF9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txBody>
            <a:bodyPr/>
            <a:lstStyle/>
            <a:p>
              <a:endParaRPr lang="he-IL"/>
            </a:p>
          </p:txBody>
        </p:sp>
      </p:grpSp>
      <p:sp>
        <p:nvSpPr>
          <p:cNvPr id="2" name="TextBox 1">
            <a:extLst>
              <a:ext uri="{FF2B5EF4-FFF2-40B4-BE49-F238E27FC236}">
                <a16:creationId xmlns:a16="http://schemas.microsoft.com/office/drawing/2014/main" id="{7B8FA6FE-58F3-CE49-017B-2FEE6C854FF1}"/>
              </a:ext>
            </a:extLst>
          </p:cNvPr>
          <p:cNvSpPr txBox="1"/>
          <p:nvPr/>
        </p:nvSpPr>
        <p:spPr>
          <a:xfrm>
            <a:off x="1838288" y="37177"/>
            <a:ext cx="9509277" cy="613727"/>
          </a:xfrm>
          <a:prstGeom prst="rect">
            <a:avLst/>
          </a:prstGeom>
        </p:spPr>
        <p:txBody>
          <a:bodyPr vert="horz" lIns="91440" tIns="45720" rIns="91440" bIns="45720" rtlCol="0" anchor="ctr">
            <a:normAutofit/>
          </a:bodyPr>
          <a:lstStyle/>
          <a:p>
            <a:pPr algn="ctr">
              <a:lnSpc>
                <a:spcPct val="90000"/>
              </a:lnSpc>
              <a:spcBef>
                <a:spcPct val="0"/>
              </a:spcBef>
              <a:spcAft>
                <a:spcPts val="600"/>
              </a:spcAft>
            </a:pPr>
            <a:r>
              <a:rPr lang="en-US" sz="2400" b="1" dirty="0">
                <a:ln w="3175" cmpd="sng">
                  <a:noFill/>
                </a:ln>
                <a:latin typeface="+mj-lt"/>
                <a:ea typeface="+mj-ea"/>
                <a:cs typeface="+mj-cs"/>
              </a:rPr>
              <a:t>12.3.1 </a:t>
            </a:r>
            <a:r>
              <a:rPr lang="en-US" sz="2400" b="1" dirty="0" err="1">
                <a:ln w="3175" cmpd="sng">
                  <a:noFill/>
                </a:ln>
                <a:latin typeface="+mj-lt"/>
                <a:ea typeface="+mj-ea"/>
                <a:cs typeface="+mj-cs"/>
              </a:rPr>
              <a:t>Overapproxaimation</a:t>
            </a:r>
            <a:r>
              <a:rPr lang="en-US" sz="2400" b="1" dirty="0">
                <a:ln w="3175" cmpd="sng">
                  <a:noFill/>
                </a:ln>
                <a:latin typeface="+mj-lt"/>
                <a:ea typeface="+mj-ea"/>
                <a:cs typeface="+mj-cs"/>
              </a:rPr>
              <a:t> with Nondeterministic Assignments </a:t>
            </a:r>
          </a:p>
        </p:txBody>
      </p:sp>
      <p:sp>
        <p:nvSpPr>
          <p:cNvPr id="3" name="Content Placeholder 10">
            <a:extLst>
              <a:ext uri="{FF2B5EF4-FFF2-40B4-BE49-F238E27FC236}">
                <a16:creationId xmlns:a16="http://schemas.microsoft.com/office/drawing/2014/main" id="{F03C86D3-97EE-D4DC-9E1D-4C08D1CD4B5E}"/>
              </a:ext>
            </a:extLst>
          </p:cNvPr>
          <p:cNvSpPr txBox="1">
            <a:spLocks/>
          </p:cNvSpPr>
          <p:nvPr/>
        </p:nvSpPr>
        <p:spPr>
          <a:xfrm>
            <a:off x="1050289" y="899410"/>
            <a:ext cx="4939348" cy="5491397"/>
          </a:xfrm>
          <a:prstGeom prst="rect">
            <a:avLst/>
          </a:prstGeom>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defTabSz="457200">
              <a:spcBef>
                <a:spcPct val="20000"/>
              </a:spcBef>
              <a:spcAft>
                <a:spcPts val="600"/>
              </a:spcAft>
              <a:buClr>
                <a:schemeClr val="accent1">
                  <a:lumMod val="75000"/>
                </a:schemeClr>
              </a:buClr>
              <a:buSzPct val="145000"/>
              <a:buFont typeface="Arial"/>
              <a:buChar char="•"/>
            </a:pPr>
            <a:r>
              <a:rPr lang="en-US" sz="1800" dirty="0"/>
              <a:t>For each loop and each program variable that is modified by the loop, add an assignment at the beginning of the loop that assigns a nondeterministic value to the variable. </a:t>
            </a:r>
          </a:p>
          <a:p>
            <a:pPr marL="514350" defTabSz="457200">
              <a:spcBef>
                <a:spcPct val="20000"/>
              </a:spcBef>
              <a:spcAft>
                <a:spcPts val="600"/>
              </a:spcAft>
              <a:buClr>
                <a:schemeClr val="accent1">
                  <a:lumMod val="75000"/>
                </a:schemeClr>
              </a:buClr>
              <a:buSzPct val="145000"/>
              <a:buFont typeface="Arial"/>
              <a:buChar char="•"/>
            </a:pPr>
            <a:endParaRPr lang="en-US" sz="1800" dirty="0"/>
          </a:p>
          <a:p>
            <a:pPr marL="514350" defTabSz="457200">
              <a:spcBef>
                <a:spcPct val="20000"/>
              </a:spcBef>
              <a:spcAft>
                <a:spcPts val="600"/>
              </a:spcAft>
              <a:buClr>
                <a:schemeClr val="accent1">
                  <a:lumMod val="75000"/>
                </a:schemeClr>
              </a:buClr>
              <a:buSzPct val="145000"/>
              <a:buFont typeface="Arial"/>
              <a:buChar char="•"/>
            </a:pPr>
            <a:r>
              <a:rPr lang="en-US" sz="1800" dirty="0"/>
              <a:t> After each loop, add an assumption that the negation of the loop condition holds. An assumption is a program statement assume(c) that aborts any path that does not satisfy c. </a:t>
            </a:r>
          </a:p>
          <a:p>
            <a:pPr marL="514350" defTabSz="457200">
              <a:spcBef>
                <a:spcPct val="20000"/>
              </a:spcBef>
              <a:spcAft>
                <a:spcPts val="600"/>
              </a:spcAft>
              <a:buClr>
                <a:schemeClr val="accent1">
                  <a:lumMod val="75000"/>
                </a:schemeClr>
              </a:buClr>
              <a:buSzPct val="145000"/>
              <a:buFont typeface="Arial"/>
              <a:buChar char="•"/>
            </a:pPr>
            <a:endParaRPr lang="en-US" sz="1800" dirty="0"/>
          </a:p>
          <a:p>
            <a:pPr marL="514350" defTabSz="457200">
              <a:spcBef>
                <a:spcPct val="20000"/>
              </a:spcBef>
              <a:spcAft>
                <a:spcPts val="600"/>
              </a:spcAft>
              <a:buClr>
                <a:schemeClr val="accent1">
                  <a:lumMod val="75000"/>
                </a:schemeClr>
              </a:buClr>
              <a:buSzPct val="145000"/>
              <a:buFont typeface="Arial"/>
              <a:buChar char="•"/>
            </a:pPr>
            <a:r>
              <a:rPr lang="en-US" sz="1800" dirty="0"/>
              <a:t>Replace each while loop with an if statement using the condition of the loop as the condition of the if statement. </a:t>
            </a:r>
          </a:p>
          <a:p>
            <a:pPr marL="514350" defTabSz="457200">
              <a:spcBef>
                <a:spcPct val="20000"/>
              </a:spcBef>
              <a:spcAft>
                <a:spcPts val="600"/>
              </a:spcAft>
              <a:buClr>
                <a:schemeClr val="accent1">
                  <a:lumMod val="75000"/>
                </a:schemeClr>
              </a:buClr>
              <a:buSzPct val="145000"/>
              <a:buFont typeface="Arial"/>
              <a:buChar char="•"/>
            </a:pPr>
            <a:endParaRPr lang="en-US" sz="1800" dirty="0"/>
          </a:p>
        </p:txBody>
      </p:sp>
      <p:sp>
        <p:nvSpPr>
          <p:cNvPr id="25" name="Rounded Rectangle 16">
            <a:extLst>
              <a:ext uri="{FF2B5EF4-FFF2-40B4-BE49-F238E27FC236}">
                <a16:creationId xmlns:a16="http://schemas.microsoft.com/office/drawing/2014/main" id="{63A60C88-7443-4827-9241-5019758CB4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648931"/>
            <a:ext cx="5407023" cy="5231964"/>
          </a:xfrm>
          <a:prstGeom prst="roundRect">
            <a:avLst>
              <a:gd name="adj" fmla="val 4834"/>
            </a:avLst>
          </a:prstGeom>
          <a:solidFill>
            <a:schemeClr val="bg1"/>
          </a:solidFill>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white paper with black text&#10;&#10;Description automatically generated">
            <a:extLst>
              <a:ext uri="{FF2B5EF4-FFF2-40B4-BE49-F238E27FC236}">
                <a16:creationId xmlns:a16="http://schemas.microsoft.com/office/drawing/2014/main" id="{D1DDAA1A-FE21-1AAB-799D-63A48143CA5B}"/>
              </a:ext>
            </a:extLst>
          </p:cNvPr>
          <p:cNvPicPr>
            <a:picLocks noChangeAspect="1"/>
          </p:cNvPicPr>
          <p:nvPr/>
        </p:nvPicPr>
        <p:blipFill rotWithShape="1">
          <a:blip r:embed="rId4"/>
          <a:srcRect l="2592" r="7699" b="1"/>
          <a:stretch/>
        </p:blipFill>
        <p:spPr>
          <a:xfrm>
            <a:off x="6457310" y="831334"/>
            <a:ext cx="4684401" cy="4869130"/>
          </a:xfrm>
          <a:prstGeom prst="rect">
            <a:avLst/>
          </a:prstGeom>
        </p:spPr>
      </p:pic>
    </p:spTree>
    <p:extLst>
      <p:ext uri="{BB962C8B-B14F-4D97-AF65-F5344CB8AC3E}">
        <p14:creationId xmlns:p14="http://schemas.microsoft.com/office/powerpoint/2010/main" val="30792307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911D7939-FDA1-86F8-52CF-6F5CD2A144C7}"/>
              </a:ext>
            </a:extLst>
          </p:cNvPr>
          <p:cNvSpPr txBox="1"/>
          <p:nvPr/>
        </p:nvSpPr>
        <p:spPr>
          <a:xfrm>
            <a:off x="1456279" y="741918"/>
            <a:ext cx="5747778" cy="4846820"/>
          </a:xfrm>
          <a:prstGeom prst="rect">
            <a:avLst/>
          </a:prstGeom>
        </p:spPr>
        <p:txBody>
          <a:bodyPr vert="horz" lIns="91440" tIns="45720" rIns="91440" bIns="45720" rtlCol="0" anchor="ctr">
            <a:noAutofit/>
          </a:bodyPr>
          <a:lstStyle/>
          <a:p>
            <a:pPr marL="342900" indent="-228600">
              <a:lnSpc>
                <a:spcPct val="90000"/>
              </a:lnSpc>
              <a:spcBef>
                <a:spcPct val="20000"/>
              </a:spcBef>
              <a:spcAft>
                <a:spcPts val="600"/>
              </a:spcAft>
              <a:buClr>
                <a:schemeClr val="accent1">
                  <a:lumMod val="75000"/>
                </a:schemeClr>
              </a:buClr>
              <a:buSzPct val="145000"/>
              <a:buFont typeface="Arial"/>
              <a:buChar char="•"/>
            </a:pPr>
            <a:r>
              <a:rPr lang="en-US" sz="2000" b="1" dirty="0"/>
              <a:t>For each loop and each program variable that is modified by the loop, add an assignment at the beginning of the loop that assigns a nondeterministic value to the variable. </a:t>
            </a:r>
          </a:p>
          <a:p>
            <a:pPr marL="342900" indent="-228600">
              <a:lnSpc>
                <a:spcPct val="90000"/>
              </a:lnSpc>
              <a:spcBef>
                <a:spcPct val="20000"/>
              </a:spcBef>
              <a:spcAft>
                <a:spcPts val="600"/>
              </a:spcAft>
              <a:buClr>
                <a:schemeClr val="accent1">
                  <a:lumMod val="75000"/>
                </a:schemeClr>
              </a:buClr>
              <a:buSzPct val="145000"/>
              <a:buFont typeface="Arial"/>
              <a:buChar char="•"/>
            </a:pPr>
            <a:endParaRPr lang="en-US" sz="2000" dirty="0"/>
          </a:p>
          <a:p>
            <a:pPr marL="342900" indent="-228600">
              <a:lnSpc>
                <a:spcPct val="90000"/>
              </a:lnSpc>
              <a:spcBef>
                <a:spcPct val="20000"/>
              </a:spcBef>
              <a:spcAft>
                <a:spcPts val="600"/>
              </a:spcAft>
              <a:buClr>
                <a:schemeClr val="accent1">
                  <a:lumMod val="75000"/>
                </a:schemeClr>
              </a:buClr>
              <a:buSzPct val="145000"/>
              <a:buFont typeface="Arial"/>
              <a:buChar char="•"/>
            </a:pPr>
            <a:r>
              <a:rPr lang="en-US" sz="2000" dirty="0"/>
              <a:t> After each loop, add an assumption that the negation of the loop condition holds. An assumption is a program statement assume(c) that aborts any path that does not satisfy c.</a:t>
            </a:r>
          </a:p>
          <a:p>
            <a:pPr marL="342900" indent="-228600">
              <a:lnSpc>
                <a:spcPct val="90000"/>
              </a:lnSpc>
              <a:spcBef>
                <a:spcPct val="20000"/>
              </a:spcBef>
              <a:spcAft>
                <a:spcPts val="600"/>
              </a:spcAft>
              <a:buClr>
                <a:schemeClr val="accent1">
                  <a:lumMod val="75000"/>
                </a:schemeClr>
              </a:buClr>
              <a:buSzPct val="145000"/>
              <a:buFont typeface="Arial"/>
              <a:buChar char="•"/>
            </a:pPr>
            <a:endParaRPr lang="en-US" sz="2000" dirty="0"/>
          </a:p>
          <a:p>
            <a:pPr marL="342900" indent="-228600">
              <a:lnSpc>
                <a:spcPct val="90000"/>
              </a:lnSpc>
              <a:spcBef>
                <a:spcPct val="20000"/>
              </a:spcBef>
              <a:spcAft>
                <a:spcPts val="600"/>
              </a:spcAft>
              <a:buClr>
                <a:schemeClr val="accent1">
                  <a:lumMod val="75000"/>
                </a:schemeClr>
              </a:buClr>
              <a:buSzPct val="145000"/>
              <a:buFont typeface="Arial"/>
              <a:buChar char="•"/>
            </a:pPr>
            <a:r>
              <a:rPr lang="en-US" sz="2000" dirty="0"/>
              <a:t>  Replace each while loop with an if statement using the condition of the loop as the condition of the if statement.</a:t>
            </a:r>
          </a:p>
        </p:txBody>
      </p:sp>
      <p:pic>
        <p:nvPicPr>
          <p:cNvPr id="42" name="Picture 41">
            <a:extLst>
              <a:ext uri="{FF2B5EF4-FFF2-40B4-BE49-F238E27FC236}">
                <a16:creationId xmlns:a16="http://schemas.microsoft.com/office/drawing/2014/main" id="{02259B96-4231-1891-13DD-3CCA959A7993}"/>
              </a:ext>
            </a:extLst>
          </p:cNvPr>
          <p:cNvPicPr>
            <a:picLocks noChangeAspect="1"/>
          </p:cNvPicPr>
          <p:nvPr/>
        </p:nvPicPr>
        <p:blipFill>
          <a:blip r:embed="rId3"/>
          <a:stretch>
            <a:fillRect/>
          </a:stretch>
        </p:blipFill>
        <p:spPr>
          <a:xfrm>
            <a:off x="7981776" y="3764429"/>
            <a:ext cx="3272295" cy="2520043"/>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pic>
      <p:pic>
        <p:nvPicPr>
          <p:cNvPr id="39" name="Picture 38">
            <a:extLst>
              <a:ext uri="{FF2B5EF4-FFF2-40B4-BE49-F238E27FC236}">
                <a16:creationId xmlns:a16="http://schemas.microsoft.com/office/drawing/2014/main" id="{3CC6875F-8A77-8B58-5767-1113E910B463}"/>
              </a:ext>
            </a:extLst>
          </p:cNvPr>
          <p:cNvPicPr>
            <a:picLocks noChangeAspect="1"/>
          </p:cNvPicPr>
          <p:nvPr/>
        </p:nvPicPr>
        <p:blipFill>
          <a:blip r:embed="rId4"/>
          <a:stretch>
            <a:fillRect/>
          </a:stretch>
        </p:blipFill>
        <p:spPr>
          <a:xfrm>
            <a:off x="7879612" y="860204"/>
            <a:ext cx="3476622" cy="2457372"/>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pic>
      <mc:AlternateContent xmlns:mc="http://schemas.openxmlformats.org/markup-compatibility/2006" xmlns:p14="http://schemas.microsoft.com/office/powerpoint/2010/main">
        <mc:Choice Requires="p14">
          <p:contentPart p14:bwMode="auto" r:id="rId5">
            <p14:nvContentPartPr>
              <p14:cNvPr id="4" name="Ink 3">
                <a:extLst>
                  <a:ext uri="{FF2B5EF4-FFF2-40B4-BE49-F238E27FC236}">
                    <a16:creationId xmlns:a16="http://schemas.microsoft.com/office/drawing/2014/main" id="{308CA2E5-E503-ABA0-FFAF-26D3ED2F406E}"/>
                  </a:ext>
                </a:extLst>
              </p14:cNvPr>
              <p14:cNvContentPartPr/>
              <p14:nvPr/>
            </p14:nvContentPartPr>
            <p14:xfrm>
              <a:off x="6720417" y="1966491"/>
              <a:ext cx="190" cy="190"/>
            </p14:xfrm>
          </p:contentPart>
        </mc:Choice>
        <mc:Fallback xmlns="">
          <p:pic>
            <p:nvPicPr>
              <p:cNvPr id="4" name="Ink 3">
                <a:extLst>
                  <a:ext uri="{FF2B5EF4-FFF2-40B4-BE49-F238E27FC236}">
                    <a16:creationId xmlns:a16="http://schemas.microsoft.com/office/drawing/2014/main" id="{308CA2E5-E503-ABA0-FFAF-26D3ED2F406E}"/>
                  </a:ext>
                </a:extLst>
              </p:cNvPr>
              <p:cNvPicPr/>
              <p:nvPr/>
            </p:nvPicPr>
            <p:blipFill>
              <a:blip r:embed="rId6"/>
              <a:stretch>
                <a:fillRect/>
              </a:stretch>
            </p:blipFill>
            <p:spPr>
              <a:xfrm>
                <a:off x="6715667" y="1961741"/>
                <a:ext cx="9500" cy="9500"/>
              </a:xfrm>
              <a:prstGeom prst="rect">
                <a:avLst/>
              </a:prstGeom>
            </p:spPr>
          </p:pic>
        </mc:Fallback>
      </mc:AlternateContent>
      <p:sp>
        <p:nvSpPr>
          <p:cNvPr id="3" name="TextBox 2">
            <a:extLst>
              <a:ext uri="{FF2B5EF4-FFF2-40B4-BE49-F238E27FC236}">
                <a16:creationId xmlns:a16="http://schemas.microsoft.com/office/drawing/2014/main" id="{2D7E4EA4-16BF-1C49-4043-4CEF880EA23C}"/>
              </a:ext>
            </a:extLst>
          </p:cNvPr>
          <p:cNvSpPr txBox="1"/>
          <p:nvPr/>
        </p:nvSpPr>
        <p:spPr>
          <a:xfrm>
            <a:off x="2326651" y="212046"/>
            <a:ext cx="8787532" cy="424732"/>
          </a:xfrm>
          <a:prstGeom prst="rect">
            <a:avLst/>
          </a:prstGeom>
          <a:noFill/>
        </p:spPr>
        <p:txBody>
          <a:bodyPr wrap="square">
            <a:spAutoFit/>
          </a:bodyPr>
          <a:lstStyle/>
          <a:p>
            <a:pPr algn="ctr">
              <a:lnSpc>
                <a:spcPct val="90000"/>
              </a:lnSpc>
              <a:spcBef>
                <a:spcPct val="0"/>
              </a:spcBef>
              <a:spcAft>
                <a:spcPts val="600"/>
              </a:spcAft>
            </a:pPr>
            <a:r>
              <a:rPr lang="en-US" sz="2400" b="1" dirty="0">
                <a:ln w="3175" cmpd="sng">
                  <a:noFill/>
                </a:ln>
                <a:latin typeface="+mj-lt"/>
                <a:ea typeface="+mj-ea"/>
                <a:cs typeface="+mj-cs"/>
              </a:rPr>
              <a:t>12.3.1 </a:t>
            </a:r>
            <a:r>
              <a:rPr lang="en-US" sz="2400" b="1" dirty="0" err="1">
                <a:ln w="3175" cmpd="sng">
                  <a:noFill/>
                </a:ln>
                <a:latin typeface="+mj-lt"/>
                <a:ea typeface="+mj-ea"/>
                <a:cs typeface="+mj-cs"/>
              </a:rPr>
              <a:t>Overapproxaimation</a:t>
            </a:r>
            <a:r>
              <a:rPr lang="en-US" sz="2400" b="1" dirty="0">
                <a:ln w="3175" cmpd="sng">
                  <a:noFill/>
                </a:ln>
                <a:latin typeface="+mj-lt"/>
                <a:ea typeface="+mj-ea"/>
                <a:cs typeface="+mj-cs"/>
              </a:rPr>
              <a:t> with Nondeterministic Assignments </a:t>
            </a:r>
          </a:p>
        </p:txBody>
      </p:sp>
    </p:spTree>
    <p:extLst>
      <p:ext uri="{BB962C8B-B14F-4D97-AF65-F5344CB8AC3E}">
        <p14:creationId xmlns:p14="http://schemas.microsoft.com/office/powerpoint/2010/main" val="8388270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911D7939-FDA1-86F8-52CF-6F5CD2A144C7}"/>
              </a:ext>
            </a:extLst>
          </p:cNvPr>
          <p:cNvSpPr txBox="1"/>
          <p:nvPr/>
        </p:nvSpPr>
        <p:spPr>
          <a:xfrm>
            <a:off x="1618111" y="971628"/>
            <a:ext cx="5747778" cy="5029556"/>
          </a:xfrm>
          <a:prstGeom prst="rect">
            <a:avLst/>
          </a:prstGeom>
        </p:spPr>
        <p:txBody>
          <a:bodyPr vert="horz" lIns="91440" tIns="45720" rIns="91440" bIns="45720" rtlCol="0" anchor="ctr">
            <a:normAutofit/>
          </a:bodyPr>
          <a:lstStyle/>
          <a:p>
            <a:pPr marL="342900" indent="-228600">
              <a:lnSpc>
                <a:spcPct val="90000"/>
              </a:lnSpc>
              <a:spcBef>
                <a:spcPct val="20000"/>
              </a:spcBef>
              <a:spcAft>
                <a:spcPts val="600"/>
              </a:spcAft>
              <a:buClr>
                <a:schemeClr val="accent1">
                  <a:lumMod val="75000"/>
                </a:schemeClr>
              </a:buClr>
              <a:buSzPct val="145000"/>
              <a:buFont typeface="Arial"/>
              <a:buChar char="•"/>
            </a:pPr>
            <a:r>
              <a:rPr lang="en-US" sz="2000" dirty="0"/>
              <a:t>For each loop and each program variable that is modified by the loop, add an assignment at the beginning of the loop that assigns a nondeterministic value to the variable. </a:t>
            </a:r>
          </a:p>
          <a:p>
            <a:pPr marL="342900" indent="-228600">
              <a:lnSpc>
                <a:spcPct val="90000"/>
              </a:lnSpc>
              <a:spcBef>
                <a:spcPct val="20000"/>
              </a:spcBef>
              <a:spcAft>
                <a:spcPts val="600"/>
              </a:spcAft>
              <a:buClr>
                <a:schemeClr val="accent1">
                  <a:lumMod val="75000"/>
                </a:schemeClr>
              </a:buClr>
              <a:buSzPct val="145000"/>
              <a:buFont typeface="Arial"/>
              <a:buChar char="•"/>
            </a:pPr>
            <a:endParaRPr lang="en-US" sz="2000" dirty="0"/>
          </a:p>
          <a:p>
            <a:pPr marL="342900" indent="-228600">
              <a:lnSpc>
                <a:spcPct val="90000"/>
              </a:lnSpc>
              <a:spcBef>
                <a:spcPct val="20000"/>
              </a:spcBef>
              <a:spcAft>
                <a:spcPts val="600"/>
              </a:spcAft>
              <a:buClr>
                <a:schemeClr val="accent1">
                  <a:lumMod val="75000"/>
                </a:schemeClr>
              </a:buClr>
              <a:buSzPct val="145000"/>
              <a:buFont typeface="Arial"/>
              <a:buChar char="•"/>
            </a:pPr>
            <a:r>
              <a:rPr lang="en-US" sz="2000" b="1" dirty="0"/>
              <a:t> After each loop, add an assumption that the negation of the loop condition holds. An assumption is a program statement assume(c) that aborts any path that does not satisfy c.</a:t>
            </a:r>
          </a:p>
          <a:p>
            <a:pPr marL="342900" indent="-228600">
              <a:lnSpc>
                <a:spcPct val="90000"/>
              </a:lnSpc>
              <a:spcBef>
                <a:spcPct val="20000"/>
              </a:spcBef>
              <a:spcAft>
                <a:spcPts val="600"/>
              </a:spcAft>
              <a:buClr>
                <a:schemeClr val="accent1">
                  <a:lumMod val="75000"/>
                </a:schemeClr>
              </a:buClr>
              <a:buSzPct val="145000"/>
              <a:buFont typeface="Arial"/>
              <a:buChar char="•"/>
            </a:pPr>
            <a:endParaRPr lang="en-US" sz="2000" dirty="0"/>
          </a:p>
          <a:p>
            <a:pPr marL="342900" indent="-228600">
              <a:lnSpc>
                <a:spcPct val="90000"/>
              </a:lnSpc>
              <a:spcBef>
                <a:spcPct val="20000"/>
              </a:spcBef>
              <a:spcAft>
                <a:spcPts val="600"/>
              </a:spcAft>
              <a:buClr>
                <a:schemeClr val="accent1">
                  <a:lumMod val="75000"/>
                </a:schemeClr>
              </a:buClr>
              <a:buSzPct val="145000"/>
              <a:buFont typeface="Arial"/>
              <a:buChar char="•"/>
            </a:pPr>
            <a:r>
              <a:rPr lang="en-US" sz="2000" dirty="0"/>
              <a:t>  Replace each while loop with an if statement using the condition of the loop as the condition of the if statement.</a:t>
            </a:r>
          </a:p>
        </p:txBody>
      </p:sp>
      <p:pic>
        <p:nvPicPr>
          <p:cNvPr id="6" name="Picture 5">
            <a:extLst>
              <a:ext uri="{FF2B5EF4-FFF2-40B4-BE49-F238E27FC236}">
                <a16:creationId xmlns:a16="http://schemas.microsoft.com/office/drawing/2014/main" id="{0311154F-71EC-7F8D-A7AE-46F595A81E7C}"/>
              </a:ext>
            </a:extLst>
          </p:cNvPr>
          <p:cNvPicPr>
            <a:picLocks noChangeAspect="1"/>
          </p:cNvPicPr>
          <p:nvPr/>
        </p:nvPicPr>
        <p:blipFill rotWithShape="1">
          <a:blip r:embed="rId3"/>
          <a:srcRect b="18288"/>
          <a:stretch/>
        </p:blipFill>
        <p:spPr>
          <a:xfrm>
            <a:off x="8105860" y="971628"/>
            <a:ext cx="3421710" cy="2457372"/>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pic>
      <p:pic>
        <p:nvPicPr>
          <p:cNvPr id="7" name="Picture 6">
            <a:extLst>
              <a:ext uri="{FF2B5EF4-FFF2-40B4-BE49-F238E27FC236}">
                <a16:creationId xmlns:a16="http://schemas.microsoft.com/office/drawing/2014/main" id="{E9BBA694-1954-6F3C-A04F-14D574DECDF4}"/>
              </a:ext>
            </a:extLst>
          </p:cNvPr>
          <p:cNvPicPr>
            <a:picLocks noChangeAspect="1"/>
          </p:cNvPicPr>
          <p:nvPr/>
        </p:nvPicPr>
        <p:blipFill rotWithShape="1">
          <a:blip r:embed="rId3"/>
          <a:srcRect b="11173"/>
          <a:stretch/>
        </p:blipFill>
        <p:spPr>
          <a:xfrm>
            <a:off x="8058515" y="3843487"/>
            <a:ext cx="3516399" cy="2457372"/>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pic>
      <mc:AlternateContent xmlns:mc="http://schemas.openxmlformats.org/markup-compatibility/2006" xmlns:p14="http://schemas.microsoft.com/office/powerpoint/2010/main">
        <mc:Choice Requires="p14">
          <p:contentPart p14:bwMode="auto" r:id="rId4">
            <p14:nvContentPartPr>
              <p14:cNvPr id="4" name="Ink 3">
                <a:extLst>
                  <a:ext uri="{FF2B5EF4-FFF2-40B4-BE49-F238E27FC236}">
                    <a16:creationId xmlns:a16="http://schemas.microsoft.com/office/drawing/2014/main" id="{308CA2E5-E503-ABA0-FFAF-26D3ED2F406E}"/>
                  </a:ext>
                </a:extLst>
              </p14:cNvPr>
              <p14:cNvContentPartPr/>
              <p14:nvPr/>
            </p14:nvContentPartPr>
            <p14:xfrm>
              <a:off x="6720417" y="1966491"/>
              <a:ext cx="190" cy="190"/>
            </p14:xfrm>
          </p:contentPart>
        </mc:Choice>
        <mc:Fallback xmlns="">
          <p:pic>
            <p:nvPicPr>
              <p:cNvPr id="4" name="Ink 3">
                <a:extLst>
                  <a:ext uri="{FF2B5EF4-FFF2-40B4-BE49-F238E27FC236}">
                    <a16:creationId xmlns:a16="http://schemas.microsoft.com/office/drawing/2014/main" id="{308CA2E5-E503-ABA0-FFAF-26D3ED2F406E}"/>
                  </a:ext>
                </a:extLst>
              </p:cNvPr>
              <p:cNvPicPr/>
              <p:nvPr/>
            </p:nvPicPr>
            <p:blipFill>
              <a:blip r:embed="rId5"/>
              <a:stretch>
                <a:fillRect/>
              </a:stretch>
            </p:blipFill>
            <p:spPr>
              <a:xfrm>
                <a:off x="6715667" y="1961741"/>
                <a:ext cx="9500" cy="9500"/>
              </a:xfrm>
              <a:prstGeom prst="rect">
                <a:avLst/>
              </a:prstGeom>
            </p:spPr>
          </p:pic>
        </mc:Fallback>
      </mc:AlternateContent>
      <p:sp>
        <p:nvSpPr>
          <p:cNvPr id="2" name="TextBox 1">
            <a:extLst>
              <a:ext uri="{FF2B5EF4-FFF2-40B4-BE49-F238E27FC236}">
                <a16:creationId xmlns:a16="http://schemas.microsoft.com/office/drawing/2014/main" id="{931D5055-16D7-85D8-CEA7-4DAFB4F03886}"/>
              </a:ext>
            </a:extLst>
          </p:cNvPr>
          <p:cNvSpPr txBox="1"/>
          <p:nvPr/>
        </p:nvSpPr>
        <p:spPr>
          <a:xfrm>
            <a:off x="2150805" y="132409"/>
            <a:ext cx="8787532" cy="424732"/>
          </a:xfrm>
          <a:prstGeom prst="rect">
            <a:avLst/>
          </a:prstGeom>
          <a:noFill/>
        </p:spPr>
        <p:txBody>
          <a:bodyPr wrap="square">
            <a:spAutoFit/>
          </a:bodyPr>
          <a:lstStyle/>
          <a:p>
            <a:pPr algn="ctr">
              <a:lnSpc>
                <a:spcPct val="90000"/>
              </a:lnSpc>
              <a:spcBef>
                <a:spcPct val="0"/>
              </a:spcBef>
              <a:spcAft>
                <a:spcPts val="600"/>
              </a:spcAft>
            </a:pPr>
            <a:r>
              <a:rPr lang="en-US" sz="2400" b="1" dirty="0">
                <a:ln w="3175" cmpd="sng">
                  <a:noFill/>
                </a:ln>
                <a:latin typeface="+mj-lt"/>
                <a:ea typeface="+mj-ea"/>
                <a:cs typeface="+mj-cs"/>
              </a:rPr>
              <a:t>12.3.1 </a:t>
            </a:r>
            <a:r>
              <a:rPr lang="en-US" sz="2400" b="1" dirty="0" err="1">
                <a:ln w="3175" cmpd="sng">
                  <a:noFill/>
                </a:ln>
                <a:latin typeface="+mj-lt"/>
                <a:ea typeface="+mj-ea"/>
                <a:cs typeface="+mj-cs"/>
              </a:rPr>
              <a:t>Overapproxaimation</a:t>
            </a:r>
            <a:r>
              <a:rPr lang="en-US" sz="2400" b="1" dirty="0">
                <a:ln w="3175" cmpd="sng">
                  <a:noFill/>
                </a:ln>
                <a:latin typeface="+mj-lt"/>
                <a:ea typeface="+mj-ea"/>
                <a:cs typeface="+mj-cs"/>
              </a:rPr>
              <a:t> with Nondeterministic Assignments </a:t>
            </a:r>
          </a:p>
        </p:txBody>
      </p:sp>
    </p:spTree>
    <p:extLst>
      <p:ext uri="{BB962C8B-B14F-4D97-AF65-F5344CB8AC3E}">
        <p14:creationId xmlns:p14="http://schemas.microsoft.com/office/powerpoint/2010/main" val="30759690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1C38DAB0-A482-AA0C-871E-AC1B18D63509}"/>
              </a:ext>
            </a:extLst>
          </p:cNvPr>
          <p:cNvPicPr>
            <a:picLocks noChangeAspect="1"/>
          </p:cNvPicPr>
          <p:nvPr/>
        </p:nvPicPr>
        <p:blipFill>
          <a:blip r:embed="rId3"/>
          <a:stretch>
            <a:fillRect/>
          </a:stretch>
        </p:blipFill>
        <p:spPr>
          <a:xfrm>
            <a:off x="8125009" y="3933222"/>
            <a:ext cx="3419213" cy="2520043"/>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pic>
      <p:pic>
        <p:nvPicPr>
          <p:cNvPr id="7" name="Picture 6">
            <a:extLst>
              <a:ext uri="{FF2B5EF4-FFF2-40B4-BE49-F238E27FC236}">
                <a16:creationId xmlns:a16="http://schemas.microsoft.com/office/drawing/2014/main" id="{E9BBA694-1954-6F3C-A04F-14D574DECDF4}"/>
              </a:ext>
            </a:extLst>
          </p:cNvPr>
          <p:cNvPicPr>
            <a:picLocks noChangeAspect="1"/>
          </p:cNvPicPr>
          <p:nvPr/>
        </p:nvPicPr>
        <p:blipFill rotWithShape="1">
          <a:blip r:embed="rId4"/>
          <a:srcRect b="11173"/>
          <a:stretch/>
        </p:blipFill>
        <p:spPr>
          <a:xfrm>
            <a:off x="7996444" y="792936"/>
            <a:ext cx="3587762" cy="2347109"/>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pic>
      <mc:AlternateContent xmlns:mc="http://schemas.openxmlformats.org/markup-compatibility/2006" xmlns:p14="http://schemas.microsoft.com/office/powerpoint/2010/main">
        <mc:Choice Requires="p14">
          <p:contentPart p14:bwMode="auto" r:id="rId5">
            <p14:nvContentPartPr>
              <p14:cNvPr id="4" name="Ink 3">
                <a:extLst>
                  <a:ext uri="{FF2B5EF4-FFF2-40B4-BE49-F238E27FC236}">
                    <a16:creationId xmlns:a16="http://schemas.microsoft.com/office/drawing/2014/main" id="{308CA2E5-E503-ABA0-FFAF-26D3ED2F406E}"/>
                  </a:ext>
                </a:extLst>
              </p14:cNvPr>
              <p14:cNvContentPartPr/>
              <p14:nvPr/>
            </p14:nvContentPartPr>
            <p14:xfrm>
              <a:off x="6720417" y="1966491"/>
              <a:ext cx="190" cy="190"/>
            </p14:xfrm>
          </p:contentPart>
        </mc:Choice>
        <mc:Fallback xmlns="">
          <p:pic>
            <p:nvPicPr>
              <p:cNvPr id="4" name="Ink 3">
                <a:extLst>
                  <a:ext uri="{FF2B5EF4-FFF2-40B4-BE49-F238E27FC236}">
                    <a16:creationId xmlns:a16="http://schemas.microsoft.com/office/drawing/2014/main" id="{308CA2E5-E503-ABA0-FFAF-26D3ED2F406E}"/>
                  </a:ext>
                </a:extLst>
              </p:cNvPr>
              <p:cNvPicPr/>
              <p:nvPr/>
            </p:nvPicPr>
            <p:blipFill>
              <a:blip r:embed="rId6"/>
              <a:stretch>
                <a:fillRect/>
              </a:stretch>
            </p:blipFill>
            <p:spPr>
              <a:xfrm>
                <a:off x="6715667" y="1961741"/>
                <a:ext cx="9500" cy="9500"/>
              </a:xfrm>
              <a:prstGeom prst="rect">
                <a:avLst/>
              </a:prstGeom>
            </p:spPr>
          </p:pic>
        </mc:Fallback>
      </mc:AlternateContent>
      <p:sp>
        <p:nvSpPr>
          <p:cNvPr id="3" name="TextBox 2">
            <a:extLst>
              <a:ext uri="{FF2B5EF4-FFF2-40B4-BE49-F238E27FC236}">
                <a16:creationId xmlns:a16="http://schemas.microsoft.com/office/drawing/2014/main" id="{63153CC5-FCF7-871D-A6FF-B17DF804FB48}"/>
              </a:ext>
            </a:extLst>
          </p:cNvPr>
          <p:cNvSpPr txBox="1"/>
          <p:nvPr/>
        </p:nvSpPr>
        <p:spPr>
          <a:xfrm>
            <a:off x="1484311" y="1195754"/>
            <a:ext cx="5747778" cy="4595446"/>
          </a:xfrm>
          <a:prstGeom prst="rect">
            <a:avLst/>
          </a:prstGeom>
        </p:spPr>
        <p:txBody>
          <a:bodyPr vert="horz" lIns="91440" tIns="45720" rIns="91440" bIns="45720" rtlCol="0" anchor="ctr">
            <a:normAutofit/>
          </a:bodyPr>
          <a:lstStyle/>
          <a:p>
            <a:pPr marL="342900" indent="-228600">
              <a:lnSpc>
                <a:spcPct val="90000"/>
              </a:lnSpc>
              <a:spcBef>
                <a:spcPct val="20000"/>
              </a:spcBef>
              <a:spcAft>
                <a:spcPts val="600"/>
              </a:spcAft>
              <a:buClr>
                <a:schemeClr val="accent1">
                  <a:lumMod val="75000"/>
                </a:schemeClr>
              </a:buClr>
              <a:buSzPct val="145000"/>
              <a:buFont typeface="Arial"/>
              <a:buChar char="•"/>
            </a:pPr>
            <a:r>
              <a:rPr lang="en-US" sz="2000" dirty="0"/>
              <a:t>For each loop and each program variable that is modified by the loop, add an assignment at the beginning of the loop that assigns a nondeterministic value to the variable. </a:t>
            </a:r>
          </a:p>
          <a:p>
            <a:pPr marL="342900" indent="-228600">
              <a:lnSpc>
                <a:spcPct val="90000"/>
              </a:lnSpc>
              <a:spcBef>
                <a:spcPct val="20000"/>
              </a:spcBef>
              <a:spcAft>
                <a:spcPts val="600"/>
              </a:spcAft>
              <a:buClr>
                <a:schemeClr val="accent1">
                  <a:lumMod val="75000"/>
                </a:schemeClr>
              </a:buClr>
              <a:buSzPct val="145000"/>
              <a:buFont typeface="Arial"/>
              <a:buChar char="•"/>
            </a:pPr>
            <a:endParaRPr lang="en-US" sz="2000" dirty="0"/>
          </a:p>
          <a:p>
            <a:pPr marL="342900" indent="-228600">
              <a:lnSpc>
                <a:spcPct val="90000"/>
              </a:lnSpc>
              <a:spcBef>
                <a:spcPct val="20000"/>
              </a:spcBef>
              <a:spcAft>
                <a:spcPts val="600"/>
              </a:spcAft>
              <a:buClr>
                <a:schemeClr val="accent1">
                  <a:lumMod val="75000"/>
                </a:schemeClr>
              </a:buClr>
              <a:buSzPct val="145000"/>
              <a:buFont typeface="Arial"/>
              <a:buChar char="•"/>
            </a:pPr>
            <a:r>
              <a:rPr lang="en-US" sz="2000" dirty="0"/>
              <a:t> After each loop, add an assumption that the negation of the loop condition holds. An assumption is a program statement assume(c) that aborts any path that does not satisfy c.</a:t>
            </a:r>
          </a:p>
          <a:p>
            <a:pPr marL="342900" indent="-228600">
              <a:lnSpc>
                <a:spcPct val="90000"/>
              </a:lnSpc>
              <a:spcBef>
                <a:spcPct val="20000"/>
              </a:spcBef>
              <a:spcAft>
                <a:spcPts val="600"/>
              </a:spcAft>
              <a:buClr>
                <a:schemeClr val="accent1">
                  <a:lumMod val="75000"/>
                </a:schemeClr>
              </a:buClr>
              <a:buSzPct val="145000"/>
              <a:buFont typeface="Arial"/>
              <a:buChar char="•"/>
            </a:pPr>
            <a:endParaRPr lang="en-US" sz="2000" dirty="0"/>
          </a:p>
          <a:p>
            <a:pPr marL="342900" indent="-228600">
              <a:lnSpc>
                <a:spcPct val="90000"/>
              </a:lnSpc>
              <a:spcBef>
                <a:spcPct val="20000"/>
              </a:spcBef>
              <a:spcAft>
                <a:spcPts val="600"/>
              </a:spcAft>
              <a:buClr>
                <a:schemeClr val="accent1">
                  <a:lumMod val="75000"/>
                </a:schemeClr>
              </a:buClr>
              <a:buSzPct val="145000"/>
              <a:buFont typeface="Arial"/>
              <a:buChar char="•"/>
            </a:pPr>
            <a:r>
              <a:rPr lang="en-US" sz="2000" dirty="0"/>
              <a:t>  </a:t>
            </a:r>
            <a:r>
              <a:rPr lang="en-US" sz="2000" b="1" dirty="0"/>
              <a:t>Replace each while loop with an if statement using the condition of the loop as the condition of the if statement.</a:t>
            </a:r>
          </a:p>
        </p:txBody>
      </p:sp>
      <p:sp>
        <p:nvSpPr>
          <p:cNvPr id="5" name="TextBox 4">
            <a:extLst>
              <a:ext uri="{FF2B5EF4-FFF2-40B4-BE49-F238E27FC236}">
                <a16:creationId xmlns:a16="http://schemas.microsoft.com/office/drawing/2014/main" id="{75DBC7F5-AE38-6D8B-AA74-CD2C3F1E201E}"/>
              </a:ext>
            </a:extLst>
          </p:cNvPr>
          <p:cNvSpPr txBox="1"/>
          <p:nvPr/>
        </p:nvSpPr>
        <p:spPr>
          <a:xfrm>
            <a:off x="2133220" y="38199"/>
            <a:ext cx="8787532" cy="424732"/>
          </a:xfrm>
          <a:prstGeom prst="rect">
            <a:avLst/>
          </a:prstGeom>
          <a:noFill/>
        </p:spPr>
        <p:txBody>
          <a:bodyPr wrap="square">
            <a:spAutoFit/>
          </a:bodyPr>
          <a:lstStyle/>
          <a:p>
            <a:pPr algn="ctr">
              <a:lnSpc>
                <a:spcPct val="90000"/>
              </a:lnSpc>
              <a:spcBef>
                <a:spcPct val="0"/>
              </a:spcBef>
              <a:spcAft>
                <a:spcPts val="600"/>
              </a:spcAft>
            </a:pPr>
            <a:r>
              <a:rPr lang="en-US" sz="2400" b="1" dirty="0">
                <a:ln w="3175" cmpd="sng">
                  <a:noFill/>
                </a:ln>
                <a:latin typeface="+mj-lt"/>
                <a:ea typeface="+mj-ea"/>
                <a:cs typeface="+mj-cs"/>
              </a:rPr>
              <a:t>12.3.1 </a:t>
            </a:r>
            <a:r>
              <a:rPr lang="en-US" sz="2400" b="1" dirty="0" err="1">
                <a:ln w="3175" cmpd="sng">
                  <a:noFill/>
                </a:ln>
                <a:latin typeface="+mj-lt"/>
                <a:ea typeface="+mj-ea"/>
                <a:cs typeface="+mj-cs"/>
              </a:rPr>
              <a:t>Overapproxaimation</a:t>
            </a:r>
            <a:r>
              <a:rPr lang="en-US" sz="2400" b="1" dirty="0">
                <a:ln w="3175" cmpd="sng">
                  <a:noFill/>
                </a:ln>
                <a:latin typeface="+mj-lt"/>
                <a:ea typeface="+mj-ea"/>
                <a:cs typeface="+mj-cs"/>
              </a:rPr>
              <a:t> with Nondeterministic Assignments </a:t>
            </a:r>
          </a:p>
        </p:txBody>
      </p:sp>
    </p:spTree>
    <p:extLst>
      <p:ext uri="{BB962C8B-B14F-4D97-AF65-F5344CB8AC3E}">
        <p14:creationId xmlns:p14="http://schemas.microsoft.com/office/powerpoint/2010/main" val="36746498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308CA2E5-E503-ABA0-FFAF-26D3ED2F406E}"/>
                  </a:ext>
                </a:extLst>
              </p14:cNvPr>
              <p14:cNvContentPartPr/>
              <p14:nvPr/>
            </p14:nvContentPartPr>
            <p14:xfrm>
              <a:off x="2526457" y="1425604"/>
              <a:ext cx="360" cy="360"/>
            </p14:xfrm>
          </p:contentPart>
        </mc:Choice>
        <mc:Fallback xmlns="">
          <p:pic>
            <p:nvPicPr>
              <p:cNvPr id="4" name="Ink 3">
                <a:extLst>
                  <a:ext uri="{FF2B5EF4-FFF2-40B4-BE49-F238E27FC236}">
                    <a16:creationId xmlns:a16="http://schemas.microsoft.com/office/drawing/2014/main" id="{308CA2E5-E503-ABA0-FFAF-26D3ED2F406E}"/>
                  </a:ext>
                </a:extLst>
              </p:cNvPr>
              <p:cNvPicPr/>
              <p:nvPr/>
            </p:nvPicPr>
            <p:blipFill>
              <a:blip r:embed="rId3"/>
              <a:stretch>
                <a:fillRect/>
              </a:stretch>
            </p:blipFill>
            <p:spPr>
              <a:xfrm>
                <a:off x="2517457" y="1416604"/>
                <a:ext cx="18000" cy="18000"/>
              </a:xfrm>
              <a:prstGeom prst="rect">
                <a:avLst/>
              </a:prstGeom>
            </p:spPr>
          </p:pic>
        </mc:Fallback>
      </mc:AlternateContent>
      <p:pic>
        <p:nvPicPr>
          <p:cNvPr id="7" name="Picture 6">
            <a:extLst>
              <a:ext uri="{FF2B5EF4-FFF2-40B4-BE49-F238E27FC236}">
                <a16:creationId xmlns:a16="http://schemas.microsoft.com/office/drawing/2014/main" id="{156D2F2D-852C-4F6F-BB77-75B140FA50A6}"/>
              </a:ext>
            </a:extLst>
          </p:cNvPr>
          <p:cNvPicPr>
            <a:picLocks noChangeAspect="1"/>
          </p:cNvPicPr>
          <p:nvPr/>
        </p:nvPicPr>
        <p:blipFill>
          <a:blip r:embed="rId4"/>
          <a:stretch>
            <a:fillRect/>
          </a:stretch>
        </p:blipFill>
        <p:spPr>
          <a:xfrm>
            <a:off x="7612338" y="3629861"/>
            <a:ext cx="3596922" cy="2651018"/>
          </a:xfrm>
          <a:prstGeom prst="rect">
            <a:avLst/>
          </a:prstGeom>
        </p:spPr>
      </p:pic>
      <p:sp>
        <p:nvSpPr>
          <p:cNvPr id="2" name="TextBox 1">
            <a:extLst>
              <a:ext uri="{FF2B5EF4-FFF2-40B4-BE49-F238E27FC236}">
                <a16:creationId xmlns:a16="http://schemas.microsoft.com/office/drawing/2014/main" id="{2311844E-D673-3756-3EF8-8E10251141CF}"/>
              </a:ext>
            </a:extLst>
          </p:cNvPr>
          <p:cNvSpPr txBox="1"/>
          <p:nvPr/>
        </p:nvSpPr>
        <p:spPr>
          <a:xfrm>
            <a:off x="1364390" y="509667"/>
            <a:ext cx="5747778" cy="5771212"/>
          </a:xfrm>
          <a:prstGeom prst="rect">
            <a:avLst/>
          </a:prstGeom>
        </p:spPr>
        <p:txBody>
          <a:bodyPr vert="horz" lIns="91440" tIns="45720" rIns="91440" bIns="45720" rtlCol="0" anchor="ctr">
            <a:normAutofit/>
          </a:bodyPr>
          <a:lstStyle/>
          <a:p>
            <a:pPr marL="342900" indent="-228600">
              <a:lnSpc>
                <a:spcPct val="90000"/>
              </a:lnSpc>
              <a:spcBef>
                <a:spcPct val="20000"/>
              </a:spcBef>
              <a:spcAft>
                <a:spcPts val="600"/>
              </a:spcAft>
              <a:buClr>
                <a:schemeClr val="accent1">
                  <a:lumMod val="75000"/>
                </a:schemeClr>
              </a:buClr>
              <a:buSzPct val="145000"/>
              <a:buFont typeface="Arial"/>
              <a:buChar char="•"/>
            </a:pPr>
            <a:r>
              <a:rPr lang="en-US" sz="2000" b="1" dirty="0"/>
              <a:t>For each loop and each program variable that is modified by the loop, add an assignment at the beginning of the loop that assigns a nondeterministic value to the variable. </a:t>
            </a:r>
          </a:p>
          <a:p>
            <a:pPr marL="342900" indent="-228600">
              <a:lnSpc>
                <a:spcPct val="90000"/>
              </a:lnSpc>
              <a:spcBef>
                <a:spcPct val="20000"/>
              </a:spcBef>
              <a:spcAft>
                <a:spcPts val="600"/>
              </a:spcAft>
              <a:buClr>
                <a:schemeClr val="accent1">
                  <a:lumMod val="75000"/>
                </a:schemeClr>
              </a:buClr>
              <a:buSzPct val="145000"/>
              <a:buFont typeface="Arial"/>
              <a:buChar char="•"/>
            </a:pPr>
            <a:endParaRPr lang="en-US" sz="2000" b="1" dirty="0"/>
          </a:p>
          <a:p>
            <a:pPr marL="342900" indent="-228600">
              <a:lnSpc>
                <a:spcPct val="90000"/>
              </a:lnSpc>
              <a:spcBef>
                <a:spcPct val="20000"/>
              </a:spcBef>
              <a:spcAft>
                <a:spcPts val="600"/>
              </a:spcAft>
              <a:buClr>
                <a:schemeClr val="accent1">
                  <a:lumMod val="75000"/>
                </a:schemeClr>
              </a:buClr>
              <a:buSzPct val="145000"/>
              <a:buFont typeface="Arial"/>
              <a:buChar char="•"/>
            </a:pPr>
            <a:r>
              <a:rPr lang="en-US" sz="2000" b="1" dirty="0"/>
              <a:t> After each loop, add an assumption that the negation of the loop condition holds. An assumption is a program statement assume(c) that aborts any path that does not satisfy c.</a:t>
            </a:r>
          </a:p>
          <a:p>
            <a:pPr marL="342900" indent="-228600">
              <a:lnSpc>
                <a:spcPct val="90000"/>
              </a:lnSpc>
              <a:spcBef>
                <a:spcPct val="20000"/>
              </a:spcBef>
              <a:spcAft>
                <a:spcPts val="600"/>
              </a:spcAft>
              <a:buClr>
                <a:schemeClr val="accent1">
                  <a:lumMod val="75000"/>
                </a:schemeClr>
              </a:buClr>
              <a:buSzPct val="145000"/>
              <a:buFont typeface="Arial"/>
              <a:buChar char="•"/>
            </a:pPr>
            <a:endParaRPr lang="en-US" sz="2000" b="1" dirty="0"/>
          </a:p>
          <a:p>
            <a:pPr marL="342900" indent="-228600">
              <a:lnSpc>
                <a:spcPct val="90000"/>
              </a:lnSpc>
              <a:spcBef>
                <a:spcPct val="20000"/>
              </a:spcBef>
              <a:spcAft>
                <a:spcPts val="600"/>
              </a:spcAft>
              <a:buClr>
                <a:schemeClr val="accent1">
                  <a:lumMod val="75000"/>
                </a:schemeClr>
              </a:buClr>
              <a:buSzPct val="145000"/>
              <a:buFont typeface="Arial"/>
              <a:buChar char="•"/>
            </a:pPr>
            <a:r>
              <a:rPr lang="en-US" sz="2000" b="1" dirty="0"/>
              <a:t>  Replace each while loop with an if statement using the condition of the loop as the condition of the if statement.</a:t>
            </a:r>
          </a:p>
        </p:txBody>
      </p:sp>
      <p:pic>
        <p:nvPicPr>
          <p:cNvPr id="3" name="Picture 2">
            <a:extLst>
              <a:ext uri="{FF2B5EF4-FFF2-40B4-BE49-F238E27FC236}">
                <a16:creationId xmlns:a16="http://schemas.microsoft.com/office/drawing/2014/main" id="{5B34B8E4-73AB-F034-7730-46586FFB62C0}"/>
              </a:ext>
            </a:extLst>
          </p:cNvPr>
          <p:cNvPicPr>
            <a:picLocks noChangeAspect="1"/>
          </p:cNvPicPr>
          <p:nvPr/>
        </p:nvPicPr>
        <p:blipFill>
          <a:blip r:embed="rId5"/>
          <a:stretch>
            <a:fillRect/>
          </a:stretch>
        </p:blipFill>
        <p:spPr>
          <a:xfrm>
            <a:off x="7612338" y="779404"/>
            <a:ext cx="3596922" cy="2542404"/>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pic>
      <p:sp>
        <p:nvSpPr>
          <p:cNvPr id="5" name="TextBox 4">
            <a:extLst>
              <a:ext uri="{FF2B5EF4-FFF2-40B4-BE49-F238E27FC236}">
                <a16:creationId xmlns:a16="http://schemas.microsoft.com/office/drawing/2014/main" id="{90FE7DEB-BE04-4FBA-9E0C-036A57C8861C}"/>
              </a:ext>
            </a:extLst>
          </p:cNvPr>
          <p:cNvSpPr txBox="1"/>
          <p:nvPr/>
        </p:nvSpPr>
        <p:spPr>
          <a:xfrm>
            <a:off x="2221143" y="117220"/>
            <a:ext cx="8787532" cy="424732"/>
          </a:xfrm>
          <a:prstGeom prst="rect">
            <a:avLst/>
          </a:prstGeom>
          <a:noFill/>
        </p:spPr>
        <p:txBody>
          <a:bodyPr wrap="square">
            <a:spAutoFit/>
          </a:bodyPr>
          <a:lstStyle/>
          <a:p>
            <a:pPr algn="ctr">
              <a:lnSpc>
                <a:spcPct val="90000"/>
              </a:lnSpc>
              <a:spcBef>
                <a:spcPct val="0"/>
              </a:spcBef>
              <a:spcAft>
                <a:spcPts val="600"/>
              </a:spcAft>
            </a:pPr>
            <a:r>
              <a:rPr lang="en-US" sz="2400" b="1" dirty="0">
                <a:ln w="3175" cmpd="sng">
                  <a:noFill/>
                </a:ln>
                <a:latin typeface="+mj-lt"/>
                <a:ea typeface="+mj-ea"/>
                <a:cs typeface="+mj-cs"/>
              </a:rPr>
              <a:t>12.3.1 </a:t>
            </a:r>
            <a:r>
              <a:rPr lang="en-US" sz="2400" b="1" dirty="0" err="1">
                <a:ln w="3175" cmpd="sng">
                  <a:noFill/>
                </a:ln>
                <a:latin typeface="+mj-lt"/>
                <a:ea typeface="+mj-ea"/>
                <a:cs typeface="+mj-cs"/>
              </a:rPr>
              <a:t>Overapproxaimation</a:t>
            </a:r>
            <a:r>
              <a:rPr lang="en-US" sz="2400" b="1" dirty="0">
                <a:ln w="3175" cmpd="sng">
                  <a:noFill/>
                </a:ln>
                <a:latin typeface="+mj-lt"/>
                <a:ea typeface="+mj-ea"/>
                <a:cs typeface="+mj-cs"/>
              </a:rPr>
              <a:t> with Nondeterministic Assignments </a:t>
            </a:r>
          </a:p>
        </p:txBody>
      </p:sp>
    </p:spTree>
    <p:extLst>
      <p:ext uri="{BB962C8B-B14F-4D97-AF65-F5344CB8AC3E}">
        <p14:creationId xmlns:p14="http://schemas.microsoft.com/office/powerpoint/2010/main" val="6943552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Parallax</Template>
  <TotalTime>1582</TotalTime>
  <Words>2949</Words>
  <Application>Microsoft Office PowerPoint</Application>
  <PresentationFormat>Widescreen</PresentationFormat>
  <Paragraphs>263</Paragraphs>
  <Slides>32</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Aptos</vt:lpstr>
      <vt:lpstr>Arial</vt:lpstr>
      <vt:lpstr>Century Gothic</vt:lpstr>
      <vt:lpstr>Corbel</vt:lpstr>
      <vt:lpstr>Parallax</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12.3.2 The Overapproximating Can Be Too Coarse</vt:lpstr>
      <vt:lpstr>12.3.2 The Overapproximating Can Be Too Coarse</vt:lpstr>
      <vt:lpstr>12.3.2 The Overapproximation Can Be Too Coarse</vt:lpstr>
      <vt:lpstr>12.3.2 The Overapproximation Can Be Too Coarse</vt:lpstr>
      <vt:lpstr>12.3.2 The Overapproximation Can Be Too Coarse</vt:lpstr>
      <vt:lpstr>PowerPoint Presentation</vt:lpstr>
      <vt:lpstr>PowerPoint Presentation</vt:lpstr>
      <vt:lpstr>PowerPoint Presentation</vt:lpstr>
      <vt:lpstr>PowerPoint Presentation</vt:lpstr>
      <vt:lpstr>PowerPoint Presentation</vt:lpstr>
      <vt:lpstr>PowerPoint Presentation</vt:lpstr>
      <vt:lpstr>12.3.3 Loop Invariants </vt:lpstr>
      <vt:lpstr>12.3.3 Loop Invariants </vt:lpstr>
      <vt:lpstr>12.3.3 Loop Invariants </vt:lpstr>
      <vt:lpstr>12.3.3 Loop Invariants </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safwan butto</dc:creator>
  <cp:lastModifiedBy>safwan butto</cp:lastModifiedBy>
  <cp:revision>38</cp:revision>
  <dcterms:created xsi:type="dcterms:W3CDTF">2024-06-06T12:42:14Z</dcterms:created>
  <dcterms:modified xsi:type="dcterms:W3CDTF">2024-06-09T05:26:27Z</dcterms:modified>
</cp:coreProperties>
</file>