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6" r:id="rId3"/>
    <p:sldId id="287" r:id="rId4"/>
    <p:sldId id="257" r:id="rId5"/>
    <p:sldId id="270" r:id="rId6"/>
    <p:sldId id="263" r:id="rId7"/>
    <p:sldId id="283" r:id="rId8"/>
    <p:sldId id="261" r:id="rId9"/>
    <p:sldId id="278" r:id="rId10"/>
    <p:sldId id="288" r:id="rId11"/>
    <p:sldId id="258" r:id="rId12"/>
    <p:sldId id="262" r:id="rId13"/>
    <p:sldId id="265" r:id="rId14"/>
    <p:sldId id="280" r:id="rId15"/>
    <p:sldId id="284" r:id="rId16"/>
    <p:sldId id="259" r:id="rId17"/>
    <p:sldId id="290" r:id="rId18"/>
    <p:sldId id="267" r:id="rId19"/>
    <p:sldId id="266" r:id="rId20"/>
    <p:sldId id="289" r:id="rId21"/>
    <p:sldId id="274" r:id="rId22"/>
    <p:sldId id="294" r:id="rId23"/>
    <p:sldId id="293" r:id="rId24"/>
    <p:sldId id="292" r:id="rId25"/>
    <p:sldId id="273" r:id="rId26"/>
    <p:sldId id="277" r:id="rId27"/>
    <p:sldId id="291" r:id="rId28"/>
    <p:sldId id="275" r:id="rId29"/>
    <p:sldId id="281" r:id="rId3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75831" autoAdjust="0"/>
  </p:normalViewPr>
  <p:slideViewPr>
    <p:cSldViewPr snapToGrid="0">
      <p:cViewPr>
        <p:scale>
          <a:sx n="36" d="100"/>
          <a:sy n="36" d="100"/>
        </p:scale>
        <p:origin x="426" y="7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16:03:21.4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5546 1,'-5543'0,"5541"0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16:03:29.1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7655 1,'-7648'0,"7641"0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16:03:49.5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8711 0,'-8710'0,"8709"0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16:05:51.26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5266 0,'-5263'0,"5261"0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16:06:35.8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15911 0,'0'0,"0"0,-5 0,-15900 0,15905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6T16:06:40.9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12862 1,'0'0,"0"0,0 0,0 0,-14 0,-12824 0,12829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95A23D-927E-4BF4-8C09-7C9A6E9A0AF0}" type="datetimeFigureOut">
              <a:rPr lang="LID4096" smtClean="0"/>
              <a:t>06/08/2024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09436B-580C-4F87-A9FF-A9FBBBBCBC8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706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1635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 For each path we can build a formula that represents it: the satisfying assignments to this formula correspond to traces along this path.</a:t>
            </a:r>
          </a:p>
          <a:p>
            <a:pPr defTabSz="931774">
              <a:defRPr/>
            </a:pPr>
            <a:r>
              <a:rPr lang="en-US" dirty="0"/>
              <a:t>basic building block of many program analyzers: a method to determine whether the program can execute a given path.</a:t>
            </a:r>
          </a:p>
          <a:p>
            <a:pPr defTabSz="931774">
              <a:defRPr/>
            </a:pPr>
            <a:r>
              <a:rPr lang="en-US" dirty="0">
                <a:solidFill>
                  <a:srgbClr val="FF0000"/>
                </a:solidFill>
              </a:rPr>
              <a:t>The path can be partial, meaning that it does not have to reach an exit point of the program. </a:t>
            </a:r>
            <a:endParaRPr lang="he-IL" dirty="0">
              <a:solidFill>
                <a:srgbClr val="FF0000"/>
              </a:solidFill>
            </a:endParaRPr>
          </a:p>
          <a:p>
            <a:pPr defTabSz="931774">
              <a:defRPr/>
            </a:pPr>
            <a:r>
              <a:rPr lang="en-US" dirty="0">
                <a:solidFill>
                  <a:srgbClr val="FF0000"/>
                </a:solidFill>
              </a:rPr>
              <a:t>There can be many such traces along a single path, corresponding to different inputs.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604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 assertion can be violated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560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 assertion can be violated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90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a formula is accordingly called the verification condition (VC) corresponding to our verification problem. The program has an additional, more subtle error. </a:t>
            </a:r>
            <a:endParaRPr lang="he-IL" dirty="0"/>
          </a:p>
          <a:p>
            <a:endParaRPr lang="he-IL" dirty="0"/>
          </a:p>
          <a:p>
            <a:r>
              <a:rPr lang="en-US" dirty="0"/>
              <a:t>The path that leads to this violation is given in Table 12.3. We now translate this path into a path constraint, and add the negation of the last assertion on the path: 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470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846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ID4096" dirty="0"/>
              <a:t>Instead, we can generate SSA for bounded programs that contain branches</a:t>
            </a:r>
          </a:p>
          <a:p>
            <a:r>
              <a:rPr lang="LID4096" dirty="0"/>
              <a:t>(rather than just for a path). The SSA can subsequently be converted into</a:t>
            </a:r>
          </a:p>
          <a:p>
            <a:r>
              <a:rPr lang="LID4096" dirty="0"/>
              <a:t>a single formula that encodes all possible paths.</a:t>
            </a:r>
            <a:endParaRPr lang="en-US" dirty="0"/>
          </a:p>
          <a:p>
            <a:endParaRPr lang="en-US" dirty="0"/>
          </a:p>
          <a:p>
            <a:r>
              <a:rPr lang="LID4096" dirty="0"/>
              <a:t>As a first step, loops are</a:t>
            </a:r>
          </a:p>
          <a:p>
            <a:r>
              <a:rPr lang="LID4096" dirty="0"/>
              <a:t>unfolded k times, where k is specified by the user. The second step is to</a:t>
            </a:r>
          </a:p>
          <a:p>
            <a:r>
              <a:rPr lang="LID4096" dirty="0"/>
              <a:t>assign the condition of each if statement to a new variable; we will use the</a:t>
            </a:r>
          </a:p>
          <a:p>
            <a:r>
              <a:rPr lang="LID4096" dirty="0"/>
              <a:t>variable γ for this purpose. It will serve as a convenient shorthand whenever</a:t>
            </a:r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861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580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 of Detecting Program Errors</a:t>
            </a:r>
            <a:r>
              <a:rPr lang="en-US" dirty="0"/>
              <a:t>: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dirty="0"/>
              <a:t>Crucial for ensuring software reliability and correctness.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dirty="0"/>
              <a:t>Errors can lead to significant failures, especially in critical systems.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517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The goal is to decide whether for all possible inputs a given specification is satisfied by the program</a:t>
            </a:r>
            <a:endParaRPr lang="LID4096" b="1" dirty="0"/>
          </a:p>
          <a:p>
            <a:pPr defTabSz="931774">
              <a:defRPr/>
            </a:pPr>
            <a:r>
              <a:rPr lang="en-US" dirty="0"/>
              <a:t>x &lt; y </a:t>
            </a:r>
            <a:endParaRPr lang="LID4096" dirty="0"/>
          </a:p>
          <a:p>
            <a:pPr defTabSz="931774">
              <a:defRPr/>
            </a:pPr>
            <a:r>
              <a:rPr lang="en-US" dirty="0"/>
              <a:t>no division-by-0 </a:t>
            </a:r>
            <a:endParaRPr lang="he-IL" dirty="0"/>
          </a:p>
          <a:p>
            <a:pPr defTabSz="931774">
              <a:defRPr/>
            </a:pPr>
            <a:endParaRPr lang="he-IL" dirty="0"/>
          </a:p>
          <a:p>
            <a:pPr defTabSz="931774">
              <a:defRPr/>
            </a:pPr>
            <a:r>
              <a:rPr lang="en-US" dirty="0"/>
              <a:t>These specifications are an instance of reachability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217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, the problem of checking whether a given program state occurs in any execution of the program. </a:t>
            </a:r>
            <a:endParaRPr lang="LID4096" dirty="0"/>
          </a:p>
          <a:p>
            <a:pPr algn="l"/>
            <a:r>
              <a:rPr lang="en-US" b="1" dirty="0"/>
              <a:t>What makes this problem undecidable? </a:t>
            </a:r>
            <a:endParaRPr lang="en-US" dirty="0"/>
          </a:p>
          <a:p>
            <a:pPr algn="l"/>
            <a:r>
              <a:rPr lang="en-US" dirty="0"/>
              <a:t>unbounded allocation of memory</a:t>
            </a:r>
          </a:p>
          <a:p>
            <a:pPr defTabSz="931774">
              <a:defRPr/>
            </a:pPr>
            <a:r>
              <a:rPr lang="en-US" dirty="0"/>
              <a:t>because it implies that we cannot bound the number of states that the program can reach (note the aside on the topic). </a:t>
            </a:r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4509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Testing – not declare something is correct</a:t>
            </a:r>
            <a:endParaRPr lang="LID4096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partial solutions have been invented through the years, and many of them are used on a daily basis. </a:t>
            </a:r>
          </a:p>
          <a:p>
            <a:r>
              <a:rPr lang="en-US" dirty="0"/>
              <a:t> “partial” we mean that the type of programs that can be handled is restricted; for other programs the solution is incomplete (see Definition 1.6), 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692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are dynamic: they execute instructions one at a time, reuse variables, allocate memory, and so on. Decision procedures for quantifier-free first-order theories are static: they can only check whether there exists a simultaneous assignment to the variables that satisfies a given logical formula. </a:t>
            </a:r>
          </a:p>
          <a:p>
            <a:r>
              <a:rPr lang="en-US" dirty="0"/>
              <a:t>Bridging this gap is one of the topics of this chapter. </a:t>
            </a:r>
          </a:p>
          <a:p>
            <a:endParaRPr lang="en-US" dirty="0"/>
          </a:p>
          <a:p>
            <a:r>
              <a:rPr lang="en-US" dirty="0"/>
              <a:t>. A significant industrial application domain for these solvers is the analysis, verification and testing of programs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1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264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9436B-580C-4F87-A9FF-A9FBBBBCBC8F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41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9274-8C3D-497A-9613-F1B2E67EE393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5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511-E17C-4F0D-B1CE-0121AF419949}" type="datetime1">
              <a:rPr lang="LID4096" smtClean="0"/>
              <a:t>06/08/2024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87126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511-E17C-4F0D-B1CE-0121AF419949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58950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511-E17C-4F0D-B1CE-0121AF419949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449680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511-E17C-4F0D-B1CE-0121AF419949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19587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511-E17C-4F0D-B1CE-0121AF419949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49571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511-E17C-4F0D-B1CE-0121AF419949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72704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8A2B-A939-4FBE-83BA-29C3646B8525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940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2391-AF16-4CA4-98BB-5278063BE156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841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13FD-B4BE-4481-B259-0A99274E7254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676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1CE7-24F8-492D-93A0-0D2D20A95CFF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462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250-D611-4418-856C-F24C3F1FAD1F}" type="datetime1">
              <a:rPr lang="LID4096" smtClean="0"/>
              <a:t>06/08/2024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054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4481-978B-4488-B588-D353CC171BB9}" type="datetime1">
              <a:rPr lang="LID4096" smtClean="0"/>
              <a:t>06/08/2024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98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30B-C815-4E8E-9489-3ABC60E0B3D8}" type="datetime1">
              <a:rPr lang="LID4096" smtClean="0"/>
              <a:t>06/08/2024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20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5DF2-97AD-437C-9BA7-D021426121BF}" type="datetime1">
              <a:rPr lang="LID4096" smtClean="0"/>
              <a:t>06/08/2024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05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243C-96BC-43E7-B43E-C6D8A760B267}" type="datetime1">
              <a:rPr lang="LID4096" smtClean="0"/>
              <a:t>06/08/2024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082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60E1-07E9-40D3-9E45-C4F9082A3A43}" type="datetime1">
              <a:rPr lang="LID4096" smtClean="0"/>
              <a:t>06/08/2024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251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52A511-E17C-4F0D-B1CE-0121AF419949}" type="datetime1">
              <a:rPr lang="LID4096" smtClean="0"/>
              <a:t>06/08/2024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089148-FFF8-4816-839C-97CDBCA4F3D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33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5.xml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ugsnag.com/blog/software-bugs-waste-time-and-mone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00A7A-D240-CD46-C86A-5E6DA8F90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8174971" cy="3285866"/>
          </a:xfrm>
        </p:spPr>
        <p:txBody>
          <a:bodyPr>
            <a:normAutofit/>
          </a:bodyPr>
          <a:lstStyle/>
          <a:p>
            <a:pPr algn="l"/>
            <a:r>
              <a:rPr lang="en-US" sz="6200" dirty="0"/>
              <a:t>Program Verification </a:t>
            </a:r>
            <a:br>
              <a:rPr lang="en-US" sz="6200" dirty="0"/>
            </a:br>
            <a:r>
              <a:rPr lang="en-US" sz="2000" dirty="0"/>
              <a:t>Chapters 12.1 - 12.3 in “</a:t>
            </a:r>
            <a:r>
              <a:rPr lang="en-US" sz="2000" i="1" dirty="0"/>
              <a:t>Decision Procedures: An Algorithmic Point of View</a:t>
            </a:r>
            <a:r>
              <a:rPr lang="en-US" sz="2000" dirty="0"/>
              <a:t>“</a:t>
            </a:r>
            <a:br>
              <a:rPr lang="en-US" sz="2000" dirty="0"/>
            </a:br>
            <a:r>
              <a:rPr lang="en-US" sz="2000" dirty="0"/>
              <a:t> by Daniel Kroening and Ofer Strichman.</a:t>
            </a:r>
            <a:br>
              <a:rPr lang="en-US" sz="2000" dirty="0"/>
            </a:br>
            <a:endParaRPr lang="LID4096" sz="6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469F-E19A-0C53-2C07-F5DB458FF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190" y="4210098"/>
            <a:ext cx="7178070" cy="863348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</a:rPr>
              <a:t>Safwan Butto</a:t>
            </a:r>
            <a:r>
              <a:rPr lang="en-US" dirty="0"/>
              <a:t> and Bar Kirshenboim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9C07-0B28-1219-CD16-F76678F4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89148-FFF8-4816-839C-97CDBCA4F3D9}" type="slidenum">
              <a:rPr lang="LID4096"/>
              <a:pPr>
                <a:spcAft>
                  <a:spcPts val="600"/>
                </a:spcAft>
              </a:pPr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6352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EA2F2-40AC-F4E8-0A50-6E3C0DED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10</a:t>
            </a:fld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F52A-9AA9-34E4-1EA9-DDC90390092C}"/>
              </a:ext>
            </a:extLst>
          </p:cNvPr>
          <p:cNvSpPr txBox="1">
            <a:spLocks/>
          </p:cNvSpPr>
          <p:nvPr/>
        </p:nvSpPr>
        <p:spPr>
          <a:xfrm>
            <a:off x="1526638" y="1615982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SSA = Static Single Assignment</a:t>
            </a:r>
          </a:p>
          <a:p>
            <a:r>
              <a:rPr lang="en-US" dirty="0"/>
              <a:t>Create a “time stamped version” of the program variables</a:t>
            </a:r>
          </a:p>
          <a:p>
            <a:r>
              <a:rPr lang="en-US" dirty="0"/>
              <a:t>Variable is written – a new symbol (=‘time stamp’) is introduced for it. </a:t>
            </a:r>
          </a:p>
          <a:p>
            <a:r>
              <a:rPr lang="en-US" dirty="0"/>
              <a:t>Values of inputs =&gt; 0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868CA-1AED-6EF3-D881-4B36D737864E}"/>
              </a:ext>
            </a:extLst>
          </p:cNvPr>
          <p:cNvSpPr txBox="1"/>
          <p:nvPr/>
        </p:nvSpPr>
        <p:spPr>
          <a:xfrm>
            <a:off x="1772298" y="735385"/>
            <a:ext cx="766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SSA</a:t>
            </a:r>
            <a:endParaRPr lang="LID4096" sz="3600" b="1" dirty="0"/>
          </a:p>
        </p:txBody>
      </p:sp>
    </p:spTree>
    <p:extLst>
      <p:ext uri="{BB962C8B-B14F-4D97-AF65-F5344CB8AC3E}">
        <p14:creationId xmlns:p14="http://schemas.microsoft.com/office/powerpoint/2010/main" val="393352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/>
          <a:lstStyle/>
          <a:p>
            <a:endParaRPr lang="LID4096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LID4096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LID4096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800D7-C2C6-1CB3-039E-53E923CF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3468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b="1"/>
              <a:t>Bounded Program Analysis</a:t>
            </a:r>
            <a:br>
              <a:rPr lang="en-US" sz="2900" b="1"/>
            </a:br>
            <a:br>
              <a:rPr lang="en-US" sz="2900" b="1"/>
            </a:br>
            <a:br>
              <a:rPr lang="en-US" sz="2900"/>
            </a:br>
            <a:br>
              <a:rPr lang="en-US" sz="2900"/>
            </a:br>
            <a:r>
              <a:rPr lang="en-US" sz="2900"/>
              <a:t>- Checking Feasibility of a Single Path</a:t>
            </a:r>
            <a:br>
              <a:rPr lang="en-US" sz="2900"/>
            </a:br>
            <a:br>
              <a:rPr lang="en-US" sz="2900"/>
            </a:br>
            <a:r>
              <a:rPr lang="en-US" sz="2900"/>
              <a:t>- Checking Feasibility of All Paths</a:t>
            </a:r>
            <a:br>
              <a:rPr lang="en-US" sz="2900"/>
            </a:br>
            <a:endParaRPr lang="en-US" sz="2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5685E-347D-381A-5F99-EEB34895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8666" y="6197599"/>
            <a:ext cx="1049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89148-FFF8-4816-839C-97CDBCA4F3D9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3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4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72AF09-DB48-3CD6-A259-49381ABB3011}"/>
              </a:ext>
            </a:extLst>
          </p:cNvPr>
          <p:cNvSpPr txBox="1"/>
          <p:nvPr/>
        </p:nvSpPr>
        <p:spPr>
          <a:xfrm>
            <a:off x="3962399" y="685800"/>
            <a:ext cx="7345891" cy="1413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n w="3175" cmpd="sng">
                  <a:noFill/>
                </a:ln>
                <a:latin typeface="+mj-lt"/>
                <a:ea typeface="+mj-ea"/>
                <a:cs typeface="+mj-cs"/>
              </a:rPr>
              <a:t>Basic definitions for understanding</a:t>
            </a:r>
          </a:p>
        </p:txBody>
      </p:sp>
      <p:pic>
        <p:nvPicPr>
          <p:cNvPr id="8" name="Picture 7" descr="Maze">
            <a:extLst>
              <a:ext uri="{FF2B5EF4-FFF2-40B4-BE49-F238E27FC236}">
                <a16:creationId xmlns:a16="http://schemas.microsoft.com/office/drawing/2014/main" id="{FFF3A984-A957-2CB1-E7B1-7C7A4A8A6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05" r="36226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696CF-A672-88C7-D9B9-70697398BA5C}"/>
              </a:ext>
            </a:extLst>
          </p:cNvPr>
          <p:cNvSpPr txBox="1"/>
          <p:nvPr/>
        </p:nvSpPr>
        <p:spPr>
          <a:xfrm>
            <a:off x="3843867" y="2048933"/>
            <a:ext cx="7659156" cy="374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b="1" u="sng" dirty="0"/>
              <a:t>Execution path </a:t>
            </a:r>
            <a:r>
              <a:rPr lang="en-US" sz="2400" dirty="0"/>
              <a:t>is a sequence of </a:t>
            </a:r>
            <a:r>
              <a:rPr lang="en-US" sz="2400" b="1" dirty="0"/>
              <a:t>program instructions </a:t>
            </a:r>
            <a:r>
              <a:rPr lang="en-US" sz="2400" dirty="0"/>
              <a:t>executed during a </a:t>
            </a:r>
            <a:r>
              <a:rPr lang="en-US" sz="2400" b="1" dirty="0"/>
              <a:t>run</a:t>
            </a:r>
            <a:r>
              <a:rPr lang="en-US" sz="2400" dirty="0"/>
              <a:t> of a program.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b="1" u="sng" dirty="0"/>
              <a:t>Execution trace </a:t>
            </a:r>
            <a:r>
              <a:rPr lang="en-US" sz="2400" dirty="0"/>
              <a:t>is a sequence of </a:t>
            </a:r>
            <a:r>
              <a:rPr lang="en-US" sz="2400" b="1" dirty="0"/>
              <a:t>states</a:t>
            </a:r>
            <a:r>
              <a:rPr lang="en-US" sz="2400" dirty="0"/>
              <a:t> that are </a:t>
            </a:r>
            <a:r>
              <a:rPr lang="en-US" sz="2400" b="1" dirty="0"/>
              <a:t>observed</a:t>
            </a:r>
            <a:r>
              <a:rPr lang="en-US" sz="2400" dirty="0"/>
              <a:t> along an </a:t>
            </a:r>
            <a:r>
              <a:rPr lang="en-US" sz="2400" b="1" dirty="0"/>
              <a:t>execution path.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dirty="0">
              <a:highlight>
                <a:srgbClr val="FFFF00"/>
              </a:highligh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u="sng" dirty="0"/>
              <a:t>An </a:t>
            </a:r>
            <a:r>
              <a:rPr lang="en-US" sz="2400" b="1" u="sng" dirty="0"/>
              <a:t>assertion</a:t>
            </a:r>
            <a:r>
              <a:rPr lang="en-US" sz="2400" u="sng" dirty="0"/>
              <a:t> </a:t>
            </a:r>
            <a:r>
              <a:rPr lang="en-US" sz="2400" dirty="0"/>
              <a:t>is a program </a:t>
            </a:r>
            <a:r>
              <a:rPr lang="en-US" sz="2400" b="1" dirty="0"/>
              <a:t>instruction</a:t>
            </a:r>
            <a:r>
              <a:rPr lang="en-US" sz="2400" dirty="0"/>
              <a:t> that takes a </a:t>
            </a:r>
            <a:r>
              <a:rPr lang="en-US" sz="2400" b="1" dirty="0"/>
              <a:t>condition as argument</a:t>
            </a:r>
            <a:r>
              <a:rPr lang="en-US" sz="2400" dirty="0"/>
              <a:t>, and if the </a:t>
            </a:r>
            <a:r>
              <a:rPr lang="en-US" sz="2400" b="1" dirty="0"/>
              <a:t>condition evaluates to false</a:t>
            </a:r>
            <a:r>
              <a:rPr lang="en-US" sz="2400" dirty="0"/>
              <a:t>, it reports an error and </a:t>
            </a:r>
            <a:r>
              <a:rPr lang="en-US" sz="2400" b="1" dirty="0"/>
              <a:t>aborts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37C1F-2F56-1EDB-54F6-2A48B691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E089148-FFF8-4816-839C-97CDBCA4F3D9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8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7A4D4-6260-C058-F6F7-1A85BB72A5AD}"/>
              </a:ext>
            </a:extLst>
          </p:cNvPr>
          <p:cNvSpPr/>
          <p:nvPr/>
        </p:nvSpPr>
        <p:spPr>
          <a:xfrm>
            <a:off x="2747809" y="1113381"/>
            <a:ext cx="1580322" cy="1138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114925-4A11-01D3-BCBC-9D7483F45736}"/>
              </a:ext>
            </a:extLst>
          </p:cNvPr>
          <p:cNvCxnSpPr>
            <a:endCxn id="2" idx="1"/>
          </p:cNvCxnSpPr>
          <p:nvPr/>
        </p:nvCxnSpPr>
        <p:spPr>
          <a:xfrm flipV="1">
            <a:off x="1242031" y="1682396"/>
            <a:ext cx="1505778" cy="223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9F0A520-0B8F-C52A-776E-D6DB5CB5BEE2}"/>
              </a:ext>
            </a:extLst>
          </p:cNvPr>
          <p:cNvSpPr/>
          <p:nvPr/>
        </p:nvSpPr>
        <p:spPr>
          <a:xfrm>
            <a:off x="2747809" y="3488565"/>
            <a:ext cx="1580322" cy="1138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D9B438-0EF0-D00D-F292-80743D551CB1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537970" y="2286520"/>
            <a:ext cx="0" cy="12020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62ED4A7-90C3-2075-CEE8-57C7E5414814}"/>
              </a:ext>
            </a:extLst>
          </p:cNvPr>
          <p:cNvSpPr/>
          <p:nvPr/>
        </p:nvSpPr>
        <p:spPr>
          <a:xfrm>
            <a:off x="5860006" y="3332878"/>
            <a:ext cx="1580322" cy="1138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E2DAF3-5ED7-4A71-3DBA-B94B598029C0}"/>
              </a:ext>
            </a:extLst>
          </p:cNvPr>
          <p:cNvCxnSpPr>
            <a:endCxn id="7" idx="1"/>
          </p:cNvCxnSpPr>
          <p:nvPr/>
        </p:nvCxnSpPr>
        <p:spPr>
          <a:xfrm flipV="1">
            <a:off x="4354228" y="3901893"/>
            <a:ext cx="1505778" cy="223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A36439-92AC-55DC-4916-A6FB426CE8DC}"/>
              </a:ext>
            </a:extLst>
          </p:cNvPr>
          <p:cNvSpPr txBox="1"/>
          <p:nvPr/>
        </p:nvSpPr>
        <p:spPr>
          <a:xfrm>
            <a:off x="2805787" y="1231912"/>
            <a:ext cx="146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Choosing an execution path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EBA3D-0FD1-586B-6C53-D38F7C0A0C26}"/>
              </a:ext>
            </a:extLst>
          </p:cNvPr>
          <p:cNvSpPr txBox="1"/>
          <p:nvPr/>
        </p:nvSpPr>
        <p:spPr>
          <a:xfrm>
            <a:off x="2747809" y="3595915"/>
            <a:ext cx="146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SSA – Static </a:t>
            </a:r>
          </a:p>
          <a:p>
            <a:r>
              <a:rPr lang="en-US" dirty="0"/>
              <a:t>Single Assignment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EFB964-90BB-C88C-B74D-8881D4436953}"/>
              </a:ext>
            </a:extLst>
          </p:cNvPr>
          <p:cNvSpPr txBox="1"/>
          <p:nvPr/>
        </p:nvSpPr>
        <p:spPr>
          <a:xfrm>
            <a:off x="5906587" y="3330554"/>
            <a:ext cx="1467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Translating the SSA we got into logic formula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3DA33-DB33-69B9-7429-C267A9AAE44D}"/>
              </a:ext>
            </a:extLst>
          </p:cNvPr>
          <p:cNvSpPr txBox="1"/>
          <p:nvPr/>
        </p:nvSpPr>
        <p:spPr>
          <a:xfrm>
            <a:off x="6014064" y="5885428"/>
            <a:ext cx="146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for satisfaction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52FA-AB8B-3044-1BD5-9BA1806364BA}"/>
              </a:ext>
            </a:extLst>
          </p:cNvPr>
          <p:cNvSpPr/>
          <p:nvPr/>
        </p:nvSpPr>
        <p:spPr>
          <a:xfrm>
            <a:off x="5901420" y="5706673"/>
            <a:ext cx="1580322" cy="987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9D4675-C02F-16AA-D382-7D2120E1052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691581" y="4504628"/>
            <a:ext cx="0" cy="12020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D624F-9A1F-0907-3778-C8365106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13</a:t>
            </a:fld>
            <a:endParaRPr lang="LID4096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52BF74-3F6C-9E22-38EA-0C87119DB79C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Technique For Finding An Error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5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948E7-5CD7-1F0D-B074-73F5BBD9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28" y="1057607"/>
            <a:ext cx="4509733" cy="41773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5116A-D5B1-B8C6-B0B1-EB726FFF638B}"/>
              </a:ext>
            </a:extLst>
          </p:cNvPr>
          <p:cNvSpPr>
            <a:spLocks/>
          </p:cNvSpPr>
          <p:nvPr/>
        </p:nvSpPr>
        <p:spPr>
          <a:xfrm>
            <a:off x="10774498" y="5491234"/>
            <a:ext cx="452302" cy="299631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fld id="{BE089148-FFF8-4816-839C-97CDBCA4F3D9}" type="slidenum">
              <a:rPr lang="LID4096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374904">
                <a:spcAft>
                  <a:spcPts val="600"/>
                </a:spcAft>
              </a:pPr>
              <a:t>14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C0CD1-B5FE-5A09-BD55-D45D8AD0F211}"/>
              </a:ext>
            </a:extLst>
          </p:cNvPr>
          <p:cNvSpPr txBox="1"/>
          <p:nvPr/>
        </p:nvSpPr>
        <p:spPr>
          <a:xfrm>
            <a:off x="8017173" y="2199125"/>
            <a:ext cx="2054611" cy="1894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4904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The  first element of each block contains the index of the next block </a:t>
            </a:r>
          </a:p>
          <a:p>
            <a:pPr defTabSz="374904">
              <a:spcAft>
                <a:spcPts val="600"/>
              </a:spcAft>
            </a:pPr>
            <a:endParaRPr lang="en-US" sz="147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74904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 Skipping data that is equal to the input parameter cookie</a:t>
            </a:r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62506-F754-133F-63D8-92593E41E23B}"/>
              </a:ext>
            </a:extLst>
          </p:cNvPr>
          <p:cNvSpPr txBox="1"/>
          <p:nvPr/>
        </p:nvSpPr>
        <p:spPr>
          <a:xfrm>
            <a:off x="8304472" y="1057607"/>
            <a:ext cx="2037405" cy="55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4904">
              <a:spcAft>
                <a:spcPts val="600"/>
              </a:spcAft>
            </a:pPr>
            <a:r>
              <a:rPr lang="en-US" sz="3034" b="1" kern="120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Example 1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805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9E999-CE37-C24A-352B-F3535C00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93" y="643467"/>
            <a:ext cx="8195865" cy="12217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F948E7-5CD7-1F0D-B074-73F5BBD99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871" y="2064545"/>
            <a:ext cx="4374206" cy="40517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5116A-D5B1-B8C6-B0B1-EB726FFF638B}"/>
              </a:ext>
            </a:extLst>
          </p:cNvPr>
          <p:cNvSpPr>
            <a:spLocks/>
          </p:cNvSpPr>
          <p:nvPr/>
        </p:nvSpPr>
        <p:spPr>
          <a:xfrm>
            <a:off x="10159922" y="5872715"/>
            <a:ext cx="515985" cy="341818"/>
          </a:xfrm>
          <a:prstGeom prst="rect">
            <a:avLst/>
          </a:prstGeom>
        </p:spPr>
        <p:txBody>
          <a:bodyPr/>
          <a:lstStyle/>
          <a:p>
            <a:pPr defTabSz="425196">
              <a:spcAft>
                <a:spcPts val="600"/>
              </a:spcAft>
            </a:pPr>
            <a:fld id="{BE089148-FFF8-4816-839C-97CDBCA4F3D9}" type="slidenum">
              <a:rPr lang="LID4096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425196">
                <a:spcAft>
                  <a:spcPts val="600"/>
                </a:spcAft>
              </a:pPr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451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BE010-E78C-DC0C-11D6-F4667012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67" y="2138248"/>
            <a:ext cx="6034926" cy="33548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36765-6891-80E4-99A2-5EAABC1DF68A}"/>
              </a:ext>
            </a:extLst>
          </p:cNvPr>
          <p:cNvSpPr>
            <a:spLocks/>
          </p:cNvSpPr>
          <p:nvPr/>
        </p:nvSpPr>
        <p:spPr>
          <a:xfrm>
            <a:off x="10327053" y="5573164"/>
            <a:ext cx="453741" cy="300585"/>
          </a:xfrm>
          <a:prstGeom prst="rect">
            <a:avLst/>
          </a:prstGeom>
        </p:spPr>
        <p:txBody>
          <a:bodyPr/>
          <a:lstStyle/>
          <a:p>
            <a:pPr defTabSz="374904">
              <a:spcAft>
                <a:spcPts val="600"/>
              </a:spcAft>
            </a:pPr>
            <a:fld id="{BE089148-FFF8-4816-839C-97CDBCA4F3D9}" type="slidenum">
              <a:rPr lang="LID4096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374904">
                <a:spcAft>
                  <a:spcPts val="600"/>
                </a:spcAft>
              </a:pPr>
              <a:t>16</a:t>
            </a:fld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4FDE7-E698-8B86-A472-4DA37F8D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934" y="974724"/>
            <a:ext cx="7207193" cy="10744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38A031-2863-8366-1A62-CD7A5DD9B8B3}"/>
                  </a:ext>
                </a:extLst>
              </p14:cNvPr>
              <p14:cNvContentPartPr/>
              <p14:nvPr/>
            </p14:nvContentPartPr>
            <p14:xfrm>
              <a:off x="2842265" y="1190253"/>
              <a:ext cx="1996318" cy="296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38A031-2863-8366-1A62-CD7A5DD9B8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8272" y="1101453"/>
                <a:ext cx="2103945" cy="1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D88CE7-9C4E-B92A-02C1-91F3A46EC8EA}"/>
                  </a:ext>
                </a:extLst>
              </p14:cNvPr>
              <p14:cNvContentPartPr/>
              <p14:nvPr/>
            </p14:nvContentPartPr>
            <p14:xfrm>
              <a:off x="4152496" y="2756841"/>
              <a:ext cx="2756198" cy="29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D88CE7-9C4E-B92A-02C1-91F3A46EC8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8495" y="2668041"/>
                <a:ext cx="2863839" cy="1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2357B6-A10F-C346-C75A-69700DF8D85D}"/>
                  </a:ext>
                </a:extLst>
              </p14:cNvPr>
              <p14:cNvContentPartPr/>
              <p14:nvPr/>
            </p14:nvContentPartPr>
            <p14:xfrm>
              <a:off x="2834856" y="1441571"/>
              <a:ext cx="3136139" cy="29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2357B6-A10F-C346-C75A-69700DF8D8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0859" y="1352771"/>
                <a:ext cx="3243773" cy="1776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7DFD81F-8ED0-4606-BB58-612C48D2A8F8}"/>
              </a:ext>
            </a:extLst>
          </p:cNvPr>
          <p:cNvSpPr/>
          <p:nvPr/>
        </p:nvSpPr>
        <p:spPr>
          <a:xfrm>
            <a:off x="4036483" y="3488467"/>
            <a:ext cx="4064948" cy="1074494"/>
          </a:xfrm>
          <a:prstGeom prst="rect">
            <a:avLst/>
          </a:prstGeom>
          <a:solidFill>
            <a:srgbClr val="A9D8FF">
              <a:alpha val="5000"/>
            </a:srgbClr>
          </a:solidFill>
          <a:ln w="108000">
            <a:solidFill>
              <a:srgbClr val="A9D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A9D8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3265C09-B678-6F61-D8A8-963A44A8D65C}"/>
                  </a:ext>
                </a:extLst>
              </p14:cNvPr>
              <p14:cNvContentPartPr/>
              <p14:nvPr/>
            </p14:nvContentPartPr>
            <p14:xfrm>
              <a:off x="6159779" y="1444535"/>
              <a:ext cx="1895850" cy="296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3265C09-B678-6F61-D8A8-963A44A8D6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5776" y="1355735"/>
                <a:ext cx="2003495" cy="1776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6B0B76E-F2EB-4E53-9D17-DE7A5C62E997}"/>
              </a:ext>
            </a:extLst>
          </p:cNvPr>
          <p:cNvSpPr/>
          <p:nvPr/>
        </p:nvSpPr>
        <p:spPr>
          <a:xfrm flipH="1">
            <a:off x="4036074" y="3730533"/>
            <a:ext cx="4064948" cy="451661"/>
          </a:xfrm>
          <a:prstGeom prst="parallelogram">
            <a:avLst>
              <a:gd name="adj" fmla="val 0"/>
            </a:avLst>
          </a:prstGeom>
          <a:solidFill>
            <a:srgbClr val="00F900">
              <a:alpha val="5000"/>
            </a:srgbClr>
          </a:solidFill>
          <a:ln w="108000">
            <a:solidFill>
              <a:srgbClr val="00F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F9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54B2F9-A5EB-0645-F749-E4BACC07A5D1}"/>
                  </a:ext>
                </a:extLst>
              </p14:cNvPr>
              <p14:cNvContentPartPr/>
              <p14:nvPr/>
            </p14:nvContentPartPr>
            <p14:xfrm>
              <a:off x="2763728" y="1961989"/>
              <a:ext cx="5727855" cy="296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54B2F9-A5EB-0645-F749-E4BACC07A5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9729" y="1873189"/>
                <a:ext cx="5835493" cy="1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CAB8E6-2977-3490-8656-9D632886BFA6}"/>
                  </a:ext>
                </a:extLst>
              </p14:cNvPr>
              <p14:cNvContentPartPr/>
              <p14:nvPr/>
            </p14:nvContentPartPr>
            <p14:xfrm>
              <a:off x="3883100" y="4904601"/>
              <a:ext cx="4630413" cy="296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CAB8E6-2977-3490-8656-9D632886BF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29099" y="4815801"/>
                <a:ext cx="4738055" cy="1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98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EA2F2-40AC-F4E8-0A50-6E3C0DED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17</a:t>
            </a:fld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F52A-9AA9-34E4-1EA9-DDC90390092C}"/>
              </a:ext>
            </a:extLst>
          </p:cNvPr>
          <p:cNvSpPr txBox="1">
            <a:spLocks/>
          </p:cNvSpPr>
          <p:nvPr/>
        </p:nvSpPr>
        <p:spPr>
          <a:xfrm>
            <a:off x="1526638" y="1615982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SSA = Static Single Assignment</a:t>
            </a:r>
          </a:p>
          <a:p>
            <a:r>
              <a:rPr lang="en-US" dirty="0"/>
              <a:t>Create a “time stamped version” of the program variables</a:t>
            </a:r>
          </a:p>
          <a:p>
            <a:r>
              <a:rPr lang="en-US" dirty="0"/>
              <a:t>Variable is written – a new symbol (=‘time stamp’) is introduced for it. </a:t>
            </a:r>
          </a:p>
          <a:p>
            <a:r>
              <a:rPr lang="en-US" dirty="0"/>
              <a:t>Values of inputs =&gt; 0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868CA-1AED-6EF3-D881-4B36D737864E}"/>
              </a:ext>
            </a:extLst>
          </p:cNvPr>
          <p:cNvSpPr txBox="1"/>
          <p:nvPr/>
        </p:nvSpPr>
        <p:spPr>
          <a:xfrm>
            <a:off x="1772298" y="735385"/>
            <a:ext cx="766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SSA</a:t>
            </a:r>
            <a:endParaRPr lang="LID4096" sz="3600" b="1" dirty="0"/>
          </a:p>
        </p:txBody>
      </p:sp>
    </p:spTree>
    <p:extLst>
      <p:ext uri="{BB962C8B-B14F-4D97-AF65-F5344CB8AC3E}">
        <p14:creationId xmlns:p14="http://schemas.microsoft.com/office/powerpoint/2010/main" val="189876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2BE010-E78C-DC0C-11D6-F46670122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7" y="2019957"/>
            <a:ext cx="5756173" cy="3199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4FBC1-BCCA-29E1-C614-1657ED8C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483" y="1638106"/>
            <a:ext cx="5715319" cy="35817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E1CBA-A178-4A43-C39F-4D04C196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18</a:t>
            </a:fld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FAD52-BB3C-8C50-53B5-792E2C95CD4B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Path to SSA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5937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4FBC1-BCCA-29E1-C614-1657ED8C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08" y="1745346"/>
            <a:ext cx="4719493" cy="2957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8BAB0-BB11-A059-C7AD-21A5E63F6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88" y="1959400"/>
            <a:ext cx="5656965" cy="26820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D33F5-7F69-A24F-C1A4-58AE4624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19</a:t>
            </a:fld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DF254-2C3E-BDEA-864E-C7477A5FB52C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SSA to Formula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76E1B-3091-36F8-14B3-BF4021ED1171}"/>
              </a:ext>
            </a:extLst>
          </p:cNvPr>
          <p:cNvSpPr txBox="1"/>
          <p:nvPr/>
        </p:nvSpPr>
        <p:spPr>
          <a:xfrm>
            <a:off x="1383113" y="5084716"/>
            <a:ext cx="10428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 that the equality symbol in the formula denotes mathematical equality, whereas it denotes an assignment in Table 12.2.</a:t>
            </a:r>
          </a:p>
        </p:txBody>
      </p:sp>
    </p:spTree>
    <p:extLst>
      <p:ext uri="{BB962C8B-B14F-4D97-AF65-F5344CB8AC3E}">
        <p14:creationId xmlns:p14="http://schemas.microsoft.com/office/powerpoint/2010/main" val="23181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uron system in 3D rendering">
            <a:extLst>
              <a:ext uri="{FF2B5EF4-FFF2-40B4-BE49-F238E27FC236}">
                <a16:creationId xmlns:a16="http://schemas.microsoft.com/office/drawing/2014/main" id="{3CC1C81E-ED22-4EE7-D04A-F7EAAEFA3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4" r="15146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E2A5C2-7F82-BBE5-8161-4793C340396F}"/>
              </a:ext>
            </a:extLst>
          </p:cNvPr>
          <p:cNvSpPr txBox="1"/>
          <p:nvPr/>
        </p:nvSpPr>
        <p:spPr>
          <a:xfrm>
            <a:off x="643467" y="1202077"/>
            <a:ext cx="6249455" cy="4589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600" b="1" dirty="0"/>
              <a:t>Agenda:</a:t>
            </a:r>
            <a:endParaRPr lang="en-US" sz="2400" b="1" dirty="0"/>
          </a:p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Introduction of Software Verification</a:t>
            </a:r>
          </a:p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Bounded Program Analysis</a:t>
            </a:r>
          </a:p>
          <a:p>
            <a:pPr marL="34290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Unbounded Program Analysis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09B42-72E7-D369-F042-2E34C8BB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E089148-FFF8-4816-839C-97CDBCA4F3D9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4FBC1-BCCA-29E1-C614-1657ED8C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08" y="1745346"/>
            <a:ext cx="4719493" cy="2957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8BAB0-BB11-A059-C7AD-21A5E63F6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88" y="1959400"/>
            <a:ext cx="5656965" cy="2682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C1F44-1DE4-BE47-E89C-AD0EF0096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629" y="4826098"/>
            <a:ext cx="6620799" cy="581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EF17AA-D9F5-1268-0866-252EC2695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061" y="5530252"/>
            <a:ext cx="2276793" cy="6001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D33F5-7F69-A24F-C1A4-58AE4624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20</a:t>
            </a:fld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DF254-2C3E-BDEA-864E-C7477A5FB52C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SSA to Formula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02415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2A153-B295-E575-72FB-8412D941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33" y="1808329"/>
            <a:ext cx="7062050" cy="42953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AFFFE-A850-BF02-7388-723EAC7D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21</a:t>
            </a:fld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84BB5-DC3D-6C9E-F338-A134228F085D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Another Example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4242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5A25D-7435-376D-BCD0-0812D298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22</a:t>
            </a:fld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2E5CC-36CD-CEB4-FF2A-91FE845FA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56" y="1363680"/>
            <a:ext cx="5169087" cy="4788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3CF38-49A0-DCC4-71D9-5F64C234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32" y="1680383"/>
            <a:ext cx="5749837" cy="3497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A55BF-B3F4-E2ED-246B-C84E669A3FEF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Another Example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2998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2A153-B295-E575-72FB-8412D941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6" y="1821976"/>
            <a:ext cx="5671538" cy="3449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0E560-D8EC-613C-FFDB-A8FAFB1DA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93"/>
          <a:stretch/>
        </p:blipFill>
        <p:spPr>
          <a:xfrm>
            <a:off x="6272114" y="1821976"/>
            <a:ext cx="5671538" cy="34630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AFFFE-A850-BF02-7388-723EAC7D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23</a:t>
            </a:fld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84BB5-DC3D-6C9E-F338-A134228F085D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Another Example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140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50E560-D8EC-613C-FFDB-A8FAFB1DA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14" y="1478060"/>
            <a:ext cx="6252256" cy="320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D16C1-7E89-1E74-5158-FC25F3C65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74" y="4921116"/>
            <a:ext cx="7182852" cy="9621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AFFFE-A850-BF02-7388-723EAC7D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24</a:t>
            </a:fld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84BB5-DC3D-6C9E-F338-A134228F085D}"/>
              </a:ext>
            </a:extLst>
          </p:cNvPr>
          <p:cNvSpPr txBox="1"/>
          <p:nvPr/>
        </p:nvSpPr>
        <p:spPr>
          <a:xfrm>
            <a:off x="4548882" y="701960"/>
            <a:ext cx="726243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Another Example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8672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DCA8C6-B574-5D31-63A1-A78C8CEA943F}"/>
              </a:ext>
            </a:extLst>
          </p:cNvPr>
          <p:cNvSpPr txBox="1"/>
          <p:nvPr/>
        </p:nvSpPr>
        <p:spPr>
          <a:xfrm>
            <a:off x="786830" y="898547"/>
            <a:ext cx="115529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Verify path of program -&gt; Check if a formula is satisfied</a:t>
            </a:r>
            <a:endParaRPr lang="LID4096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7CB7F-6D48-ED07-9BDC-9A9D1446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25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79D0-F9FB-C456-C024-1BD05A7B3777}"/>
              </a:ext>
            </a:extLst>
          </p:cNvPr>
          <p:cNvSpPr txBox="1"/>
          <p:nvPr/>
        </p:nvSpPr>
        <p:spPr>
          <a:xfrm>
            <a:off x="5024772" y="735101"/>
            <a:ext cx="307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now</a:t>
            </a:r>
          </a:p>
        </p:txBody>
      </p:sp>
    </p:spTree>
    <p:extLst>
      <p:ext uri="{BB962C8B-B14F-4D97-AF65-F5344CB8AC3E}">
        <p14:creationId xmlns:p14="http://schemas.microsoft.com/office/powerpoint/2010/main" val="171775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3F197-041F-52EE-3DA6-3127F0E742A0}"/>
              </a:ext>
            </a:extLst>
          </p:cNvPr>
          <p:cNvSpPr txBox="1"/>
          <p:nvPr/>
        </p:nvSpPr>
        <p:spPr>
          <a:xfrm>
            <a:off x="2493065" y="487018"/>
            <a:ext cx="7205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Let’s try now feasibility for All paths</a:t>
            </a:r>
            <a:endParaRPr lang="LID4096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55F66-9F00-16FA-1D41-412DB4313884}"/>
              </a:ext>
            </a:extLst>
          </p:cNvPr>
          <p:cNvSpPr txBox="1"/>
          <p:nvPr/>
        </p:nvSpPr>
        <p:spPr>
          <a:xfrm>
            <a:off x="2603014" y="1683366"/>
            <a:ext cx="9011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Checking all paths -&gt; Exponential </a:t>
            </a:r>
          </a:p>
          <a:p>
            <a:endParaRPr lang="en-US" sz="2400" dirty="0"/>
          </a:p>
          <a:p>
            <a:r>
              <a:rPr lang="en-US" sz="2400" dirty="0"/>
              <a:t>Instead,</a:t>
            </a:r>
          </a:p>
          <a:p>
            <a:pPr marL="342900" indent="-342900">
              <a:buAutoNum type="arabicPeriod"/>
            </a:pPr>
            <a:r>
              <a:rPr lang="en-US" sz="2400" dirty="0"/>
              <a:t>Loops will be unfolded K times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Condition of ‘if’ will be assigned to Gamma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FontTx/>
              <a:buAutoNum type="arabicPeriod"/>
            </a:pPr>
            <a:r>
              <a:rPr lang="en-US" sz="2400" dirty="0"/>
              <a:t>Where program’s flow reconverges, we will add statements that assign the correct value to variables that have been modified.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22513-8C7E-99AA-C05C-4C8B03BED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91" b="78330"/>
          <a:stretch/>
        </p:blipFill>
        <p:spPr>
          <a:xfrm>
            <a:off x="2603014" y="5286450"/>
            <a:ext cx="7281603" cy="370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5A52B2-037F-914F-18B5-B01BB04E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846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A9DAE-092D-A66E-4D0E-5FE780CD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27</a:t>
            </a:fld>
            <a:endParaRPr lang="LID4096"/>
          </a:p>
        </p:txBody>
      </p:sp>
      <p:pic>
        <p:nvPicPr>
          <p:cNvPr id="3" name="Picture 2" descr="A screenshot of a program&#10;&#10;Description automatically generated">
            <a:extLst>
              <a:ext uri="{FF2B5EF4-FFF2-40B4-BE49-F238E27FC236}">
                <a16:creationId xmlns:a16="http://schemas.microsoft.com/office/drawing/2014/main" id="{0B1516F6-9ED5-F27D-0739-8FEA9E6E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59" y="1115199"/>
            <a:ext cx="5437881" cy="5037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A678A-FB03-3762-0722-7527C917B8CD}"/>
              </a:ext>
            </a:extLst>
          </p:cNvPr>
          <p:cNvSpPr txBox="1"/>
          <p:nvPr/>
        </p:nvSpPr>
        <p:spPr>
          <a:xfrm>
            <a:off x="3895524" y="161895"/>
            <a:ext cx="447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to 1</a:t>
            </a:r>
            <a:r>
              <a:rPr lang="en-US" sz="3600" b="1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C397E-5778-AE68-FBAB-7017C231BED1}"/>
              </a:ext>
            </a:extLst>
          </p:cNvPr>
          <p:cNvSpPr/>
          <p:nvPr/>
        </p:nvSpPr>
        <p:spPr>
          <a:xfrm>
            <a:off x="3895524" y="4026090"/>
            <a:ext cx="4470550" cy="15558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C7ABA-A62A-AA4B-0191-F908D5E530D6}"/>
              </a:ext>
            </a:extLst>
          </p:cNvPr>
          <p:cNvSpPr txBox="1"/>
          <p:nvPr/>
        </p:nvSpPr>
        <p:spPr>
          <a:xfrm>
            <a:off x="9539785" y="4237630"/>
            <a:ext cx="189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Unfold – k=2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56375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EFC2E-2235-7D6B-B8F8-2DFB1C5A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98" y="815834"/>
            <a:ext cx="7281603" cy="50265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33D09-64D8-6B07-E14E-1B7DE764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21429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74ABA-21BC-B30F-36FE-A7985B4A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29</a:t>
            </a:fld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D4B16-3D44-E056-F8FB-0DEBE8DFCA61}"/>
              </a:ext>
            </a:extLst>
          </p:cNvPr>
          <p:cNvSpPr txBox="1"/>
          <p:nvPr/>
        </p:nvSpPr>
        <p:spPr>
          <a:xfrm>
            <a:off x="1985514" y="1719617"/>
            <a:ext cx="88798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GlcbnlCMR10"/>
              </a:rPr>
              <a:t>Given the SSA form of the (unfolded) program, we can construct a formula that captures exactly all the possible traces that it can execute.</a:t>
            </a:r>
          </a:p>
          <a:p>
            <a:pPr algn="l"/>
            <a:endParaRPr lang="en-US" sz="2800" b="0" i="0" u="none" strike="noStrike" baseline="0" dirty="0">
              <a:latin typeface="GlcbnlCMR1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GlcbnlCMR10"/>
              </a:rPr>
              <a:t>T</a:t>
            </a:r>
            <a:r>
              <a:rPr lang="en-US" sz="2800" b="0" i="0" u="none" strike="noStrike" baseline="0" dirty="0">
                <a:latin typeface="GlcbnlCMR10"/>
              </a:rPr>
              <a:t>o check an assertion in the program, we need to add its negation to the formula. </a:t>
            </a:r>
          </a:p>
          <a:p>
            <a:pPr algn="l"/>
            <a:endParaRPr lang="en-US" sz="2800" b="0" i="0" u="none" strike="noStrike" baseline="0" dirty="0">
              <a:latin typeface="GlcbnlCMR1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GlcbnlCMR10"/>
              </a:rPr>
              <a:t>The resulting formula is then finally given to a suitable decision procedure. (SMT solver)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9197F-87A2-3521-D8D1-42D4276A7359}"/>
              </a:ext>
            </a:extLst>
          </p:cNvPr>
          <p:cNvSpPr txBox="1"/>
          <p:nvPr/>
        </p:nvSpPr>
        <p:spPr>
          <a:xfrm>
            <a:off x="3483869" y="277901"/>
            <a:ext cx="588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Bounded Program Analysis - Summary</a:t>
            </a:r>
            <a:endParaRPr 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EF7E-DC08-AED4-42B4-8ABB39D2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Connection to the Seminar</a:t>
            </a:r>
            <a:endParaRPr lang="LID4096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A13B3-707B-0F9D-6B50-4BF7D86E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8882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Verification of smart contracts</a:t>
            </a:r>
            <a:endParaRPr lang="he-IL" b="1" dirty="0"/>
          </a:p>
          <a:p>
            <a:r>
              <a:rPr lang="en-US" b="1" dirty="0"/>
              <a:t>Use logic for verification</a:t>
            </a:r>
            <a:endParaRPr lang="LID4096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D7331-5744-1B6A-65FF-F8C651B2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61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33640-C26E-7D98-EB96-CD5AE4B75D8B}"/>
              </a:ext>
            </a:extLst>
          </p:cNvPr>
          <p:cNvSpPr txBox="1"/>
          <p:nvPr/>
        </p:nvSpPr>
        <p:spPr>
          <a:xfrm>
            <a:off x="2156460" y="679947"/>
            <a:ext cx="787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Elimination program errors – Why is it important?</a:t>
            </a:r>
          </a:p>
          <a:p>
            <a:pPr algn="ctr"/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018B17-3F7F-DB45-EE5D-6C7615DB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81" y="2017299"/>
            <a:ext cx="6935838" cy="3529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784AAC-EB51-C1E2-B1C1-F8FA82A6EEAF}"/>
              </a:ext>
            </a:extLst>
          </p:cNvPr>
          <p:cNvSpPr txBox="1"/>
          <p:nvPr/>
        </p:nvSpPr>
        <p:spPr>
          <a:xfrm>
            <a:off x="2802835" y="5359799"/>
            <a:ext cx="82830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The Cost of Software Bugs: Time is money. Bugs waste both | </a:t>
            </a:r>
            <a:r>
              <a:rPr lang="en-US" sz="1000" dirty="0" err="1">
                <a:hlinkClick r:id="rId4"/>
              </a:rPr>
              <a:t>BugSnag</a:t>
            </a:r>
            <a:r>
              <a:rPr lang="en-US" sz="1000" dirty="0">
                <a:hlinkClick r:id="rId4"/>
              </a:rPr>
              <a:t> Blog</a:t>
            </a:r>
            <a:endParaRPr lang="LID4096"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361BFD-1C7E-0E43-E0DA-2FC62344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4</a:t>
            </a:fld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EC003-E3FD-42F8-992D-5ADC0D5F3052}"/>
              </a:ext>
            </a:extLst>
          </p:cNvPr>
          <p:cNvSpPr txBox="1"/>
          <p:nvPr/>
        </p:nvSpPr>
        <p:spPr>
          <a:xfrm>
            <a:off x="2628081" y="5883275"/>
            <a:ext cx="731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Israel budget for 2023 was 484.7 billion NIS.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09235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72AF09-DB48-3CD6-A259-49381ABB3011}"/>
              </a:ext>
            </a:extLst>
          </p:cNvPr>
          <p:cNvSpPr txBox="1"/>
          <p:nvPr/>
        </p:nvSpPr>
        <p:spPr>
          <a:xfrm>
            <a:off x="1484311" y="685800"/>
            <a:ext cx="10018713" cy="118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n w="3175" cmpd="sng">
                  <a:noFill/>
                </a:ln>
                <a:latin typeface="+mj-lt"/>
                <a:ea typeface="+mj-ea"/>
                <a:cs typeface="+mj-cs"/>
              </a:rPr>
              <a:t>Checking bugs evolution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000" b="1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33640-C26E-7D98-EB96-CD5AE4B75D8B}"/>
              </a:ext>
            </a:extLst>
          </p:cNvPr>
          <p:cNvSpPr txBox="1"/>
          <p:nvPr/>
        </p:nvSpPr>
        <p:spPr>
          <a:xfrm>
            <a:off x="1484310" y="1998133"/>
            <a:ext cx="7568295" cy="3793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Testing the program – </a:t>
            </a:r>
          </a:p>
          <a:p>
            <a:pPr marL="571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	Can never guarantee the absence of errors. </a:t>
            </a:r>
          </a:p>
          <a:p>
            <a:pPr marL="571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	Testing can only declare a program as incorrect if a test fails.</a:t>
            </a:r>
          </a:p>
          <a:p>
            <a:pPr marL="28575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Formal verification – ambitious</a:t>
            </a:r>
          </a:p>
          <a:p>
            <a:pPr marL="971550" lvl="2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 check if a given specification is satisfied for all possible inputs</a:t>
            </a:r>
          </a:p>
        </p:txBody>
      </p:sp>
      <p:pic>
        <p:nvPicPr>
          <p:cNvPr id="7" name="Graphic 6" descr="Bug under Magnifying Glass">
            <a:extLst>
              <a:ext uri="{FF2B5EF4-FFF2-40B4-BE49-F238E27FC236}">
                <a16:creationId xmlns:a16="http://schemas.microsoft.com/office/drawing/2014/main" id="{270BB562-908C-7A8B-500E-3D602996B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9808" y="2535331"/>
            <a:ext cx="2717116" cy="27171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DAD7-B3E4-4B26-9EB9-D55A78B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E089148-FFF8-4816-839C-97CDBCA4F3D9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ny question marks on black background">
            <a:extLst>
              <a:ext uri="{FF2B5EF4-FFF2-40B4-BE49-F238E27FC236}">
                <a16:creationId xmlns:a16="http://schemas.microsoft.com/office/drawing/2014/main" id="{7BB70EE5-77B3-0C77-C45D-8688E4B86E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65" r="2" b="2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6ADE7E-D4A8-08F2-D820-E7AEA7BE4A65}"/>
              </a:ext>
            </a:extLst>
          </p:cNvPr>
          <p:cNvSpPr txBox="1">
            <a:spLocks/>
          </p:cNvSpPr>
          <p:nvPr/>
        </p:nvSpPr>
        <p:spPr>
          <a:xfrm>
            <a:off x="972080" y="685800"/>
            <a:ext cx="5260680" cy="175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>
                <a:ln w="3175" cmpd="sng">
                  <a:noFill/>
                </a:ln>
                <a:latin typeface="+mj-lt"/>
                <a:ea typeface="+mj-ea"/>
                <a:cs typeface="+mj-cs"/>
              </a:rPr>
              <a:t>Reachability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D8CE9-9192-453D-7DD2-464DD5F87206}"/>
              </a:ext>
            </a:extLst>
          </p:cNvPr>
          <p:cNvSpPr txBox="1"/>
          <p:nvPr/>
        </p:nvSpPr>
        <p:spPr>
          <a:xfrm>
            <a:off x="643468" y="2666999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 dirty="0">
                <a:solidFill>
                  <a:srgbClr val="FF0000"/>
                </a:solidFill>
              </a:rPr>
              <a:t>Undecidable</a:t>
            </a:r>
            <a:r>
              <a:rPr lang="en-US" sz="2400" b="1" dirty="0"/>
              <a:t>, Why?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 dirty="0"/>
              <a:t>* Infinite memory allocation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C6CB2-D968-D1BA-79AB-8DB3B7B3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E089148-FFF8-4816-839C-97CDBCA4F3D9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43858-E95C-09CC-4438-DED497ABAAAF}"/>
              </a:ext>
            </a:extLst>
          </p:cNvPr>
          <p:cNvSpPr txBox="1"/>
          <p:nvPr/>
        </p:nvSpPr>
        <p:spPr>
          <a:xfrm>
            <a:off x="568761" y="2050529"/>
            <a:ext cx="10161969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“The problem of checking whether a given state occurs in any execution of the </a:t>
            </a:r>
            <a:r>
              <a:rPr lang="en-US" sz="2400" b="1"/>
              <a:t>program.”</a:t>
            </a:r>
            <a:endParaRPr lang="LID4096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A3D8B-7DF6-27C5-6295-0E87A8E65F03}"/>
              </a:ext>
            </a:extLst>
          </p:cNvPr>
          <p:cNvSpPr txBox="1"/>
          <p:nvPr/>
        </p:nvSpPr>
        <p:spPr>
          <a:xfrm>
            <a:off x="599354" y="5681877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2400" b="1" dirty="0"/>
              <a:t>Software verification – undecidable</a:t>
            </a:r>
          </a:p>
        </p:txBody>
      </p:sp>
    </p:spTree>
    <p:extLst>
      <p:ext uri="{BB962C8B-B14F-4D97-AF65-F5344CB8AC3E}">
        <p14:creationId xmlns:p14="http://schemas.microsoft.com/office/powerpoint/2010/main" val="429234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67E23C-7982-0DF8-9317-ABB85F4C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7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570B0-8286-46B9-642D-065FC4053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14" y="570885"/>
            <a:ext cx="9349405" cy="53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C2F31B-4740-D77B-FC49-54C0731831A9}"/>
              </a:ext>
            </a:extLst>
          </p:cNvPr>
          <p:cNvSpPr txBox="1"/>
          <p:nvPr/>
        </p:nvSpPr>
        <p:spPr>
          <a:xfrm>
            <a:off x="3231198" y="577509"/>
            <a:ext cx="5729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What now? Partial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BB99B-06B1-8EFB-2654-4DF436A0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148-FFF8-4816-839C-97CDBCA4F3D9}" type="slidenum">
              <a:rPr lang="LID4096" smtClean="0"/>
              <a:t>8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2CCE5-FBEC-37D0-2193-40F80973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93" y="3724361"/>
            <a:ext cx="6780612" cy="1128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92BD3-6A18-03FE-5E9B-A0D5EEF78E57}"/>
              </a:ext>
            </a:extLst>
          </p:cNvPr>
          <p:cNvSpPr txBox="1"/>
          <p:nvPr/>
        </p:nvSpPr>
        <p:spPr>
          <a:xfrm>
            <a:off x="2425913" y="2163170"/>
            <a:ext cx="8246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partial solutions have been invented, but for some programs the solution is incomplete.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71663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5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6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E95114D-6A09-3B44-889D-2F66B1E42D9A}"/>
              </a:ext>
            </a:extLst>
          </p:cNvPr>
          <p:cNvSpPr txBox="1"/>
          <p:nvPr/>
        </p:nvSpPr>
        <p:spPr>
          <a:xfrm>
            <a:off x="3944937" y="-1"/>
            <a:ext cx="7345891" cy="1413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Partial Solutions</a:t>
            </a:r>
          </a:p>
        </p:txBody>
      </p:sp>
      <p:pic>
        <p:nvPicPr>
          <p:cNvPr id="10" name="Picture 9" descr="Metal tic-tac-toe game pieces">
            <a:extLst>
              <a:ext uri="{FF2B5EF4-FFF2-40B4-BE49-F238E27FC236}">
                <a16:creationId xmlns:a16="http://schemas.microsoft.com/office/drawing/2014/main" id="{BDDA1F4C-7591-E010-20D0-BBAABEAB03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7" r="37853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114CA-3ECA-6824-C87A-A75FF00F4C73}"/>
              </a:ext>
            </a:extLst>
          </p:cNvPr>
          <p:cNvSpPr txBox="1"/>
          <p:nvPr/>
        </p:nvSpPr>
        <p:spPr>
          <a:xfrm>
            <a:off x="4080463" y="1310185"/>
            <a:ext cx="7840138" cy="507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 key of those solutions  is a reasoning engine, and at core of this is a decision procedure.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u="sng" dirty="0"/>
              <a:t> SMT</a:t>
            </a:r>
            <a:r>
              <a:rPr lang="en-US" sz="2000" dirty="0"/>
              <a:t> (Satisfiability modulo theories) - generalizes SAT to more complex formulas involving real numbers, integers, and various data structures.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2000" b="1" u="sng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u="sng" dirty="0"/>
              <a:t>SMT-solvers</a:t>
            </a:r>
            <a:r>
              <a:rPr lang="en-US" sz="2000" dirty="0"/>
              <a:t> -  general-purpose logical solvers. Check satisfiability program’s generated logical formula using SMT-solver.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dirty="0"/>
              <a:t>Program connected to Logic???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Program dynamic, reuse variables, memory…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Decision procedures are static, SAT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Avoid undecidability: impose a bound on loops, - underapproximates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376D-15B2-F1C0-663F-65F9D582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E089148-FFF8-4816-839C-97CDBCA4F3D9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1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4623</TotalTime>
  <Words>1215</Words>
  <Application>Microsoft Office PowerPoint</Application>
  <PresentationFormat>Widescreen</PresentationFormat>
  <Paragraphs>178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Corbel</vt:lpstr>
      <vt:lpstr>GlcbnlCMR10</vt:lpstr>
      <vt:lpstr>Symbol</vt:lpstr>
      <vt:lpstr>Parallax</vt:lpstr>
      <vt:lpstr>Program Verification  Chapters 12.1 - 12.3 in “Decision Procedures: An Algorithmic Point of View“  by Daniel Kroening and Ofer Strichman. </vt:lpstr>
      <vt:lpstr>PowerPoint Presentation</vt:lpstr>
      <vt:lpstr>Connection to the Seminar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Bounded Program Analysis    - Checking Feasibility of a Single Path  - Checking Feasibility of All Paths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in Software Engineering and Computational Biology</dc:title>
  <dc:creator>Bar Kirshenboim</dc:creator>
  <cp:lastModifiedBy>Bar Kirshenboim</cp:lastModifiedBy>
  <cp:revision>113</cp:revision>
  <cp:lastPrinted>2024-06-07T08:25:48Z</cp:lastPrinted>
  <dcterms:created xsi:type="dcterms:W3CDTF">2024-05-29T13:00:50Z</dcterms:created>
  <dcterms:modified xsi:type="dcterms:W3CDTF">2024-06-08T22:06:15Z</dcterms:modified>
</cp:coreProperties>
</file>