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66" r:id="rId2"/>
    <p:sldId id="259" r:id="rId3"/>
    <p:sldId id="268" r:id="rId4"/>
    <p:sldId id="269" r:id="rId5"/>
    <p:sldId id="270" r:id="rId6"/>
    <p:sldId id="271" r:id="rId7"/>
    <p:sldId id="323" r:id="rId8"/>
    <p:sldId id="324" r:id="rId9"/>
    <p:sldId id="301" r:id="rId10"/>
    <p:sldId id="325" r:id="rId11"/>
    <p:sldId id="326" r:id="rId12"/>
    <p:sldId id="327" r:id="rId13"/>
    <p:sldId id="272" r:id="rId14"/>
    <p:sldId id="273" r:id="rId15"/>
    <p:sldId id="302" r:id="rId16"/>
    <p:sldId id="274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256" r:id="rId25"/>
    <p:sldId id="257" r:id="rId26"/>
    <p:sldId id="258" r:id="rId27"/>
    <p:sldId id="328" r:id="rId28"/>
    <p:sldId id="260" r:id="rId29"/>
    <p:sldId id="261" r:id="rId30"/>
    <p:sldId id="262" r:id="rId31"/>
    <p:sldId id="283" r:id="rId32"/>
    <p:sldId id="287" r:id="rId33"/>
    <p:sldId id="331" r:id="rId34"/>
    <p:sldId id="330" r:id="rId35"/>
    <p:sldId id="286" r:id="rId36"/>
    <p:sldId id="288" r:id="rId37"/>
    <p:sldId id="290" r:id="rId38"/>
    <p:sldId id="291" r:id="rId39"/>
    <p:sldId id="322" r:id="rId40"/>
    <p:sldId id="294" r:id="rId41"/>
    <p:sldId id="292" r:id="rId42"/>
    <p:sldId id="329" r:id="rId43"/>
    <p:sldId id="295" r:id="rId44"/>
    <p:sldId id="289" r:id="rId45"/>
    <p:sldId id="310" r:id="rId46"/>
    <p:sldId id="265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4F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31088B3-0096-40AD-86FC-DD91A3D1DB2A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063D3F5-726C-49F9-B706-3E57FAF919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174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3D3F5-726C-49F9-B706-3E57FAF919E2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495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3D3F5-726C-49F9-B706-3E57FAF919E2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10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3D3F5-726C-49F9-B706-3E57FAF919E2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8216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3D3F5-726C-49F9-B706-3E57FAF919E2}" type="slidenum">
              <a:rPr lang="he-IL" smtClean="0"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48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3D3F5-726C-49F9-B706-3E57FAF919E2}" type="slidenum">
              <a:rPr lang="he-IL" smtClean="0"/>
              <a:t>37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29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99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7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8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06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25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1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98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37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37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16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46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B79E-24BB-4786-9E75-845E400006CD}" type="datetimeFigureOut">
              <a:rPr lang="he-IL" smtClean="0"/>
              <a:t>כ"ה/אייר/תשפ"ד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4D58D6-041F-457F-B5C4-07118D3D8B9A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18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ADAFB-D8BD-5F30-9958-A48C2E021A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Move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43773-F3CF-7ED1-FE30-F2D5A49ED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14272"/>
            <a:ext cx="9402515" cy="977621"/>
          </a:xfrm>
        </p:spPr>
        <p:txBody>
          <a:bodyPr/>
          <a:lstStyle/>
          <a:p>
            <a:pPr algn="l"/>
            <a:r>
              <a:rPr lang="en-US" sz="1800" b="1" i="0" u="none" strike="noStrike" baseline="0" dirty="0">
                <a:latin typeface="NBInternationalPro-Bold-Identity-H"/>
              </a:rPr>
              <a:t>A Language With Programmable Resources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953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DD53-D621-76CF-8CDD-4A757A5D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 proposal - scarcity: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7D82E-15AA-D28C-2AAF-C1E159CC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algn="l" rtl="0"/>
            <a:r>
              <a:rPr lang="en-US" sz="2200" dirty="0"/>
              <a:t>We still have a problem:  </a:t>
            </a:r>
          </a:p>
          <a:p>
            <a:pPr algn="l" rtl="0"/>
            <a:r>
              <a:rPr lang="en-US" sz="2200" dirty="0"/>
              <a:t>The proposal does not enforce Access Control</a:t>
            </a:r>
          </a:p>
          <a:p>
            <a:pPr algn="l" rtl="0"/>
            <a:r>
              <a:rPr lang="en-US" sz="2200" dirty="0"/>
              <a:t>nothing in the evaluation rule will stop Bob from sending the transaction:</a:t>
            </a:r>
          </a:p>
          <a:p>
            <a:pPr marL="0" indent="0" algn="l" rtl="0">
              <a:buNone/>
            </a:pPr>
            <a:r>
              <a:rPr lang="en-US" sz="2200" dirty="0"/>
              <a:t>  ⟨Alice, 100, Bob⟩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D9741-87B1-1E76-AE34-2F43D5420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162" y="2092983"/>
            <a:ext cx="5677692" cy="16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FA75-0D5B-89D3-C313-E588BE2A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second proposal – scarcity and </a:t>
            </a:r>
            <a:br>
              <a:rPr lang="en-US" dirty="0"/>
            </a:br>
            <a:r>
              <a:rPr lang="en-US" dirty="0"/>
              <a:t>Access Control: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DEA78-8ADE-1840-64F0-DC02DB33F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68793"/>
            <a:ext cx="9603275" cy="3450613"/>
          </a:xfrm>
        </p:spPr>
        <p:txBody>
          <a:bodyPr>
            <a:normAutofit/>
          </a:bodyPr>
          <a:lstStyle/>
          <a:p>
            <a:pPr algn="l" rtl="0"/>
            <a:r>
              <a:rPr lang="en-US" sz="2200" dirty="0"/>
              <a:t>We can address this by adding an access control mechanism based on digital signatures:</a:t>
            </a:r>
          </a:p>
          <a:p>
            <a:pPr algn="l" rtl="0"/>
            <a:endParaRPr lang="en-US" sz="1600" dirty="0"/>
          </a:p>
          <a:p>
            <a:pPr algn="l" rtl="0"/>
            <a:endParaRPr lang="en-US" sz="1600" dirty="0"/>
          </a:p>
          <a:p>
            <a:pPr algn="l" rtl="0"/>
            <a:endParaRPr lang="en-US" sz="1600" dirty="0"/>
          </a:p>
          <a:p>
            <a:pPr marL="0" indent="0" algn="l" rtl="0">
              <a:buNone/>
            </a:pPr>
            <a:endParaRPr lang="en-US" sz="1600" dirty="0"/>
          </a:p>
          <a:p>
            <a:pPr algn="l" rtl="0"/>
            <a:r>
              <a:rPr lang="en-US" sz="2200" dirty="0"/>
              <a:t>This new rule solves the problem by using the unforgeability of digital signatures.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5E2B7-7B0F-E7BA-8062-ECCCE740B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367" y="2722440"/>
            <a:ext cx="8678486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9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D143-FBC4-0405-84AF-EA5E023D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Why we need Blockchain Languages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2FF1-668F-8FC7-8649-8FB6353CB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200" dirty="0"/>
              <a:t>1. Indirect representation of assets</a:t>
            </a:r>
          </a:p>
          <a:p>
            <a:pPr algn="l" rtl="0"/>
            <a:endParaRPr lang="en-US" sz="2200" dirty="0"/>
          </a:p>
          <a:p>
            <a:pPr algn="l" rtl="0"/>
            <a:r>
              <a:rPr lang="en-US" sz="2200" dirty="0"/>
              <a:t>2. Scarcity is not extensible </a:t>
            </a:r>
          </a:p>
          <a:p>
            <a:pPr algn="l" rtl="0"/>
            <a:endParaRPr lang="en-US" sz="2200" dirty="0"/>
          </a:p>
          <a:p>
            <a:pPr algn="l" rtl="0"/>
            <a:r>
              <a:rPr lang="en-US" sz="2200" dirty="0"/>
              <a:t>3. Access control is not flexible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42310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1724-DF4D-8D3E-F595-BF3F55A1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Move goal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518F4-40B2-3A87-C9FE-2DCD4D09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839453"/>
            <a:ext cx="9603275" cy="3080900"/>
          </a:xfrm>
        </p:spPr>
        <p:txBody>
          <a:bodyPr>
            <a:normAutofit/>
          </a:bodyPr>
          <a:lstStyle/>
          <a:p>
            <a:pPr algn="l" rtl="0"/>
            <a:endParaRPr lang="en-US" dirty="0">
              <a:latin typeface="LMRoman10-Italic-Identity-H"/>
            </a:endParaRPr>
          </a:p>
          <a:p>
            <a:pPr algn="l" rtl="0"/>
            <a:r>
              <a:rPr lang="en-US" sz="2200" dirty="0"/>
              <a:t>Move’s requitements</a:t>
            </a:r>
          </a:p>
          <a:p>
            <a:pPr algn="l" rtl="0"/>
            <a:r>
              <a:rPr lang="en-US" sz="2200" dirty="0"/>
              <a:t>Move is designed with four key goals: </a:t>
            </a:r>
          </a:p>
          <a:p>
            <a:pPr algn="l" rtl="0"/>
            <a:r>
              <a:rPr lang="en-US" sz="2200" dirty="0"/>
              <a:t>First class assets, </a:t>
            </a:r>
            <a:r>
              <a:rPr lang="en-US" sz="2200" dirty="0" err="1"/>
              <a:t>flexability</a:t>
            </a:r>
            <a:r>
              <a:rPr lang="en-US" sz="2200" dirty="0"/>
              <a:t>, safety, verifiable</a:t>
            </a:r>
            <a:endParaRPr lang="he-IL" sz="2200" dirty="0"/>
          </a:p>
          <a:p>
            <a:pPr algn="l" rtl="0"/>
            <a:endParaRPr lang="en-US" dirty="0">
              <a:latin typeface="LMRoman10-Italic-Identity-H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A2701-D0FC-64FD-BB1C-D24F6B85799F}"/>
              </a:ext>
            </a:extLst>
          </p:cNvPr>
          <p:cNvSpPr txBox="1"/>
          <p:nvPr/>
        </p:nvSpPr>
        <p:spPr>
          <a:xfrm>
            <a:off x="1451579" y="1853754"/>
            <a:ext cx="96032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1" u="none" strike="noStrike" baseline="0" dirty="0">
                <a:latin typeface="LMRoman10-Regular-Identity-H"/>
              </a:rPr>
              <a:t>“The Libra mission is to enable a </a:t>
            </a:r>
            <a:r>
              <a:rPr lang="en-US" sz="2800" b="0" i="1" u="none" strike="noStrike" baseline="0" dirty="0">
                <a:latin typeface="LMRoman10-Italic-Identity-H"/>
              </a:rPr>
              <a:t>simple global currency and financial infrastructure that empowers billions of people”</a:t>
            </a:r>
            <a:endParaRPr lang="he-IL" sz="2800" i="1" dirty="0"/>
          </a:p>
        </p:txBody>
      </p:sp>
    </p:spTree>
    <p:extLst>
      <p:ext uri="{BB962C8B-B14F-4D97-AF65-F5344CB8AC3E}">
        <p14:creationId xmlns:p14="http://schemas.microsoft.com/office/powerpoint/2010/main" val="439281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E0BD-FEB7-E973-5D3C-5354FFE0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class resources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6AB26-D56A-A0B0-79E9-F25A35F06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200" dirty="0"/>
              <a:t>Ability to define custom resource types</a:t>
            </a:r>
          </a:p>
          <a:p>
            <a:pPr algn="l" rtl="0"/>
            <a:r>
              <a:rPr lang="en-US" sz="2200" dirty="0"/>
              <a:t>Resources are ordinary program values.</a:t>
            </a:r>
          </a:p>
          <a:p>
            <a:pPr algn="l" rtl="0"/>
            <a:endParaRPr lang="en-US" dirty="0">
              <a:latin typeface="LMRoman10-Italic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50033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E0BD-FEB7-E973-5D3C-5354FFE0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class resources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6AB26-D56A-A0B0-79E9-F25A35F0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/>
              <a:t>The Libra coin is implemented as a regular Move resource.</a:t>
            </a:r>
          </a:p>
          <a:p>
            <a:pPr algn="l" rtl="0"/>
            <a:r>
              <a:rPr lang="en-US" sz="2200" dirty="0"/>
              <a:t>Move must support operations on these resources:</a:t>
            </a:r>
          </a:p>
          <a:p>
            <a:pPr algn="l" rtl="0"/>
            <a:r>
              <a:rPr lang="en-US" sz="2200" dirty="0"/>
              <a:t>Creating resources.</a:t>
            </a:r>
          </a:p>
          <a:p>
            <a:pPr algn="l" rtl="0"/>
            <a:r>
              <a:rPr lang="en-US" sz="2200" dirty="0"/>
              <a:t>Modifying resources.</a:t>
            </a:r>
          </a:p>
          <a:p>
            <a:pPr algn="l" rtl="0"/>
            <a:r>
              <a:rPr lang="en-US" sz="2200" dirty="0"/>
              <a:t>Destroying resources.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367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96D8-559C-9DCA-29B1-B52B4E1A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class resources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8F8E-0150-1709-FEC8-9122420B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29380"/>
            <a:ext cx="9603275" cy="3450613"/>
          </a:xfrm>
        </p:spPr>
        <p:txBody>
          <a:bodyPr>
            <a:normAutofit/>
          </a:bodyPr>
          <a:lstStyle/>
          <a:p>
            <a:pPr algn="l" rtl="0"/>
            <a:r>
              <a:rPr lang="en-US" sz="2200" dirty="0"/>
              <a:t>Move programmers can protect access to these critical operations with modules. </a:t>
            </a:r>
          </a:p>
          <a:p>
            <a:pPr algn="l" rtl="0"/>
            <a:r>
              <a:rPr lang="en-US" sz="2200" dirty="0"/>
              <a:t>declares resource types and procedures.</a:t>
            </a:r>
          </a:p>
          <a:p>
            <a:pPr algn="l" rtl="0"/>
            <a:r>
              <a:rPr lang="en-US" sz="2200" dirty="0"/>
              <a:t>A model can use other model resources and procedures.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095257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9740-DE44-F106-C27A-951E5751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Flexibility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8F791-EE5F-BF0F-7089-9E5FA707F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32723"/>
            <a:ext cx="9603275" cy="2268795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/>
              <a:t>Flexibility here refers to the ability to write and organize code in a manner that allows for easy changes, reuse, and extension</a:t>
            </a:r>
          </a:p>
          <a:p>
            <a:pPr algn="l" rtl="0"/>
            <a:r>
              <a:rPr lang="en-US" sz="2200" dirty="0"/>
              <a:t>Move adds flexibility to Libra by transaction scripts.</a:t>
            </a:r>
          </a:p>
          <a:p>
            <a:pPr algn="l" rtl="0"/>
            <a:r>
              <a:rPr lang="en-US" sz="2200" dirty="0"/>
              <a:t>can perform expressive one-off behaviors or reusable behaviors </a:t>
            </a:r>
          </a:p>
        </p:txBody>
      </p:sp>
    </p:spTree>
    <p:extLst>
      <p:ext uri="{BB962C8B-B14F-4D97-AF65-F5344CB8AC3E}">
        <p14:creationId xmlns:p14="http://schemas.microsoft.com/office/powerpoint/2010/main" val="1898084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9740-DE44-F106-C27A-951E5751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Flexibility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8F791-EE5F-BF0F-7089-9E5FA707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200" dirty="0"/>
              <a:t>Move modules enable a different kind of flexibility</a:t>
            </a:r>
          </a:p>
          <a:p>
            <a:pPr algn="l" rtl="0"/>
            <a:r>
              <a:rPr lang="en-US" sz="2200" dirty="0"/>
              <a:t>modules/resources/procedures is similar to classes/objects/methods.</a:t>
            </a:r>
          </a:p>
          <a:p>
            <a:pPr algn="l" rtl="0"/>
            <a:r>
              <a:rPr lang="en-US" sz="2200" dirty="0"/>
              <a:t>Key Differences:</a:t>
            </a:r>
          </a:p>
          <a:p>
            <a:pPr algn="l" rtl="0"/>
            <a:r>
              <a:rPr lang="en-US" sz="2200" dirty="0"/>
              <a:t>Resource Declaration.</a:t>
            </a:r>
          </a:p>
          <a:p>
            <a:pPr algn="l" rtl="0"/>
            <a:r>
              <a:rPr lang="en-US" sz="2200" dirty="0"/>
              <a:t>Procedures and Methods.</a:t>
            </a:r>
          </a:p>
          <a:p>
            <a:pPr algn="l" rtl="0"/>
            <a:endParaRPr lang="en-US" dirty="0">
              <a:solidFill>
                <a:srgbClr val="000000"/>
              </a:solidFill>
              <a:latin typeface="LMRoman10-Regular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373814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ADC8-5298-F9F8-F3E9-0B68D4A2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safty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07EF-319D-1320-CDFC-07C41E056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dirty="0"/>
              <a:t>Must satisfy key properties : resource safety, type safety, and memory safety</a:t>
            </a:r>
          </a:p>
          <a:p>
            <a:pPr algn="l" rtl="0"/>
            <a:r>
              <a:rPr lang="en-US" sz="2200" dirty="0"/>
              <a:t>High-Level Language with Compiler</a:t>
            </a:r>
          </a:p>
          <a:p>
            <a:pPr algn="l" rtl="0"/>
            <a:r>
              <a:rPr lang="en-US" sz="2200" dirty="0"/>
              <a:t>Low-Level Assembly with Runtime Checks</a:t>
            </a:r>
          </a:p>
        </p:txBody>
      </p:sp>
    </p:spTree>
    <p:extLst>
      <p:ext uri="{BB962C8B-B14F-4D97-AF65-F5344CB8AC3E}">
        <p14:creationId xmlns:p14="http://schemas.microsoft.com/office/powerpoint/2010/main" val="82905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B2EE-4287-2933-7B05-FE78CDDD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see today?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3D218-4FF6-144E-80AF-5272D38C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</a:t>
            </a:r>
            <a:r>
              <a:rPr lang="en-US" sz="2100" dirty="0"/>
              <a:t>Libra Blockchain</a:t>
            </a:r>
          </a:p>
          <a:p>
            <a:pPr marR="0" lvl="0" algn="l" rtl="0" fontAlgn="base">
              <a:spcAft>
                <a:spcPct val="0"/>
              </a:spcAft>
              <a:tabLst/>
            </a:pPr>
            <a:r>
              <a:rPr lang="he-IL" altLang="he-IL" sz="2100" dirty="0" err="1"/>
              <a:t>Issues</a:t>
            </a:r>
            <a:r>
              <a:rPr lang="he-IL" altLang="he-IL" sz="2100" dirty="0"/>
              <a:t> </a:t>
            </a:r>
            <a:r>
              <a:rPr lang="he-IL" altLang="he-IL" sz="2100" dirty="0" err="1"/>
              <a:t>with</a:t>
            </a:r>
            <a:r>
              <a:rPr lang="he-IL" altLang="he-IL" sz="2100" dirty="0"/>
              <a:t> </a:t>
            </a:r>
            <a:r>
              <a:rPr lang="he-IL" altLang="he-IL" sz="2100" dirty="0" err="1"/>
              <a:t>digital</a:t>
            </a:r>
            <a:r>
              <a:rPr lang="he-IL" altLang="he-IL" sz="2100" dirty="0"/>
              <a:t> </a:t>
            </a:r>
            <a:r>
              <a:rPr lang="he-IL" altLang="he-IL" sz="2100" dirty="0" err="1"/>
              <a:t>asset</a:t>
            </a:r>
            <a:r>
              <a:rPr lang="he-IL" altLang="he-IL" sz="2100" dirty="0"/>
              <a:t> </a:t>
            </a:r>
            <a:r>
              <a:rPr lang="he-IL" altLang="he-IL" sz="2100" dirty="0" err="1"/>
              <a:t>representation</a:t>
            </a:r>
            <a:r>
              <a:rPr lang="he-IL" altLang="he-IL" sz="2100" dirty="0"/>
              <a:t> </a:t>
            </a:r>
            <a:r>
              <a:rPr lang="he-IL" altLang="he-IL" sz="2100" dirty="0" err="1"/>
              <a:t>on</a:t>
            </a:r>
            <a:r>
              <a:rPr lang="he-IL" altLang="he-IL" sz="2100" dirty="0"/>
              <a:t> </a:t>
            </a:r>
            <a:r>
              <a:rPr lang="en-US" altLang="he-IL" sz="2100" dirty="0"/>
              <a:t>the </a:t>
            </a:r>
            <a:r>
              <a:rPr lang="he-IL" altLang="he-IL" sz="2100" dirty="0" err="1"/>
              <a:t>blockchain</a:t>
            </a:r>
            <a:r>
              <a:rPr lang="he-IL" altLang="he-IL" sz="2100" dirty="0"/>
              <a:t>.</a:t>
            </a:r>
          </a:p>
          <a:p>
            <a:pPr algn="l" rtl="0"/>
            <a:r>
              <a:rPr lang="he-IL" altLang="he-IL" sz="2100" dirty="0" err="1"/>
              <a:t>Move's</a:t>
            </a:r>
            <a:r>
              <a:rPr lang="he-IL" altLang="he-IL" sz="2100" dirty="0"/>
              <a:t> </a:t>
            </a:r>
            <a:r>
              <a:rPr lang="he-IL" altLang="he-IL" sz="2100" dirty="0" err="1"/>
              <a:t>design</a:t>
            </a:r>
            <a:r>
              <a:rPr lang="he-IL" altLang="he-IL" sz="2100" dirty="0"/>
              <a:t> </a:t>
            </a:r>
            <a:r>
              <a:rPr lang="he-IL" altLang="he-IL" sz="2100" dirty="0" err="1"/>
              <a:t>solutions</a:t>
            </a:r>
            <a:r>
              <a:rPr lang="he-IL" altLang="he-IL" sz="2100" dirty="0"/>
              <a:t> </a:t>
            </a:r>
            <a:r>
              <a:rPr lang="he-IL" altLang="he-IL" sz="2100" dirty="0" err="1"/>
              <a:t>to</a:t>
            </a:r>
            <a:r>
              <a:rPr lang="he-IL" altLang="he-IL" sz="2100" dirty="0"/>
              <a:t> </a:t>
            </a:r>
            <a:r>
              <a:rPr lang="he-IL" altLang="he-IL" sz="2100" dirty="0" err="1"/>
              <a:t>these</a:t>
            </a:r>
            <a:r>
              <a:rPr lang="he-IL" altLang="he-IL" sz="2100" dirty="0"/>
              <a:t> </a:t>
            </a:r>
            <a:r>
              <a:rPr lang="he-IL" altLang="he-IL" sz="2100" dirty="0" err="1"/>
              <a:t>issues</a:t>
            </a:r>
            <a:r>
              <a:rPr lang="he-IL" altLang="he-IL" sz="2100" dirty="0"/>
              <a:t>.</a:t>
            </a:r>
            <a:endParaRPr lang="en-US" sz="2100" dirty="0"/>
          </a:p>
          <a:p>
            <a:pPr algn="l" rtl="0"/>
            <a:r>
              <a:rPr lang="en-US" sz="2100" dirty="0"/>
              <a:t>The programming model and key features of Move</a:t>
            </a:r>
          </a:p>
          <a:p>
            <a:pPr algn="l" rtl="0"/>
            <a:r>
              <a:rPr lang="en-US" dirty="0"/>
              <a:t>Move’s technical </a:t>
            </a:r>
            <a:r>
              <a:rPr lang="en-US" sz="2100" dirty="0"/>
              <a:t>details and it’s virtual machine design</a:t>
            </a:r>
          </a:p>
          <a:p>
            <a:pPr algn="l" rtl="0"/>
            <a:r>
              <a:rPr lang="en-US" sz="2100" dirty="0"/>
              <a:t>Putting It All Together</a:t>
            </a:r>
          </a:p>
          <a:p>
            <a:pPr marL="0" indent="0" algn="l" rtl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89742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ADC8-5298-F9F8-F3E9-0B68D4A2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safty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07EF-319D-1320-CDFC-07C41E05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075821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2200" dirty="0"/>
              <a:t>Move’s Approach: Typed Bytecode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200" dirty="0"/>
              <a:t>Typed Bytecode: Higher-level than assembly but lower-level than high level languages.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200" dirty="0"/>
              <a:t>Bytecode Verifier: Checks for safety properties on-chain before execution.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2200" dirty="0"/>
              <a:t>Bytecode Interpreter: Executes verified bytecode directly.</a:t>
            </a:r>
          </a:p>
        </p:txBody>
      </p:sp>
    </p:spTree>
    <p:extLst>
      <p:ext uri="{BB962C8B-B14F-4D97-AF65-F5344CB8AC3E}">
        <p14:creationId xmlns:p14="http://schemas.microsoft.com/office/powerpoint/2010/main" val="629017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FAE2-16AE-58DF-7D7E-633C4E49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Verifiability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29698-0335-B5BC-17A2-7861BED00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98851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Ideally: check every safety property of Move programs </a:t>
            </a:r>
          </a:p>
          <a:p>
            <a:pPr algn="l" rtl="0"/>
            <a:r>
              <a:rPr lang="en-US" dirty="0"/>
              <a:t>Approach to Verifiability:</a:t>
            </a:r>
          </a:p>
          <a:p>
            <a:pPr algn="l" rtl="0"/>
            <a:r>
              <a:rPr lang="en-US" dirty="0"/>
              <a:t>On-Chain Verification:</a:t>
            </a:r>
          </a:p>
          <a:p>
            <a:pPr marL="457200" lvl="1" indent="0" algn="l" rtl="0">
              <a:buNone/>
            </a:pPr>
            <a:r>
              <a:rPr lang="en-US" sz="2000" dirty="0"/>
              <a:t>Perform lightweight checks on-chain to ensure key safety properties.</a:t>
            </a:r>
          </a:p>
          <a:p>
            <a:pPr algn="l" rtl="0"/>
            <a:r>
              <a:rPr lang="en-US" dirty="0"/>
              <a:t>Off-Chain - Static Verification:</a:t>
            </a:r>
          </a:p>
          <a:p>
            <a:pPr marL="457200" lvl="1" indent="0" algn="l" rtl="0">
              <a:buNone/>
            </a:pPr>
            <a:r>
              <a:rPr lang="en-US" sz="2000" dirty="0"/>
              <a:t>Support advanced off-chain verification tools to analyze programs before execution.</a:t>
            </a:r>
          </a:p>
        </p:txBody>
      </p:sp>
    </p:spTree>
    <p:extLst>
      <p:ext uri="{BB962C8B-B14F-4D97-AF65-F5344CB8AC3E}">
        <p14:creationId xmlns:p14="http://schemas.microsoft.com/office/powerpoint/2010/main" val="410631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93FC-6340-3356-7F12-AB5DE4E4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 for Static Verification</a:t>
            </a:r>
            <a:endParaRPr lang="he-IL" dirty="0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847948E8-335B-6346-3E32-CB2F48584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328130"/>
            <a:ext cx="8916787" cy="2427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dirty="0"/>
              <a:t>No dynamic dispatch:</a:t>
            </a:r>
          </a:p>
          <a:p>
            <a:pPr algn="l" rtl="0"/>
            <a:r>
              <a:rPr lang="en-US" dirty="0"/>
              <a:t> Every function call target is determined at compile time. </a:t>
            </a:r>
          </a:p>
          <a:p>
            <a:pPr algn="l" rtl="0"/>
            <a:r>
              <a:rPr lang="en-US" dirty="0"/>
              <a:t>Limited mutability:</a:t>
            </a:r>
          </a:p>
          <a:p>
            <a:pPr algn="l" rtl="0"/>
            <a:r>
              <a:rPr lang="en-US" dirty="0"/>
              <a:t>Every mutation to a Move value occurs through a reference.</a:t>
            </a:r>
          </a:p>
          <a:p>
            <a:pPr algn="l" rtl="0"/>
            <a:r>
              <a:rPr lang="en-US" dirty="0"/>
              <a:t>Move’s bytecode verifier uses a “borrow checking” scheme.</a:t>
            </a:r>
          </a:p>
        </p:txBody>
      </p:sp>
    </p:spTree>
    <p:extLst>
      <p:ext uri="{BB962C8B-B14F-4D97-AF65-F5344CB8AC3E}">
        <p14:creationId xmlns:p14="http://schemas.microsoft.com/office/powerpoint/2010/main" val="2090487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93FC-6340-3356-7F12-AB5DE4E4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 for Static Verification</a:t>
            </a:r>
            <a:endParaRPr lang="he-IL" dirty="0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847948E8-335B-6346-3E32-CB2F48584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291281"/>
            <a:ext cx="8389845" cy="292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Modularity :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Code is organized into modules enforcing data abstraction and encapsulation.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en-US" dirty="0"/>
          </a:p>
          <a:p>
            <a:pPr algn="l" rtl="0">
              <a:buFont typeface="Arial" panose="020B0604020202020204" pitchFamily="34" charset="0"/>
              <a:buChar char="•"/>
            </a:pPr>
            <a:endParaRPr lang="en-US" dirty="0"/>
          </a:p>
          <a:p>
            <a:pPr algn="l" rtl="0"/>
            <a:r>
              <a:rPr lang="en-US" dirty="0"/>
              <a:t>Efficiently check for runtime failures and program-specific properties.</a:t>
            </a:r>
          </a:p>
          <a:p>
            <a:pPr algn="l" rtl="0"/>
            <a:r>
              <a:rPr lang="en-US" dirty="0"/>
              <a:t>Simplified language design facilitates accurate and efficient analysis.</a:t>
            </a:r>
          </a:p>
        </p:txBody>
      </p:sp>
    </p:spTree>
    <p:extLst>
      <p:ext uri="{BB962C8B-B14F-4D97-AF65-F5344CB8AC3E}">
        <p14:creationId xmlns:p14="http://schemas.microsoft.com/office/powerpoint/2010/main" val="3736572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4FD03-4399-C934-201C-0DF9CEF4D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safety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6C591-A5F5-EFAE-EF2A-ED3773A830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guarantees that Move resources can never be copied, reused, or lost.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727632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03AF-A30D-3B8F-CEE6-8FABA136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Payment Transaction Script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7E17-7F15-19B8-8ABA-F641574E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100" dirty="0">
                <a:solidFill>
                  <a:schemeClr val="accent3"/>
                </a:solidFill>
              </a:rPr>
              <a:t>public</a:t>
            </a:r>
            <a:r>
              <a:rPr lang="en-US" sz="2100" dirty="0"/>
              <a:t> main(payee: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address</a:t>
            </a:r>
            <a:r>
              <a:rPr lang="en-US" sz="2100" dirty="0"/>
              <a:t>, amount: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u64</a:t>
            </a:r>
            <a:r>
              <a:rPr lang="en-US" sz="2100" dirty="0"/>
              <a:t>) {</a:t>
            </a:r>
          </a:p>
          <a:p>
            <a:pPr marL="0" indent="0" algn="l" rtl="0">
              <a:buNone/>
            </a:pPr>
            <a:r>
              <a:rPr lang="en-US" sz="2100" dirty="0"/>
              <a:t>      </a:t>
            </a:r>
            <a:r>
              <a:rPr lang="en-US" sz="2100" dirty="0">
                <a:solidFill>
                  <a:schemeClr val="accent3"/>
                </a:solidFill>
              </a:rPr>
              <a:t>let</a:t>
            </a:r>
            <a:r>
              <a:rPr lang="en-US" sz="2100" dirty="0"/>
              <a:t> coin: </a:t>
            </a:r>
            <a:r>
              <a:rPr lang="en-US" sz="2100" dirty="0">
                <a:solidFill>
                  <a:srgbClr val="92D050"/>
                </a:solidFill>
              </a:rPr>
              <a:t>0x0</a:t>
            </a:r>
            <a:r>
              <a:rPr lang="en-US" sz="2100" dirty="0"/>
              <a:t>.Currency.Coin=</a:t>
            </a:r>
            <a:r>
              <a:rPr lang="en-US" sz="2100" dirty="0">
                <a:solidFill>
                  <a:srgbClr val="92D050"/>
                </a:solidFill>
              </a:rPr>
              <a:t>0x0</a:t>
            </a:r>
            <a:r>
              <a:rPr lang="en-US" sz="2100" dirty="0"/>
              <a:t>.Currency.withdraw_from_sender(</a:t>
            </a:r>
            <a:r>
              <a:rPr lang="en-US" sz="2100" dirty="0">
                <a:solidFill>
                  <a:schemeClr val="accent3"/>
                </a:solidFill>
              </a:rPr>
              <a:t>copy</a:t>
            </a:r>
            <a:r>
              <a:rPr lang="en-US" sz="2100" dirty="0"/>
              <a:t>(amount));</a:t>
            </a:r>
          </a:p>
          <a:p>
            <a:pPr marL="0" indent="0" algn="l" rtl="0">
              <a:buNone/>
            </a:pPr>
            <a:r>
              <a:rPr lang="en-US" sz="2100" dirty="0"/>
              <a:t>      </a:t>
            </a:r>
            <a:r>
              <a:rPr lang="en-US" sz="2100" dirty="0">
                <a:solidFill>
                  <a:srgbClr val="92D050"/>
                </a:solidFill>
              </a:rPr>
              <a:t>0x0</a:t>
            </a:r>
            <a:r>
              <a:rPr lang="en-US" sz="2100" dirty="0"/>
              <a:t>.Currency.deposit(</a:t>
            </a:r>
            <a:r>
              <a:rPr lang="en-US" sz="2100" dirty="0">
                <a:solidFill>
                  <a:schemeClr val="accent3"/>
                </a:solidFill>
              </a:rPr>
              <a:t>copy</a:t>
            </a:r>
            <a:r>
              <a:rPr lang="en-US" sz="2100" dirty="0"/>
              <a:t>(payee), </a:t>
            </a:r>
            <a:r>
              <a:rPr lang="en-US" sz="2100" dirty="0">
                <a:solidFill>
                  <a:schemeClr val="accent3"/>
                </a:solidFill>
              </a:rPr>
              <a:t>move</a:t>
            </a:r>
            <a:r>
              <a:rPr lang="en-US" sz="2100" dirty="0"/>
              <a:t>(coin));</a:t>
            </a:r>
          </a:p>
          <a:p>
            <a:pPr marL="0" indent="0" algn="l" rtl="0">
              <a:buNone/>
            </a:pPr>
            <a:r>
              <a:rPr lang="en-US" sz="21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271493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95A3-71BD-3C2F-24F2-4A89246E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a coin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5B6FC-1D7C-B3D1-18B6-B2402B6D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94658" cy="345061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dirty="0">
                <a:solidFill>
                  <a:schemeClr val="accent3"/>
                </a:solidFill>
              </a:rPr>
              <a:t>public</a:t>
            </a:r>
            <a:r>
              <a:rPr lang="en-US" sz="2200" dirty="0"/>
              <a:t> main(payee: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address</a:t>
            </a:r>
            <a:r>
              <a:rPr lang="en-US" sz="2200" dirty="0"/>
              <a:t>, amount: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u64</a:t>
            </a:r>
            <a:r>
              <a:rPr lang="en-US" sz="2200" dirty="0"/>
              <a:t>) {</a:t>
            </a:r>
          </a:p>
          <a:p>
            <a:pPr marL="0" indent="0" algn="l" rtl="0">
              <a:buNone/>
            </a:pPr>
            <a:r>
              <a:rPr lang="en-US" sz="2200" dirty="0"/>
              <a:t>      </a:t>
            </a:r>
            <a:r>
              <a:rPr lang="en-US" sz="2200" dirty="0">
                <a:solidFill>
                  <a:schemeClr val="accent3"/>
                </a:solidFill>
              </a:rPr>
              <a:t>let </a:t>
            </a:r>
            <a:r>
              <a:rPr lang="en-US" sz="2200" dirty="0"/>
              <a:t>coin:</a:t>
            </a:r>
            <a:r>
              <a:rPr lang="en-US" sz="2200" dirty="0">
                <a:solidFill>
                  <a:srgbClr val="92D050"/>
                </a:solidFill>
              </a:rPr>
              <a:t>0x0</a:t>
            </a:r>
            <a:r>
              <a:rPr lang="en-US" sz="2200" dirty="0"/>
              <a:t>.Currency.Coin=</a:t>
            </a:r>
            <a:r>
              <a:rPr lang="en-US" sz="2200" dirty="0">
                <a:solidFill>
                  <a:srgbClr val="92D050"/>
                </a:solidFill>
              </a:rPr>
              <a:t>0x0</a:t>
            </a:r>
            <a:r>
              <a:rPr lang="en-US" sz="2200" dirty="0"/>
              <a:t>.Currency.withdraw_from_sender(</a:t>
            </a:r>
            <a:r>
              <a:rPr lang="en-US" sz="2200" dirty="0">
                <a:solidFill>
                  <a:schemeClr val="accent3"/>
                </a:solidFill>
              </a:rPr>
              <a:t>copy</a:t>
            </a:r>
            <a:r>
              <a:rPr lang="en-US" sz="2200" dirty="0"/>
              <a:t>(amount));</a:t>
            </a:r>
          </a:p>
          <a:p>
            <a:pPr marL="0" indent="0" algn="l" rtl="0">
              <a:buNone/>
            </a:pPr>
            <a:r>
              <a:rPr lang="en-US" sz="2200" dirty="0"/>
              <a:t>      </a:t>
            </a:r>
            <a:r>
              <a:rPr lang="en-US" sz="2200" dirty="0">
                <a:solidFill>
                  <a:srgbClr val="92D050"/>
                </a:solidFill>
              </a:rPr>
              <a:t>0x0</a:t>
            </a:r>
            <a:r>
              <a:rPr lang="en-US" sz="2200" dirty="0"/>
              <a:t>.Currency.deposit(</a:t>
            </a:r>
            <a:r>
              <a:rPr lang="en-US" sz="2200" dirty="0">
                <a:solidFill>
                  <a:schemeClr val="accent3"/>
                </a:solidFill>
              </a:rPr>
              <a:t>copy</a:t>
            </a:r>
            <a:r>
              <a:rPr lang="en-US" sz="2200" dirty="0"/>
              <a:t>(payee), </a:t>
            </a:r>
            <a:r>
              <a:rPr lang="en-US" sz="2200" dirty="0">
                <a:solidFill>
                  <a:schemeClr val="accent3"/>
                </a:solidFill>
                <a:highlight>
                  <a:srgbClr val="FFFF00"/>
                </a:highlight>
              </a:rPr>
              <a:t>copy</a:t>
            </a:r>
            <a:r>
              <a:rPr lang="en-US" sz="2200" dirty="0"/>
              <a:t>(coin));</a:t>
            </a:r>
          </a:p>
          <a:p>
            <a:pPr marL="0" indent="0" algn="l" rtl="0">
              <a:buNone/>
            </a:pPr>
            <a:r>
              <a:rPr lang="en-US" sz="2200" dirty="0"/>
              <a:t> }</a:t>
            </a:r>
            <a:endParaRPr lang="en-IL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43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BF53-A7CD-6B5C-1964-455B2627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a coin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4596-9A3F-20EA-F2AD-1DEA2E5C6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chemeClr val="accent3"/>
                </a:solidFill>
              </a:rPr>
              <a:t>public</a:t>
            </a:r>
            <a:r>
              <a:rPr lang="en-US" dirty="0"/>
              <a:t> main(payee: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address</a:t>
            </a:r>
            <a:r>
              <a:rPr lang="en-US" dirty="0"/>
              <a:t>, amount: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u64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chemeClr val="accent3"/>
                </a:solidFill>
              </a:rPr>
              <a:t>let</a:t>
            </a:r>
            <a:r>
              <a:rPr lang="en-US" dirty="0"/>
              <a:t> coin: </a:t>
            </a:r>
            <a:r>
              <a:rPr lang="en-US" dirty="0">
                <a:solidFill>
                  <a:srgbClr val="92D050"/>
                </a:solidFill>
              </a:rPr>
              <a:t>0x0</a:t>
            </a:r>
            <a:r>
              <a:rPr lang="en-US" dirty="0"/>
              <a:t>.Currency.Coin =</a:t>
            </a:r>
            <a:r>
              <a:rPr lang="en-US" dirty="0">
                <a:solidFill>
                  <a:srgbClr val="92D050"/>
                </a:solidFill>
              </a:rPr>
              <a:t>0x0</a:t>
            </a:r>
            <a:r>
              <a:rPr lang="en-US" dirty="0"/>
              <a:t>.Currency.withdraw_from_sender(</a:t>
            </a:r>
            <a:r>
              <a:rPr lang="en-US" dirty="0">
                <a:solidFill>
                  <a:schemeClr val="accent3"/>
                </a:solidFill>
              </a:rPr>
              <a:t>copy</a:t>
            </a:r>
            <a:r>
              <a:rPr lang="en-US" dirty="0"/>
              <a:t>(amount));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92D050"/>
                </a:solidFill>
              </a:rPr>
              <a:t>0x0</a:t>
            </a:r>
            <a:r>
              <a:rPr lang="en-US" dirty="0"/>
              <a:t>.Currency.deposit(</a:t>
            </a:r>
            <a:r>
              <a:rPr lang="en-US" dirty="0">
                <a:solidFill>
                  <a:schemeClr val="accent3"/>
                </a:solidFill>
              </a:rPr>
              <a:t>copy</a:t>
            </a:r>
            <a:r>
              <a:rPr lang="en-US" dirty="0"/>
              <a:t>(payee), </a:t>
            </a:r>
            <a:r>
              <a:rPr lang="en-US" dirty="0">
                <a:solidFill>
                  <a:schemeClr val="accent3"/>
                </a:solidFill>
              </a:rPr>
              <a:t>move</a:t>
            </a:r>
            <a:r>
              <a:rPr lang="en-US" dirty="0"/>
              <a:t>(coin));</a:t>
            </a:r>
          </a:p>
          <a:p>
            <a:pPr marL="0" indent="0" algn="l" rtl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92D050"/>
                </a:solidFill>
              </a:rPr>
              <a:t>0x0</a:t>
            </a:r>
            <a:r>
              <a:rPr lang="en-US" dirty="0"/>
              <a:t>.Currency.deposit(</a:t>
            </a:r>
            <a:r>
              <a:rPr lang="en-US" dirty="0">
                <a:solidFill>
                  <a:schemeClr val="accent3"/>
                </a:solidFill>
              </a:rPr>
              <a:t>copy</a:t>
            </a:r>
            <a:r>
              <a:rPr lang="en-US" dirty="0"/>
              <a:t>(</a:t>
            </a:r>
            <a:r>
              <a:rPr lang="en-US" dirty="0" err="1"/>
              <a:t>some_other_payee</a:t>
            </a:r>
            <a:r>
              <a:rPr lang="en-US" dirty="0"/>
              <a:t>), </a:t>
            </a:r>
            <a:r>
              <a:rPr lang="en-US" dirty="0">
                <a:solidFill>
                  <a:schemeClr val="accent3"/>
                </a:solidFill>
              </a:rPr>
              <a:t>move</a:t>
            </a:r>
            <a:r>
              <a:rPr lang="en-US" dirty="0"/>
              <a:t>(coin));</a:t>
            </a:r>
          </a:p>
          <a:p>
            <a:pPr marL="0" indent="0" algn="l" rtl="0">
              <a:buNone/>
            </a:pPr>
            <a:r>
              <a:rPr lang="en-US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314270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549B-B750-5AA0-F709-FF825033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Lose truck of a coin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1B9A5-87D8-79F0-6ED1-A2F7E17A5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34143" cy="345061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dirty="0">
                <a:solidFill>
                  <a:schemeClr val="accent3"/>
                </a:solidFill>
              </a:rPr>
              <a:t>public</a:t>
            </a:r>
            <a:r>
              <a:rPr lang="en-US" sz="2200" dirty="0"/>
              <a:t> main(payee: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address</a:t>
            </a:r>
            <a:r>
              <a:rPr lang="en-US" sz="2200" dirty="0"/>
              <a:t>, amount: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u64</a:t>
            </a:r>
            <a:r>
              <a:rPr lang="en-US" sz="2200" dirty="0"/>
              <a:t>) {</a:t>
            </a:r>
          </a:p>
          <a:p>
            <a:pPr marL="0" indent="0" algn="l" rtl="0">
              <a:buNone/>
            </a:pPr>
            <a:r>
              <a:rPr lang="en-US" sz="2200" dirty="0"/>
              <a:t>      </a:t>
            </a:r>
            <a:r>
              <a:rPr lang="en-US" sz="2200" dirty="0">
                <a:solidFill>
                  <a:schemeClr val="accent3"/>
                </a:solidFill>
              </a:rPr>
              <a:t>let</a:t>
            </a:r>
            <a:r>
              <a:rPr lang="en-US" sz="2200" dirty="0"/>
              <a:t> coin: </a:t>
            </a:r>
            <a:r>
              <a:rPr lang="en-US" sz="2200" dirty="0">
                <a:solidFill>
                  <a:srgbClr val="92D050"/>
                </a:solidFill>
              </a:rPr>
              <a:t>0x0</a:t>
            </a:r>
            <a:r>
              <a:rPr lang="en-US" sz="2200" dirty="0"/>
              <a:t>.Currency.Coin=</a:t>
            </a:r>
            <a:r>
              <a:rPr lang="en-US" sz="2200" dirty="0">
                <a:solidFill>
                  <a:srgbClr val="92D050"/>
                </a:solidFill>
              </a:rPr>
              <a:t>0x0</a:t>
            </a:r>
            <a:r>
              <a:rPr lang="en-US" sz="2200" dirty="0"/>
              <a:t>.Currency.withdraw_from_sender(</a:t>
            </a:r>
            <a:r>
              <a:rPr lang="en-US" sz="2200" dirty="0">
                <a:solidFill>
                  <a:schemeClr val="accent3"/>
                </a:solidFill>
              </a:rPr>
              <a:t>copy</a:t>
            </a:r>
            <a:r>
              <a:rPr lang="en-US" sz="2200" dirty="0"/>
              <a:t>(amount));</a:t>
            </a:r>
          </a:p>
          <a:p>
            <a:pPr marL="0" indent="0" algn="l" rtl="0">
              <a:buNone/>
            </a:pPr>
            <a:r>
              <a:rPr lang="en-US" sz="2200" dirty="0"/>
              <a:t>}</a:t>
            </a:r>
          </a:p>
          <a:p>
            <a:pPr marL="0" indent="0" algn="l" rtl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These guarantees go beyond what is possible for physical assets like paper currency.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829809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115E-B747-2868-C038-6225F0C9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Module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9296B-50A7-17A5-6A39-E2650E90E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Move has two different kinds of programs: transaction scripts</a:t>
            </a:r>
            <a:r>
              <a:rPr lang="he-IL" dirty="0"/>
              <a:t> </a:t>
            </a:r>
            <a:r>
              <a:rPr lang="en-US" dirty="0"/>
              <a:t>and modules</a:t>
            </a:r>
            <a:r>
              <a:rPr lang="he-IL" dirty="0"/>
              <a:t>.</a:t>
            </a:r>
          </a:p>
          <a:p>
            <a:pPr algn="l" rtl="0"/>
            <a:r>
              <a:rPr lang="en-US" dirty="0"/>
              <a:t>Transaction scripts are included in each user-submitted transaction and invoke procedures of a module to update the global state.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747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EEBD-6026-B8AD-BE1B-D98E27AC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Move language?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8A91A-84C5-7207-3AD0-93F5CEB71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lnSpc>
                <a:spcPct val="130000"/>
              </a:lnSpc>
              <a:spcAft>
                <a:spcPct val="0"/>
              </a:spcAft>
            </a:pPr>
            <a:r>
              <a:rPr lang="en-US" sz="2100" dirty="0"/>
              <a:t>Programming language designed for the Libra Blockchain</a:t>
            </a:r>
          </a:p>
          <a:p>
            <a:pPr algn="l" rtl="0" fontAlgn="base">
              <a:lnSpc>
                <a:spcPct val="130000"/>
              </a:lnSpc>
              <a:spcAft>
                <a:spcPct val="0"/>
              </a:spcAft>
            </a:pPr>
            <a:r>
              <a:rPr lang="en-US" sz="2100" dirty="0"/>
              <a:t>A language with programmable resources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A </a:t>
            </a:r>
            <a:r>
              <a:rPr lang="en-US" sz="2100" dirty="0"/>
              <a:t>resource can never be copied or discarded, only moved between program storage locations</a:t>
            </a:r>
          </a:p>
          <a:p>
            <a:pPr algn="l" rtl="0"/>
            <a:r>
              <a:rPr lang="en-US" sz="2100" dirty="0"/>
              <a:t>The safety and expressivity of Move have enabled us to implement significant parts of the Libra protocol in Move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70739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5869-C278-CE2F-C6A8-802C76A1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global state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7F6BB-4ECE-D992-F594-D4EAD7994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global state is structured as a map from account addresses to accounts.</a:t>
            </a:r>
            <a:endParaRPr lang="en-IL" dirty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Each account can contain zero or more modules and one or more resource values.</a:t>
            </a:r>
            <a:endParaRPr lang="he-IL" dirty="0"/>
          </a:p>
          <a:p>
            <a:pPr algn="l" rtl="0"/>
            <a:r>
              <a:rPr lang="en-US" dirty="0"/>
              <a:t>Accounts can contain at most one resource value of a given type and at most one module with a given name. </a:t>
            </a:r>
          </a:p>
          <a:p>
            <a:pPr algn="l" rtl="0"/>
            <a:r>
              <a:rPr lang="en-US" dirty="0"/>
              <a:t>Modules can contain a resource type named Coin that is managed by the module.</a:t>
            </a:r>
          </a:p>
        </p:txBody>
      </p:sp>
    </p:spTree>
    <p:extLst>
      <p:ext uri="{BB962C8B-B14F-4D97-AF65-F5344CB8AC3E}">
        <p14:creationId xmlns:p14="http://schemas.microsoft.com/office/powerpoint/2010/main" val="3950508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103F-CA07-7E9F-5C21-D9F09874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and transaction scripts</a:t>
            </a:r>
            <a:endParaRPr lang="he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B0EE1E-9F2A-316E-D478-87EA0929B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140" y="1985130"/>
            <a:ext cx="3649713" cy="1154397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873115A6-25F0-7BD0-0D2F-E129C80F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579" y="2499052"/>
            <a:ext cx="937657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he-IL" altLang="he-IL" sz="2000" dirty="0"/>
              <a:t>Signature:</a:t>
            </a:r>
          </a:p>
          <a:p>
            <a:pPr marR="0" lvl="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tabLst/>
            </a:pPr>
            <a:r>
              <a:rPr lang="en-US" altLang="he-IL" sz="2000" dirty="0"/>
              <a:t>	</a:t>
            </a:r>
            <a:r>
              <a:rPr lang="he-IL" altLang="he-IL" sz="2000" dirty="0"/>
              <a:t> visibility, typed formal parameters, return types.</a:t>
            </a:r>
          </a:p>
          <a:p>
            <a:pPr marL="228600" marR="0" lvl="0" indent="-22860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he-IL" altLang="he-IL" sz="2000" dirty="0"/>
              <a:t>Declaration: </a:t>
            </a:r>
          </a:p>
          <a:p>
            <a:pPr marR="0" lvl="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tabLst/>
            </a:pPr>
            <a:r>
              <a:rPr lang="en-US" altLang="he-IL" sz="2000" dirty="0"/>
              <a:t>	</a:t>
            </a:r>
            <a:r>
              <a:rPr lang="he-IL" altLang="he-IL" sz="2000" dirty="0"/>
              <a:t>  signature, typed local variables, array of bytecode instructions.</a:t>
            </a:r>
          </a:p>
          <a:p>
            <a:pPr marL="228600" marR="0" lvl="0" indent="-22860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he-IL" altLang="he-IL" sz="2000" dirty="0"/>
              <a:t>Visibility: </a:t>
            </a:r>
          </a:p>
          <a:p>
            <a:pPr marR="0" lvl="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tabLst/>
            </a:pPr>
            <a:r>
              <a:rPr lang="en-US" altLang="he-IL" sz="2000" dirty="0"/>
              <a:t>	</a:t>
            </a:r>
            <a:r>
              <a:rPr lang="he-IL" altLang="he-IL" sz="2000" dirty="0"/>
              <a:t>Internal Procedures: Invoked only by other procedures within the same module.</a:t>
            </a:r>
          </a:p>
          <a:p>
            <a:pPr marR="0" lvl="0" defTabSz="9144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100000"/>
              <a:tabLst/>
            </a:pPr>
            <a:r>
              <a:rPr lang="en-US" altLang="he-IL" sz="2000" dirty="0"/>
              <a:t>	</a:t>
            </a:r>
            <a:r>
              <a:rPr lang="he-IL" altLang="he-IL" sz="2000" dirty="0"/>
              <a:t>Public Procedures: invoked by any module or transaction script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70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27F-4405-556E-CDF8-E824DCD2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Bytecode Interpreter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B4A3-94BD-3436-9B99-56B65F82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55742"/>
            <a:ext cx="9603275" cy="369773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blockchain state is updated by a transaction script that can invoke public procedures of any module that is currently published under an account.</a:t>
            </a:r>
          </a:p>
          <a:p>
            <a:pPr algn="l" rtl="0"/>
            <a:r>
              <a:rPr lang="en-US" dirty="0"/>
              <a:t>In Move, a procedure is uniquely identified by the module it belongs to and its signature (the name and types of its parameters and return values). </a:t>
            </a:r>
          </a:p>
        </p:txBody>
      </p:sp>
    </p:spTree>
    <p:extLst>
      <p:ext uri="{BB962C8B-B14F-4D97-AF65-F5344CB8AC3E}">
        <p14:creationId xmlns:p14="http://schemas.microsoft.com/office/powerpoint/2010/main" val="139189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27F-4405-556E-CDF8-E824DCD2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Bytecode Interpreter</a:t>
            </a:r>
            <a:endParaRPr lang="he-IL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78AAA6F-B3A4-A54A-9BA2-0E413475A3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451711"/>
            <a:ext cx="8730807" cy="142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he-IL" altLang="he-IL" dirty="0"/>
              <a:t> The Call bytecode instruction in Move requires a unique procedure ID as input.</a:t>
            </a:r>
          </a:p>
          <a:p>
            <a:pPr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lang="en-US" dirty="0"/>
              <a:t>Move enforces that  modules that were published earlier in the linear transaction history. </a:t>
            </a:r>
            <a:endParaRPr lang="he-IL" altLang="he-IL" dirty="0"/>
          </a:p>
        </p:txBody>
      </p:sp>
    </p:spTree>
    <p:extLst>
      <p:ext uri="{BB962C8B-B14F-4D97-AF65-F5344CB8AC3E}">
        <p14:creationId xmlns:p14="http://schemas.microsoft.com/office/powerpoint/2010/main" val="384704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27F-4405-556E-CDF8-E824DCD2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Bytecode Interpreter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B4A3-94BD-3436-9B99-56B65F82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4029558"/>
            <a:ext cx="9603275" cy="2023923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Move bytecode instructions are executed by a stack-based interpreter</a:t>
            </a:r>
          </a:p>
          <a:p>
            <a:pPr algn="l" rtl="0"/>
            <a:r>
              <a:rPr lang="en-US" dirty="0"/>
              <a:t>An instruction consumes operands from the stack and pushes results onto the stack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968C6F-8D21-4C39-6166-8F17CC028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002" y="2041418"/>
            <a:ext cx="6639852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09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27F-4405-556E-CDF8-E824DCD2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14400"/>
            <a:ext cx="9603275" cy="730807"/>
          </a:xfrm>
        </p:spPr>
        <p:txBody>
          <a:bodyPr/>
          <a:lstStyle/>
          <a:p>
            <a:r>
              <a:rPr lang="en-US" dirty="0"/>
              <a:t>Bytecode</a:t>
            </a:r>
            <a:r>
              <a:rPr lang="en-US" sz="1800" b="1" i="0" u="none" strike="noStrike" baseline="0" dirty="0">
                <a:latin typeface="NBInternationalPro-Bold-Identity-H"/>
              </a:rPr>
              <a:t> </a:t>
            </a:r>
            <a:r>
              <a:rPr lang="en-US" dirty="0"/>
              <a:t>Interpreter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B4A3-94BD-3436-9B99-56B65F82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dirty="0"/>
              <a:t>The bytecode interpreter supports procedure calls</a:t>
            </a:r>
          </a:p>
          <a:p>
            <a:pPr algn="l" rtl="0"/>
            <a:r>
              <a:rPr lang="en-US" dirty="0"/>
              <a:t>Input values passed to the callee and output values returned to the caller are also communicated by the stack</a:t>
            </a:r>
          </a:p>
        </p:txBody>
      </p:sp>
    </p:spTree>
    <p:extLst>
      <p:ext uri="{BB962C8B-B14F-4D97-AF65-F5344CB8AC3E}">
        <p14:creationId xmlns:p14="http://schemas.microsoft.com/office/powerpoint/2010/main" val="3789198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27F-4405-556E-CDF8-E824DCD2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18147"/>
            <a:ext cx="9603275" cy="1035607"/>
          </a:xfrm>
        </p:spPr>
        <p:txBody>
          <a:bodyPr/>
          <a:lstStyle/>
          <a:p>
            <a:r>
              <a:rPr lang="en-US" dirty="0"/>
              <a:t>Bytecode Interpreter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B4A3-94BD-3436-9B99-56B65F82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293749"/>
            <a:ext cx="9902221" cy="351811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bytecode interpreter executing operations in sequence</a:t>
            </a:r>
          </a:p>
          <a:p>
            <a:pPr algn="l" rtl="0"/>
            <a:r>
              <a:rPr lang="en-US" dirty="0"/>
              <a:t>unless there is a branch operation that causes a jump</a:t>
            </a:r>
          </a:p>
          <a:p>
            <a:pPr algn="l" rtl="0"/>
            <a:r>
              <a:rPr lang="en-US" dirty="0"/>
              <a:t>When the callee wishes to return, it pushes the return values onto the stack and invokes the Return instruction. </a:t>
            </a:r>
          </a:p>
        </p:txBody>
      </p:sp>
    </p:spTree>
    <p:extLst>
      <p:ext uri="{BB962C8B-B14F-4D97-AF65-F5344CB8AC3E}">
        <p14:creationId xmlns:p14="http://schemas.microsoft.com/office/powerpoint/2010/main" val="1891281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F427F-4405-556E-CDF8-E824DCD2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Bytecode Interpreter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B4A3-94BD-3436-9B99-56B65F82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298" y="2149385"/>
            <a:ext cx="9791404" cy="2236636"/>
          </a:xfrm>
        </p:spPr>
        <p:txBody>
          <a:bodyPr>
            <a:noAutofit/>
          </a:bodyPr>
          <a:lstStyle/>
          <a:p>
            <a:pPr algn="l" rtl="0"/>
            <a:r>
              <a:rPr lang="en-US" dirty="0">
                <a:latin typeface="LMRoman10-Regular-Identity-H"/>
              </a:rPr>
              <a:t>Execution of Move programs similar to the EVM</a:t>
            </a:r>
          </a:p>
          <a:p>
            <a:pPr algn="l" rtl="0"/>
            <a:r>
              <a:rPr lang="en-US" dirty="0">
                <a:latin typeface="LMRoman10-Regular-Identity-H"/>
              </a:rPr>
              <a:t>a stack machine with typed locals is a very natural fit for the resource semantics of Move.</a:t>
            </a:r>
            <a:endParaRPr lang="he-IL" dirty="0">
              <a:latin typeface="LMRoman10-Regular-Identity-H"/>
            </a:endParaRPr>
          </a:p>
          <a:p>
            <a:pPr algn="l" rtl="0"/>
            <a:r>
              <a:rPr lang="he-IL" altLang="he-IL" dirty="0" err="1">
                <a:latin typeface="LMRoman10-Regular-Identity-H"/>
              </a:rPr>
              <a:t>it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aligns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perfectly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with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Move's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resource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management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principles</a:t>
            </a:r>
            <a:r>
              <a:rPr lang="he-IL" altLang="he-IL" dirty="0">
                <a:latin typeface="LMRoman10-Regular-Identity-H"/>
              </a:rPr>
              <a:t>. </a:t>
            </a:r>
            <a:r>
              <a:rPr lang="he-IL" altLang="he-IL" dirty="0" err="1">
                <a:latin typeface="LMRoman10-Regular-Identity-H"/>
              </a:rPr>
              <a:t>The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process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of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moving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values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en-US" altLang="he-IL" dirty="0">
                <a:latin typeface="LMRoman10-Regular-Identity-H"/>
              </a:rPr>
              <a:t>shows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how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resources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are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intended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to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be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managed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in</a:t>
            </a:r>
            <a:r>
              <a:rPr lang="he-IL" altLang="he-IL" dirty="0">
                <a:latin typeface="LMRoman10-Regular-Identity-H"/>
              </a:rPr>
              <a:t> </a:t>
            </a:r>
            <a:r>
              <a:rPr lang="he-IL" altLang="he-IL" dirty="0" err="1">
                <a:latin typeface="LMRoman10-Regular-Identity-H"/>
              </a:rPr>
              <a:t>Move</a:t>
            </a:r>
            <a:r>
              <a:rPr lang="en-US" altLang="he-IL" dirty="0">
                <a:latin typeface="LMRoman10-Regular-Identity-H"/>
              </a:rPr>
              <a:t>.</a:t>
            </a:r>
            <a:endParaRPr lang="he-IL" altLang="he-IL" dirty="0">
              <a:latin typeface="LMRoman10-Regular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9156606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CDB3-9FF9-3C1A-7590-F3DE4FE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1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4205-A6EB-75C6-D8A3-C3060573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Move supports six broad categories of bytecode instructions:</a:t>
            </a:r>
          </a:p>
          <a:p>
            <a:pPr algn="l" rtl="0"/>
            <a:r>
              <a:rPr lang="en-US" dirty="0" err="1"/>
              <a:t>CopyLoc</a:t>
            </a:r>
            <a:r>
              <a:rPr lang="en-US" dirty="0"/>
              <a:t>/</a:t>
            </a:r>
            <a:r>
              <a:rPr lang="en-US" dirty="0" err="1"/>
              <a:t>MoveLoc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for copying/moving data from local variables to the stack</a:t>
            </a:r>
          </a:p>
          <a:p>
            <a:pPr algn="l" rtl="0"/>
            <a:r>
              <a:rPr lang="en-US" dirty="0" err="1"/>
              <a:t>StoreLoc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moving data from the stack to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1489612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CDB3-9FF9-3C1A-7590-F3DE4FE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2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4205-A6EB-75C6-D8A3-C3060573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34743"/>
            <a:ext cx="9603275" cy="1413267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Operations on typed stack values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BB824C-2080-A5D0-5301-2C5B65CF2D92}"/>
              </a:ext>
            </a:extLst>
          </p:cNvPr>
          <p:cNvSpPr/>
          <p:nvPr/>
        </p:nvSpPr>
        <p:spPr>
          <a:xfrm>
            <a:off x="2061274" y="3812583"/>
            <a:ext cx="1394847" cy="20217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88260-358F-0959-CDB7-69223512B460}"/>
              </a:ext>
            </a:extLst>
          </p:cNvPr>
          <p:cNvSpPr/>
          <p:nvPr/>
        </p:nvSpPr>
        <p:spPr>
          <a:xfrm>
            <a:off x="2061274" y="3812583"/>
            <a:ext cx="1394847" cy="4804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5</a:t>
            </a:r>
            <a:endParaRPr lang="he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24687-2A1F-FF64-497F-B15C609AB5B5}"/>
              </a:ext>
            </a:extLst>
          </p:cNvPr>
          <p:cNvSpPr txBox="1"/>
          <p:nvPr/>
        </p:nvSpPr>
        <p:spPr>
          <a:xfrm>
            <a:off x="1999282" y="3429000"/>
            <a:ext cx="17299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Push constants</a:t>
            </a:r>
            <a:endParaRPr lang="he-I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E3703-C74F-EE72-07BF-0103CB743E91}"/>
              </a:ext>
            </a:extLst>
          </p:cNvPr>
          <p:cNvSpPr/>
          <p:nvPr/>
        </p:nvSpPr>
        <p:spPr>
          <a:xfrm>
            <a:off x="6255795" y="3796001"/>
            <a:ext cx="1394847" cy="20217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368B28-7268-0AE9-07B5-7DFE6C2DE9AB}"/>
              </a:ext>
            </a:extLst>
          </p:cNvPr>
          <p:cNvSpPr/>
          <p:nvPr/>
        </p:nvSpPr>
        <p:spPr>
          <a:xfrm>
            <a:off x="6255795" y="3796001"/>
            <a:ext cx="1394847" cy="4804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5</a:t>
            </a:r>
            <a:endParaRPr lang="he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4CC688-7CBE-4B8C-C4B7-85A179F1BF6C}"/>
              </a:ext>
            </a:extLst>
          </p:cNvPr>
          <p:cNvSpPr txBox="1"/>
          <p:nvPr/>
        </p:nvSpPr>
        <p:spPr>
          <a:xfrm>
            <a:off x="7298696" y="3281394"/>
            <a:ext cx="30033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operations on stack operands</a:t>
            </a: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BDFD65-E586-AB49-4559-99E696388F41}"/>
              </a:ext>
            </a:extLst>
          </p:cNvPr>
          <p:cNvSpPr/>
          <p:nvPr/>
        </p:nvSpPr>
        <p:spPr>
          <a:xfrm>
            <a:off x="6253215" y="4289362"/>
            <a:ext cx="1394847" cy="4804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6</a:t>
            </a:r>
            <a:endParaRPr lang="he-I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285CCD-3B4F-DD6A-85D0-E54FC8353B10}"/>
              </a:ext>
            </a:extLst>
          </p:cNvPr>
          <p:cNvSpPr/>
          <p:nvPr/>
        </p:nvSpPr>
        <p:spPr>
          <a:xfrm>
            <a:off x="9435882" y="3796001"/>
            <a:ext cx="1394847" cy="20217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3090C4-F8A8-C5F1-74F8-69200EAD7776}"/>
              </a:ext>
            </a:extLst>
          </p:cNvPr>
          <p:cNvSpPr/>
          <p:nvPr/>
        </p:nvSpPr>
        <p:spPr>
          <a:xfrm>
            <a:off x="9435882" y="3796001"/>
            <a:ext cx="1394847" cy="4804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11</a:t>
            </a:r>
            <a:endParaRPr lang="he-I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9DFA54-60FF-61D8-4465-2FC823AC3708}"/>
              </a:ext>
            </a:extLst>
          </p:cNvPr>
          <p:cNvSpPr/>
          <p:nvPr/>
        </p:nvSpPr>
        <p:spPr>
          <a:xfrm>
            <a:off x="8105439" y="3923697"/>
            <a:ext cx="852581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5</a:t>
            </a:r>
            <a:endParaRPr lang="he-IL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6EDCE-E122-6545-3F61-8169DF7463E6}"/>
              </a:ext>
            </a:extLst>
          </p:cNvPr>
          <p:cNvSpPr/>
          <p:nvPr/>
        </p:nvSpPr>
        <p:spPr>
          <a:xfrm>
            <a:off x="8105434" y="4369481"/>
            <a:ext cx="852581" cy="3693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6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4697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A6D9-AC38-4821-CD6C-2452CBCB8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Libra?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36C0-E06E-9EB5-BA3E-BE539F412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100" dirty="0"/>
              <a:t>Facebook’s trial to create their own blockchain</a:t>
            </a:r>
          </a:p>
          <a:p>
            <a:pPr algn="l" rtl="0"/>
            <a:r>
              <a:rPr lang="en-US" sz="2100" dirty="0"/>
              <a:t>Renamed to Diem</a:t>
            </a:r>
          </a:p>
          <a:p>
            <a:pPr algn="l" rtl="0"/>
            <a:r>
              <a:rPr lang="en-US" sz="2100" dirty="0"/>
              <a:t> Aiming to create a stable and globally accessible digital currency</a:t>
            </a:r>
          </a:p>
          <a:p>
            <a:pPr algn="l" rtl="0"/>
            <a:r>
              <a:rPr lang="en-US" sz="2100" dirty="0"/>
              <a:t>It aims to provide a secure and low-cost way for people to transfer money across borders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5011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CDB3-9FF9-3C1A-7590-F3DE4FE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3 : Module </a:t>
            </a:r>
            <a:r>
              <a:rPr lang="en-US" dirty="0" err="1"/>
              <a:t>builtins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4205-A6EB-75C6-D8A3-C3060573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40243"/>
            <a:ext cx="9902221" cy="3084163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Pack and Unpack:</a:t>
            </a:r>
          </a:p>
          <a:p>
            <a:pPr algn="l" rtl="0"/>
            <a:r>
              <a:rPr lang="en-US" dirty="0"/>
              <a:t>Creating/destroying the module’s declared types,</a:t>
            </a:r>
          </a:p>
          <a:p>
            <a:pPr algn="l" rtl="0"/>
            <a:r>
              <a:rPr lang="en-US" dirty="0" err="1"/>
              <a:t>MoveToSender</a:t>
            </a:r>
            <a:r>
              <a:rPr lang="en-US" dirty="0"/>
              <a:t>/</a:t>
            </a:r>
            <a:r>
              <a:rPr lang="en-US" dirty="0" err="1"/>
              <a:t>MoveFrom</a:t>
            </a:r>
            <a:r>
              <a:rPr lang="en-US" dirty="0"/>
              <a:t>:</a:t>
            </a:r>
          </a:p>
          <a:p>
            <a:pPr marL="0" indent="0" algn="l" rtl="0">
              <a:buNone/>
            </a:pPr>
            <a:r>
              <a:rPr lang="en-US" dirty="0"/>
              <a:t>	For publishing/unpublishing the module’s types</a:t>
            </a:r>
          </a:p>
          <a:p>
            <a:pPr algn="l" rtl="0"/>
            <a:r>
              <a:rPr lang="en-US" dirty="0" err="1"/>
              <a:t>BorrowField</a:t>
            </a:r>
            <a:r>
              <a:rPr lang="en-US" dirty="0"/>
              <a:t>:</a:t>
            </a:r>
          </a:p>
          <a:p>
            <a:pPr marL="0" indent="0" algn="l" rtl="0">
              <a:buNone/>
            </a:pPr>
            <a:r>
              <a:rPr lang="en-US" dirty="0"/>
              <a:t>	Acquiring a reference to a field </a:t>
            </a:r>
          </a:p>
          <a:p>
            <a:pPr algn="l" rtl="0"/>
            <a:endParaRPr lang="en-US" b="0" i="0" u="none" strike="noStrike" baseline="0" dirty="0">
              <a:latin typeface="LMRoman10-Regular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565272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CDB3-9FF9-3C1A-7590-F3DE4FE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4 - Reference-related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4205-A6EB-75C6-D8A3-C3060573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24746"/>
            <a:ext cx="9902221" cy="3161654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/>
              <a:t>ReleaseRef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 destroying a reference</a:t>
            </a:r>
          </a:p>
          <a:p>
            <a:pPr algn="l" rtl="0"/>
            <a:r>
              <a:rPr lang="en-US" dirty="0" err="1"/>
              <a:t>FreezeRef</a:t>
            </a:r>
            <a:r>
              <a:rPr lang="en-US" dirty="0"/>
              <a:t> :</a:t>
            </a:r>
          </a:p>
          <a:p>
            <a:pPr algn="l" rtl="0"/>
            <a:r>
              <a:rPr lang="en-US" dirty="0"/>
              <a:t>converting a mutable to immutable</a:t>
            </a:r>
          </a:p>
          <a:p>
            <a:pPr algn="l" rtl="0"/>
            <a:r>
              <a:rPr lang="en-US" dirty="0" err="1"/>
              <a:t>ReadRef</a:t>
            </a:r>
            <a:r>
              <a:rPr lang="en-US" dirty="0"/>
              <a:t>, </a:t>
            </a:r>
            <a:r>
              <a:rPr lang="en-US" dirty="0" err="1"/>
              <a:t>WriteRef</a:t>
            </a:r>
            <a:endParaRPr lang="en-US" dirty="0"/>
          </a:p>
          <a:p>
            <a:pPr algn="l" rtl="0"/>
            <a:r>
              <a:rPr lang="en-US" dirty="0"/>
              <a:t>Reading, Writing references</a:t>
            </a:r>
          </a:p>
        </p:txBody>
      </p:sp>
    </p:spTree>
    <p:extLst>
      <p:ext uri="{BB962C8B-B14F-4D97-AF65-F5344CB8AC3E}">
        <p14:creationId xmlns:p14="http://schemas.microsoft.com/office/powerpoint/2010/main" val="37906303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CDB3-9FF9-3C1A-7590-F3DE4FE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5&amp;6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4205-A6EB-75C6-D8A3-C3060573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24746"/>
            <a:ext cx="9902221" cy="3161654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Control-flow operations </a:t>
            </a:r>
          </a:p>
          <a:p>
            <a:pPr algn="l" rtl="0"/>
            <a:r>
              <a:rPr lang="en-US" dirty="0"/>
              <a:t>Blockchain-specific </a:t>
            </a:r>
            <a:r>
              <a:rPr lang="en-US" dirty="0" err="1"/>
              <a:t>builtin</a:t>
            </a:r>
            <a:r>
              <a:rPr lang="en-US" dirty="0"/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32088532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CDB3-9FF9-3C1A-7590-F3DE4FE7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</a:t>
            </a:r>
            <a:r>
              <a:rPr lang="en-US" sz="1800" b="1" dirty="0">
                <a:latin typeface="LMRoman10-Bold-Identity-H"/>
              </a:rPr>
              <a:t>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4205-A6EB-75C6-D8A3-C3060573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09" y="2309246"/>
            <a:ext cx="9410008" cy="2695001"/>
          </a:xfrm>
        </p:spPr>
        <p:txBody>
          <a:bodyPr>
            <a:normAutofit/>
          </a:bodyPr>
          <a:lstStyle/>
          <a:p>
            <a:pPr algn="l" rtl="0"/>
            <a:r>
              <a:rPr lang="he-IL" altLang="he-IL" dirty="0"/>
              <a:t>Move provides cryptographic functions as native procedures within standard library modules instead of as direct bytecode instructions</a:t>
            </a:r>
            <a:r>
              <a:rPr lang="he-IL" altLang="he-IL" dirty="0">
                <a:latin typeface="LMRoman10-Regular-Identity-H"/>
              </a:rPr>
              <a:t>.</a:t>
            </a:r>
          </a:p>
          <a:p>
            <a:pPr marL="0" indent="0" algn="l" rtl="0">
              <a:buNone/>
            </a:pPr>
            <a:endParaRPr lang="he-IL" altLang="he-IL" dirty="0">
              <a:latin typeface="LMRoman10-Regular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36917137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7776-64BD-53A3-AFE2-910520B9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Bytecode  Verifier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56DA-7BAE-0A66-D254-C03D20784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235273"/>
            <a:ext cx="9603275" cy="2971800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Goal: enforce safety properties for any module and any transaction script submitted for publication.</a:t>
            </a:r>
          </a:p>
          <a:p>
            <a:pPr algn="l" rtl="0"/>
            <a:r>
              <a:rPr lang="en-US" dirty="0"/>
              <a:t>The bytecode verifier enforces general safety properties that must hold for any well formed Move program. </a:t>
            </a:r>
          </a:p>
          <a:p>
            <a:pPr algn="l" rtl="0"/>
            <a:r>
              <a:rPr lang="en-US" dirty="0"/>
              <a:t>The binary format of a Move module or transaction script encodes a collection of tables of entities</a:t>
            </a:r>
            <a:endParaRPr lang="he-IL" dirty="0"/>
          </a:p>
          <a:p>
            <a:pPr algn="l" rtl="0"/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2F4CF-0949-841E-01A6-F90C00F6F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213" y="1977798"/>
            <a:ext cx="6744641" cy="12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319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27C7-5BF7-98E5-441E-2150070AE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Bytecode  Verifier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409C6-E37E-F5DE-CC89-07D46169F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dirty="0"/>
              <a:t>The checks performed by the verifier fall into three categories:</a:t>
            </a:r>
          </a:p>
          <a:p>
            <a:pPr algn="l" rtl="0"/>
            <a:r>
              <a:rPr lang="en-US" dirty="0"/>
              <a:t>Structural checks:</a:t>
            </a:r>
          </a:p>
          <a:p>
            <a:pPr algn="l" rtl="0"/>
            <a:r>
              <a:rPr lang="en-US" dirty="0"/>
              <a:t>to ensure that the bytecode tables are well-formed</a:t>
            </a:r>
          </a:p>
          <a:p>
            <a:pPr algn="l" rtl="0"/>
            <a:r>
              <a:rPr lang="en-US" dirty="0"/>
              <a:t>Semantic checks on procedure bodies. </a:t>
            </a:r>
          </a:p>
          <a:p>
            <a:pPr algn="l" rtl="0"/>
            <a:r>
              <a:rPr lang="en-US" dirty="0"/>
              <a:t>Linking uses of struct types and procedure signatures against their declaring modules. </a:t>
            </a:r>
          </a:p>
        </p:txBody>
      </p:sp>
    </p:spTree>
    <p:extLst>
      <p:ext uri="{BB962C8B-B14F-4D97-AF65-F5344CB8AC3E}">
        <p14:creationId xmlns:p14="http://schemas.microsoft.com/office/powerpoint/2010/main" val="34877990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90A2-7F2C-486C-9B49-4B42F4BB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</a:t>
            </a:r>
            <a:r>
              <a:rPr lang="he-IL" dirty="0"/>
              <a:t> </a:t>
            </a:r>
            <a:r>
              <a:rPr lang="en-US" dirty="0"/>
              <a:t>Virtual Machine: Putting It All Together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4B006-9F59-79C0-9C93-E6CB1CC4E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sz="2200" dirty="0"/>
              <a:t>The role of the Move virtual machine is to execute a block 𝐵 of transactions from a global state Σ and produce a transaction effect 𝐸 representing modifications to the global state</a:t>
            </a:r>
          </a:p>
          <a:p>
            <a:pPr algn="l" rtl="0"/>
            <a:r>
              <a:rPr lang="en-US" sz="2200" dirty="0"/>
              <a:t>Transactions in a block are executed sequentially by the VM</a:t>
            </a:r>
            <a:endParaRPr lang="en-IL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849F8D-3550-F921-7F6E-76EEC36B6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223" y="2014926"/>
            <a:ext cx="7111696" cy="86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7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F1086-37E9-548A-1953-F3489D58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Abstract View of a Blockchain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31286-7B16-171A-22EB-26F4325AC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lnSpc>
                <a:spcPct val="140000"/>
              </a:lnSpc>
            </a:pPr>
            <a:r>
              <a:rPr lang="en-US" sz="2500" dirty="0"/>
              <a:t>A blockchain is a replicated state machine</a:t>
            </a:r>
          </a:p>
          <a:p>
            <a:pPr algn="l" rtl="0">
              <a:lnSpc>
                <a:spcPct val="140000"/>
              </a:lnSpc>
            </a:pPr>
            <a:r>
              <a:rPr lang="en-US" sz="2500" dirty="0"/>
              <a:t>Replicators in the system are known as validators</a:t>
            </a:r>
          </a:p>
          <a:p>
            <a:pPr algn="l" rtl="0">
              <a:lnSpc>
                <a:spcPct val="140000"/>
              </a:lnSpc>
            </a:pPr>
            <a:r>
              <a:rPr lang="en-US" sz="2500" dirty="0"/>
              <a:t>Users of the system send transactions to validators </a:t>
            </a:r>
          </a:p>
          <a:p>
            <a:pPr algn="l" rtl="0">
              <a:lnSpc>
                <a:spcPct val="140000"/>
              </a:lnSpc>
            </a:pPr>
            <a:r>
              <a:rPr lang="en-US" sz="2500" dirty="0"/>
              <a:t>Each validator that execute a transaction, transition its internal state machine from the current state to a new state</a:t>
            </a:r>
          </a:p>
          <a:p>
            <a:pPr algn="l" rtl="0">
              <a:lnSpc>
                <a:spcPct val="140000"/>
              </a:lnSpc>
            </a:pPr>
            <a:r>
              <a:rPr lang="en-US" sz="2500" dirty="0"/>
              <a:t>Validators follow a consensus protocol for collectively defining and maintaining the replicated state</a:t>
            </a:r>
            <a:endParaRPr lang="en-US" dirty="0"/>
          </a:p>
          <a:p>
            <a:pPr algn="l" rtl="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7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EAE8-824E-4ADF-4CCC-4734031D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Digital Assets in an Open System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B8D8-9374-B97C-8B4F-536489BAA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Libra Blockchain is an open system</a:t>
            </a:r>
          </a:p>
          <a:p>
            <a:pPr algn="l" rtl="0"/>
            <a:r>
              <a:rPr lang="en-US" dirty="0"/>
              <a:t>The role of the language is to decide how transitions and states are represented</a:t>
            </a:r>
          </a:p>
          <a:p>
            <a:pPr algn="l" rtl="0"/>
            <a:r>
              <a:rPr lang="en-US" dirty="0"/>
              <a:t>The state of the Blockchain must be able to encode the owners of digital assets and allow the transfer of assets</a:t>
            </a:r>
          </a:p>
          <a:p>
            <a:pPr algn="l" rtl="0"/>
            <a:r>
              <a:rPr lang="en-US" dirty="0"/>
              <a:t>The state transition function must be able to recognize if state transition is invalid and reject it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6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7A14A-36F8-DB29-8AB3-FD785378E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There are two properties of physical assets that are difficult to encode in digital assets: </a:t>
            </a:r>
          </a:p>
          <a:p>
            <a:pPr algn="l" rtl="0"/>
            <a:r>
              <a:rPr lang="en-US" dirty="0"/>
              <a:t> Scarcity </a:t>
            </a:r>
          </a:p>
          <a:p>
            <a:pPr algn="l" rtl="0"/>
            <a:r>
              <a:rPr lang="en-US" dirty="0"/>
              <a:t> Access control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l" rtl="0"/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sz="2000" dirty="0"/>
              <a:t>The goal is to design a system that is expressive enough to allow a money transfer, yet constrained enough to prevent any user from violating the scarcity or access control properties.</a:t>
            </a:r>
            <a:endParaRPr lang="en-US" sz="2400" b="0" i="0" u="none" strike="noStrike" baseline="0" dirty="0">
              <a:latin typeface="LMRoman10-Regular-Identity-H"/>
            </a:endParaRPr>
          </a:p>
          <a:p>
            <a:pPr algn="l" rtl="0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FAFF5-1079-2FDC-58EF-0D7634691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Physical assets properties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012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E697-1DED-84CC-9AFC-25CC52D9F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proposal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6255-5DE4-96CB-ADA9-ADE74664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/>
            <a:r>
              <a:rPr lang="en-US" sz="5000" dirty="0"/>
              <a:t>Directly encode the update to the state in the transaction script:</a:t>
            </a:r>
            <a:endParaRPr lang="en-US" sz="1800" b="0" i="0" u="none" strike="noStrike" baseline="0" dirty="0">
              <a:latin typeface="LMRoman10-Regular-Identity-H"/>
            </a:endParaRPr>
          </a:p>
          <a:p>
            <a:pPr algn="l" rtl="0"/>
            <a:endParaRPr lang="en-US" sz="3400" b="0" i="0" u="none" strike="noStrike" baseline="0" dirty="0">
              <a:latin typeface="LMRoman10-Regular-Identity-H"/>
            </a:endParaRPr>
          </a:p>
          <a:p>
            <a:pPr algn="l" rtl="0"/>
            <a:endParaRPr lang="en-US" sz="3400" dirty="0">
              <a:latin typeface="LMRoman10-Regular-Identity-H"/>
            </a:endParaRPr>
          </a:p>
          <a:p>
            <a:pPr algn="l" rtl="0"/>
            <a:endParaRPr lang="en-US" sz="3400" dirty="0">
              <a:latin typeface="LMRoman10-Regular-Identity-H"/>
            </a:endParaRPr>
          </a:p>
          <a:p>
            <a:pPr algn="l" rtl="0"/>
            <a:endParaRPr lang="en-US" sz="3400" dirty="0">
              <a:latin typeface="LMRoman10-Regular-Identity-H"/>
            </a:endParaRPr>
          </a:p>
          <a:p>
            <a:pPr algn="l" rtl="0"/>
            <a:r>
              <a:rPr lang="en-US" sz="5000" dirty="0"/>
              <a:t>The proposal does not enforce scarcity</a:t>
            </a:r>
          </a:p>
          <a:p>
            <a:pPr algn="l" rtl="0"/>
            <a:r>
              <a:rPr lang="en-US" sz="5000" dirty="0"/>
              <a:t>Scarcity is an important property of valuable physical assets</a:t>
            </a:r>
            <a:r>
              <a:rPr lang="en-US" sz="3400" b="0" i="0" u="none" strike="noStrike" baseline="0" dirty="0">
                <a:solidFill>
                  <a:srgbClr val="FF0000"/>
                </a:solidFill>
                <a:latin typeface="LMRoman10-Regular-Identity-H"/>
              </a:rPr>
              <a:t> </a:t>
            </a:r>
            <a:endParaRPr lang="he-IL" sz="37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2CFF5A-3D5F-5115-5320-65B922FFE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941" y="2668250"/>
            <a:ext cx="5380913" cy="118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9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DD53-D621-76CF-8CDD-4A757A5D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 proposal - scarcity: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7D82E-15AA-D28C-2AAF-C1E159CC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marL="0" indent="0" algn="l" rtl="0">
              <a:buNone/>
            </a:pPr>
            <a:endParaRPr lang="en-US" sz="2200" dirty="0">
              <a:solidFill>
                <a:srgbClr val="FF0000"/>
              </a:solidFill>
              <a:latin typeface="LMRoman10-Regular-Identity-H"/>
            </a:endParaRPr>
          </a:p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marL="0" indent="0" algn="l" rtl="0">
              <a:buNone/>
            </a:pPr>
            <a:endParaRPr lang="en-US" sz="2200" b="0" i="0" u="none" strike="noStrike" baseline="0" dirty="0">
              <a:solidFill>
                <a:srgbClr val="FF0000"/>
              </a:solidFill>
              <a:latin typeface="LMRoman10-Regular-Identity-H"/>
            </a:endParaRPr>
          </a:p>
          <a:p>
            <a:pPr algn="l" rtl="0"/>
            <a:r>
              <a:rPr lang="en-US" sz="2200" dirty="0"/>
              <a:t>Under this scheme, executing a valid transaction script enforces scarcity by conserving the number of coins in the system</a:t>
            </a:r>
          </a:p>
          <a:p>
            <a:pPr algn="l" rtl="0"/>
            <a:r>
              <a:rPr lang="en-US" sz="2200" dirty="0"/>
              <a:t>Alice can no longer create coins out of thin air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D9741-87B1-1E76-AE34-2F43D5420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162" y="2015732"/>
            <a:ext cx="5677692" cy="16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357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2766</TotalTime>
  <Words>1823</Words>
  <Application>Microsoft Office PowerPoint</Application>
  <PresentationFormat>Widescreen</PresentationFormat>
  <Paragraphs>246</Paragraphs>
  <Slides>46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Gill Sans MT</vt:lpstr>
      <vt:lpstr>LMRoman10-Bold-Identity-H</vt:lpstr>
      <vt:lpstr>LMRoman10-Italic-Identity-H</vt:lpstr>
      <vt:lpstr>LMRoman10-Regular-Identity-H</vt:lpstr>
      <vt:lpstr>NBInternationalPro-Bold-Identity-H</vt:lpstr>
      <vt:lpstr>Söhne</vt:lpstr>
      <vt:lpstr>Gallery</vt:lpstr>
      <vt:lpstr>Move</vt:lpstr>
      <vt:lpstr>What will we see today?</vt:lpstr>
      <vt:lpstr>What is the Move language?</vt:lpstr>
      <vt:lpstr>What is Libra?</vt:lpstr>
      <vt:lpstr>An Abstract View of a Blockchain</vt:lpstr>
      <vt:lpstr>Encoding Digital Assets in an Open System</vt:lpstr>
      <vt:lpstr>Physical assets properties </vt:lpstr>
      <vt:lpstr>Simplest proposal</vt:lpstr>
      <vt:lpstr>second proposal - scarcity:</vt:lpstr>
      <vt:lpstr>second proposal - scarcity:</vt:lpstr>
      <vt:lpstr>second proposal – scarcity and  Access Control:</vt:lpstr>
      <vt:lpstr>Why we need Blockchain Languages</vt:lpstr>
      <vt:lpstr>3. Move goal</vt:lpstr>
      <vt:lpstr>First class resources</vt:lpstr>
      <vt:lpstr>First class resources</vt:lpstr>
      <vt:lpstr>First class resources</vt:lpstr>
      <vt:lpstr>Flexibility</vt:lpstr>
      <vt:lpstr>Flexibility</vt:lpstr>
      <vt:lpstr>safty</vt:lpstr>
      <vt:lpstr>safty</vt:lpstr>
      <vt:lpstr>Verifiability</vt:lpstr>
      <vt:lpstr>Design Decisions for Static Verification</vt:lpstr>
      <vt:lpstr>Design Decisions for Static Verification</vt:lpstr>
      <vt:lpstr>resource safety</vt:lpstr>
      <vt:lpstr>Peer-to-Peer Payment Transaction Script</vt:lpstr>
      <vt:lpstr>Copy a coin</vt:lpstr>
      <vt:lpstr>Duplicate a coin</vt:lpstr>
      <vt:lpstr>Lose truck of a coin</vt:lpstr>
      <vt:lpstr>Currency Module</vt:lpstr>
      <vt:lpstr>The global state</vt:lpstr>
      <vt:lpstr>Procedures and transaction scripts</vt:lpstr>
      <vt:lpstr>Bytecode Interpreter</vt:lpstr>
      <vt:lpstr>Bytecode Interpreter</vt:lpstr>
      <vt:lpstr>Bytecode Interpreter</vt:lpstr>
      <vt:lpstr>Bytecode Interpreter</vt:lpstr>
      <vt:lpstr>Bytecode Interpreter</vt:lpstr>
      <vt:lpstr>Bytecode Interpreter</vt:lpstr>
      <vt:lpstr>Instructions 1</vt:lpstr>
      <vt:lpstr>Instructions 2</vt:lpstr>
      <vt:lpstr>Instructions 3 : Module builtins</vt:lpstr>
      <vt:lpstr>Instructions 4 - Reference-related</vt:lpstr>
      <vt:lpstr>Instructions 5&amp;6</vt:lpstr>
      <vt:lpstr>Native </vt:lpstr>
      <vt:lpstr>Bytecode  Verifier</vt:lpstr>
      <vt:lpstr>Bytecode  Verifier</vt:lpstr>
      <vt:lpstr>Move Virtual Machine: Putting It All 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</dc:title>
  <dc:creator>yali goldin</dc:creator>
  <cp:lastModifiedBy>Schiff Adi</cp:lastModifiedBy>
  <cp:revision>22</cp:revision>
  <dcterms:created xsi:type="dcterms:W3CDTF">2024-05-16T15:05:40Z</dcterms:created>
  <dcterms:modified xsi:type="dcterms:W3CDTF">2024-06-02T07:18:04Z</dcterms:modified>
</cp:coreProperties>
</file>