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9" r:id="rId1"/>
  </p:sldMasterIdLst>
  <p:sldIdLst>
    <p:sldId id="256" r:id="rId2"/>
    <p:sldId id="257" r:id="rId3"/>
    <p:sldId id="258" r:id="rId4"/>
    <p:sldId id="260" r:id="rId5"/>
    <p:sldId id="261" r:id="rId6"/>
    <p:sldId id="262" r:id="rId7"/>
    <p:sldId id="264" r:id="rId8"/>
    <p:sldId id="265" r:id="rId9"/>
    <p:sldId id="266" r:id="rId10"/>
    <p:sldId id="267" r:id="rId11"/>
    <p:sldId id="268" r:id="rId12"/>
    <p:sldId id="269" r:id="rId13"/>
    <p:sldId id="270" r:id="rId14"/>
    <p:sldId id="271" r:id="rId15"/>
    <p:sldId id="292" r:id="rId16"/>
    <p:sldId id="272" r:id="rId17"/>
    <p:sldId id="274" r:id="rId18"/>
    <p:sldId id="273" r:id="rId19"/>
    <p:sldId id="275" r:id="rId20"/>
    <p:sldId id="277" r:id="rId21"/>
    <p:sldId id="276" r:id="rId22"/>
    <p:sldId id="278" r:id="rId23"/>
    <p:sldId id="280" r:id="rId24"/>
    <p:sldId id="281" r:id="rId25"/>
    <p:sldId id="282" r:id="rId26"/>
    <p:sldId id="279" r:id="rId27"/>
    <p:sldId id="283" r:id="rId28"/>
    <p:sldId id="284" r:id="rId29"/>
    <p:sldId id="293"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D5511B9-7FB3-4B7C-BEAC-19AEE54B254C}" type="datetimeFigureOut">
              <a:rPr lang="en-IL" smtClean="0"/>
              <a:t>19/05/2023</a:t>
            </a:fld>
            <a:endParaRPr lang="en-I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1919203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D5511B9-7FB3-4B7C-BEAC-19AEE54B254C}" type="datetimeFigureOut">
              <a:rPr lang="en-IL" smtClean="0"/>
              <a:t>19/05/2023</a:t>
            </a:fld>
            <a:endParaRPr lang="en-IL"/>
          </a:p>
        </p:txBody>
      </p:sp>
      <p:sp>
        <p:nvSpPr>
          <p:cNvPr id="6" name="Footer Placeholder 5"/>
          <p:cNvSpPr>
            <a:spLocks noGrp="1"/>
          </p:cNvSpPr>
          <p:nvPr>
            <p:ph type="ftr" sz="quarter" idx="11"/>
          </p:nvPr>
        </p:nvSpPr>
        <p:spPr/>
        <p:txBody>
          <a:bodyPr/>
          <a:lstStyle/>
          <a:p>
            <a:endParaRPr lang="en-I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215291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כותרת וכיתוב">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he-IL"/>
              <a:t>לחץ כדי לערוך סגנון כותרת של תבנית בסיס</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D5511B9-7FB3-4B7C-BEAC-19AEE54B254C}" type="datetimeFigureOut">
              <a:rPr lang="en-IL" smtClean="0"/>
              <a:t>19/05/2023</a:t>
            </a:fld>
            <a:endParaRPr lang="en-IL"/>
          </a:p>
        </p:txBody>
      </p:sp>
      <p:sp>
        <p:nvSpPr>
          <p:cNvPr id="5" name="Footer Placeholder 4"/>
          <p:cNvSpPr>
            <a:spLocks noGrp="1"/>
          </p:cNvSpPr>
          <p:nvPr>
            <p:ph type="ftr" sz="quarter" idx="11"/>
          </p:nvPr>
        </p:nvSpPr>
        <p:spPr/>
        <p:txBody>
          <a:bodyPr/>
          <a:lstStyle/>
          <a:p>
            <a:endParaRPr lang="en-I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3471352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ציטוט עם כיתוב">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he-IL"/>
              <a:t>לחץ כדי לערוך סגנון כותרת של תבנית בסיס</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D5511B9-7FB3-4B7C-BEAC-19AEE54B254C}" type="datetimeFigureOut">
              <a:rPr lang="en-IL" smtClean="0"/>
              <a:t>19/05/2023</a:t>
            </a:fld>
            <a:endParaRPr lang="en-IL"/>
          </a:p>
        </p:txBody>
      </p:sp>
      <p:sp>
        <p:nvSpPr>
          <p:cNvPr id="5" name="Footer Placeholder 4"/>
          <p:cNvSpPr>
            <a:spLocks noGrp="1"/>
          </p:cNvSpPr>
          <p:nvPr>
            <p:ph type="ftr" sz="quarter" idx="11"/>
          </p:nvPr>
        </p:nvSpPr>
        <p:spPr/>
        <p:txBody>
          <a:bodyPr/>
          <a:lstStyle/>
          <a:p>
            <a:endParaRPr lang="en-I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1353341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כרטיס שם">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D5511B9-7FB3-4B7C-BEAC-19AEE54B254C}" type="datetimeFigureOut">
              <a:rPr lang="en-IL" smtClean="0"/>
              <a:t>19/05/2023</a:t>
            </a:fld>
            <a:endParaRPr lang="en-IL"/>
          </a:p>
        </p:txBody>
      </p:sp>
      <p:sp>
        <p:nvSpPr>
          <p:cNvPr id="5" name="Footer Placeholder 4"/>
          <p:cNvSpPr>
            <a:spLocks noGrp="1"/>
          </p:cNvSpPr>
          <p:nvPr>
            <p:ph type="ftr" sz="quarter" idx="11"/>
          </p:nvPr>
        </p:nvSpPr>
        <p:spPr/>
        <p:txBody>
          <a:bodyPr/>
          <a:lstStyle/>
          <a:p>
            <a:endParaRPr lang="en-I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2520172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D5511B9-7FB3-4B7C-BEAC-19AEE54B254C}" type="datetimeFigureOut">
              <a:rPr lang="en-IL" smtClean="0"/>
              <a:t>19/05/2023</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1249338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D5511B9-7FB3-4B7C-BEAC-19AEE54B254C}" type="datetimeFigureOut">
              <a:rPr lang="en-IL" smtClean="0"/>
              <a:t>19/05/2023</a:t>
            </a:fld>
            <a:endParaRPr lang="en-IL"/>
          </a:p>
        </p:txBody>
      </p:sp>
      <p:sp>
        <p:nvSpPr>
          <p:cNvPr id="8" name="Footer Placeholder 7"/>
          <p:cNvSpPr>
            <a:spLocks noGrp="1"/>
          </p:cNvSpPr>
          <p:nvPr>
            <p:ph type="ftr" sz="quarter" idx="11"/>
          </p:nvPr>
        </p:nvSpPr>
        <p:spPr>
          <a:xfrm>
            <a:off x="561111" y="6391838"/>
            <a:ext cx="3644282" cy="304801"/>
          </a:xfrm>
        </p:spPr>
        <p:txBody>
          <a:bodyPr/>
          <a:lstStyle/>
          <a:p>
            <a:endParaRPr lang="en-IL"/>
          </a:p>
        </p:txBody>
      </p:sp>
      <p:sp>
        <p:nvSpPr>
          <p:cNvPr id="9" name="Slide Number Placeholder 8"/>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3855727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D5511B9-7FB3-4B7C-BEAC-19AEE54B254C}" type="datetimeFigureOut">
              <a:rPr lang="en-IL" smtClean="0"/>
              <a:t>19/05/2023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167219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D5511B9-7FB3-4B7C-BEAC-19AEE54B254C}" type="datetimeFigureOut">
              <a:rPr lang="en-IL" smtClean="0"/>
              <a:t>19/05/2023</a:t>
            </a:fld>
            <a:endParaRPr lang="en-IL"/>
          </a:p>
        </p:txBody>
      </p:sp>
      <p:sp>
        <p:nvSpPr>
          <p:cNvPr id="5" name="Footer Placeholder 4"/>
          <p:cNvSpPr>
            <a:spLocks noGrp="1"/>
          </p:cNvSpPr>
          <p:nvPr>
            <p:ph type="ftr" sz="quarter" idx="11"/>
          </p:nvPr>
        </p:nvSpPr>
        <p:spPr/>
        <p:txBody>
          <a:bodyPr/>
          <a:lstStyle/>
          <a:p>
            <a:endParaRPr lang="en-I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295426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D5511B9-7FB3-4B7C-BEAC-19AEE54B254C}" type="datetimeFigureOut">
              <a:rPr lang="en-IL" smtClean="0"/>
              <a:t>19/05/2023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361822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D5511B9-7FB3-4B7C-BEAC-19AEE54B254C}" type="datetimeFigureOut">
              <a:rPr lang="en-IL" smtClean="0"/>
              <a:t>19/05/2023</a:t>
            </a:fld>
            <a:endParaRPr lang="en-IL"/>
          </a:p>
        </p:txBody>
      </p:sp>
      <p:sp>
        <p:nvSpPr>
          <p:cNvPr id="5" name="Footer Placeholder 4"/>
          <p:cNvSpPr>
            <a:spLocks noGrp="1"/>
          </p:cNvSpPr>
          <p:nvPr>
            <p:ph type="ftr" sz="quarter" idx="11"/>
          </p:nvPr>
        </p:nvSpPr>
        <p:spPr/>
        <p:txBody>
          <a:bodyPr/>
          <a:lstStyle/>
          <a:p>
            <a:endParaRPr lang="en-I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13284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D5511B9-7FB3-4B7C-BEAC-19AEE54B254C}" type="datetimeFigureOut">
              <a:rPr lang="en-IL" smtClean="0"/>
              <a:t>19/05/2023</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185471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D5511B9-7FB3-4B7C-BEAC-19AEE54B254C}" type="datetimeFigureOut">
              <a:rPr lang="en-IL" smtClean="0"/>
              <a:t>19/05/2023</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379195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D5511B9-7FB3-4B7C-BEAC-19AEE54B254C}" type="datetimeFigureOut">
              <a:rPr lang="en-IL" smtClean="0"/>
              <a:t>19/05/2023</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396926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511B9-7FB3-4B7C-BEAC-19AEE54B254C}" type="datetimeFigureOut">
              <a:rPr lang="en-IL" smtClean="0"/>
              <a:t>19/05/2023</a:t>
            </a:fld>
            <a:endParaRPr lang="en-IL"/>
          </a:p>
        </p:txBody>
      </p:sp>
      <p:sp>
        <p:nvSpPr>
          <p:cNvPr id="3" name="Footer Placeholder 2"/>
          <p:cNvSpPr>
            <a:spLocks noGrp="1"/>
          </p:cNvSpPr>
          <p:nvPr>
            <p:ph type="ftr" sz="quarter" idx="11"/>
          </p:nvPr>
        </p:nvSpPr>
        <p:spPr/>
        <p:txBody>
          <a:bodyPr/>
          <a:lstStyle/>
          <a:p>
            <a:endParaRPr lang="en-I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3881263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D5511B9-7FB3-4B7C-BEAC-19AEE54B254C}" type="datetimeFigureOut">
              <a:rPr lang="en-IL" smtClean="0"/>
              <a:t>19/05/2023</a:t>
            </a:fld>
            <a:endParaRPr lang="en-IL"/>
          </a:p>
        </p:txBody>
      </p:sp>
      <p:sp>
        <p:nvSpPr>
          <p:cNvPr id="6" name="Footer Placeholder 5"/>
          <p:cNvSpPr>
            <a:spLocks noGrp="1"/>
          </p:cNvSpPr>
          <p:nvPr>
            <p:ph type="ftr" sz="quarter" idx="11"/>
          </p:nvPr>
        </p:nvSpPr>
        <p:spPr/>
        <p:txBody>
          <a:bodyPr/>
          <a:lstStyle/>
          <a:p>
            <a:endParaRPr lang="en-I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229060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he-IL"/>
              <a:t>לחץ על הסמל כדי להוסיף תמונה</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D5511B9-7FB3-4B7C-BEAC-19AEE54B254C}" type="datetimeFigureOut">
              <a:rPr lang="en-IL" smtClean="0"/>
              <a:t>19/05/2023</a:t>
            </a:fld>
            <a:endParaRPr lang="en-IL"/>
          </a:p>
        </p:txBody>
      </p:sp>
      <p:sp>
        <p:nvSpPr>
          <p:cNvPr id="6" name="Footer Placeholder 5"/>
          <p:cNvSpPr>
            <a:spLocks noGrp="1"/>
          </p:cNvSpPr>
          <p:nvPr>
            <p:ph type="ftr" sz="quarter" idx="11"/>
          </p:nvPr>
        </p:nvSpPr>
        <p:spPr/>
        <p:txBody>
          <a:bodyPr/>
          <a:lstStyle/>
          <a:p>
            <a:endParaRPr lang="en-I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1867B4F-A22E-40B8-9462-2E7AD32156D4}" type="slidenum">
              <a:rPr lang="en-IL" smtClean="0"/>
              <a:t>‹#›</a:t>
            </a:fld>
            <a:endParaRPr lang="en-IL"/>
          </a:p>
        </p:txBody>
      </p:sp>
    </p:spTree>
    <p:extLst>
      <p:ext uri="{BB962C8B-B14F-4D97-AF65-F5344CB8AC3E}">
        <p14:creationId xmlns:p14="http://schemas.microsoft.com/office/powerpoint/2010/main" val="169817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D5511B9-7FB3-4B7C-BEAC-19AEE54B254C}" type="datetimeFigureOut">
              <a:rPr lang="en-IL" smtClean="0"/>
              <a:t>19/05/2023</a:t>
            </a:fld>
            <a:endParaRPr lang="en-I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1867B4F-A22E-40B8-9462-2E7AD32156D4}" type="slidenum">
              <a:rPr lang="en-IL" smtClean="0"/>
              <a:t>‹#›</a:t>
            </a:fld>
            <a:endParaRPr lang="en-IL"/>
          </a:p>
        </p:txBody>
      </p:sp>
    </p:spTree>
    <p:extLst>
      <p:ext uri="{BB962C8B-B14F-4D97-AF65-F5344CB8AC3E}">
        <p14:creationId xmlns:p14="http://schemas.microsoft.com/office/powerpoint/2010/main" val="17340230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0383E3-C124-1D35-1361-4F07A6E4DC79}"/>
              </a:ext>
            </a:extLst>
          </p:cNvPr>
          <p:cNvSpPr>
            <a:spLocks noGrp="1"/>
          </p:cNvSpPr>
          <p:nvPr>
            <p:ph type="ctrTitle"/>
          </p:nvPr>
        </p:nvSpPr>
        <p:spPr>
          <a:xfrm>
            <a:off x="1212979" y="528637"/>
            <a:ext cx="9766041" cy="1570751"/>
          </a:xfrm>
        </p:spPr>
        <p:txBody>
          <a:bodyPr>
            <a:normAutofit fontScale="90000"/>
          </a:bodyPr>
          <a:lstStyle/>
          <a:p>
            <a:r>
              <a:rPr lang="en-US" b="1"/>
              <a:t>MOVE:</a:t>
            </a:r>
            <a:r>
              <a:rPr lang="en-US"/>
              <a:t> A Language With Programmable Resources</a:t>
            </a:r>
            <a:endParaRPr lang="en-IL" dirty="0"/>
          </a:p>
        </p:txBody>
      </p:sp>
      <p:sp>
        <p:nvSpPr>
          <p:cNvPr id="3" name="כותרת משנה 2">
            <a:extLst>
              <a:ext uri="{FF2B5EF4-FFF2-40B4-BE49-F238E27FC236}">
                <a16:creationId xmlns:a16="http://schemas.microsoft.com/office/drawing/2014/main" id="{61FDFA25-4D4B-38B4-823F-B3C6371FBFBD}"/>
              </a:ext>
            </a:extLst>
          </p:cNvPr>
          <p:cNvSpPr>
            <a:spLocks noGrp="1"/>
          </p:cNvSpPr>
          <p:nvPr>
            <p:ph type="subTitle" idx="1"/>
          </p:nvPr>
        </p:nvSpPr>
        <p:spPr/>
        <p:txBody>
          <a:bodyPr/>
          <a:lstStyle/>
          <a:p>
            <a:r>
              <a:rPr lang="en-US"/>
              <a:t>Sam Blackshear, Evan Cheng, David L. Dill…</a:t>
            </a:r>
            <a:endParaRPr lang="en-IL" dirty="0"/>
          </a:p>
        </p:txBody>
      </p:sp>
    </p:spTree>
    <p:extLst>
      <p:ext uri="{BB962C8B-B14F-4D97-AF65-F5344CB8AC3E}">
        <p14:creationId xmlns:p14="http://schemas.microsoft.com/office/powerpoint/2010/main" val="83851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34E756-E96B-B03A-F673-D180356C07BE}"/>
              </a:ext>
            </a:extLst>
          </p:cNvPr>
          <p:cNvSpPr>
            <a:spLocks noGrp="1"/>
          </p:cNvSpPr>
          <p:nvPr>
            <p:ph type="title"/>
          </p:nvPr>
        </p:nvSpPr>
        <p:spPr/>
        <p:txBody>
          <a:bodyPr>
            <a:normAutofit fontScale="90000"/>
          </a:bodyPr>
          <a:lstStyle/>
          <a:p>
            <a:pPr algn="l" rtl="0"/>
            <a:r>
              <a:rPr lang="en-US" dirty="0"/>
              <a:t>Problems with existing Blockchain Languages</a:t>
            </a:r>
            <a:endParaRPr lang="en-IL" dirty="0"/>
          </a:p>
        </p:txBody>
      </p:sp>
      <p:sp>
        <p:nvSpPr>
          <p:cNvPr id="3" name="מציין מיקום תוכן 2">
            <a:extLst>
              <a:ext uri="{FF2B5EF4-FFF2-40B4-BE49-F238E27FC236}">
                <a16:creationId xmlns:a16="http://schemas.microsoft.com/office/drawing/2014/main" id="{278EF8F6-9BFF-340C-158C-5D00226E531A}"/>
              </a:ext>
            </a:extLst>
          </p:cNvPr>
          <p:cNvSpPr>
            <a:spLocks noGrp="1"/>
          </p:cNvSpPr>
          <p:nvPr>
            <p:ph idx="1"/>
          </p:nvPr>
        </p:nvSpPr>
        <p:spPr/>
        <p:txBody>
          <a:bodyPr/>
          <a:lstStyle/>
          <a:p>
            <a:pPr algn="l" rtl="0"/>
            <a:r>
              <a:rPr lang="en-US" dirty="0"/>
              <a:t>Straw coin is an attempt to capture the essence of the bitcoin script and EVM bytecode</a:t>
            </a:r>
          </a:p>
          <a:p>
            <a:pPr algn="l" rtl="0"/>
            <a:r>
              <a:rPr lang="en-US" dirty="0"/>
              <a:t>Unfortunately there are still some problems:</a:t>
            </a:r>
          </a:p>
          <a:p>
            <a:pPr marL="514350" indent="-514350" algn="l" rtl="0">
              <a:buAutoNum type="arabicParenR"/>
            </a:pPr>
            <a:r>
              <a:rPr lang="en-US" b="1" dirty="0"/>
              <a:t>Indirect representation of assets.</a:t>
            </a:r>
          </a:p>
          <a:p>
            <a:pPr marL="514350" indent="-514350" algn="l" rtl="0">
              <a:buAutoNum type="arabicParenR"/>
            </a:pPr>
            <a:r>
              <a:rPr lang="en-US" b="1" dirty="0"/>
              <a:t>Scarcity is not extensible.</a:t>
            </a:r>
          </a:p>
          <a:p>
            <a:pPr marL="514350" indent="-514350" algn="l" rtl="0">
              <a:buAutoNum type="arabicParenR"/>
            </a:pPr>
            <a:r>
              <a:rPr lang="en-US" b="1" dirty="0"/>
              <a:t>Access control is not flexible.</a:t>
            </a:r>
            <a:endParaRPr lang="en-IL" b="1" dirty="0"/>
          </a:p>
        </p:txBody>
      </p:sp>
    </p:spTree>
    <p:extLst>
      <p:ext uri="{BB962C8B-B14F-4D97-AF65-F5344CB8AC3E}">
        <p14:creationId xmlns:p14="http://schemas.microsoft.com/office/powerpoint/2010/main" val="322338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34E756-E96B-B03A-F673-D180356C07BE}"/>
              </a:ext>
            </a:extLst>
          </p:cNvPr>
          <p:cNvSpPr>
            <a:spLocks noGrp="1"/>
          </p:cNvSpPr>
          <p:nvPr>
            <p:ph type="title"/>
          </p:nvPr>
        </p:nvSpPr>
        <p:spPr/>
        <p:txBody>
          <a:bodyPr>
            <a:normAutofit fontScale="90000"/>
          </a:bodyPr>
          <a:lstStyle/>
          <a:p>
            <a:pPr algn="l" rtl="0"/>
            <a:r>
              <a:rPr lang="en-US" dirty="0"/>
              <a:t>Problems with existing Blockchain Languages</a:t>
            </a:r>
            <a:endParaRPr lang="en-IL" dirty="0"/>
          </a:p>
        </p:txBody>
      </p:sp>
      <p:sp>
        <p:nvSpPr>
          <p:cNvPr id="3" name="מציין מיקום תוכן 2">
            <a:extLst>
              <a:ext uri="{FF2B5EF4-FFF2-40B4-BE49-F238E27FC236}">
                <a16:creationId xmlns:a16="http://schemas.microsoft.com/office/drawing/2014/main" id="{278EF8F6-9BFF-340C-158C-5D00226E531A}"/>
              </a:ext>
            </a:extLst>
          </p:cNvPr>
          <p:cNvSpPr>
            <a:spLocks noGrp="1"/>
          </p:cNvSpPr>
          <p:nvPr>
            <p:ph idx="1"/>
          </p:nvPr>
        </p:nvSpPr>
        <p:spPr/>
        <p:txBody>
          <a:bodyPr/>
          <a:lstStyle/>
          <a:p>
            <a:pPr marL="514350" indent="-514350" algn="l" rtl="0">
              <a:buAutoNum type="arabicParenR"/>
            </a:pPr>
            <a:r>
              <a:rPr lang="en-US" b="1" dirty="0"/>
              <a:t>Indirect representation of assets.</a:t>
            </a:r>
          </a:p>
          <a:p>
            <a:pPr marL="0" indent="0" algn="l" rtl="0">
              <a:buNone/>
            </a:pPr>
            <a:endParaRPr lang="en-US" dirty="0"/>
          </a:p>
          <a:p>
            <a:pPr marL="0" indent="0" algn="l" rtl="0">
              <a:buNone/>
            </a:pPr>
            <a:r>
              <a:rPr lang="en-US" dirty="0"/>
              <a:t>An asset is encoded using an integer, but an integer value is not the same thing as an asset. In fact, there is no type or value that represents Bitcoin/Ether/</a:t>
            </a:r>
            <a:r>
              <a:rPr lang="en-US" dirty="0" err="1"/>
              <a:t>StrawCoin</a:t>
            </a:r>
            <a:endParaRPr lang="en-IL" dirty="0"/>
          </a:p>
        </p:txBody>
      </p:sp>
    </p:spTree>
    <p:extLst>
      <p:ext uri="{BB962C8B-B14F-4D97-AF65-F5344CB8AC3E}">
        <p14:creationId xmlns:p14="http://schemas.microsoft.com/office/powerpoint/2010/main" val="212346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34E756-E96B-B03A-F673-D180356C07BE}"/>
              </a:ext>
            </a:extLst>
          </p:cNvPr>
          <p:cNvSpPr>
            <a:spLocks noGrp="1"/>
          </p:cNvSpPr>
          <p:nvPr>
            <p:ph type="title"/>
          </p:nvPr>
        </p:nvSpPr>
        <p:spPr/>
        <p:txBody>
          <a:bodyPr>
            <a:normAutofit fontScale="90000"/>
          </a:bodyPr>
          <a:lstStyle/>
          <a:p>
            <a:pPr algn="l" rtl="0"/>
            <a:r>
              <a:rPr lang="en-US" dirty="0"/>
              <a:t>Problems with existing Blockchain Languages</a:t>
            </a:r>
            <a:endParaRPr lang="en-IL" dirty="0"/>
          </a:p>
        </p:txBody>
      </p:sp>
      <p:sp>
        <p:nvSpPr>
          <p:cNvPr id="3" name="מציין מיקום תוכן 2">
            <a:extLst>
              <a:ext uri="{FF2B5EF4-FFF2-40B4-BE49-F238E27FC236}">
                <a16:creationId xmlns:a16="http://schemas.microsoft.com/office/drawing/2014/main" id="{278EF8F6-9BFF-340C-158C-5D00226E531A}"/>
              </a:ext>
            </a:extLst>
          </p:cNvPr>
          <p:cNvSpPr>
            <a:spLocks noGrp="1"/>
          </p:cNvSpPr>
          <p:nvPr>
            <p:ph idx="1"/>
          </p:nvPr>
        </p:nvSpPr>
        <p:spPr/>
        <p:txBody>
          <a:bodyPr/>
          <a:lstStyle/>
          <a:p>
            <a:pPr marL="514350" indent="-514350">
              <a:buFont typeface="+mj-lt"/>
              <a:buAutoNum type="arabicParenR" startAt="2"/>
            </a:pPr>
            <a:r>
              <a:rPr lang="en-US" b="1" dirty="0"/>
              <a:t>Scarcity is not extensible.</a:t>
            </a:r>
          </a:p>
          <a:p>
            <a:pPr marL="0" indent="0" algn="l" rtl="0">
              <a:buNone/>
            </a:pPr>
            <a:endParaRPr lang="en-US" dirty="0"/>
          </a:p>
          <a:p>
            <a:pPr marL="0" indent="0" algn="l" rtl="0">
              <a:buNone/>
            </a:pPr>
            <a:r>
              <a:rPr lang="en-US" dirty="0"/>
              <a:t>The language only represents one scarce asset. In addition, the scarcity protections are hardcoded directly in the language semantics. A programmer that wishes to create a custom asset must carefully reimplement scarcity with no support from the language.</a:t>
            </a:r>
            <a:endParaRPr lang="en-IL" dirty="0"/>
          </a:p>
        </p:txBody>
      </p:sp>
    </p:spTree>
    <p:extLst>
      <p:ext uri="{BB962C8B-B14F-4D97-AF65-F5344CB8AC3E}">
        <p14:creationId xmlns:p14="http://schemas.microsoft.com/office/powerpoint/2010/main" val="3122789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34E756-E96B-B03A-F673-D180356C07BE}"/>
              </a:ext>
            </a:extLst>
          </p:cNvPr>
          <p:cNvSpPr>
            <a:spLocks noGrp="1"/>
          </p:cNvSpPr>
          <p:nvPr>
            <p:ph type="title"/>
          </p:nvPr>
        </p:nvSpPr>
        <p:spPr/>
        <p:txBody>
          <a:bodyPr>
            <a:normAutofit fontScale="90000"/>
          </a:bodyPr>
          <a:lstStyle/>
          <a:p>
            <a:pPr algn="l" rtl="0"/>
            <a:r>
              <a:rPr lang="en-US" dirty="0"/>
              <a:t>Problems with existing Blockchain Languages</a:t>
            </a:r>
            <a:endParaRPr lang="en-IL" dirty="0"/>
          </a:p>
        </p:txBody>
      </p:sp>
      <p:sp>
        <p:nvSpPr>
          <p:cNvPr id="3" name="מציין מיקום תוכן 2">
            <a:extLst>
              <a:ext uri="{FF2B5EF4-FFF2-40B4-BE49-F238E27FC236}">
                <a16:creationId xmlns:a16="http://schemas.microsoft.com/office/drawing/2014/main" id="{278EF8F6-9BFF-340C-158C-5D00226E531A}"/>
              </a:ext>
            </a:extLst>
          </p:cNvPr>
          <p:cNvSpPr>
            <a:spLocks noGrp="1"/>
          </p:cNvSpPr>
          <p:nvPr>
            <p:ph idx="1"/>
          </p:nvPr>
        </p:nvSpPr>
        <p:spPr/>
        <p:txBody>
          <a:bodyPr/>
          <a:lstStyle/>
          <a:p>
            <a:pPr marL="514350" indent="-514350">
              <a:buFont typeface="+mj-lt"/>
              <a:buAutoNum type="arabicParenR" startAt="3"/>
            </a:pPr>
            <a:r>
              <a:rPr lang="en-US" b="1" dirty="0"/>
              <a:t>Access control is not flexible</a:t>
            </a:r>
            <a:endParaRPr lang="en-IL" b="1" dirty="0"/>
          </a:p>
          <a:p>
            <a:pPr marL="0" indent="0" algn="l" rtl="0">
              <a:buNone/>
            </a:pPr>
            <a:endParaRPr lang="en-US" dirty="0"/>
          </a:p>
          <a:p>
            <a:pPr marL="0" indent="0" algn="l" rtl="0">
              <a:buNone/>
            </a:pPr>
            <a:r>
              <a:rPr lang="en-US" dirty="0"/>
              <a:t>The only access control policy the model enforces is the signature scheme based on the public key. It is not obvious how to extend the language to allow programmers to define custom access control policies.</a:t>
            </a:r>
            <a:endParaRPr lang="en-IL" dirty="0"/>
          </a:p>
        </p:txBody>
      </p:sp>
    </p:spTree>
    <p:extLst>
      <p:ext uri="{BB962C8B-B14F-4D97-AF65-F5344CB8AC3E}">
        <p14:creationId xmlns:p14="http://schemas.microsoft.com/office/powerpoint/2010/main" val="150670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34E756-E96B-B03A-F673-D180356C07BE}"/>
              </a:ext>
            </a:extLst>
          </p:cNvPr>
          <p:cNvSpPr>
            <a:spLocks noGrp="1"/>
          </p:cNvSpPr>
          <p:nvPr>
            <p:ph type="title"/>
          </p:nvPr>
        </p:nvSpPr>
        <p:spPr/>
        <p:txBody>
          <a:bodyPr/>
          <a:lstStyle/>
          <a:p>
            <a:pPr algn="l" rtl="0"/>
            <a:r>
              <a:rPr lang="en-US" dirty="0"/>
              <a:t>Partial solutions</a:t>
            </a:r>
            <a:endParaRPr lang="en-IL" dirty="0"/>
          </a:p>
        </p:txBody>
      </p:sp>
      <p:sp>
        <p:nvSpPr>
          <p:cNvPr id="3" name="מציין מיקום תוכן 2">
            <a:extLst>
              <a:ext uri="{FF2B5EF4-FFF2-40B4-BE49-F238E27FC236}">
                <a16:creationId xmlns:a16="http://schemas.microsoft.com/office/drawing/2014/main" id="{278EF8F6-9BFF-340C-158C-5D00226E531A}"/>
              </a:ext>
            </a:extLst>
          </p:cNvPr>
          <p:cNvSpPr>
            <a:spLocks noGrp="1"/>
          </p:cNvSpPr>
          <p:nvPr>
            <p:ph idx="1"/>
          </p:nvPr>
        </p:nvSpPr>
        <p:spPr/>
        <p:txBody>
          <a:bodyPr>
            <a:normAutofit/>
          </a:bodyPr>
          <a:lstStyle/>
          <a:p>
            <a:pPr algn="l" rtl="0"/>
            <a:r>
              <a:rPr lang="en-US" dirty="0"/>
              <a:t>Bitcoin scripts</a:t>
            </a:r>
          </a:p>
          <a:p>
            <a:pPr marL="0" indent="0" algn="l" rtl="0">
              <a:buNone/>
            </a:pPr>
            <a:r>
              <a:rPr lang="en-US" dirty="0"/>
              <a:t>Allows modification of access control, but the language isn’t </a:t>
            </a:r>
            <a:r>
              <a:rPr lang="en-US" dirty="0" err="1"/>
              <a:t>turing</a:t>
            </a:r>
            <a:r>
              <a:rPr lang="en-US" dirty="0"/>
              <a:t>-complete. Also, there is no option to create custom made resources.</a:t>
            </a:r>
          </a:p>
          <a:p>
            <a:pPr marL="0" indent="0" algn="l" rtl="0">
              <a:buNone/>
            </a:pPr>
            <a:endParaRPr lang="en-US" dirty="0"/>
          </a:p>
          <a:p>
            <a:pPr algn="l" rtl="0"/>
            <a:r>
              <a:rPr lang="en-US" dirty="0"/>
              <a:t>EVM</a:t>
            </a:r>
          </a:p>
          <a:p>
            <a:pPr marL="0" indent="0" algn="l" rtl="0">
              <a:buNone/>
            </a:pPr>
            <a:r>
              <a:rPr lang="en-US" dirty="0"/>
              <a:t>Turing-complete, allows creating new resources, procedures, virtual calls, loops and data structures.</a:t>
            </a:r>
          </a:p>
          <a:p>
            <a:pPr marL="0" indent="0" algn="l" rtl="0">
              <a:buNone/>
            </a:pPr>
            <a:r>
              <a:rPr lang="en-US" dirty="0"/>
              <a:t>Problems: creating new resources can be risky, and so is dynamic dispatch (DAO attack)</a:t>
            </a:r>
            <a:endParaRPr lang="en-IL" dirty="0"/>
          </a:p>
        </p:txBody>
      </p:sp>
    </p:spTree>
    <p:extLst>
      <p:ext uri="{BB962C8B-B14F-4D97-AF65-F5344CB8AC3E}">
        <p14:creationId xmlns:p14="http://schemas.microsoft.com/office/powerpoint/2010/main" val="417714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Rectangle 1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9" name="Rectangle 18">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8B444B28-C04C-2C32-FFB5-D0F9B5D113E7}"/>
              </a:ext>
            </a:extLst>
          </p:cNvPr>
          <p:cNvSpPr>
            <a:spLocks noGrp="1"/>
          </p:cNvSpPr>
          <p:nvPr>
            <p:ph type="title"/>
          </p:nvPr>
        </p:nvSpPr>
        <p:spPr>
          <a:xfrm>
            <a:off x="1683171" y="1143000"/>
            <a:ext cx="8825658" cy="3389217"/>
          </a:xfrm>
        </p:spPr>
        <p:txBody>
          <a:bodyPr vert="horz" lIns="91440" tIns="45720" rIns="91440" bIns="45720" rtlCol="0" anchor="ctr">
            <a:normAutofit/>
          </a:bodyPr>
          <a:lstStyle/>
          <a:p>
            <a:pPr algn="ctr"/>
            <a:r>
              <a:rPr lang="en-US" sz="6600" dirty="0">
                <a:solidFill>
                  <a:srgbClr val="FFFFFF"/>
                </a:solidFill>
              </a:rPr>
              <a:t>Move Design</a:t>
            </a:r>
          </a:p>
        </p:txBody>
      </p:sp>
    </p:spTree>
    <p:extLst>
      <p:ext uri="{BB962C8B-B14F-4D97-AF65-F5344CB8AC3E}">
        <p14:creationId xmlns:p14="http://schemas.microsoft.com/office/powerpoint/2010/main" val="175530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6111CC-057F-8C6E-5EEA-A04F42A79D39}"/>
              </a:ext>
            </a:extLst>
          </p:cNvPr>
          <p:cNvSpPr>
            <a:spLocks noGrp="1"/>
          </p:cNvSpPr>
          <p:nvPr>
            <p:ph type="title"/>
          </p:nvPr>
        </p:nvSpPr>
        <p:spPr/>
        <p:txBody>
          <a:bodyPr/>
          <a:lstStyle/>
          <a:p>
            <a:pPr algn="l" rtl="0"/>
            <a:r>
              <a:rPr lang="en-US" dirty="0"/>
              <a:t>Move Design</a:t>
            </a:r>
            <a:endParaRPr lang="en-IL" dirty="0"/>
          </a:p>
        </p:txBody>
      </p:sp>
      <p:sp>
        <p:nvSpPr>
          <p:cNvPr id="3" name="מציין מיקום תוכן 2">
            <a:extLst>
              <a:ext uri="{FF2B5EF4-FFF2-40B4-BE49-F238E27FC236}">
                <a16:creationId xmlns:a16="http://schemas.microsoft.com/office/drawing/2014/main" id="{FEBA4AC2-C3F0-D516-4FBA-F63A2BBE2261}"/>
              </a:ext>
            </a:extLst>
          </p:cNvPr>
          <p:cNvSpPr>
            <a:spLocks noGrp="1"/>
          </p:cNvSpPr>
          <p:nvPr>
            <p:ph idx="1"/>
          </p:nvPr>
        </p:nvSpPr>
        <p:spPr/>
        <p:txBody>
          <a:bodyPr/>
          <a:lstStyle/>
          <a:p>
            <a:pPr marL="0" indent="0" algn="l" rtl="0">
              <a:buNone/>
            </a:pPr>
            <a:r>
              <a:rPr lang="en-US" dirty="0"/>
              <a:t>Move was designed with 4 key goals in mind:</a:t>
            </a:r>
          </a:p>
          <a:p>
            <a:pPr algn="l" rtl="0"/>
            <a:r>
              <a:rPr lang="en-US" dirty="0"/>
              <a:t>First-class Assets</a:t>
            </a:r>
          </a:p>
          <a:p>
            <a:pPr algn="l" rtl="0"/>
            <a:r>
              <a:rPr lang="en-US" dirty="0"/>
              <a:t>Flexibility</a:t>
            </a:r>
          </a:p>
          <a:p>
            <a:pPr algn="l" rtl="0"/>
            <a:r>
              <a:rPr lang="en-US" dirty="0"/>
              <a:t>Safety</a:t>
            </a:r>
          </a:p>
          <a:p>
            <a:pPr algn="l" rtl="0"/>
            <a:r>
              <a:rPr lang="en-US" dirty="0"/>
              <a:t>Verifiability</a:t>
            </a:r>
            <a:endParaRPr lang="en-IL" dirty="0"/>
          </a:p>
        </p:txBody>
      </p:sp>
    </p:spTree>
    <p:extLst>
      <p:ext uri="{BB962C8B-B14F-4D97-AF65-F5344CB8AC3E}">
        <p14:creationId xmlns:p14="http://schemas.microsoft.com/office/powerpoint/2010/main" val="409479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883B7C-FE7B-6250-EA4A-FB68C8F8FB9D}"/>
              </a:ext>
            </a:extLst>
          </p:cNvPr>
          <p:cNvSpPr>
            <a:spLocks noGrp="1"/>
          </p:cNvSpPr>
          <p:nvPr>
            <p:ph type="title"/>
          </p:nvPr>
        </p:nvSpPr>
        <p:spPr/>
        <p:txBody>
          <a:bodyPr/>
          <a:lstStyle/>
          <a:p>
            <a:pPr algn="l"/>
            <a:r>
              <a:rPr lang="en-US" dirty="0"/>
              <a:t>First-Class Assets</a:t>
            </a:r>
            <a:endParaRPr lang="en-IL" dirty="0"/>
          </a:p>
        </p:txBody>
      </p:sp>
      <p:sp>
        <p:nvSpPr>
          <p:cNvPr id="3" name="מציין מיקום תוכן 2">
            <a:extLst>
              <a:ext uri="{FF2B5EF4-FFF2-40B4-BE49-F238E27FC236}">
                <a16:creationId xmlns:a16="http://schemas.microsoft.com/office/drawing/2014/main" id="{3C10777E-A44E-45AE-22BA-70A2289A0C8C}"/>
              </a:ext>
            </a:extLst>
          </p:cNvPr>
          <p:cNvSpPr>
            <a:spLocks noGrp="1"/>
          </p:cNvSpPr>
          <p:nvPr>
            <p:ph idx="1"/>
          </p:nvPr>
        </p:nvSpPr>
        <p:spPr/>
        <p:txBody>
          <a:bodyPr>
            <a:normAutofit/>
          </a:bodyPr>
          <a:lstStyle/>
          <a:p>
            <a:pPr algn="l" rtl="0"/>
            <a:r>
              <a:rPr lang="en-US" dirty="0"/>
              <a:t>A resource can never be copied or implicitly discarded</a:t>
            </a:r>
          </a:p>
          <a:p>
            <a:pPr algn="l" rtl="0"/>
            <a:r>
              <a:rPr lang="en-US" dirty="0"/>
              <a:t>A resource can only be moved between program storage locations.</a:t>
            </a:r>
          </a:p>
          <a:p>
            <a:pPr marL="0" indent="0" algn="l" rtl="0">
              <a:buNone/>
            </a:pPr>
            <a:r>
              <a:rPr lang="en-US" dirty="0"/>
              <a:t> These safety guarantees are enforced statically by Move’s type system (before executing the code).</a:t>
            </a:r>
          </a:p>
          <a:p>
            <a:pPr marL="0" indent="0" algn="l" rtl="0">
              <a:buNone/>
            </a:pPr>
            <a:endParaRPr lang="en-US" dirty="0"/>
          </a:p>
          <a:p>
            <a:pPr algn="l" rtl="0"/>
            <a:r>
              <a:rPr lang="en-US" dirty="0"/>
              <a:t>Move must allow resources to be created, modified, and destroyed.</a:t>
            </a:r>
          </a:p>
          <a:p>
            <a:pPr algn="l" rtl="0"/>
            <a:r>
              <a:rPr lang="en-US" dirty="0"/>
              <a:t>Move programmers can protect access to these critical operations with modules</a:t>
            </a:r>
            <a:endParaRPr lang="en-IL" dirty="0"/>
          </a:p>
        </p:txBody>
      </p:sp>
    </p:spTree>
    <p:extLst>
      <p:ext uri="{BB962C8B-B14F-4D97-AF65-F5344CB8AC3E}">
        <p14:creationId xmlns:p14="http://schemas.microsoft.com/office/powerpoint/2010/main" val="236320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883B7C-FE7B-6250-EA4A-FB68C8F8FB9D}"/>
              </a:ext>
            </a:extLst>
          </p:cNvPr>
          <p:cNvSpPr>
            <a:spLocks noGrp="1"/>
          </p:cNvSpPr>
          <p:nvPr>
            <p:ph type="title"/>
          </p:nvPr>
        </p:nvSpPr>
        <p:spPr/>
        <p:txBody>
          <a:bodyPr/>
          <a:lstStyle/>
          <a:p>
            <a:pPr algn="l"/>
            <a:r>
              <a:rPr lang="en-US" dirty="0"/>
              <a:t>Flexibility</a:t>
            </a:r>
            <a:endParaRPr lang="en-IL" dirty="0"/>
          </a:p>
        </p:txBody>
      </p:sp>
      <p:sp>
        <p:nvSpPr>
          <p:cNvPr id="3" name="מציין מיקום תוכן 2">
            <a:extLst>
              <a:ext uri="{FF2B5EF4-FFF2-40B4-BE49-F238E27FC236}">
                <a16:creationId xmlns:a16="http://schemas.microsoft.com/office/drawing/2014/main" id="{3C10777E-A44E-45AE-22BA-70A2289A0C8C}"/>
              </a:ext>
            </a:extLst>
          </p:cNvPr>
          <p:cNvSpPr>
            <a:spLocks noGrp="1"/>
          </p:cNvSpPr>
          <p:nvPr>
            <p:ph idx="1"/>
          </p:nvPr>
        </p:nvSpPr>
        <p:spPr/>
        <p:txBody>
          <a:bodyPr>
            <a:normAutofit/>
          </a:bodyPr>
          <a:lstStyle/>
          <a:p>
            <a:pPr algn="l" rtl="0"/>
            <a:r>
              <a:rPr lang="en-US" dirty="0"/>
              <a:t>Each Libra transaction includes a transaction script that is effectively the main procedure of the transaction. </a:t>
            </a:r>
          </a:p>
          <a:p>
            <a:pPr algn="l" rtl="0"/>
            <a:r>
              <a:rPr lang="en-US" dirty="0"/>
              <a:t>A transaction script is a single procedure that contains arbitrary Move code, which allows customizable transactions.</a:t>
            </a:r>
          </a:p>
          <a:p>
            <a:pPr algn="l" rtl="0"/>
            <a:r>
              <a:rPr lang="en-US" dirty="0"/>
              <a:t>A script can invoke multiple procedures of modules published in the blockchain and perform local computation.</a:t>
            </a:r>
          </a:p>
          <a:p>
            <a:pPr algn="l" rtl="0"/>
            <a:r>
              <a:rPr lang="en-US" b="1" dirty="0"/>
              <a:t>modules/resources/procedures </a:t>
            </a:r>
            <a:r>
              <a:rPr lang="en-US" dirty="0"/>
              <a:t>resembles </a:t>
            </a:r>
            <a:r>
              <a:rPr lang="en-US" b="1" dirty="0"/>
              <a:t>classes/objects/methods </a:t>
            </a:r>
            <a:r>
              <a:rPr lang="en-US" dirty="0"/>
              <a:t>but modules can have multiple resources (or none), and procedures don’t have the notion of “this” or “self”</a:t>
            </a:r>
            <a:endParaRPr lang="en-IL" dirty="0"/>
          </a:p>
        </p:txBody>
      </p:sp>
    </p:spTree>
    <p:extLst>
      <p:ext uri="{BB962C8B-B14F-4D97-AF65-F5344CB8AC3E}">
        <p14:creationId xmlns:p14="http://schemas.microsoft.com/office/powerpoint/2010/main" val="3387168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883B7C-FE7B-6250-EA4A-FB68C8F8FB9D}"/>
              </a:ext>
            </a:extLst>
          </p:cNvPr>
          <p:cNvSpPr>
            <a:spLocks noGrp="1"/>
          </p:cNvSpPr>
          <p:nvPr>
            <p:ph type="title"/>
          </p:nvPr>
        </p:nvSpPr>
        <p:spPr/>
        <p:txBody>
          <a:bodyPr/>
          <a:lstStyle/>
          <a:p>
            <a:pPr algn="l"/>
            <a:r>
              <a:rPr lang="en-US" dirty="0"/>
              <a:t>Safety</a:t>
            </a:r>
            <a:endParaRPr lang="en-IL" dirty="0"/>
          </a:p>
        </p:txBody>
      </p:sp>
      <p:sp>
        <p:nvSpPr>
          <p:cNvPr id="3" name="מציין מיקום תוכן 2">
            <a:extLst>
              <a:ext uri="{FF2B5EF4-FFF2-40B4-BE49-F238E27FC236}">
                <a16:creationId xmlns:a16="http://schemas.microsoft.com/office/drawing/2014/main" id="{3C10777E-A44E-45AE-22BA-70A2289A0C8C}"/>
              </a:ext>
            </a:extLst>
          </p:cNvPr>
          <p:cNvSpPr>
            <a:spLocks noGrp="1"/>
          </p:cNvSpPr>
          <p:nvPr>
            <p:ph idx="1"/>
          </p:nvPr>
        </p:nvSpPr>
        <p:spPr/>
        <p:txBody>
          <a:bodyPr/>
          <a:lstStyle/>
          <a:p>
            <a:pPr algn="l" rtl="0"/>
            <a:r>
              <a:rPr lang="en-US" dirty="0"/>
              <a:t>Every transaction goes through the byte-code verifier in order to check resource safety, memory safety and type safety.</a:t>
            </a:r>
          </a:p>
          <a:p>
            <a:pPr algn="l" rtl="0"/>
            <a:r>
              <a:rPr lang="en-US" dirty="0"/>
              <a:t>The verification is done on-chain and therefor no need to add a compiler to the trusted computing base. Also we can avoid the computation required by the compiler.</a:t>
            </a:r>
            <a:endParaRPr lang="en-IL" dirty="0"/>
          </a:p>
        </p:txBody>
      </p:sp>
    </p:spTree>
    <p:extLst>
      <p:ext uri="{BB962C8B-B14F-4D97-AF65-F5344CB8AC3E}">
        <p14:creationId xmlns:p14="http://schemas.microsoft.com/office/powerpoint/2010/main" val="236992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332419-F8DC-73E9-48FE-01BC8337CF6E}"/>
              </a:ext>
            </a:extLst>
          </p:cNvPr>
          <p:cNvSpPr>
            <a:spLocks noGrp="1"/>
          </p:cNvSpPr>
          <p:nvPr>
            <p:ph type="title"/>
          </p:nvPr>
        </p:nvSpPr>
        <p:spPr/>
        <p:txBody>
          <a:bodyPr/>
          <a:lstStyle/>
          <a:p>
            <a:pPr algn="l"/>
            <a:r>
              <a:rPr lang="en-US" dirty="0"/>
              <a:t>Overview</a:t>
            </a:r>
            <a:endParaRPr lang="en-IL" dirty="0"/>
          </a:p>
        </p:txBody>
      </p:sp>
      <p:sp>
        <p:nvSpPr>
          <p:cNvPr id="3" name="מציין מיקום תוכן 2">
            <a:extLst>
              <a:ext uri="{FF2B5EF4-FFF2-40B4-BE49-F238E27FC236}">
                <a16:creationId xmlns:a16="http://schemas.microsoft.com/office/drawing/2014/main" id="{CF08B053-CAFD-B0C2-8A20-6BD10F816D57}"/>
              </a:ext>
            </a:extLst>
          </p:cNvPr>
          <p:cNvSpPr>
            <a:spLocks noGrp="1"/>
          </p:cNvSpPr>
          <p:nvPr>
            <p:ph idx="1"/>
          </p:nvPr>
        </p:nvSpPr>
        <p:spPr/>
        <p:txBody>
          <a:bodyPr/>
          <a:lstStyle/>
          <a:p>
            <a:pPr algn="l" rtl="0"/>
            <a:r>
              <a:rPr lang="en-US" dirty="0"/>
              <a:t>Background</a:t>
            </a:r>
          </a:p>
          <a:p>
            <a:pPr algn="l" rtl="0"/>
            <a:r>
              <a:rPr lang="en-US" dirty="0"/>
              <a:t>Managing Digital Assets on a Blockchain </a:t>
            </a:r>
          </a:p>
          <a:p>
            <a:pPr algn="l" rtl="0"/>
            <a:r>
              <a:rPr lang="en-US" dirty="0"/>
              <a:t>Move Design</a:t>
            </a:r>
          </a:p>
          <a:p>
            <a:pPr algn="l" rtl="0"/>
            <a:r>
              <a:rPr lang="en-US" dirty="0"/>
              <a:t>Move Overview</a:t>
            </a:r>
          </a:p>
          <a:p>
            <a:pPr algn="l" rtl="0"/>
            <a:r>
              <a:rPr lang="en-US" dirty="0"/>
              <a:t>The Move Language – Definitions</a:t>
            </a:r>
          </a:p>
          <a:p>
            <a:pPr algn="l" rtl="0"/>
            <a:endParaRPr lang="en-IL" dirty="0"/>
          </a:p>
        </p:txBody>
      </p:sp>
    </p:spTree>
    <p:extLst>
      <p:ext uri="{BB962C8B-B14F-4D97-AF65-F5344CB8AC3E}">
        <p14:creationId xmlns:p14="http://schemas.microsoft.com/office/powerpoint/2010/main" val="3260728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883B7C-FE7B-6250-EA4A-FB68C8F8FB9D}"/>
              </a:ext>
            </a:extLst>
          </p:cNvPr>
          <p:cNvSpPr>
            <a:spLocks noGrp="1"/>
          </p:cNvSpPr>
          <p:nvPr>
            <p:ph type="title"/>
          </p:nvPr>
        </p:nvSpPr>
        <p:spPr/>
        <p:txBody>
          <a:bodyPr/>
          <a:lstStyle/>
          <a:p>
            <a:pPr algn="l"/>
            <a:r>
              <a:rPr lang="en-US" dirty="0"/>
              <a:t>Verifiability</a:t>
            </a:r>
            <a:endParaRPr lang="en-IL" dirty="0"/>
          </a:p>
        </p:txBody>
      </p:sp>
      <p:sp>
        <p:nvSpPr>
          <p:cNvPr id="3" name="מציין מיקום תוכן 2">
            <a:extLst>
              <a:ext uri="{FF2B5EF4-FFF2-40B4-BE49-F238E27FC236}">
                <a16:creationId xmlns:a16="http://schemas.microsoft.com/office/drawing/2014/main" id="{3C10777E-A44E-45AE-22BA-70A2289A0C8C}"/>
              </a:ext>
            </a:extLst>
          </p:cNvPr>
          <p:cNvSpPr>
            <a:spLocks noGrp="1"/>
          </p:cNvSpPr>
          <p:nvPr>
            <p:ph idx="1"/>
          </p:nvPr>
        </p:nvSpPr>
        <p:spPr/>
        <p:txBody>
          <a:bodyPr>
            <a:normAutofit/>
          </a:bodyPr>
          <a:lstStyle/>
          <a:p>
            <a:pPr algn="l" rtl="0"/>
            <a:r>
              <a:rPr lang="en-US" dirty="0"/>
              <a:t>Off-chain verification (for the users benefit)</a:t>
            </a:r>
          </a:p>
          <a:p>
            <a:pPr algn="l" rtl="0"/>
            <a:r>
              <a:rPr lang="en-US" dirty="0"/>
              <a:t>Move is more amenable to static verification than most general-purpose languages:</a:t>
            </a:r>
          </a:p>
          <a:p>
            <a:pPr marL="514350" indent="-514350" algn="l" rtl="0">
              <a:buAutoNum type="arabicParenR"/>
            </a:pPr>
            <a:r>
              <a:rPr lang="en-US" b="1" dirty="0"/>
              <a:t>No</a:t>
            </a:r>
            <a:r>
              <a:rPr lang="en-US" dirty="0"/>
              <a:t> </a:t>
            </a:r>
            <a:r>
              <a:rPr lang="en-US" b="1" dirty="0"/>
              <a:t>dynamic dispatch </a:t>
            </a:r>
            <a:r>
              <a:rPr lang="en-US" dirty="0"/>
              <a:t>- easy for verification tools to reason precisely about the effects of a procedure call without performing a complex call graph construction analysis</a:t>
            </a:r>
          </a:p>
          <a:p>
            <a:pPr marL="514350" indent="-514350" algn="l" rtl="0">
              <a:buAutoNum type="arabicParenR"/>
            </a:pPr>
            <a:r>
              <a:rPr lang="en-US" b="1" dirty="0"/>
              <a:t>Limited mutability </a:t>
            </a:r>
            <a:r>
              <a:rPr lang="en-US" dirty="0"/>
              <a:t>- Every mutation to a Move value occurs through a reference. References are temporary values that must be created and destroyed within the confines of a single transaction script. This makes it easier for the verifier.</a:t>
            </a:r>
          </a:p>
        </p:txBody>
      </p:sp>
    </p:spTree>
    <p:extLst>
      <p:ext uri="{BB962C8B-B14F-4D97-AF65-F5344CB8AC3E}">
        <p14:creationId xmlns:p14="http://schemas.microsoft.com/office/powerpoint/2010/main" val="438100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883B7C-FE7B-6250-EA4A-FB68C8F8FB9D}"/>
              </a:ext>
            </a:extLst>
          </p:cNvPr>
          <p:cNvSpPr>
            <a:spLocks noGrp="1"/>
          </p:cNvSpPr>
          <p:nvPr>
            <p:ph type="title"/>
          </p:nvPr>
        </p:nvSpPr>
        <p:spPr/>
        <p:txBody>
          <a:bodyPr/>
          <a:lstStyle/>
          <a:p>
            <a:pPr algn="l"/>
            <a:r>
              <a:rPr lang="en-US" dirty="0"/>
              <a:t>Verifiability</a:t>
            </a:r>
            <a:endParaRPr lang="en-IL" dirty="0"/>
          </a:p>
        </p:txBody>
      </p:sp>
      <p:sp>
        <p:nvSpPr>
          <p:cNvPr id="3" name="מציין מיקום תוכן 2">
            <a:extLst>
              <a:ext uri="{FF2B5EF4-FFF2-40B4-BE49-F238E27FC236}">
                <a16:creationId xmlns:a16="http://schemas.microsoft.com/office/drawing/2014/main" id="{3C10777E-A44E-45AE-22BA-70A2289A0C8C}"/>
              </a:ext>
            </a:extLst>
          </p:cNvPr>
          <p:cNvSpPr>
            <a:spLocks noGrp="1"/>
          </p:cNvSpPr>
          <p:nvPr>
            <p:ph idx="1"/>
          </p:nvPr>
        </p:nvSpPr>
        <p:spPr/>
        <p:txBody>
          <a:bodyPr/>
          <a:lstStyle/>
          <a:p>
            <a:pPr marL="514350" indent="-514350">
              <a:buFont typeface="+mj-lt"/>
              <a:buAutoNum type="arabicParenR" startAt="3"/>
            </a:pPr>
            <a:r>
              <a:rPr lang="en-US" b="1" dirty="0"/>
              <a:t>Modularity – </a:t>
            </a:r>
            <a:r>
              <a:rPr lang="en-US" dirty="0"/>
              <a:t>one module cannot violate another module’s properties therefor the verifier can check each module by itself.</a:t>
            </a:r>
          </a:p>
        </p:txBody>
      </p:sp>
    </p:spTree>
    <p:extLst>
      <p:ext uri="{BB962C8B-B14F-4D97-AF65-F5344CB8AC3E}">
        <p14:creationId xmlns:p14="http://schemas.microsoft.com/office/powerpoint/2010/main" val="4266383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Rectangle 1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9" name="Rectangle 18">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8B444B28-C04C-2C32-FFB5-D0F9B5D113E7}"/>
              </a:ext>
            </a:extLst>
          </p:cNvPr>
          <p:cNvSpPr>
            <a:spLocks noGrp="1"/>
          </p:cNvSpPr>
          <p:nvPr>
            <p:ph type="title"/>
          </p:nvPr>
        </p:nvSpPr>
        <p:spPr>
          <a:xfrm>
            <a:off x="1683171" y="1143000"/>
            <a:ext cx="8825658" cy="3389217"/>
          </a:xfrm>
        </p:spPr>
        <p:txBody>
          <a:bodyPr vert="horz" lIns="91440" tIns="45720" rIns="91440" bIns="45720" rtlCol="0" anchor="ctr">
            <a:normAutofit/>
          </a:bodyPr>
          <a:lstStyle/>
          <a:p>
            <a:pPr algn="ctr"/>
            <a:r>
              <a:rPr lang="en-US" sz="6600">
                <a:solidFill>
                  <a:srgbClr val="FFFFFF"/>
                </a:solidFill>
              </a:rPr>
              <a:t>Move Overview</a:t>
            </a:r>
          </a:p>
        </p:txBody>
      </p:sp>
    </p:spTree>
    <p:extLst>
      <p:ext uri="{BB962C8B-B14F-4D97-AF65-F5344CB8AC3E}">
        <p14:creationId xmlns:p14="http://schemas.microsoft.com/office/powerpoint/2010/main" val="90752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601640-E62F-DEED-F973-60D0435D200F}"/>
              </a:ext>
            </a:extLst>
          </p:cNvPr>
          <p:cNvSpPr>
            <a:spLocks noGrp="1"/>
          </p:cNvSpPr>
          <p:nvPr>
            <p:ph type="title"/>
          </p:nvPr>
        </p:nvSpPr>
        <p:spPr/>
        <p:txBody>
          <a:bodyPr/>
          <a:lstStyle/>
          <a:p>
            <a:pPr algn="l" rtl="0"/>
            <a:r>
              <a:rPr lang="en-US" dirty="0"/>
              <a:t>Modules/Resources/Procedures</a:t>
            </a:r>
            <a:endParaRPr lang="en-IL" dirty="0"/>
          </a:p>
        </p:txBody>
      </p:sp>
      <p:sp>
        <p:nvSpPr>
          <p:cNvPr id="7" name="תיבת טקסט 6">
            <a:extLst>
              <a:ext uri="{FF2B5EF4-FFF2-40B4-BE49-F238E27FC236}">
                <a16:creationId xmlns:a16="http://schemas.microsoft.com/office/drawing/2014/main" id="{F7C00C87-A1AF-7670-99F9-123F6E5711FA}"/>
              </a:ext>
            </a:extLst>
          </p:cNvPr>
          <p:cNvSpPr txBox="1"/>
          <p:nvPr/>
        </p:nvSpPr>
        <p:spPr>
          <a:xfrm>
            <a:off x="933061" y="2474458"/>
            <a:ext cx="9834465" cy="3098284"/>
          </a:xfrm>
          <a:prstGeom prst="rect">
            <a:avLst/>
          </a:prstGeom>
          <a:noFill/>
        </p:spPr>
        <p:txBody>
          <a:bodyPr wrap="square" rtlCol="0">
            <a:spAutoFit/>
          </a:bodyPr>
          <a:lstStyle/>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Every account has an address, and every address has modules and resources.</a:t>
            </a:r>
          </a:p>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It is impossible to create 2 modules with identical names under the same address</a:t>
            </a:r>
          </a:p>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Similarly it is impossible to create 2 resources with identical names under the same module</a:t>
            </a:r>
          </a:p>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A module defines what other modules can execute (like public methods). Otherwise the only action available by other modules is move</a:t>
            </a:r>
          </a:p>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It is possible to create 2 modules with the same name under different account addresses. Same for resource, but then it is a different resource</a:t>
            </a:r>
          </a:p>
          <a:p>
            <a:pPr algn="just" rtl="0"/>
            <a:endParaRPr lang="en-IL" dirty="0"/>
          </a:p>
        </p:txBody>
      </p:sp>
    </p:spTree>
    <p:extLst>
      <p:ext uri="{BB962C8B-B14F-4D97-AF65-F5344CB8AC3E}">
        <p14:creationId xmlns:p14="http://schemas.microsoft.com/office/powerpoint/2010/main" val="2315120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601640-E62F-DEED-F973-60D0435D200F}"/>
              </a:ext>
            </a:extLst>
          </p:cNvPr>
          <p:cNvSpPr>
            <a:spLocks noGrp="1"/>
          </p:cNvSpPr>
          <p:nvPr>
            <p:ph type="title"/>
          </p:nvPr>
        </p:nvSpPr>
        <p:spPr/>
        <p:txBody>
          <a:bodyPr/>
          <a:lstStyle/>
          <a:p>
            <a:pPr algn="l" rtl="0"/>
            <a:r>
              <a:rPr lang="en-US" dirty="0"/>
              <a:t>Modules/Resources/Procedures</a:t>
            </a:r>
            <a:endParaRPr lang="en-IL" dirty="0"/>
          </a:p>
        </p:txBody>
      </p:sp>
      <p:pic>
        <p:nvPicPr>
          <p:cNvPr id="4" name="תמונה 3">
            <a:extLst>
              <a:ext uri="{FF2B5EF4-FFF2-40B4-BE49-F238E27FC236}">
                <a16:creationId xmlns:a16="http://schemas.microsoft.com/office/drawing/2014/main" id="{B259D268-E362-A5A6-EBBC-5A9AE3A30CFC}"/>
              </a:ext>
            </a:extLst>
          </p:cNvPr>
          <p:cNvPicPr>
            <a:picLocks noChangeAspect="1"/>
          </p:cNvPicPr>
          <p:nvPr/>
        </p:nvPicPr>
        <p:blipFill>
          <a:blip r:embed="rId2"/>
          <a:stretch>
            <a:fillRect/>
          </a:stretch>
        </p:blipFill>
        <p:spPr>
          <a:xfrm>
            <a:off x="714772" y="2530443"/>
            <a:ext cx="10762455" cy="3065131"/>
          </a:xfrm>
          <a:prstGeom prst="rect">
            <a:avLst/>
          </a:prstGeom>
        </p:spPr>
      </p:pic>
    </p:spTree>
    <p:extLst>
      <p:ext uri="{BB962C8B-B14F-4D97-AF65-F5344CB8AC3E}">
        <p14:creationId xmlns:p14="http://schemas.microsoft.com/office/powerpoint/2010/main" val="3707219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601640-E62F-DEED-F973-60D0435D200F}"/>
              </a:ext>
            </a:extLst>
          </p:cNvPr>
          <p:cNvSpPr>
            <a:spLocks noGrp="1"/>
          </p:cNvSpPr>
          <p:nvPr>
            <p:ph type="title"/>
          </p:nvPr>
        </p:nvSpPr>
        <p:spPr/>
        <p:txBody>
          <a:bodyPr/>
          <a:lstStyle/>
          <a:p>
            <a:pPr algn="l" rtl="0"/>
            <a:r>
              <a:rPr lang="en-US" dirty="0"/>
              <a:t>Peer-to-Peer Payment</a:t>
            </a:r>
            <a:endParaRPr lang="en-IL" dirty="0"/>
          </a:p>
        </p:txBody>
      </p:sp>
      <p:pic>
        <p:nvPicPr>
          <p:cNvPr id="4" name="תמונה 3">
            <a:extLst>
              <a:ext uri="{FF2B5EF4-FFF2-40B4-BE49-F238E27FC236}">
                <a16:creationId xmlns:a16="http://schemas.microsoft.com/office/drawing/2014/main" id="{49A5A72B-D5CB-A6BE-54F6-B557D552C1D9}"/>
              </a:ext>
            </a:extLst>
          </p:cNvPr>
          <p:cNvPicPr>
            <a:picLocks noChangeAspect="1"/>
          </p:cNvPicPr>
          <p:nvPr/>
        </p:nvPicPr>
        <p:blipFill>
          <a:blip r:embed="rId2"/>
          <a:stretch>
            <a:fillRect/>
          </a:stretch>
        </p:blipFill>
        <p:spPr>
          <a:xfrm>
            <a:off x="838200" y="2531363"/>
            <a:ext cx="6411686" cy="1795273"/>
          </a:xfrm>
          <a:prstGeom prst="rect">
            <a:avLst/>
          </a:prstGeom>
        </p:spPr>
      </p:pic>
    </p:spTree>
    <p:extLst>
      <p:ext uri="{BB962C8B-B14F-4D97-AF65-F5344CB8AC3E}">
        <p14:creationId xmlns:p14="http://schemas.microsoft.com/office/powerpoint/2010/main" val="3294593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601640-E62F-DEED-F973-60D0435D200F}"/>
              </a:ext>
            </a:extLst>
          </p:cNvPr>
          <p:cNvSpPr>
            <a:spLocks noGrp="1"/>
          </p:cNvSpPr>
          <p:nvPr>
            <p:ph type="title"/>
          </p:nvPr>
        </p:nvSpPr>
        <p:spPr/>
        <p:txBody>
          <a:bodyPr/>
          <a:lstStyle/>
          <a:p>
            <a:pPr algn="l" rtl="0"/>
            <a:r>
              <a:rPr lang="en-US" dirty="0"/>
              <a:t>Peer-to-Peer Payment Transaction Script</a:t>
            </a:r>
            <a:endParaRPr lang="en-IL" dirty="0"/>
          </a:p>
        </p:txBody>
      </p:sp>
      <p:pic>
        <p:nvPicPr>
          <p:cNvPr id="5" name="תמונה 4">
            <a:extLst>
              <a:ext uri="{FF2B5EF4-FFF2-40B4-BE49-F238E27FC236}">
                <a16:creationId xmlns:a16="http://schemas.microsoft.com/office/drawing/2014/main" id="{E4A3AB5F-522A-F201-E604-F3DB04F61205}"/>
              </a:ext>
            </a:extLst>
          </p:cNvPr>
          <p:cNvPicPr>
            <a:picLocks noChangeAspect="1"/>
          </p:cNvPicPr>
          <p:nvPr/>
        </p:nvPicPr>
        <p:blipFill>
          <a:blip r:embed="rId2"/>
          <a:stretch>
            <a:fillRect/>
          </a:stretch>
        </p:blipFill>
        <p:spPr>
          <a:xfrm>
            <a:off x="0" y="2378455"/>
            <a:ext cx="12192000" cy="1563729"/>
          </a:xfrm>
          <a:prstGeom prst="rect">
            <a:avLst/>
          </a:prstGeom>
        </p:spPr>
      </p:pic>
      <p:sp>
        <p:nvSpPr>
          <p:cNvPr id="6" name="תיבת טקסט 5">
            <a:extLst>
              <a:ext uri="{FF2B5EF4-FFF2-40B4-BE49-F238E27FC236}">
                <a16:creationId xmlns:a16="http://schemas.microsoft.com/office/drawing/2014/main" id="{55885490-2A8C-3C19-1196-81D306DB7895}"/>
              </a:ext>
            </a:extLst>
          </p:cNvPr>
          <p:cNvSpPr txBox="1"/>
          <p:nvPr/>
        </p:nvSpPr>
        <p:spPr>
          <a:xfrm>
            <a:off x="569167" y="4254760"/>
            <a:ext cx="9946433" cy="1610697"/>
          </a:xfrm>
          <a:prstGeom prst="rect">
            <a:avLst/>
          </a:prstGeom>
          <a:noFill/>
        </p:spPr>
        <p:txBody>
          <a:bodyPr wrap="square" rtlCol="0">
            <a:spAutoFit/>
          </a:bodyPr>
          <a:lstStyle/>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Every variable must be passed via copy or move</a:t>
            </a:r>
          </a:p>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A resource must be moved exactly once</a:t>
            </a:r>
          </a:p>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It is forbidden to copy a resource (or there will be an error)</a:t>
            </a:r>
          </a:p>
          <a:p>
            <a:pPr marL="285750" indent="-285750" algn="l" rtl="0">
              <a:buFont typeface="Arial" panose="020B0604020202020204" pitchFamily="34" charset="0"/>
              <a:buChar char="•"/>
            </a:pPr>
            <a:endParaRPr lang="en-IL" sz="2800" dirty="0"/>
          </a:p>
        </p:txBody>
      </p:sp>
    </p:spTree>
    <p:extLst>
      <p:ext uri="{BB962C8B-B14F-4D97-AF65-F5344CB8AC3E}">
        <p14:creationId xmlns:p14="http://schemas.microsoft.com/office/powerpoint/2010/main" val="4255752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601640-E62F-DEED-F973-60D0435D200F}"/>
              </a:ext>
            </a:extLst>
          </p:cNvPr>
          <p:cNvSpPr>
            <a:spLocks noGrp="1"/>
          </p:cNvSpPr>
          <p:nvPr>
            <p:ph type="title"/>
          </p:nvPr>
        </p:nvSpPr>
        <p:spPr/>
        <p:txBody>
          <a:bodyPr/>
          <a:lstStyle/>
          <a:p>
            <a:pPr algn="l" rtl="0"/>
            <a:r>
              <a:rPr lang="en-US" dirty="0"/>
              <a:t>Peer-to-Peer Payment</a:t>
            </a:r>
            <a:endParaRPr lang="en-IL" dirty="0"/>
          </a:p>
        </p:txBody>
      </p:sp>
      <p:pic>
        <p:nvPicPr>
          <p:cNvPr id="5" name="תמונה 4">
            <a:extLst>
              <a:ext uri="{FF2B5EF4-FFF2-40B4-BE49-F238E27FC236}">
                <a16:creationId xmlns:a16="http://schemas.microsoft.com/office/drawing/2014/main" id="{45E76422-B4DA-5B33-879E-BB0C794E5B6C}"/>
              </a:ext>
            </a:extLst>
          </p:cNvPr>
          <p:cNvPicPr>
            <a:picLocks noChangeAspect="1"/>
          </p:cNvPicPr>
          <p:nvPr/>
        </p:nvPicPr>
        <p:blipFill>
          <a:blip r:embed="rId2"/>
          <a:stretch>
            <a:fillRect/>
          </a:stretch>
        </p:blipFill>
        <p:spPr>
          <a:xfrm>
            <a:off x="21397" y="2480790"/>
            <a:ext cx="12149206" cy="2877444"/>
          </a:xfrm>
          <a:prstGeom prst="rect">
            <a:avLst/>
          </a:prstGeom>
        </p:spPr>
      </p:pic>
    </p:spTree>
    <p:extLst>
      <p:ext uri="{BB962C8B-B14F-4D97-AF65-F5344CB8AC3E}">
        <p14:creationId xmlns:p14="http://schemas.microsoft.com/office/powerpoint/2010/main" val="2700371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601640-E62F-DEED-F973-60D0435D200F}"/>
              </a:ext>
            </a:extLst>
          </p:cNvPr>
          <p:cNvSpPr>
            <a:spLocks noGrp="1"/>
          </p:cNvSpPr>
          <p:nvPr>
            <p:ph type="title"/>
          </p:nvPr>
        </p:nvSpPr>
        <p:spPr/>
        <p:txBody>
          <a:bodyPr/>
          <a:lstStyle/>
          <a:p>
            <a:pPr algn="l" rtl="0"/>
            <a:r>
              <a:rPr lang="en-US" dirty="0"/>
              <a:t>Peer-to-Peer Payment</a:t>
            </a:r>
            <a:endParaRPr lang="en-IL" dirty="0"/>
          </a:p>
        </p:txBody>
      </p:sp>
      <p:pic>
        <p:nvPicPr>
          <p:cNvPr id="4" name="תמונה 3">
            <a:extLst>
              <a:ext uri="{FF2B5EF4-FFF2-40B4-BE49-F238E27FC236}">
                <a16:creationId xmlns:a16="http://schemas.microsoft.com/office/drawing/2014/main" id="{F91F0B83-34AB-59DF-7FBC-81A9B24E7619}"/>
              </a:ext>
            </a:extLst>
          </p:cNvPr>
          <p:cNvPicPr>
            <a:picLocks noChangeAspect="1"/>
          </p:cNvPicPr>
          <p:nvPr/>
        </p:nvPicPr>
        <p:blipFill>
          <a:blip r:embed="rId2"/>
          <a:stretch>
            <a:fillRect/>
          </a:stretch>
        </p:blipFill>
        <p:spPr>
          <a:xfrm>
            <a:off x="0" y="2300212"/>
            <a:ext cx="12170565" cy="3736693"/>
          </a:xfrm>
          <a:prstGeom prst="rect">
            <a:avLst/>
          </a:prstGeom>
        </p:spPr>
      </p:pic>
    </p:spTree>
    <p:extLst>
      <p:ext uri="{BB962C8B-B14F-4D97-AF65-F5344CB8AC3E}">
        <p14:creationId xmlns:p14="http://schemas.microsoft.com/office/powerpoint/2010/main" val="2075754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Rectangle 1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9" name="Rectangle 18">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8B444B28-C04C-2C32-FFB5-D0F9B5D113E7}"/>
              </a:ext>
            </a:extLst>
          </p:cNvPr>
          <p:cNvSpPr>
            <a:spLocks noGrp="1"/>
          </p:cNvSpPr>
          <p:nvPr>
            <p:ph type="title"/>
          </p:nvPr>
        </p:nvSpPr>
        <p:spPr>
          <a:xfrm>
            <a:off x="1683170" y="1143000"/>
            <a:ext cx="9896119" cy="3389217"/>
          </a:xfrm>
        </p:spPr>
        <p:txBody>
          <a:bodyPr vert="horz" lIns="91440" tIns="45720" rIns="91440" bIns="45720" rtlCol="0" anchor="ctr">
            <a:normAutofit/>
          </a:bodyPr>
          <a:lstStyle/>
          <a:p>
            <a:r>
              <a:rPr lang="en-US" sz="6600" dirty="0"/>
              <a:t>The Move Language - Definitions</a:t>
            </a:r>
          </a:p>
        </p:txBody>
      </p:sp>
    </p:spTree>
    <p:extLst>
      <p:ext uri="{BB962C8B-B14F-4D97-AF65-F5344CB8AC3E}">
        <p14:creationId xmlns:p14="http://schemas.microsoft.com/office/powerpoint/2010/main" val="212507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CC25D6-66F6-A187-89DA-597A3D5B9609}"/>
              </a:ext>
            </a:extLst>
          </p:cNvPr>
          <p:cNvSpPr>
            <a:spLocks noGrp="1"/>
          </p:cNvSpPr>
          <p:nvPr>
            <p:ph type="title"/>
          </p:nvPr>
        </p:nvSpPr>
        <p:spPr/>
        <p:txBody>
          <a:bodyPr/>
          <a:lstStyle/>
          <a:p>
            <a:pPr algn="l" rtl="0"/>
            <a:r>
              <a:rPr lang="en-US" dirty="0"/>
              <a:t>Background</a:t>
            </a:r>
            <a:endParaRPr lang="en-IL" dirty="0"/>
          </a:p>
        </p:txBody>
      </p:sp>
      <p:sp>
        <p:nvSpPr>
          <p:cNvPr id="3" name="מציין מיקום תוכן 2">
            <a:extLst>
              <a:ext uri="{FF2B5EF4-FFF2-40B4-BE49-F238E27FC236}">
                <a16:creationId xmlns:a16="http://schemas.microsoft.com/office/drawing/2014/main" id="{92869DB4-716E-9704-CEAC-494F73699A1B}"/>
              </a:ext>
            </a:extLst>
          </p:cNvPr>
          <p:cNvSpPr>
            <a:spLocks noGrp="1"/>
          </p:cNvSpPr>
          <p:nvPr>
            <p:ph idx="1"/>
          </p:nvPr>
        </p:nvSpPr>
        <p:spPr/>
        <p:txBody>
          <a:bodyPr/>
          <a:lstStyle/>
          <a:p>
            <a:pPr algn="l" rtl="0"/>
            <a:r>
              <a:rPr lang="en-US" dirty="0"/>
              <a:t>Created by Meta</a:t>
            </a:r>
          </a:p>
          <a:p>
            <a:pPr algn="l" rtl="0"/>
            <a:r>
              <a:rPr lang="en-US" dirty="0"/>
              <a:t>Based on Rust</a:t>
            </a:r>
          </a:p>
          <a:p>
            <a:pPr algn="l" rtl="0"/>
            <a:r>
              <a:rPr lang="en-US" dirty="0"/>
              <a:t>Designed to be used in the Libra blockchain (Diem) but can also be used in other blockchains as well</a:t>
            </a:r>
          </a:p>
          <a:p>
            <a:pPr algn="l" rtl="0"/>
            <a:r>
              <a:rPr lang="en-US" dirty="0"/>
              <a:t>Resource/Asset/Currency</a:t>
            </a:r>
          </a:p>
          <a:p>
            <a:pPr algn="l" rtl="0"/>
            <a:endParaRPr lang="en-US" dirty="0"/>
          </a:p>
          <a:p>
            <a:pPr algn="l" rtl="0"/>
            <a:endParaRPr lang="en-US" dirty="0"/>
          </a:p>
        </p:txBody>
      </p:sp>
    </p:spTree>
    <p:extLst>
      <p:ext uri="{BB962C8B-B14F-4D97-AF65-F5344CB8AC3E}">
        <p14:creationId xmlns:p14="http://schemas.microsoft.com/office/powerpoint/2010/main" val="3538621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D68F17-F0AC-D45C-5F45-435D2F1CEB55}"/>
              </a:ext>
            </a:extLst>
          </p:cNvPr>
          <p:cNvSpPr>
            <a:spLocks noGrp="1"/>
          </p:cNvSpPr>
          <p:nvPr>
            <p:ph type="title"/>
          </p:nvPr>
        </p:nvSpPr>
        <p:spPr/>
        <p:txBody>
          <a:bodyPr/>
          <a:lstStyle/>
          <a:p>
            <a:pPr algn="l" rtl="0"/>
            <a:r>
              <a:rPr lang="en-US" dirty="0"/>
              <a:t>Move Semantics</a:t>
            </a:r>
            <a:endParaRPr lang="en-IL" dirty="0"/>
          </a:p>
        </p:txBody>
      </p:sp>
      <p:pic>
        <p:nvPicPr>
          <p:cNvPr id="5" name="תמונה 4">
            <a:extLst>
              <a:ext uri="{FF2B5EF4-FFF2-40B4-BE49-F238E27FC236}">
                <a16:creationId xmlns:a16="http://schemas.microsoft.com/office/drawing/2014/main" id="{9687E9CF-0287-869E-189E-F8C3C991B97B}"/>
              </a:ext>
            </a:extLst>
          </p:cNvPr>
          <p:cNvPicPr>
            <a:picLocks noChangeAspect="1"/>
          </p:cNvPicPr>
          <p:nvPr/>
        </p:nvPicPr>
        <p:blipFill>
          <a:blip r:embed="rId2"/>
          <a:stretch>
            <a:fillRect/>
          </a:stretch>
        </p:blipFill>
        <p:spPr>
          <a:xfrm>
            <a:off x="106578" y="2344258"/>
            <a:ext cx="9456595" cy="1325563"/>
          </a:xfrm>
          <a:prstGeom prst="rect">
            <a:avLst/>
          </a:prstGeom>
        </p:spPr>
      </p:pic>
      <p:pic>
        <p:nvPicPr>
          <p:cNvPr id="7" name="תמונה 6">
            <a:extLst>
              <a:ext uri="{FF2B5EF4-FFF2-40B4-BE49-F238E27FC236}">
                <a16:creationId xmlns:a16="http://schemas.microsoft.com/office/drawing/2014/main" id="{A5E93555-BE8B-F107-A12F-15B4EE54A27E}"/>
              </a:ext>
            </a:extLst>
          </p:cNvPr>
          <p:cNvPicPr>
            <a:picLocks noChangeAspect="1"/>
          </p:cNvPicPr>
          <p:nvPr/>
        </p:nvPicPr>
        <p:blipFill>
          <a:blip r:embed="rId3"/>
          <a:stretch>
            <a:fillRect/>
          </a:stretch>
        </p:blipFill>
        <p:spPr>
          <a:xfrm>
            <a:off x="284036" y="4100804"/>
            <a:ext cx="8118628" cy="2271209"/>
          </a:xfrm>
          <a:prstGeom prst="rect">
            <a:avLst/>
          </a:prstGeom>
        </p:spPr>
      </p:pic>
    </p:spTree>
    <p:extLst>
      <p:ext uri="{BB962C8B-B14F-4D97-AF65-F5344CB8AC3E}">
        <p14:creationId xmlns:p14="http://schemas.microsoft.com/office/powerpoint/2010/main" val="2557683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D68F17-F0AC-D45C-5F45-435D2F1CEB55}"/>
              </a:ext>
            </a:extLst>
          </p:cNvPr>
          <p:cNvSpPr>
            <a:spLocks noGrp="1"/>
          </p:cNvSpPr>
          <p:nvPr>
            <p:ph type="title"/>
          </p:nvPr>
        </p:nvSpPr>
        <p:spPr/>
        <p:txBody>
          <a:bodyPr/>
          <a:lstStyle/>
          <a:p>
            <a:pPr algn="l" rtl="0"/>
            <a:r>
              <a:rPr lang="en-US" dirty="0"/>
              <a:t>Move Semantics</a:t>
            </a:r>
            <a:endParaRPr lang="en-IL" dirty="0"/>
          </a:p>
        </p:txBody>
      </p:sp>
      <p:pic>
        <p:nvPicPr>
          <p:cNvPr id="4" name="תמונה 3">
            <a:extLst>
              <a:ext uri="{FF2B5EF4-FFF2-40B4-BE49-F238E27FC236}">
                <a16:creationId xmlns:a16="http://schemas.microsoft.com/office/drawing/2014/main" id="{705C544A-725F-B28A-51A8-A6AFACAE9C8F}"/>
              </a:ext>
            </a:extLst>
          </p:cNvPr>
          <p:cNvPicPr>
            <a:picLocks noChangeAspect="1"/>
          </p:cNvPicPr>
          <p:nvPr/>
        </p:nvPicPr>
        <p:blipFill>
          <a:blip r:embed="rId2"/>
          <a:stretch>
            <a:fillRect/>
          </a:stretch>
        </p:blipFill>
        <p:spPr>
          <a:xfrm>
            <a:off x="838200" y="2349004"/>
            <a:ext cx="6898195" cy="456259"/>
          </a:xfrm>
          <a:prstGeom prst="rect">
            <a:avLst/>
          </a:prstGeom>
        </p:spPr>
      </p:pic>
      <p:pic>
        <p:nvPicPr>
          <p:cNvPr id="8" name="תמונה 7">
            <a:extLst>
              <a:ext uri="{FF2B5EF4-FFF2-40B4-BE49-F238E27FC236}">
                <a16:creationId xmlns:a16="http://schemas.microsoft.com/office/drawing/2014/main" id="{43DE40D9-FC05-121E-46E9-FE1892C1C420}"/>
              </a:ext>
            </a:extLst>
          </p:cNvPr>
          <p:cNvPicPr>
            <a:picLocks noChangeAspect="1"/>
          </p:cNvPicPr>
          <p:nvPr/>
        </p:nvPicPr>
        <p:blipFill>
          <a:blip r:embed="rId3"/>
          <a:stretch>
            <a:fillRect/>
          </a:stretch>
        </p:blipFill>
        <p:spPr>
          <a:xfrm>
            <a:off x="853440" y="2912092"/>
            <a:ext cx="6882955" cy="391448"/>
          </a:xfrm>
          <a:prstGeom prst="rect">
            <a:avLst/>
          </a:prstGeom>
        </p:spPr>
      </p:pic>
      <p:sp>
        <p:nvSpPr>
          <p:cNvPr id="9" name="תיבת טקסט 8">
            <a:extLst>
              <a:ext uri="{FF2B5EF4-FFF2-40B4-BE49-F238E27FC236}">
                <a16:creationId xmlns:a16="http://schemas.microsoft.com/office/drawing/2014/main" id="{EC7F4FFA-BD8E-83F1-C454-ECE336B30ECB}"/>
              </a:ext>
            </a:extLst>
          </p:cNvPr>
          <p:cNvSpPr txBox="1"/>
          <p:nvPr/>
        </p:nvSpPr>
        <p:spPr>
          <a:xfrm>
            <a:off x="838200" y="3909526"/>
            <a:ext cx="9052249" cy="646331"/>
          </a:xfrm>
          <a:prstGeom prst="rect">
            <a:avLst/>
          </a:prstGeom>
          <a:noFill/>
        </p:spPr>
        <p:txBody>
          <a:bodyPr wrap="square" rtlCol="0">
            <a:spAutoFit/>
          </a:bodyPr>
          <a:lstStyle/>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The Call bytecode instruction requires a unique procedure ID as input. This ensures that all procedure calls in Move are statically determined</a:t>
            </a:r>
            <a:endParaRPr lang="en-IL" dirty="0">
              <a:solidFill>
                <a:schemeClr val="tx1">
                  <a:lumMod val="75000"/>
                  <a:lumOff val="25000"/>
                </a:schemeClr>
              </a:solidFill>
            </a:endParaRPr>
          </a:p>
        </p:txBody>
      </p:sp>
    </p:spTree>
    <p:extLst>
      <p:ext uri="{BB962C8B-B14F-4D97-AF65-F5344CB8AC3E}">
        <p14:creationId xmlns:p14="http://schemas.microsoft.com/office/powerpoint/2010/main" val="1337295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D68F17-F0AC-D45C-5F45-435D2F1CEB55}"/>
              </a:ext>
            </a:extLst>
          </p:cNvPr>
          <p:cNvSpPr>
            <a:spLocks noGrp="1"/>
          </p:cNvSpPr>
          <p:nvPr>
            <p:ph type="title"/>
          </p:nvPr>
        </p:nvSpPr>
        <p:spPr/>
        <p:txBody>
          <a:bodyPr/>
          <a:lstStyle/>
          <a:p>
            <a:pPr algn="l" rtl="0"/>
            <a:r>
              <a:rPr lang="en-US" dirty="0"/>
              <a:t>Bytecode Interpreter </a:t>
            </a:r>
            <a:endParaRPr lang="en-IL" dirty="0"/>
          </a:p>
        </p:txBody>
      </p:sp>
      <p:sp>
        <p:nvSpPr>
          <p:cNvPr id="3" name="תיבת טקסט 2">
            <a:extLst>
              <a:ext uri="{FF2B5EF4-FFF2-40B4-BE49-F238E27FC236}">
                <a16:creationId xmlns:a16="http://schemas.microsoft.com/office/drawing/2014/main" id="{6D5C8ADE-2BB9-2FCD-738E-5354E6A5559D}"/>
              </a:ext>
            </a:extLst>
          </p:cNvPr>
          <p:cNvSpPr txBox="1"/>
          <p:nvPr/>
        </p:nvSpPr>
        <p:spPr>
          <a:xfrm>
            <a:off x="970384" y="2409145"/>
            <a:ext cx="9144000" cy="4185761"/>
          </a:xfrm>
          <a:prstGeom prst="rect">
            <a:avLst/>
          </a:prstGeom>
          <a:noFill/>
        </p:spPr>
        <p:txBody>
          <a:bodyPr wrap="square" rtlCol="0">
            <a:spAutoFit/>
          </a:bodyPr>
          <a:lstStyle/>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The </a:t>
            </a:r>
            <a:r>
              <a:rPr lang="en-US" dirty="0" err="1">
                <a:solidFill>
                  <a:schemeClr val="tx1">
                    <a:lumMod val="75000"/>
                    <a:lumOff val="25000"/>
                  </a:schemeClr>
                </a:solidFill>
              </a:rPr>
              <a:t>ByteCode</a:t>
            </a:r>
            <a:r>
              <a:rPr lang="en-US" dirty="0">
                <a:solidFill>
                  <a:schemeClr val="tx1">
                    <a:lumMod val="75000"/>
                    <a:lumOff val="25000"/>
                  </a:schemeClr>
                </a:solidFill>
              </a:rPr>
              <a:t> instructions are executed stack-based interpreter similar to JVM</a:t>
            </a:r>
          </a:p>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The stack is used for: input, output, function calls and operands (for arithmetic calculations)</a:t>
            </a:r>
          </a:p>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Each bytecode instruction has an associated gas unit cost, and any transaction to be executed must include a gas unit budget. Similar to EVM</a:t>
            </a:r>
          </a:p>
          <a:p>
            <a:pPr>
              <a:spcBef>
                <a:spcPts val="1000"/>
              </a:spcBef>
              <a:buClr>
                <a:schemeClr val="accent1"/>
              </a:buClr>
              <a:buSzPct val="80000"/>
            </a:pPr>
            <a:r>
              <a:rPr lang="en-US" b="1" dirty="0">
                <a:solidFill>
                  <a:schemeClr val="tx1">
                    <a:lumMod val="75000"/>
                    <a:lumOff val="25000"/>
                  </a:schemeClr>
                </a:solidFill>
              </a:rPr>
              <a:t>Instruction types:</a:t>
            </a:r>
          </a:p>
          <a:p>
            <a:pPr marL="342900" indent="-342900">
              <a:spcBef>
                <a:spcPts val="1000"/>
              </a:spcBef>
              <a:buClr>
                <a:schemeClr val="accent1"/>
              </a:buClr>
              <a:buSzPct val="80000"/>
              <a:buFont typeface="Wingdings 3" charset="2"/>
              <a:buChar char=""/>
            </a:pPr>
            <a:r>
              <a:rPr lang="en-US" dirty="0" err="1">
                <a:solidFill>
                  <a:schemeClr val="tx1">
                    <a:lumMod val="75000"/>
                    <a:lumOff val="25000"/>
                  </a:schemeClr>
                </a:solidFill>
              </a:rPr>
              <a:t>CopyLoc</a:t>
            </a:r>
            <a:r>
              <a:rPr lang="en-US" dirty="0">
                <a:solidFill>
                  <a:schemeClr val="tx1">
                    <a:lumMod val="75000"/>
                    <a:lumOff val="25000"/>
                  </a:schemeClr>
                </a:solidFill>
              </a:rPr>
              <a:t>/</a:t>
            </a:r>
            <a:r>
              <a:rPr lang="en-US" dirty="0" err="1">
                <a:solidFill>
                  <a:schemeClr val="tx1">
                    <a:lumMod val="75000"/>
                    <a:lumOff val="25000"/>
                  </a:schemeClr>
                </a:solidFill>
              </a:rPr>
              <a:t>MoveLoc</a:t>
            </a:r>
            <a:r>
              <a:rPr lang="en-US" dirty="0">
                <a:solidFill>
                  <a:schemeClr val="tx1">
                    <a:lumMod val="75000"/>
                    <a:lumOff val="25000"/>
                  </a:schemeClr>
                </a:solidFill>
              </a:rPr>
              <a:t> – used to copy/move data of local variables to the stack. </a:t>
            </a:r>
            <a:r>
              <a:rPr lang="en-US" dirty="0" err="1">
                <a:solidFill>
                  <a:schemeClr val="tx1">
                    <a:lumMod val="75000"/>
                    <a:lumOff val="25000"/>
                  </a:schemeClr>
                </a:solidFill>
              </a:rPr>
              <a:t>StoreLoc</a:t>
            </a:r>
            <a:r>
              <a:rPr lang="en-US" dirty="0">
                <a:solidFill>
                  <a:schemeClr val="tx1">
                    <a:lumMod val="75000"/>
                    <a:lumOff val="25000"/>
                  </a:schemeClr>
                </a:solidFill>
              </a:rPr>
              <a:t> takes the data from the stack and stores it in a local variable.</a:t>
            </a:r>
          </a:p>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Pack/unpack – creates/destroys the declared module’s resources</a:t>
            </a:r>
          </a:p>
          <a:p>
            <a:pPr marL="342900" indent="-342900">
              <a:spcBef>
                <a:spcPts val="1000"/>
              </a:spcBef>
              <a:buClr>
                <a:schemeClr val="accent1"/>
              </a:buClr>
              <a:buSzPct val="80000"/>
              <a:buFont typeface="Wingdings 3" charset="2"/>
              <a:buChar char=""/>
            </a:pPr>
            <a:r>
              <a:rPr lang="en-US" dirty="0" err="1">
                <a:solidFill>
                  <a:schemeClr val="tx1">
                    <a:lumMod val="75000"/>
                    <a:lumOff val="25000"/>
                  </a:schemeClr>
                </a:solidFill>
              </a:rPr>
              <a:t>MoveToSender</a:t>
            </a:r>
            <a:r>
              <a:rPr lang="en-US" dirty="0">
                <a:solidFill>
                  <a:schemeClr val="tx1">
                    <a:lumMod val="75000"/>
                    <a:lumOff val="25000"/>
                  </a:schemeClr>
                </a:solidFill>
              </a:rPr>
              <a:t> – publishes a new resource under a specific account (it is possible to call this instruction once per resource)</a:t>
            </a:r>
            <a:endParaRPr lang="en-IL" dirty="0">
              <a:solidFill>
                <a:schemeClr val="tx1">
                  <a:lumMod val="75000"/>
                  <a:lumOff val="25000"/>
                </a:schemeClr>
              </a:solidFill>
            </a:endParaRPr>
          </a:p>
        </p:txBody>
      </p:sp>
    </p:spTree>
    <p:extLst>
      <p:ext uri="{BB962C8B-B14F-4D97-AF65-F5344CB8AC3E}">
        <p14:creationId xmlns:p14="http://schemas.microsoft.com/office/powerpoint/2010/main" val="2091021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D68F17-F0AC-D45C-5F45-435D2F1CEB55}"/>
              </a:ext>
            </a:extLst>
          </p:cNvPr>
          <p:cNvSpPr>
            <a:spLocks noGrp="1"/>
          </p:cNvSpPr>
          <p:nvPr>
            <p:ph type="title"/>
          </p:nvPr>
        </p:nvSpPr>
        <p:spPr/>
        <p:txBody>
          <a:bodyPr/>
          <a:lstStyle/>
          <a:p>
            <a:pPr algn="l" rtl="0"/>
            <a:r>
              <a:rPr lang="en-US" dirty="0"/>
              <a:t>Bytecode Verifier</a:t>
            </a:r>
            <a:endParaRPr lang="en-IL" dirty="0"/>
          </a:p>
        </p:txBody>
      </p:sp>
      <p:sp>
        <p:nvSpPr>
          <p:cNvPr id="3" name="תיבת טקסט 2">
            <a:extLst>
              <a:ext uri="{FF2B5EF4-FFF2-40B4-BE49-F238E27FC236}">
                <a16:creationId xmlns:a16="http://schemas.microsoft.com/office/drawing/2014/main" id="{6D5C8ADE-2BB9-2FCD-738E-5354E6A5559D}"/>
              </a:ext>
            </a:extLst>
          </p:cNvPr>
          <p:cNvSpPr txBox="1"/>
          <p:nvPr/>
        </p:nvSpPr>
        <p:spPr>
          <a:xfrm>
            <a:off x="1054360" y="2246481"/>
            <a:ext cx="9144000" cy="4334520"/>
          </a:xfrm>
          <a:prstGeom prst="rect">
            <a:avLst/>
          </a:prstGeom>
          <a:noFill/>
        </p:spPr>
        <p:txBody>
          <a:bodyPr wrap="square" rtlCol="0">
            <a:spAutoFit/>
          </a:bodyPr>
          <a:lstStyle/>
          <a:p>
            <a:pPr marL="342900" indent="-342900">
              <a:spcBef>
                <a:spcPts val="1000"/>
              </a:spcBef>
              <a:buClr>
                <a:schemeClr val="accent1"/>
              </a:buClr>
              <a:buSzPct val="80000"/>
              <a:buFont typeface="Wingdings 3" charset="2"/>
              <a:buChar char=""/>
            </a:pPr>
            <a:r>
              <a:rPr lang="en-US" b="1" dirty="0">
                <a:solidFill>
                  <a:schemeClr val="tx1">
                    <a:lumMod val="75000"/>
                    <a:lumOff val="25000"/>
                  </a:schemeClr>
                </a:solidFill>
              </a:rPr>
              <a:t>Control Flow Graph </a:t>
            </a:r>
            <a:r>
              <a:rPr lang="en-US" dirty="0">
                <a:solidFill>
                  <a:schemeClr val="tx1">
                    <a:lumMod val="75000"/>
                    <a:lumOff val="25000"/>
                  </a:schemeClr>
                </a:solidFill>
              </a:rPr>
              <a:t>– in order to check all the possible runtime scenarios.</a:t>
            </a:r>
          </a:p>
          <a:p>
            <a:pPr marL="342900" indent="-342900">
              <a:spcBef>
                <a:spcPts val="1000"/>
              </a:spcBef>
              <a:buClr>
                <a:schemeClr val="accent1"/>
              </a:buClr>
              <a:buSzPct val="80000"/>
              <a:buFont typeface="Wingdings 3" charset="2"/>
              <a:buChar char=""/>
            </a:pPr>
            <a:r>
              <a:rPr lang="en-US" b="1" dirty="0">
                <a:solidFill>
                  <a:schemeClr val="tx1">
                    <a:lumMod val="75000"/>
                    <a:lumOff val="25000"/>
                  </a:schemeClr>
                </a:solidFill>
              </a:rPr>
              <a:t>Stack balance checking </a:t>
            </a:r>
            <a:r>
              <a:rPr lang="en-US" dirty="0">
                <a:solidFill>
                  <a:schemeClr val="tx1">
                    <a:lumMod val="75000"/>
                    <a:lumOff val="25000"/>
                  </a:schemeClr>
                </a:solidFill>
              </a:rPr>
              <a:t>– Verifies that a Callee function cannot access stack locations that belong to its caller.</a:t>
            </a:r>
          </a:p>
          <a:p>
            <a:pPr marL="342900" indent="-342900">
              <a:spcBef>
                <a:spcPts val="1000"/>
              </a:spcBef>
              <a:buClr>
                <a:schemeClr val="accent1"/>
              </a:buClr>
              <a:buSzPct val="80000"/>
              <a:buFont typeface="Wingdings 3" charset="2"/>
              <a:buChar char=""/>
            </a:pPr>
            <a:r>
              <a:rPr lang="en-US" b="1" dirty="0">
                <a:solidFill>
                  <a:schemeClr val="tx1">
                    <a:lumMod val="75000"/>
                    <a:lumOff val="25000"/>
                  </a:schemeClr>
                </a:solidFill>
              </a:rPr>
              <a:t>Type checking </a:t>
            </a:r>
            <a:r>
              <a:rPr lang="en-US" dirty="0">
                <a:solidFill>
                  <a:schemeClr val="tx1">
                    <a:lumMod val="75000"/>
                    <a:lumOff val="25000"/>
                  </a:schemeClr>
                </a:solidFill>
              </a:rPr>
              <a:t>– The verifier checks that each instruction and procedure is invoked with arguments of appropriate types</a:t>
            </a:r>
          </a:p>
          <a:p>
            <a:pPr algn="l" rtl="0"/>
            <a:endParaRPr lang="en-US" dirty="0"/>
          </a:p>
          <a:p>
            <a:pPr algn="l" rtl="0"/>
            <a:r>
              <a:rPr lang="en-US" b="1" u="sng" dirty="0">
                <a:solidFill>
                  <a:schemeClr val="tx1">
                    <a:lumMod val="75000"/>
                    <a:lumOff val="25000"/>
                  </a:schemeClr>
                </a:solidFill>
              </a:rPr>
              <a:t>Kind checking:</a:t>
            </a:r>
            <a:endParaRPr lang="en-US" b="1" u="sng" dirty="0"/>
          </a:p>
          <a:p>
            <a:pPr marL="342900" indent="-342900">
              <a:spcBef>
                <a:spcPts val="1000"/>
              </a:spcBef>
              <a:buClr>
                <a:schemeClr val="accent1"/>
              </a:buClr>
              <a:buSzPct val="80000"/>
              <a:buFont typeface="Wingdings 3" charset="2"/>
              <a:buChar char=""/>
            </a:pPr>
            <a:r>
              <a:rPr lang="en-US" b="1" dirty="0">
                <a:solidFill>
                  <a:schemeClr val="tx1">
                    <a:lumMod val="75000"/>
                    <a:lumOff val="25000"/>
                  </a:schemeClr>
                </a:solidFill>
              </a:rPr>
              <a:t>Resources cannot be duplicated </a:t>
            </a:r>
            <a:r>
              <a:rPr lang="en-US" dirty="0">
                <a:solidFill>
                  <a:schemeClr val="tx1">
                    <a:lumMod val="75000"/>
                    <a:lumOff val="25000"/>
                  </a:schemeClr>
                </a:solidFill>
              </a:rPr>
              <a:t>– restricting </a:t>
            </a:r>
            <a:r>
              <a:rPr lang="en-US" dirty="0" err="1">
                <a:solidFill>
                  <a:schemeClr val="tx1">
                    <a:lumMod val="75000"/>
                    <a:lumOff val="25000"/>
                  </a:schemeClr>
                </a:solidFill>
              </a:rPr>
              <a:t>CopyLoc</a:t>
            </a:r>
            <a:r>
              <a:rPr lang="en-US" dirty="0">
                <a:solidFill>
                  <a:schemeClr val="tx1">
                    <a:lumMod val="75000"/>
                    <a:lumOff val="25000"/>
                  </a:schemeClr>
                </a:solidFill>
              </a:rPr>
              <a:t> on resources and </a:t>
            </a:r>
            <a:r>
              <a:rPr lang="en-US" dirty="0" err="1">
                <a:solidFill>
                  <a:schemeClr val="tx1">
                    <a:lumMod val="75000"/>
                    <a:lumOff val="25000"/>
                  </a:schemeClr>
                </a:solidFill>
              </a:rPr>
              <a:t>ReadRef</a:t>
            </a:r>
            <a:r>
              <a:rPr lang="en-US" dirty="0">
                <a:solidFill>
                  <a:schemeClr val="tx1">
                    <a:lumMod val="75000"/>
                    <a:lumOff val="25000"/>
                  </a:schemeClr>
                </a:solidFill>
              </a:rPr>
              <a:t> on a reference to a resource.</a:t>
            </a:r>
          </a:p>
          <a:p>
            <a:pPr marL="342900" indent="-342900">
              <a:spcBef>
                <a:spcPts val="1000"/>
              </a:spcBef>
              <a:buClr>
                <a:schemeClr val="accent1"/>
              </a:buClr>
              <a:buSzPct val="80000"/>
              <a:buFont typeface="Wingdings 3" charset="2"/>
              <a:buChar char=""/>
            </a:pPr>
            <a:r>
              <a:rPr lang="en-US" b="1" dirty="0">
                <a:solidFill>
                  <a:schemeClr val="tx1">
                    <a:lumMod val="75000"/>
                    <a:lumOff val="25000"/>
                  </a:schemeClr>
                </a:solidFill>
              </a:rPr>
              <a:t>Resources cannot be destroyed </a:t>
            </a:r>
            <a:r>
              <a:rPr lang="en-US" dirty="0">
                <a:solidFill>
                  <a:schemeClr val="tx1">
                    <a:lumMod val="75000"/>
                    <a:lumOff val="25000"/>
                  </a:schemeClr>
                </a:solidFill>
              </a:rPr>
              <a:t>– restricting </a:t>
            </a:r>
            <a:r>
              <a:rPr lang="en-US" dirty="0" err="1">
                <a:solidFill>
                  <a:schemeClr val="tx1">
                    <a:lumMod val="75000"/>
                    <a:lumOff val="25000"/>
                  </a:schemeClr>
                </a:solidFill>
              </a:rPr>
              <a:t>StoreLoc</a:t>
            </a:r>
            <a:r>
              <a:rPr lang="en-US" dirty="0">
                <a:solidFill>
                  <a:schemeClr val="tx1">
                    <a:lumMod val="75000"/>
                    <a:lumOff val="25000"/>
                  </a:schemeClr>
                </a:solidFill>
              </a:rPr>
              <a:t> on variables that holds resource, and </a:t>
            </a:r>
            <a:r>
              <a:rPr lang="en-US" dirty="0" err="1">
                <a:solidFill>
                  <a:schemeClr val="tx1">
                    <a:lumMod val="75000"/>
                    <a:lumOff val="25000"/>
                  </a:schemeClr>
                </a:solidFill>
              </a:rPr>
              <a:t>WriteRef</a:t>
            </a:r>
            <a:r>
              <a:rPr lang="en-US" dirty="0">
                <a:solidFill>
                  <a:schemeClr val="tx1">
                    <a:lumMod val="75000"/>
                    <a:lumOff val="25000"/>
                  </a:schemeClr>
                </a:solidFill>
              </a:rPr>
              <a:t> on a reference to a resource.</a:t>
            </a:r>
          </a:p>
          <a:p>
            <a:pPr marL="342900" indent="-342900">
              <a:spcBef>
                <a:spcPts val="1000"/>
              </a:spcBef>
              <a:buClr>
                <a:schemeClr val="accent1"/>
              </a:buClr>
              <a:buSzPct val="80000"/>
              <a:buFont typeface="Wingdings 3" charset="2"/>
              <a:buChar char=""/>
            </a:pPr>
            <a:r>
              <a:rPr lang="en-US" b="1" dirty="0">
                <a:solidFill>
                  <a:schemeClr val="tx1">
                    <a:lumMod val="75000"/>
                    <a:lumOff val="25000"/>
                  </a:schemeClr>
                </a:solidFill>
              </a:rPr>
              <a:t>Resources must be used </a:t>
            </a:r>
            <a:r>
              <a:rPr lang="en-US" dirty="0">
                <a:solidFill>
                  <a:schemeClr val="tx1">
                    <a:lumMod val="75000"/>
                    <a:lumOff val="25000"/>
                  </a:schemeClr>
                </a:solidFill>
              </a:rPr>
              <a:t>- When a procedure returns, no local variables may hold a resource value.</a:t>
            </a:r>
          </a:p>
        </p:txBody>
      </p:sp>
    </p:spTree>
    <p:extLst>
      <p:ext uri="{BB962C8B-B14F-4D97-AF65-F5344CB8AC3E}">
        <p14:creationId xmlns:p14="http://schemas.microsoft.com/office/powerpoint/2010/main" val="819162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D68F17-F0AC-D45C-5F45-435D2F1CEB55}"/>
              </a:ext>
            </a:extLst>
          </p:cNvPr>
          <p:cNvSpPr>
            <a:spLocks noGrp="1"/>
          </p:cNvSpPr>
          <p:nvPr>
            <p:ph type="title"/>
          </p:nvPr>
        </p:nvSpPr>
        <p:spPr/>
        <p:txBody>
          <a:bodyPr/>
          <a:lstStyle/>
          <a:p>
            <a:pPr algn="l" rtl="0"/>
            <a:r>
              <a:rPr lang="en-US" dirty="0"/>
              <a:t>Move Virtual Machine</a:t>
            </a:r>
            <a:endParaRPr lang="en-IL" dirty="0"/>
          </a:p>
        </p:txBody>
      </p:sp>
      <p:pic>
        <p:nvPicPr>
          <p:cNvPr id="9" name="תמונה 8">
            <a:extLst>
              <a:ext uri="{FF2B5EF4-FFF2-40B4-BE49-F238E27FC236}">
                <a16:creationId xmlns:a16="http://schemas.microsoft.com/office/drawing/2014/main" id="{7085DD84-274A-9426-1B44-B80FFD46A321}"/>
              </a:ext>
            </a:extLst>
          </p:cNvPr>
          <p:cNvPicPr>
            <a:picLocks noChangeAspect="1"/>
          </p:cNvPicPr>
          <p:nvPr/>
        </p:nvPicPr>
        <p:blipFill>
          <a:blip r:embed="rId2"/>
          <a:stretch>
            <a:fillRect/>
          </a:stretch>
        </p:blipFill>
        <p:spPr>
          <a:xfrm>
            <a:off x="333291" y="2278107"/>
            <a:ext cx="6995073" cy="2133538"/>
          </a:xfrm>
          <a:prstGeom prst="rect">
            <a:avLst/>
          </a:prstGeom>
        </p:spPr>
      </p:pic>
      <p:sp>
        <p:nvSpPr>
          <p:cNvPr id="10" name="מלבן: פינות מעוגלות 9">
            <a:extLst>
              <a:ext uri="{FF2B5EF4-FFF2-40B4-BE49-F238E27FC236}">
                <a16:creationId xmlns:a16="http://schemas.microsoft.com/office/drawing/2014/main" id="{C712788D-E829-3240-170E-39BE4E2A299C}"/>
              </a:ext>
            </a:extLst>
          </p:cNvPr>
          <p:cNvSpPr/>
          <p:nvPr/>
        </p:nvSpPr>
        <p:spPr>
          <a:xfrm>
            <a:off x="942975" y="5086350"/>
            <a:ext cx="8763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מלבן: פינות מעוגלות 10">
            <a:extLst>
              <a:ext uri="{FF2B5EF4-FFF2-40B4-BE49-F238E27FC236}">
                <a16:creationId xmlns:a16="http://schemas.microsoft.com/office/drawing/2014/main" id="{61AE8694-323E-3E95-A7A9-C78C2194445E}"/>
              </a:ext>
            </a:extLst>
          </p:cNvPr>
          <p:cNvSpPr/>
          <p:nvPr/>
        </p:nvSpPr>
        <p:spPr>
          <a:xfrm>
            <a:off x="1971675" y="5086350"/>
            <a:ext cx="8763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מלבן: פינות מעוגלות 11">
            <a:extLst>
              <a:ext uri="{FF2B5EF4-FFF2-40B4-BE49-F238E27FC236}">
                <a16:creationId xmlns:a16="http://schemas.microsoft.com/office/drawing/2014/main" id="{1EFA2C20-1C96-FD02-40C1-EDC972775235}"/>
              </a:ext>
            </a:extLst>
          </p:cNvPr>
          <p:cNvSpPr/>
          <p:nvPr/>
        </p:nvSpPr>
        <p:spPr>
          <a:xfrm>
            <a:off x="3754599" y="5086350"/>
            <a:ext cx="8763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אליפסה 12">
            <a:extLst>
              <a:ext uri="{FF2B5EF4-FFF2-40B4-BE49-F238E27FC236}">
                <a16:creationId xmlns:a16="http://schemas.microsoft.com/office/drawing/2014/main" id="{F3CD92BF-4AE9-62CC-ABC4-41F9A46B1D58}"/>
              </a:ext>
            </a:extLst>
          </p:cNvPr>
          <p:cNvSpPr/>
          <p:nvPr/>
        </p:nvSpPr>
        <p:spPr>
          <a:xfrm>
            <a:off x="2949057" y="5657850"/>
            <a:ext cx="102637" cy="102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אליפסה 13">
            <a:extLst>
              <a:ext uri="{FF2B5EF4-FFF2-40B4-BE49-F238E27FC236}">
                <a16:creationId xmlns:a16="http://schemas.microsoft.com/office/drawing/2014/main" id="{A0318B2B-F1BF-5EFC-999B-F8B197DEE192}"/>
              </a:ext>
            </a:extLst>
          </p:cNvPr>
          <p:cNvSpPr/>
          <p:nvPr/>
        </p:nvSpPr>
        <p:spPr>
          <a:xfrm>
            <a:off x="3249968" y="5657849"/>
            <a:ext cx="102637" cy="102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5" name="אליפסה 14">
            <a:extLst>
              <a:ext uri="{FF2B5EF4-FFF2-40B4-BE49-F238E27FC236}">
                <a16:creationId xmlns:a16="http://schemas.microsoft.com/office/drawing/2014/main" id="{8CF9F9CE-8105-D7AA-9BDB-77D660169A5F}"/>
              </a:ext>
            </a:extLst>
          </p:cNvPr>
          <p:cNvSpPr/>
          <p:nvPr/>
        </p:nvSpPr>
        <p:spPr>
          <a:xfrm>
            <a:off x="3551461" y="5657850"/>
            <a:ext cx="102637" cy="102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תיבת טקסט 15">
            <a:extLst>
              <a:ext uri="{FF2B5EF4-FFF2-40B4-BE49-F238E27FC236}">
                <a16:creationId xmlns:a16="http://schemas.microsoft.com/office/drawing/2014/main" id="{8A92A075-A8E2-21E6-9BC9-BB996A9239E9}"/>
              </a:ext>
            </a:extLst>
          </p:cNvPr>
          <p:cNvSpPr txBox="1"/>
          <p:nvPr/>
        </p:nvSpPr>
        <p:spPr>
          <a:xfrm>
            <a:off x="967461" y="5334681"/>
            <a:ext cx="811768" cy="646331"/>
          </a:xfrm>
          <a:prstGeom prst="rect">
            <a:avLst/>
          </a:prstGeom>
          <a:noFill/>
        </p:spPr>
        <p:txBody>
          <a:bodyPr wrap="square" rtlCol="0">
            <a:spAutoFit/>
          </a:bodyPr>
          <a:lstStyle/>
          <a:p>
            <a:pPr algn="ctr" rtl="0"/>
            <a:r>
              <a:rPr lang="en-US" dirty="0">
                <a:solidFill>
                  <a:schemeClr val="bg1"/>
                </a:solidFill>
              </a:rPr>
              <a:t>Block 1</a:t>
            </a:r>
            <a:endParaRPr lang="en-IL" dirty="0">
              <a:solidFill>
                <a:schemeClr val="bg1"/>
              </a:solidFill>
            </a:endParaRPr>
          </a:p>
        </p:txBody>
      </p:sp>
      <p:sp>
        <p:nvSpPr>
          <p:cNvPr id="17" name="תיבת טקסט 16">
            <a:extLst>
              <a:ext uri="{FF2B5EF4-FFF2-40B4-BE49-F238E27FC236}">
                <a16:creationId xmlns:a16="http://schemas.microsoft.com/office/drawing/2014/main" id="{28524C53-1D9D-01B5-0F8B-AC9A437EC5BC}"/>
              </a:ext>
            </a:extLst>
          </p:cNvPr>
          <p:cNvSpPr txBox="1"/>
          <p:nvPr/>
        </p:nvSpPr>
        <p:spPr>
          <a:xfrm>
            <a:off x="1994694" y="5354055"/>
            <a:ext cx="808079" cy="646331"/>
          </a:xfrm>
          <a:prstGeom prst="rect">
            <a:avLst/>
          </a:prstGeom>
          <a:noFill/>
        </p:spPr>
        <p:txBody>
          <a:bodyPr wrap="square" rtlCol="0">
            <a:spAutoFit/>
          </a:bodyPr>
          <a:lstStyle/>
          <a:p>
            <a:pPr algn="ctr" rtl="0"/>
            <a:r>
              <a:rPr lang="en-US" dirty="0">
                <a:solidFill>
                  <a:schemeClr val="bg1"/>
                </a:solidFill>
              </a:rPr>
              <a:t>Block 2</a:t>
            </a:r>
            <a:endParaRPr lang="en-IL" dirty="0">
              <a:solidFill>
                <a:schemeClr val="bg1"/>
              </a:solidFill>
            </a:endParaRPr>
          </a:p>
        </p:txBody>
      </p:sp>
      <p:sp>
        <p:nvSpPr>
          <p:cNvPr id="18" name="תיבת טקסט 17">
            <a:extLst>
              <a:ext uri="{FF2B5EF4-FFF2-40B4-BE49-F238E27FC236}">
                <a16:creationId xmlns:a16="http://schemas.microsoft.com/office/drawing/2014/main" id="{4DEA66B5-B313-37F3-F791-FC62FEFEEE1E}"/>
              </a:ext>
            </a:extLst>
          </p:cNvPr>
          <p:cNvSpPr txBox="1"/>
          <p:nvPr/>
        </p:nvSpPr>
        <p:spPr>
          <a:xfrm>
            <a:off x="3798914" y="5354055"/>
            <a:ext cx="774057" cy="646331"/>
          </a:xfrm>
          <a:prstGeom prst="rect">
            <a:avLst/>
          </a:prstGeom>
          <a:noFill/>
        </p:spPr>
        <p:txBody>
          <a:bodyPr wrap="square" rtlCol="0">
            <a:spAutoFit/>
          </a:bodyPr>
          <a:lstStyle/>
          <a:p>
            <a:pPr algn="ctr" rtl="0"/>
            <a:r>
              <a:rPr lang="en-US" dirty="0">
                <a:solidFill>
                  <a:schemeClr val="bg1"/>
                </a:solidFill>
              </a:rPr>
              <a:t>Block n</a:t>
            </a:r>
            <a:endParaRPr lang="en-IL" dirty="0">
              <a:solidFill>
                <a:schemeClr val="bg1"/>
              </a:solidFill>
            </a:endParaRPr>
          </a:p>
        </p:txBody>
      </p:sp>
      <p:sp>
        <p:nvSpPr>
          <p:cNvPr id="19" name="מלבן: פינות מעוגלות 18">
            <a:extLst>
              <a:ext uri="{FF2B5EF4-FFF2-40B4-BE49-F238E27FC236}">
                <a16:creationId xmlns:a16="http://schemas.microsoft.com/office/drawing/2014/main" id="{F92E7DC8-230C-3957-111B-314F8C2CEE04}"/>
              </a:ext>
            </a:extLst>
          </p:cNvPr>
          <p:cNvSpPr/>
          <p:nvPr/>
        </p:nvSpPr>
        <p:spPr>
          <a:xfrm>
            <a:off x="625151" y="4762723"/>
            <a:ext cx="4301412" cy="179024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20" name="תיבת טקסט 19">
                <a:extLst>
                  <a:ext uri="{FF2B5EF4-FFF2-40B4-BE49-F238E27FC236}">
                    <a16:creationId xmlns:a16="http://schemas.microsoft.com/office/drawing/2014/main" id="{40CA2DA8-A964-A0B5-9B76-7AADC3B27C06}"/>
                  </a:ext>
                </a:extLst>
              </p:cNvPr>
              <p:cNvSpPr txBox="1"/>
              <p:nvPr/>
            </p:nvSpPr>
            <p:spPr>
              <a:xfrm>
                <a:off x="4926563" y="4762723"/>
                <a:ext cx="731676" cy="830997"/>
              </a:xfrm>
              <a:prstGeom prst="rect">
                <a:avLst/>
              </a:prstGeom>
              <a:noFill/>
            </p:spPr>
            <p:txBody>
              <a:bodyPr wrap="square" rtlCol="0" anchor="b">
                <a:spAutoFit/>
              </a:bodyPr>
              <a:lstStyle/>
              <a:p>
                <a:pPr/>
                <a14:m>
                  <m:oMathPara xmlns:m="http://schemas.openxmlformats.org/officeDocument/2006/math">
                    <m:oMathParaPr>
                      <m:jc m:val="centerGroup"/>
                    </m:oMathParaPr>
                    <m:oMath xmlns:m="http://schemas.openxmlformats.org/officeDocument/2006/math">
                      <m:r>
                        <m:rPr>
                          <m:sty m:val="p"/>
                        </m:rPr>
                        <a:rPr lang="en-US" sz="4800" b="0" i="0" smtClean="0">
                          <a:latin typeface="Cambria Math" panose="02040503050406030204" pitchFamily="18" charset="0"/>
                        </a:rPr>
                        <m:t>Σ</m:t>
                      </m:r>
                    </m:oMath>
                  </m:oMathPara>
                </a14:m>
                <a:endParaRPr lang="en-IL" sz="4800" dirty="0"/>
              </a:p>
            </p:txBody>
          </p:sp>
        </mc:Choice>
        <mc:Fallback xmlns="">
          <p:sp>
            <p:nvSpPr>
              <p:cNvPr id="20" name="תיבת טקסט 19">
                <a:extLst>
                  <a:ext uri="{FF2B5EF4-FFF2-40B4-BE49-F238E27FC236}">
                    <a16:creationId xmlns:a16="http://schemas.microsoft.com/office/drawing/2014/main" id="{40CA2DA8-A964-A0B5-9B76-7AADC3B27C06}"/>
                  </a:ext>
                </a:extLst>
              </p:cNvPr>
              <p:cNvSpPr txBox="1">
                <a:spLocks noRot="1" noChangeAspect="1" noMove="1" noResize="1" noEditPoints="1" noAdjustHandles="1" noChangeArrowheads="1" noChangeShapeType="1" noTextEdit="1"/>
              </p:cNvSpPr>
              <p:nvPr/>
            </p:nvSpPr>
            <p:spPr>
              <a:xfrm>
                <a:off x="4926563" y="4762723"/>
                <a:ext cx="731676" cy="830997"/>
              </a:xfrm>
              <a:prstGeom prst="rect">
                <a:avLst/>
              </a:prstGeom>
              <a:blipFill>
                <a:blip r:embed="rId3"/>
                <a:stretch>
                  <a:fillRect/>
                </a:stretch>
              </a:blipFill>
            </p:spPr>
            <p:txBody>
              <a:bodyPr/>
              <a:lstStyle/>
              <a:p>
                <a:r>
                  <a:rPr lang="en-IL">
                    <a:noFill/>
                  </a:rPr>
                  <a:t> </a:t>
                </a:r>
              </a:p>
            </p:txBody>
          </p:sp>
        </mc:Fallback>
      </mc:AlternateContent>
      <p:sp>
        <p:nvSpPr>
          <p:cNvPr id="22" name="מלבן: פינות מעוגלות 21">
            <a:extLst>
              <a:ext uri="{FF2B5EF4-FFF2-40B4-BE49-F238E27FC236}">
                <a16:creationId xmlns:a16="http://schemas.microsoft.com/office/drawing/2014/main" id="{D1D11995-4516-0F31-EBB2-A77DA890F018}"/>
              </a:ext>
            </a:extLst>
          </p:cNvPr>
          <p:cNvSpPr/>
          <p:nvPr/>
        </p:nvSpPr>
        <p:spPr>
          <a:xfrm>
            <a:off x="5763010" y="5086350"/>
            <a:ext cx="8763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תיבת טקסט 22">
            <a:extLst>
              <a:ext uri="{FF2B5EF4-FFF2-40B4-BE49-F238E27FC236}">
                <a16:creationId xmlns:a16="http://schemas.microsoft.com/office/drawing/2014/main" id="{0ED77F36-25BD-067D-EBB2-637EDBD6F9D0}"/>
              </a:ext>
            </a:extLst>
          </p:cNvPr>
          <p:cNvSpPr txBox="1"/>
          <p:nvPr/>
        </p:nvSpPr>
        <p:spPr>
          <a:xfrm>
            <a:off x="5748230" y="5334681"/>
            <a:ext cx="900021" cy="646331"/>
          </a:xfrm>
          <a:prstGeom prst="rect">
            <a:avLst/>
          </a:prstGeom>
          <a:noFill/>
        </p:spPr>
        <p:txBody>
          <a:bodyPr wrap="square" rtlCol="0">
            <a:spAutoFit/>
          </a:bodyPr>
          <a:lstStyle/>
          <a:p>
            <a:pPr algn="ctr" rtl="0"/>
            <a:r>
              <a:rPr lang="en-US" dirty="0">
                <a:solidFill>
                  <a:schemeClr val="bg1"/>
                </a:solidFill>
              </a:rPr>
              <a:t>Block n + 1</a:t>
            </a:r>
            <a:endParaRPr lang="en-IL" dirty="0">
              <a:solidFill>
                <a:schemeClr val="bg1"/>
              </a:solidFill>
            </a:endParaRPr>
          </a:p>
        </p:txBody>
      </p:sp>
      <p:sp>
        <p:nvSpPr>
          <p:cNvPr id="24" name="מלבן: פינות מעוגלות 23">
            <a:extLst>
              <a:ext uri="{FF2B5EF4-FFF2-40B4-BE49-F238E27FC236}">
                <a16:creationId xmlns:a16="http://schemas.microsoft.com/office/drawing/2014/main" id="{12D52048-3BC9-2D31-DE43-58D644054BEE}"/>
              </a:ext>
            </a:extLst>
          </p:cNvPr>
          <p:cNvSpPr/>
          <p:nvPr/>
        </p:nvSpPr>
        <p:spPr>
          <a:xfrm>
            <a:off x="625151" y="4762723"/>
            <a:ext cx="6307494" cy="1790246"/>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5" name="תיבת טקסט 24">
            <a:extLst>
              <a:ext uri="{FF2B5EF4-FFF2-40B4-BE49-F238E27FC236}">
                <a16:creationId xmlns:a16="http://schemas.microsoft.com/office/drawing/2014/main" id="{1E5C79E0-34C8-E093-74CC-1F1C80C099DD}"/>
              </a:ext>
            </a:extLst>
          </p:cNvPr>
          <p:cNvSpPr txBox="1"/>
          <p:nvPr/>
        </p:nvSpPr>
        <p:spPr>
          <a:xfrm>
            <a:off x="6932645" y="4762723"/>
            <a:ext cx="642059" cy="830997"/>
          </a:xfrm>
          <a:prstGeom prst="rect">
            <a:avLst/>
          </a:prstGeom>
          <a:noFill/>
        </p:spPr>
        <p:txBody>
          <a:bodyPr wrap="square" rtlCol="0">
            <a:spAutoFit/>
          </a:bodyPr>
          <a:lstStyle/>
          <a:p>
            <a:pPr algn="ctr"/>
            <a:r>
              <a:rPr lang="en-US" sz="4800" dirty="0"/>
              <a:t>E</a:t>
            </a:r>
            <a:endParaRPr lang="en-IL" sz="4800" dirty="0"/>
          </a:p>
        </p:txBody>
      </p:sp>
      <p:sp>
        <p:nvSpPr>
          <p:cNvPr id="26" name="מלבן: פינות מעוגלות 25">
            <a:extLst>
              <a:ext uri="{FF2B5EF4-FFF2-40B4-BE49-F238E27FC236}">
                <a16:creationId xmlns:a16="http://schemas.microsoft.com/office/drawing/2014/main" id="{C20A501F-A4F5-CC43-3E1C-DA50C498C1EA}"/>
              </a:ext>
            </a:extLst>
          </p:cNvPr>
          <p:cNvSpPr/>
          <p:nvPr/>
        </p:nvSpPr>
        <p:spPr>
          <a:xfrm>
            <a:off x="381185" y="4523058"/>
            <a:ext cx="7615150" cy="214132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28" name="תיבת טקסט 27">
                <a:extLst>
                  <a:ext uri="{FF2B5EF4-FFF2-40B4-BE49-F238E27FC236}">
                    <a16:creationId xmlns:a16="http://schemas.microsoft.com/office/drawing/2014/main" id="{D900B9C4-D4B0-D64A-61B2-8E95B20126E4}"/>
                  </a:ext>
                </a:extLst>
              </p:cNvPr>
              <p:cNvSpPr txBox="1"/>
              <p:nvPr/>
            </p:nvSpPr>
            <p:spPr>
              <a:xfrm>
                <a:off x="8212878" y="4523058"/>
                <a:ext cx="731676" cy="830997"/>
              </a:xfrm>
              <a:prstGeom prst="rect">
                <a:avLst/>
              </a:prstGeom>
              <a:noFill/>
            </p:spPr>
            <p:txBody>
              <a:bodyPr wrap="square" rtlCol="0" anchor="b">
                <a:spAutoFit/>
              </a:bodyPr>
              <a:lstStyle/>
              <a:p>
                <a:pPr/>
                <a14:m>
                  <m:oMathPara xmlns:m="http://schemas.openxmlformats.org/officeDocument/2006/math">
                    <m:oMathParaPr>
                      <m:jc m:val="centerGroup"/>
                    </m:oMathParaPr>
                    <m:oMath xmlns:m="http://schemas.openxmlformats.org/officeDocument/2006/math">
                      <m:r>
                        <m:rPr>
                          <m:sty m:val="p"/>
                        </m:rPr>
                        <a:rPr lang="en-US" sz="4800" b="0" i="0" smtClean="0">
                          <a:latin typeface="Cambria Math" panose="02040503050406030204" pitchFamily="18" charset="0"/>
                        </a:rPr>
                        <m:t>Σ</m:t>
                      </m:r>
                      <m:r>
                        <a:rPr lang="en-US" sz="4800" b="0" i="0" smtClean="0">
                          <a:latin typeface="Cambria Math" panose="02040503050406030204" pitchFamily="18" charset="0"/>
                        </a:rPr>
                        <m:t>′</m:t>
                      </m:r>
                    </m:oMath>
                  </m:oMathPara>
                </a14:m>
                <a:endParaRPr lang="en-IL" sz="4800" dirty="0"/>
              </a:p>
            </p:txBody>
          </p:sp>
        </mc:Choice>
        <mc:Fallback xmlns="">
          <p:sp>
            <p:nvSpPr>
              <p:cNvPr id="28" name="תיבת טקסט 27">
                <a:extLst>
                  <a:ext uri="{FF2B5EF4-FFF2-40B4-BE49-F238E27FC236}">
                    <a16:creationId xmlns:a16="http://schemas.microsoft.com/office/drawing/2014/main" id="{D900B9C4-D4B0-D64A-61B2-8E95B20126E4}"/>
                  </a:ext>
                </a:extLst>
              </p:cNvPr>
              <p:cNvSpPr txBox="1">
                <a:spLocks noRot="1" noChangeAspect="1" noMove="1" noResize="1" noEditPoints="1" noAdjustHandles="1" noChangeArrowheads="1" noChangeShapeType="1" noTextEdit="1"/>
              </p:cNvSpPr>
              <p:nvPr/>
            </p:nvSpPr>
            <p:spPr>
              <a:xfrm>
                <a:off x="8212878" y="4523058"/>
                <a:ext cx="731676" cy="830997"/>
              </a:xfrm>
              <a:prstGeom prst="rect">
                <a:avLst/>
              </a:prstGeom>
              <a:blipFill>
                <a:blip r:embed="rId4"/>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3304153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D68F17-F0AC-D45C-5F45-435D2F1CEB55}"/>
              </a:ext>
            </a:extLst>
          </p:cNvPr>
          <p:cNvSpPr>
            <a:spLocks noGrp="1"/>
          </p:cNvSpPr>
          <p:nvPr>
            <p:ph type="title"/>
          </p:nvPr>
        </p:nvSpPr>
        <p:spPr/>
        <p:txBody>
          <a:bodyPr/>
          <a:lstStyle/>
          <a:p>
            <a:pPr algn="l" rtl="0"/>
            <a:r>
              <a:rPr lang="en-US" dirty="0"/>
              <a:t>Move Virtual Machine</a:t>
            </a:r>
            <a:endParaRPr lang="en-IL" dirty="0"/>
          </a:p>
        </p:txBody>
      </p:sp>
      <p:sp>
        <p:nvSpPr>
          <p:cNvPr id="16" name="תיבת טקסט 15">
            <a:extLst>
              <a:ext uri="{FF2B5EF4-FFF2-40B4-BE49-F238E27FC236}">
                <a16:creationId xmlns:a16="http://schemas.microsoft.com/office/drawing/2014/main" id="{8A92A075-A8E2-21E6-9BC9-BB996A9239E9}"/>
              </a:ext>
            </a:extLst>
          </p:cNvPr>
          <p:cNvSpPr txBox="1"/>
          <p:nvPr/>
        </p:nvSpPr>
        <p:spPr>
          <a:xfrm>
            <a:off x="1007507" y="5334683"/>
            <a:ext cx="707768" cy="646331"/>
          </a:xfrm>
          <a:prstGeom prst="rect">
            <a:avLst/>
          </a:prstGeom>
          <a:noFill/>
        </p:spPr>
        <p:txBody>
          <a:bodyPr wrap="square" rtlCol="0">
            <a:spAutoFit/>
          </a:bodyPr>
          <a:lstStyle/>
          <a:p>
            <a:pPr algn="ctr" rtl="0"/>
            <a:r>
              <a:rPr lang="en-US" dirty="0">
                <a:solidFill>
                  <a:schemeClr val="bg1"/>
                </a:solidFill>
              </a:rPr>
              <a:t>Block 1</a:t>
            </a:r>
            <a:endParaRPr lang="en-IL" dirty="0">
              <a:solidFill>
                <a:schemeClr val="bg1"/>
              </a:solidFill>
            </a:endParaRPr>
          </a:p>
        </p:txBody>
      </p:sp>
      <p:sp>
        <p:nvSpPr>
          <p:cNvPr id="17" name="תיבת טקסט 16">
            <a:extLst>
              <a:ext uri="{FF2B5EF4-FFF2-40B4-BE49-F238E27FC236}">
                <a16:creationId xmlns:a16="http://schemas.microsoft.com/office/drawing/2014/main" id="{28524C53-1D9D-01B5-0F8B-AC9A437EC5BC}"/>
              </a:ext>
            </a:extLst>
          </p:cNvPr>
          <p:cNvSpPr txBox="1"/>
          <p:nvPr/>
        </p:nvSpPr>
        <p:spPr>
          <a:xfrm>
            <a:off x="2036207" y="5334682"/>
            <a:ext cx="707768" cy="646331"/>
          </a:xfrm>
          <a:prstGeom prst="rect">
            <a:avLst/>
          </a:prstGeom>
          <a:noFill/>
        </p:spPr>
        <p:txBody>
          <a:bodyPr wrap="square" rtlCol="0">
            <a:spAutoFit/>
          </a:bodyPr>
          <a:lstStyle/>
          <a:p>
            <a:pPr algn="ctr" rtl="0"/>
            <a:r>
              <a:rPr lang="en-US" dirty="0">
                <a:solidFill>
                  <a:schemeClr val="bg1"/>
                </a:solidFill>
              </a:rPr>
              <a:t>Block 2</a:t>
            </a:r>
            <a:endParaRPr lang="en-IL" dirty="0">
              <a:solidFill>
                <a:schemeClr val="bg1"/>
              </a:solidFill>
            </a:endParaRPr>
          </a:p>
        </p:txBody>
      </p:sp>
      <p:sp>
        <p:nvSpPr>
          <p:cNvPr id="18" name="תיבת טקסט 17">
            <a:extLst>
              <a:ext uri="{FF2B5EF4-FFF2-40B4-BE49-F238E27FC236}">
                <a16:creationId xmlns:a16="http://schemas.microsoft.com/office/drawing/2014/main" id="{4DEA66B5-B313-37F3-F791-FC62FEFEEE1E}"/>
              </a:ext>
            </a:extLst>
          </p:cNvPr>
          <p:cNvSpPr txBox="1"/>
          <p:nvPr/>
        </p:nvSpPr>
        <p:spPr>
          <a:xfrm>
            <a:off x="3852954" y="5334681"/>
            <a:ext cx="707768" cy="646331"/>
          </a:xfrm>
          <a:prstGeom prst="rect">
            <a:avLst/>
          </a:prstGeom>
          <a:noFill/>
        </p:spPr>
        <p:txBody>
          <a:bodyPr wrap="square" rtlCol="0">
            <a:spAutoFit/>
          </a:bodyPr>
          <a:lstStyle/>
          <a:p>
            <a:pPr algn="ctr" rtl="0"/>
            <a:r>
              <a:rPr lang="en-US" dirty="0">
                <a:solidFill>
                  <a:schemeClr val="bg1"/>
                </a:solidFill>
              </a:rPr>
              <a:t>Block n</a:t>
            </a:r>
            <a:endParaRPr lang="en-IL" dirty="0">
              <a:solidFill>
                <a:schemeClr val="bg1"/>
              </a:solidFill>
            </a:endParaRPr>
          </a:p>
        </p:txBody>
      </p:sp>
      <p:sp>
        <p:nvSpPr>
          <p:cNvPr id="23" name="תיבת טקסט 22">
            <a:extLst>
              <a:ext uri="{FF2B5EF4-FFF2-40B4-BE49-F238E27FC236}">
                <a16:creationId xmlns:a16="http://schemas.microsoft.com/office/drawing/2014/main" id="{0ED77F36-25BD-067D-EBB2-637EDBD6F9D0}"/>
              </a:ext>
            </a:extLst>
          </p:cNvPr>
          <p:cNvSpPr txBox="1"/>
          <p:nvPr/>
        </p:nvSpPr>
        <p:spPr>
          <a:xfrm>
            <a:off x="5851263" y="5136891"/>
            <a:ext cx="707768" cy="1200329"/>
          </a:xfrm>
          <a:prstGeom prst="rect">
            <a:avLst/>
          </a:prstGeom>
          <a:noFill/>
        </p:spPr>
        <p:txBody>
          <a:bodyPr wrap="square" rtlCol="0">
            <a:spAutoFit/>
          </a:bodyPr>
          <a:lstStyle/>
          <a:p>
            <a:pPr algn="ctr" rtl="0"/>
            <a:r>
              <a:rPr lang="en-US" dirty="0">
                <a:solidFill>
                  <a:schemeClr val="bg1"/>
                </a:solidFill>
              </a:rPr>
              <a:t>T1</a:t>
            </a:r>
          </a:p>
          <a:p>
            <a:pPr algn="ctr" rtl="0"/>
            <a:endParaRPr lang="en-US" dirty="0">
              <a:solidFill>
                <a:schemeClr val="bg1"/>
              </a:solidFill>
            </a:endParaRPr>
          </a:p>
          <a:p>
            <a:pPr algn="ctr" rtl="0"/>
            <a:endParaRPr lang="en-US" dirty="0">
              <a:solidFill>
                <a:schemeClr val="bg1"/>
              </a:solidFill>
            </a:endParaRPr>
          </a:p>
          <a:p>
            <a:pPr algn="ctr" rtl="0"/>
            <a:endParaRPr lang="en-US" dirty="0">
              <a:solidFill>
                <a:schemeClr val="bg1"/>
              </a:solidFill>
            </a:endParaRPr>
          </a:p>
        </p:txBody>
      </p:sp>
      <p:sp>
        <p:nvSpPr>
          <p:cNvPr id="6" name="תיבת טקסט 5">
            <a:extLst>
              <a:ext uri="{FF2B5EF4-FFF2-40B4-BE49-F238E27FC236}">
                <a16:creationId xmlns:a16="http://schemas.microsoft.com/office/drawing/2014/main" id="{899638F6-E7BD-9097-B927-5B702133A6A5}"/>
              </a:ext>
            </a:extLst>
          </p:cNvPr>
          <p:cNvSpPr txBox="1"/>
          <p:nvPr/>
        </p:nvSpPr>
        <p:spPr>
          <a:xfrm>
            <a:off x="1715275" y="3057997"/>
            <a:ext cx="766668" cy="369332"/>
          </a:xfrm>
          <a:prstGeom prst="rect">
            <a:avLst/>
          </a:prstGeom>
          <a:noFill/>
        </p:spPr>
        <p:txBody>
          <a:bodyPr wrap="square" rtlCol="0">
            <a:spAutoFit/>
          </a:bodyPr>
          <a:lstStyle/>
          <a:p>
            <a:pPr algn="ctr" rtl="0"/>
            <a:r>
              <a:rPr lang="en-US" dirty="0">
                <a:solidFill>
                  <a:schemeClr val="bg1"/>
                </a:solidFill>
              </a:rPr>
              <a:t>Bloc 1</a:t>
            </a:r>
            <a:endParaRPr lang="en-IL" dirty="0">
              <a:solidFill>
                <a:schemeClr val="bg1"/>
              </a:solidFill>
            </a:endParaRPr>
          </a:p>
        </p:txBody>
      </p:sp>
      <p:sp>
        <p:nvSpPr>
          <p:cNvPr id="8" name="תיבת טקסט 7">
            <a:extLst>
              <a:ext uri="{FF2B5EF4-FFF2-40B4-BE49-F238E27FC236}">
                <a16:creationId xmlns:a16="http://schemas.microsoft.com/office/drawing/2014/main" id="{41C45154-EC39-1505-8A7A-DDC2C9E5038D}"/>
              </a:ext>
            </a:extLst>
          </p:cNvPr>
          <p:cNvSpPr txBox="1"/>
          <p:nvPr/>
        </p:nvSpPr>
        <p:spPr>
          <a:xfrm>
            <a:off x="3705703" y="3057996"/>
            <a:ext cx="766668" cy="646331"/>
          </a:xfrm>
          <a:prstGeom prst="rect">
            <a:avLst/>
          </a:prstGeom>
          <a:noFill/>
        </p:spPr>
        <p:txBody>
          <a:bodyPr wrap="square" rtlCol="0">
            <a:spAutoFit/>
          </a:bodyPr>
          <a:lstStyle/>
          <a:p>
            <a:pPr algn="ctr" rtl="0"/>
            <a:r>
              <a:rPr lang="en-US" dirty="0">
                <a:solidFill>
                  <a:schemeClr val="bg1"/>
                </a:solidFill>
              </a:rPr>
              <a:t>Block n</a:t>
            </a:r>
            <a:endParaRPr lang="en-IL" dirty="0">
              <a:solidFill>
                <a:schemeClr val="bg1"/>
              </a:solidFill>
            </a:endParaRPr>
          </a:p>
        </p:txBody>
      </p:sp>
      <p:sp>
        <p:nvSpPr>
          <p:cNvPr id="33" name="מלבן: פינות מעוגלות 32">
            <a:extLst>
              <a:ext uri="{FF2B5EF4-FFF2-40B4-BE49-F238E27FC236}">
                <a16:creationId xmlns:a16="http://schemas.microsoft.com/office/drawing/2014/main" id="{7411DF87-94C7-EE49-5997-E81E5478E431}"/>
              </a:ext>
            </a:extLst>
          </p:cNvPr>
          <p:cNvSpPr/>
          <p:nvPr/>
        </p:nvSpPr>
        <p:spPr>
          <a:xfrm>
            <a:off x="1191784" y="2421334"/>
            <a:ext cx="2924765" cy="3049879"/>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4" name="מלבן: פינות מעוגלות 33">
            <a:extLst>
              <a:ext uri="{FF2B5EF4-FFF2-40B4-BE49-F238E27FC236}">
                <a16:creationId xmlns:a16="http://schemas.microsoft.com/office/drawing/2014/main" id="{C7AF0D22-9428-998B-DE81-25AE2034386A}"/>
              </a:ext>
            </a:extLst>
          </p:cNvPr>
          <p:cNvSpPr/>
          <p:nvPr/>
        </p:nvSpPr>
        <p:spPr>
          <a:xfrm>
            <a:off x="1463543" y="2603449"/>
            <a:ext cx="2195217" cy="2690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5" name="תיבת טקסט 34">
                <a:extLst>
                  <a:ext uri="{FF2B5EF4-FFF2-40B4-BE49-F238E27FC236}">
                    <a16:creationId xmlns:a16="http://schemas.microsoft.com/office/drawing/2014/main" id="{35310DAA-8F99-EB62-D0C5-662587B3F24E}"/>
                  </a:ext>
                </a:extLst>
              </p:cNvPr>
              <p:cNvSpPr txBox="1"/>
              <p:nvPr/>
            </p:nvSpPr>
            <p:spPr>
              <a:xfrm>
                <a:off x="1680083" y="2844491"/>
                <a:ext cx="1749591" cy="2062103"/>
              </a:xfrm>
              <a:prstGeom prst="rect">
                <a:avLst/>
              </a:prstGeom>
              <a:noFill/>
            </p:spPr>
            <p:txBody>
              <a:bodyPr wrap="square" rtlCol="0">
                <a:spAutoFit/>
              </a:bodyPr>
              <a:lstStyle/>
              <a:p>
                <a:pPr algn="ctr" rtl="0"/>
                <a14:m>
                  <m:oMathPara xmlns:m="http://schemas.openxmlformats.org/officeDocument/2006/math">
                    <m:oMathParaPr>
                      <m:jc m:val="centerGroup"/>
                    </m:oMathParaPr>
                    <m:oMath xmlns:m="http://schemas.openxmlformats.org/officeDocument/2006/math">
                      <m:sSub>
                        <m:sSubPr>
                          <m:ctrlPr>
                            <a:rPr lang="en-US" sz="3200" b="0" i="1" smtClean="0">
                              <a:solidFill>
                                <a:srgbClr val="FFC000"/>
                              </a:solidFill>
                              <a:latin typeface="Cambria Math" panose="02040503050406030204" pitchFamily="18" charset="0"/>
                            </a:rPr>
                          </m:ctrlPr>
                        </m:sSubPr>
                        <m:e>
                          <m:r>
                            <a:rPr lang="en-US" sz="3200" b="0" i="1" smtClean="0">
                              <a:solidFill>
                                <a:srgbClr val="FFC000"/>
                              </a:solidFill>
                              <a:latin typeface="Cambria Math" panose="02040503050406030204" pitchFamily="18" charset="0"/>
                            </a:rPr>
                            <m:t>𝑇𝑥𝑛</m:t>
                          </m:r>
                        </m:e>
                        <m:sub>
                          <m:r>
                            <a:rPr lang="en-US" sz="3200" b="0" i="1" smtClean="0">
                              <a:solidFill>
                                <a:srgbClr val="FFC000"/>
                              </a:solidFill>
                              <a:latin typeface="Cambria Math" panose="02040503050406030204" pitchFamily="18" charset="0"/>
                            </a:rPr>
                            <m:t>1</m:t>
                          </m:r>
                        </m:sub>
                      </m:sSub>
                    </m:oMath>
                  </m:oMathPara>
                </a14:m>
                <a:endParaRPr lang="en-US" sz="3200" dirty="0">
                  <a:solidFill>
                    <a:schemeClr val="bg1"/>
                  </a:solidFill>
                </a:endParaRPr>
              </a:p>
              <a:p>
                <a:pPr algn="ctr" rtl="0"/>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𝑇𝑥</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𝑛</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a:p>
                <a:pPr algn="ctr" rtl="0"/>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oMath>
                  </m:oMathPara>
                </a14:m>
                <a:endParaRPr lang="en-US" sz="3200" dirty="0">
                  <a:solidFill>
                    <a:schemeClr val="bg1"/>
                  </a:solidFill>
                </a:endParaRPr>
              </a:p>
              <a:p>
                <a:pPr algn="ctr" rtl="0"/>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𝑇𝑥𝑛</m:t>
                          </m:r>
                        </m:e>
                        <m:sub>
                          <m:r>
                            <a:rPr lang="en-US" sz="3200" b="0" i="1" dirty="0" smtClean="0">
                              <a:solidFill>
                                <a:schemeClr val="bg1"/>
                              </a:solidFill>
                              <a:latin typeface="Cambria Math" panose="02040503050406030204" pitchFamily="18" charset="0"/>
                            </a:rPr>
                            <m:t>𝑛</m:t>
                          </m:r>
                        </m:sub>
                      </m:sSub>
                    </m:oMath>
                  </m:oMathPara>
                </a14:m>
                <a:endParaRPr lang="en-IL" sz="3200" dirty="0">
                  <a:solidFill>
                    <a:schemeClr val="bg1"/>
                  </a:solidFill>
                </a:endParaRPr>
              </a:p>
            </p:txBody>
          </p:sp>
        </mc:Choice>
        <mc:Fallback xmlns="">
          <p:sp>
            <p:nvSpPr>
              <p:cNvPr id="35" name="תיבת טקסט 34">
                <a:extLst>
                  <a:ext uri="{FF2B5EF4-FFF2-40B4-BE49-F238E27FC236}">
                    <a16:creationId xmlns:a16="http://schemas.microsoft.com/office/drawing/2014/main" id="{35310DAA-8F99-EB62-D0C5-662587B3F24E}"/>
                  </a:ext>
                </a:extLst>
              </p:cNvPr>
              <p:cNvSpPr txBox="1">
                <a:spLocks noRot="1" noChangeAspect="1" noMove="1" noResize="1" noEditPoints="1" noAdjustHandles="1" noChangeArrowheads="1" noChangeShapeType="1" noTextEdit="1"/>
              </p:cNvSpPr>
              <p:nvPr/>
            </p:nvSpPr>
            <p:spPr>
              <a:xfrm>
                <a:off x="1680083" y="2844491"/>
                <a:ext cx="1749591" cy="2062103"/>
              </a:xfrm>
              <a:prstGeom prst="rect">
                <a:avLst/>
              </a:prstGeom>
              <a:blipFill>
                <a:blip r:embed="rId2"/>
                <a:stretch>
                  <a:fillRect/>
                </a:stretch>
              </a:blipFill>
            </p:spPr>
            <p:txBody>
              <a:bodyPr/>
              <a:lstStyle/>
              <a:p>
                <a:r>
                  <a:rPr lang="en-IL">
                    <a:noFill/>
                  </a:rPr>
                  <a:t> </a:t>
                </a:r>
              </a:p>
            </p:txBody>
          </p:sp>
        </mc:Fallback>
      </mc:AlternateContent>
      <p:sp>
        <p:nvSpPr>
          <p:cNvPr id="36" name="מלבן: פינות מעוגלות 35">
            <a:extLst>
              <a:ext uri="{FF2B5EF4-FFF2-40B4-BE49-F238E27FC236}">
                <a16:creationId xmlns:a16="http://schemas.microsoft.com/office/drawing/2014/main" id="{3D473332-0CA3-7DD0-BF7D-7529473D83BE}"/>
              </a:ext>
            </a:extLst>
          </p:cNvPr>
          <p:cNvSpPr/>
          <p:nvPr/>
        </p:nvSpPr>
        <p:spPr>
          <a:xfrm>
            <a:off x="1007507" y="2300288"/>
            <a:ext cx="4088755" cy="334820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8" name="תיבת טקסט 37">
                <a:extLst>
                  <a:ext uri="{FF2B5EF4-FFF2-40B4-BE49-F238E27FC236}">
                    <a16:creationId xmlns:a16="http://schemas.microsoft.com/office/drawing/2014/main" id="{9DA38E3D-20B1-DBBA-AC9F-8824395F860F}"/>
                  </a:ext>
                </a:extLst>
              </p:cNvPr>
              <p:cNvSpPr txBox="1"/>
              <p:nvPr/>
            </p:nvSpPr>
            <p:spPr>
              <a:xfrm>
                <a:off x="5291231" y="2357251"/>
                <a:ext cx="731676" cy="830997"/>
              </a:xfrm>
              <a:prstGeom prst="rect">
                <a:avLst/>
              </a:prstGeom>
              <a:noFill/>
            </p:spPr>
            <p:txBody>
              <a:bodyPr wrap="square" rtlCol="0" anchor="b">
                <a:spAutoFit/>
              </a:bodyPr>
              <a:lstStyle/>
              <a:p>
                <a:pPr/>
                <a14:m>
                  <m:oMathPara xmlns:m="http://schemas.openxmlformats.org/officeDocument/2006/math">
                    <m:oMathParaPr>
                      <m:jc m:val="centerGroup"/>
                    </m:oMathParaPr>
                    <m:oMath xmlns:m="http://schemas.openxmlformats.org/officeDocument/2006/math">
                      <m:sSub>
                        <m:sSubPr>
                          <m:ctrlPr>
                            <a:rPr lang="en-US" sz="4800" b="0" i="1" smtClean="0">
                              <a:latin typeface="Cambria Math" panose="02040503050406030204" pitchFamily="18" charset="0"/>
                            </a:rPr>
                          </m:ctrlPr>
                        </m:sSubPr>
                        <m:e>
                          <m:r>
                            <m:rPr>
                              <m:sty m:val="p"/>
                            </m:rPr>
                            <a:rPr lang="en-US" sz="4800" b="0" i="0" smtClean="0">
                              <a:latin typeface="Cambria Math" panose="02040503050406030204" pitchFamily="18" charset="0"/>
                            </a:rPr>
                            <m:t>Σ</m:t>
                          </m:r>
                        </m:e>
                        <m:sub>
                          <m:r>
                            <a:rPr lang="en-US" sz="4800" b="0" i="0" smtClean="0">
                              <a:latin typeface="Cambria Math" panose="02040503050406030204" pitchFamily="18" charset="0"/>
                            </a:rPr>
                            <m:t>1</m:t>
                          </m:r>
                        </m:sub>
                      </m:sSub>
                    </m:oMath>
                  </m:oMathPara>
                </a14:m>
                <a:endParaRPr lang="en-IL" sz="4800" dirty="0"/>
              </a:p>
            </p:txBody>
          </p:sp>
        </mc:Choice>
        <mc:Fallback xmlns="">
          <p:sp>
            <p:nvSpPr>
              <p:cNvPr id="38" name="תיבת טקסט 37">
                <a:extLst>
                  <a:ext uri="{FF2B5EF4-FFF2-40B4-BE49-F238E27FC236}">
                    <a16:creationId xmlns:a16="http://schemas.microsoft.com/office/drawing/2014/main" id="{9DA38E3D-20B1-DBBA-AC9F-8824395F860F}"/>
                  </a:ext>
                </a:extLst>
              </p:cNvPr>
              <p:cNvSpPr txBox="1">
                <a:spLocks noRot="1" noChangeAspect="1" noMove="1" noResize="1" noEditPoints="1" noAdjustHandles="1" noChangeArrowheads="1" noChangeShapeType="1" noTextEdit="1"/>
              </p:cNvSpPr>
              <p:nvPr/>
            </p:nvSpPr>
            <p:spPr>
              <a:xfrm>
                <a:off x="5291231" y="2357251"/>
                <a:ext cx="731676" cy="830997"/>
              </a:xfrm>
              <a:prstGeom prst="rect">
                <a:avLst/>
              </a:prstGeom>
              <a:blipFill>
                <a:blip r:embed="rId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9" name="תיבת טקסט 38">
                <a:extLst>
                  <a:ext uri="{FF2B5EF4-FFF2-40B4-BE49-F238E27FC236}">
                    <a16:creationId xmlns:a16="http://schemas.microsoft.com/office/drawing/2014/main" id="{A29E228B-70B4-D52A-B9A6-2E07EC14E9F4}"/>
                  </a:ext>
                </a:extLst>
              </p:cNvPr>
              <p:cNvSpPr txBox="1"/>
              <p:nvPr/>
            </p:nvSpPr>
            <p:spPr>
              <a:xfrm>
                <a:off x="4168834" y="2356312"/>
                <a:ext cx="658386" cy="830997"/>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𝐸</m:t>
                          </m:r>
                        </m:e>
                        <m:sub>
                          <m:r>
                            <a:rPr lang="en-US" sz="4800" b="0" i="1" smtClean="0">
                              <a:latin typeface="Cambria Math" panose="02040503050406030204" pitchFamily="18" charset="0"/>
                            </a:rPr>
                            <m:t>1</m:t>
                          </m:r>
                        </m:sub>
                      </m:sSub>
                    </m:oMath>
                  </m:oMathPara>
                </a14:m>
                <a:endParaRPr lang="en-IL" sz="4800" dirty="0"/>
              </a:p>
            </p:txBody>
          </p:sp>
        </mc:Choice>
        <mc:Fallback xmlns="">
          <p:sp>
            <p:nvSpPr>
              <p:cNvPr id="39" name="תיבת טקסט 38">
                <a:extLst>
                  <a:ext uri="{FF2B5EF4-FFF2-40B4-BE49-F238E27FC236}">
                    <a16:creationId xmlns:a16="http://schemas.microsoft.com/office/drawing/2014/main" id="{A29E228B-70B4-D52A-B9A6-2E07EC14E9F4}"/>
                  </a:ext>
                </a:extLst>
              </p:cNvPr>
              <p:cNvSpPr txBox="1">
                <a:spLocks noRot="1" noChangeAspect="1" noMove="1" noResize="1" noEditPoints="1" noAdjustHandles="1" noChangeArrowheads="1" noChangeShapeType="1" noTextEdit="1"/>
              </p:cNvSpPr>
              <p:nvPr/>
            </p:nvSpPr>
            <p:spPr>
              <a:xfrm>
                <a:off x="4168834" y="2356312"/>
                <a:ext cx="658386" cy="830997"/>
              </a:xfrm>
              <a:prstGeom prst="rect">
                <a:avLst/>
              </a:prstGeom>
              <a:blipFill>
                <a:blip r:embed="rId4"/>
                <a:stretch>
                  <a:fillRect/>
                </a:stretch>
              </a:blipFill>
            </p:spPr>
            <p:txBody>
              <a:bodyPr/>
              <a:lstStyle/>
              <a:p>
                <a:r>
                  <a:rPr lang="en-IL">
                    <a:noFill/>
                  </a:rPr>
                  <a:t> </a:t>
                </a:r>
              </a:p>
            </p:txBody>
          </p:sp>
        </mc:Fallback>
      </mc:AlternateContent>
      <p:sp>
        <p:nvSpPr>
          <p:cNvPr id="41" name="מלבן: פינות מעוגלות 40">
            <a:extLst>
              <a:ext uri="{FF2B5EF4-FFF2-40B4-BE49-F238E27FC236}">
                <a16:creationId xmlns:a16="http://schemas.microsoft.com/office/drawing/2014/main" id="{C619BE64-9408-F52F-E9DE-EBE1C2F4EB36}"/>
              </a:ext>
            </a:extLst>
          </p:cNvPr>
          <p:cNvSpPr/>
          <p:nvPr/>
        </p:nvSpPr>
        <p:spPr>
          <a:xfrm>
            <a:off x="1007507" y="2300288"/>
            <a:ext cx="7531752" cy="3348206"/>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2" name="מלבן: פינות מעוגלות 41">
            <a:extLst>
              <a:ext uri="{FF2B5EF4-FFF2-40B4-BE49-F238E27FC236}">
                <a16:creationId xmlns:a16="http://schemas.microsoft.com/office/drawing/2014/main" id="{69C0281E-07B6-9D5B-4BCC-910DAE0549A4}"/>
              </a:ext>
            </a:extLst>
          </p:cNvPr>
          <p:cNvSpPr/>
          <p:nvPr/>
        </p:nvSpPr>
        <p:spPr>
          <a:xfrm>
            <a:off x="6083927" y="2601032"/>
            <a:ext cx="2195217" cy="2690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43" name="תיבת טקסט 42">
                <a:extLst>
                  <a:ext uri="{FF2B5EF4-FFF2-40B4-BE49-F238E27FC236}">
                    <a16:creationId xmlns:a16="http://schemas.microsoft.com/office/drawing/2014/main" id="{9D043688-32C3-CA68-1259-1064037525B1}"/>
                  </a:ext>
                </a:extLst>
              </p:cNvPr>
              <p:cNvSpPr txBox="1"/>
              <p:nvPr/>
            </p:nvSpPr>
            <p:spPr>
              <a:xfrm>
                <a:off x="6306739" y="2844491"/>
                <a:ext cx="1749591" cy="2062103"/>
              </a:xfrm>
              <a:prstGeom prst="rect">
                <a:avLst/>
              </a:prstGeom>
              <a:noFill/>
            </p:spPr>
            <p:txBody>
              <a:bodyPr wrap="square" rtlCol="0">
                <a:spAutoFit/>
              </a:bodyPr>
              <a:lstStyle/>
              <a:p>
                <a:pPr algn="ctr" rtl="0"/>
                <a14:m>
                  <m:oMathPara xmlns:m="http://schemas.openxmlformats.org/officeDocument/2006/math">
                    <m:oMathParaPr>
                      <m:jc m:val="centerGroup"/>
                    </m:oMathParaPr>
                    <m:oMath xmlns:m="http://schemas.openxmlformats.org/officeDocument/2006/math">
                      <m:sSub>
                        <m:sSubPr>
                          <m:ctrlPr>
                            <a:rPr lang="en-US" sz="3200" b="0" i="1" smtClean="0">
                              <a:solidFill>
                                <a:srgbClr val="FFC000"/>
                              </a:solidFill>
                              <a:latin typeface="Cambria Math" panose="02040503050406030204" pitchFamily="18" charset="0"/>
                            </a:rPr>
                          </m:ctrlPr>
                        </m:sSubPr>
                        <m:e>
                          <m:r>
                            <a:rPr lang="en-US" sz="3200" b="0" i="1" smtClean="0">
                              <a:solidFill>
                                <a:srgbClr val="FFC000"/>
                              </a:solidFill>
                              <a:latin typeface="Cambria Math" panose="02040503050406030204" pitchFamily="18" charset="0"/>
                            </a:rPr>
                            <m:t>𝑇𝑥𝑛</m:t>
                          </m:r>
                        </m:e>
                        <m:sub>
                          <m:r>
                            <a:rPr lang="en-US" sz="3200" b="0" i="1" smtClean="0">
                              <a:solidFill>
                                <a:srgbClr val="FFC000"/>
                              </a:solidFill>
                              <a:latin typeface="Cambria Math" panose="02040503050406030204" pitchFamily="18" charset="0"/>
                            </a:rPr>
                            <m:t>1</m:t>
                          </m:r>
                        </m:sub>
                      </m:sSub>
                    </m:oMath>
                  </m:oMathPara>
                </a14:m>
                <a:endParaRPr lang="en-US" sz="3200" dirty="0">
                  <a:solidFill>
                    <a:schemeClr val="bg1"/>
                  </a:solidFill>
                </a:endParaRPr>
              </a:p>
              <a:p>
                <a:pPr algn="ctr" rtl="0"/>
                <a14:m>
                  <m:oMathPara xmlns:m="http://schemas.openxmlformats.org/officeDocument/2006/math">
                    <m:oMathParaPr>
                      <m:jc m:val="centerGroup"/>
                    </m:oMathParaPr>
                    <m:oMath xmlns:m="http://schemas.openxmlformats.org/officeDocument/2006/math">
                      <m:r>
                        <a:rPr lang="en-US" sz="3200" b="0" i="1" smtClean="0">
                          <a:solidFill>
                            <a:srgbClr val="FFC000"/>
                          </a:solidFill>
                          <a:latin typeface="Cambria Math" panose="02040503050406030204" pitchFamily="18" charset="0"/>
                        </a:rPr>
                        <m:t>𝑇𝑥</m:t>
                      </m:r>
                      <m:sSub>
                        <m:sSubPr>
                          <m:ctrlPr>
                            <a:rPr lang="en-US" sz="3200" b="0" i="1" smtClean="0">
                              <a:solidFill>
                                <a:srgbClr val="FFC000"/>
                              </a:solidFill>
                              <a:latin typeface="Cambria Math" panose="02040503050406030204" pitchFamily="18" charset="0"/>
                            </a:rPr>
                          </m:ctrlPr>
                        </m:sSubPr>
                        <m:e>
                          <m:r>
                            <a:rPr lang="en-US" sz="3200" b="0" i="1" smtClean="0">
                              <a:solidFill>
                                <a:srgbClr val="FFC000"/>
                              </a:solidFill>
                              <a:latin typeface="Cambria Math" panose="02040503050406030204" pitchFamily="18" charset="0"/>
                            </a:rPr>
                            <m:t>𝑛</m:t>
                          </m:r>
                        </m:e>
                        <m:sub>
                          <m:r>
                            <a:rPr lang="en-US" sz="3200" b="0" i="1" smtClean="0">
                              <a:solidFill>
                                <a:srgbClr val="FFC000"/>
                              </a:solidFill>
                              <a:latin typeface="Cambria Math" panose="02040503050406030204" pitchFamily="18" charset="0"/>
                            </a:rPr>
                            <m:t>2</m:t>
                          </m:r>
                        </m:sub>
                      </m:sSub>
                    </m:oMath>
                  </m:oMathPara>
                </a14:m>
                <a:endParaRPr lang="en-US" sz="3200" dirty="0">
                  <a:solidFill>
                    <a:schemeClr val="bg1"/>
                  </a:solidFill>
                </a:endParaRPr>
              </a:p>
              <a:p>
                <a:pPr algn="ctr" rtl="0"/>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oMath>
                  </m:oMathPara>
                </a14:m>
                <a:endParaRPr lang="en-US" sz="3200" dirty="0">
                  <a:solidFill>
                    <a:schemeClr val="bg1"/>
                  </a:solidFill>
                </a:endParaRPr>
              </a:p>
              <a:p>
                <a:pPr algn="ctr" rtl="0"/>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𝑇𝑥𝑛</m:t>
                          </m:r>
                        </m:e>
                        <m:sub>
                          <m:r>
                            <a:rPr lang="en-US" sz="3200" b="0" i="1" dirty="0" smtClean="0">
                              <a:solidFill>
                                <a:schemeClr val="bg1"/>
                              </a:solidFill>
                              <a:latin typeface="Cambria Math" panose="02040503050406030204" pitchFamily="18" charset="0"/>
                            </a:rPr>
                            <m:t>𝑛</m:t>
                          </m:r>
                        </m:sub>
                      </m:sSub>
                    </m:oMath>
                  </m:oMathPara>
                </a14:m>
                <a:endParaRPr lang="en-IL" sz="3200" dirty="0">
                  <a:solidFill>
                    <a:schemeClr val="bg1"/>
                  </a:solidFill>
                </a:endParaRPr>
              </a:p>
            </p:txBody>
          </p:sp>
        </mc:Choice>
        <mc:Fallback xmlns="">
          <p:sp>
            <p:nvSpPr>
              <p:cNvPr id="43" name="תיבת טקסט 42">
                <a:extLst>
                  <a:ext uri="{FF2B5EF4-FFF2-40B4-BE49-F238E27FC236}">
                    <a16:creationId xmlns:a16="http://schemas.microsoft.com/office/drawing/2014/main" id="{9D043688-32C3-CA68-1259-1064037525B1}"/>
                  </a:ext>
                </a:extLst>
              </p:cNvPr>
              <p:cNvSpPr txBox="1">
                <a:spLocks noRot="1" noChangeAspect="1" noMove="1" noResize="1" noEditPoints="1" noAdjustHandles="1" noChangeArrowheads="1" noChangeShapeType="1" noTextEdit="1"/>
              </p:cNvSpPr>
              <p:nvPr/>
            </p:nvSpPr>
            <p:spPr>
              <a:xfrm>
                <a:off x="6306739" y="2844491"/>
                <a:ext cx="1749591" cy="2062103"/>
              </a:xfrm>
              <a:prstGeom prst="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4" name="תיבת טקסט 43">
                <a:extLst>
                  <a:ext uri="{FF2B5EF4-FFF2-40B4-BE49-F238E27FC236}">
                    <a16:creationId xmlns:a16="http://schemas.microsoft.com/office/drawing/2014/main" id="{F72F84DA-86EE-A14D-B4AB-C6CAC24713A9}"/>
                  </a:ext>
                </a:extLst>
              </p:cNvPr>
              <p:cNvSpPr txBox="1"/>
              <p:nvPr/>
            </p:nvSpPr>
            <p:spPr>
              <a:xfrm>
                <a:off x="8594495" y="2300288"/>
                <a:ext cx="658386" cy="830997"/>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𝐸</m:t>
                          </m:r>
                        </m:e>
                        <m:sub>
                          <m:r>
                            <a:rPr lang="en-US" sz="4800" b="0" i="1" smtClean="0">
                              <a:latin typeface="Cambria Math" panose="02040503050406030204" pitchFamily="18" charset="0"/>
                            </a:rPr>
                            <m:t>2</m:t>
                          </m:r>
                        </m:sub>
                      </m:sSub>
                    </m:oMath>
                  </m:oMathPara>
                </a14:m>
                <a:endParaRPr lang="en-IL" sz="4800" dirty="0"/>
              </a:p>
            </p:txBody>
          </p:sp>
        </mc:Choice>
        <mc:Fallback xmlns="">
          <p:sp>
            <p:nvSpPr>
              <p:cNvPr id="44" name="תיבת טקסט 43">
                <a:extLst>
                  <a:ext uri="{FF2B5EF4-FFF2-40B4-BE49-F238E27FC236}">
                    <a16:creationId xmlns:a16="http://schemas.microsoft.com/office/drawing/2014/main" id="{F72F84DA-86EE-A14D-B4AB-C6CAC24713A9}"/>
                  </a:ext>
                </a:extLst>
              </p:cNvPr>
              <p:cNvSpPr txBox="1">
                <a:spLocks noRot="1" noChangeAspect="1" noMove="1" noResize="1" noEditPoints="1" noAdjustHandles="1" noChangeArrowheads="1" noChangeShapeType="1" noTextEdit="1"/>
              </p:cNvSpPr>
              <p:nvPr/>
            </p:nvSpPr>
            <p:spPr>
              <a:xfrm>
                <a:off x="8594495" y="2300288"/>
                <a:ext cx="658386" cy="830997"/>
              </a:xfrm>
              <a:prstGeom prst="rect">
                <a:avLst/>
              </a:prstGeom>
              <a:blipFill>
                <a:blip r:embed="rId6"/>
                <a:stretch>
                  <a:fillRect/>
                </a:stretch>
              </a:blipFill>
            </p:spPr>
            <p:txBody>
              <a:bodyPr/>
              <a:lstStyle/>
              <a:p>
                <a:r>
                  <a:rPr lang="en-IL">
                    <a:noFill/>
                  </a:rPr>
                  <a:t> </a:t>
                </a:r>
              </a:p>
            </p:txBody>
          </p:sp>
        </mc:Fallback>
      </mc:AlternateContent>
      <p:sp>
        <p:nvSpPr>
          <p:cNvPr id="45" name="מלבן: פינות מעוגלות 44">
            <a:extLst>
              <a:ext uri="{FF2B5EF4-FFF2-40B4-BE49-F238E27FC236}">
                <a16:creationId xmlns:a16="http://schemas.microsoft.com/office/drawing/2014/main" id="{C22E59FF-8A39-92DA-A49E-ACA168EC7AAD}"/>
              </a:ext>
            </a:extLst>
          </p:cNvPr>
          <p:cNvSpPr/>
          <p:nvPr/>
        </p:nvSpPr>
        <p:spPr>
          <a:xfrm>
            <a:off x="1022281" y="2300288"/>
            <a:ext cx="8655314" cy="334820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46" name="תיבת טקסט 45">
                <a:extLst>
                  <a:ext uri="{FF2B5EF4-FFF2-40B4-BE49-F238E27FC236}">
                    <a16:creationId xmlns:a16="http://schemas.microsoft.com/office/drawing/2014/main" id="{A2BCD021-B9E4-B873-6072-3C83AE9EFE9B}"/>
                  </a:ext>
                </a:extLst>
              </p:cNvPr>
              <p:cNvSpPr txBox="1"/>
              <p:nvPr/>
            </p:nvSpPr>
            <p:spPr>
              <a:xfrm>
                <a:off x="9759430" y="2300288"/>
                <a:ext cx="731676" cy="830997"/>
              </a:xfrm>
              <a:prstGeom prst="rect">
                <a:avLst/>
              </a:prstGeom>
              <a:noFill/>
            </p:spPr>
            <p:txBody>
              <a:bodyPr wrap="square" rtlCol="0" anchor="b">
                <a:spAutoFit/>
              </a:bodyPr>
              <a:lstStyle/>
              <a:p>
                <a:pPr/>
                <a14:m>
                  <m:oMathPara xmlns:m="http://schemas.openxmlformats.org/officeDocument/2006/math">
                    <m:oMathParaPr>
                      <m:jc m:val="centerGroup"/>
                    </m:oMathParaPr>
                    <m:oMath xmlns:m="http://schemas.openxmlformats.org/officeDocument/2006/math">
                      <m:sSub>
                        <m:sSubPr>
                          <m:ctrlPr>
                            <a:rPr lang="en-US" sz="4800" b="0" i="1" smtClean="0">
                              <a:latin typeface="Cambria Math" panose="02040503050406030204" pitchFamily="18" charset="0"/>
                            </a:rPr>
                          </m:ctrlPr>
                        </m:sSubPr>
                        <m:e>
                          <m:r>
                            <m:rPr>
                              <m:sty m:val="p"/>
                            </m:rPr>
                            <a:rPr lang="en-US" sz="4800" b="0" i="0" smtClean="0">
                              <a:latin typeface="Cambria Math" panose="02040503050406030204" pitchFamily="18" charset="0"/>
                            </a:rPr>
                            <m:t>Σ</m:t>
                          </m:r>
                        </m:e>
                        <m:sub>
                          <m:r>
                            <a:rPr lang="en-US" sz="4800" b="0" i="0" smtClean="0">
                              <a:latin typeface="Cambria Math" panose="02040503050406030204" pitchFamily="18" charset="0"/>
                            </a:rPr>
                            <m:t>2</m:t>
                          </m:r>
                        </m:sub>
                      </m:sSub>
                    </m:oMath>
                  </m:oMathPara>
                </a14:m>
                <a:endParaRPr lang="en-IL" sz="4800" dirty="0"/>
              </a:p>
            </p:txBody>
          </p:sp>
        </mc:Choice>
        <mc:Fallback xmlns="">
          <p:sp>
            <p:nvSpPr>
              <p:cNvPr id="46" name="תיבת טקסט 45">
                <a:extLst>
                  <a:ext uri="{FF2B5EF4-FFF2-40B4-BE49-F238E27FC236}">
                    <a16:creationId xmlns:a16="http://schemas.microsoft.com/office/drawing/2014/main" id="{A2BCD021-B9E4-B873-6072-3C83AE9EFE9B}"/>
                  </a:ext>
                </a:extLst>
              </p:cNvPr>
              <p:cNvSpPr txBox="1">
                <a:spLocks noRot="1" noChangeAspect="1" noMove="1" noResize="1" noEditPoints="1" noAdjustHandles="1" noChangeArrowheads="1" noChangeShapeType="1" noTextEdit="1"/>
              </p:cNvSpPr>
              <p:nvPr/>
            </p:nvSpPr>
            <p:spPr>
              <a:xfrm>
                <a:off x="9759430" y="2300288"/>
                <a:ext cx="731676" cy="830997"/>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7" name="תיבת טקסט 46">
                <a:extLst>
                  <a:ext uri="{FF2B5EF4-FFF2-40B4-BE49-F238E27FC236}">
                    <a16:creationId xmlns:a16="http://schemas.microsoft.com/office/drawing/2014/main" id="{FE3A7B70-27C7-927B-8FBA-244F1EB2AA66}"/>
                  </a:ext>
                </a:extLst>
              </p:cNvPr>
              <p:cNvSpPr txBox="1"/>
              <p:nvPr/>
            </p:nvSpPr>
            <p:spPr>
              <a:xfrm>
                <a:off x="1107032" y="5695843"/>
                <a:ext cx="8485811" cy="954107"/>
              </a:xfrm>
              <a:prstGeom prst="rect">
                <a:avLst/>
              </a:prstGeom>
              <a:noFill/>
            </p:spPr>
            <p:txBody>
              <a:bodyPr wrap="square" rtlCol="0">
                <a:spAutoFit/>
              </a:bodyPr>
              <a:lstStyle/>
              <a:p>
                <a:pPr algn="l" rtl="0"/>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𝑛</m:t>
                          </m:r>
                        </m:sub>
                      </m:sSub>
                    </m:oMath>
                  </m:oMathPara>
                </a14:m>
                <a:endParaRPr lang="en-US" sz="2800" b="0" dirty="0"/>
              </a:p>
              <a:p>
                <a:pPr algn="l" rtl="0"/>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Σ</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𝐸</m:t>
                      </m:r>
                      <m:r>
                        <a:rPr lang="en-US" sz="2800" b="0" i="1" smtClean="0">
                          <a:latin typeface="Cambria Math" panose="02040503050406030204" pitchFamily="18" charset="0"/>
                        </a:rPr>
                        <m:t> </m:t>
                      </m:r>
                      <m:r>
                        <a:rPr lang="en-US" sz="2800" b="0" i="1" smtClean="0">
                          <a:latin typeface="Cambria Math" panose="02040503050406030204" pitchFamily="18" charset="0"/>
                        </a:rPr>
                        <m:t>𝑎𝑝𝑝𝑙𝑖𝑒𝑑</m:t>
                      </m:r>
                      <m:r>
                        <a:rPr lang="en-US" sz="2800" b="0" i="1" smtClean="0">
                          <a:latin typeface="Cambria Math" panose="02040503050406030204" pitchFamily="18" charset="0"/>
                        </a:rPr>
                        <m:t> </m:t>
                      </m:r>
                      <m:r>
                        <a:rPr lang="en-US" sz="2800" b="0" i="1" smtClean="0">
                          <a:latin typeface="Cambria Math" panose="02040503050406030204" pitchFamily="18" charset="0"/>
                        </a:rPr>
                        <m:t>𝑜𝑛</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Σ</m:t>
                      </m:r>
                    </m:oMath>
                  </m:oMathPara>
                </a14:m>
                <a:endParaRPr lang="en-IL" sz="2800" dirty="0"/>
              </a:p>
            </p:txBody>
          </p:sp>
        </mc:Choice>
        <mc:Fallback xmlns="">
          <p:sp>
            <p:nvSpPr>
              <p:cNvPr id="47" name="תיבת טקסט 46">
                <a:extLst>
                  <a:ext uri="{FF2B5EF4-FFF2-40B4-BE49-F238E27FC236}">
                    <a16:creationId xmlns:a16="http://schemas.microsoft.com/office/drawing/2014/main" id="{FE3A7B70-27C7-927B-8FBA-244F1EB2AA66}"/>
                  </a:ext>
                </a:extLst>
              </p:cNvPr>
              <p:cNvSpPr txBox="1">
                <a:spLocks noRot="1" noChangeAspect="1" noMove="1" noResize="1" noEditPoints="1" noAdjustHandles="1" noChangeArrowheads="1" noChangeShapeType="1" noTextEdit="1"/>
              </p:cNvSpPr>
              <p:nvPr/>
            </p:nvSpPr>
            <p:spPr>
              <a:xfrm>
                <a:off x="1107032" y="5695843"/>
                <a:ext cx="8485811" cy="954107"/>
              </a:xfrm>
              <a:prstGeom prst="rect">
                <a:avLst/>
              </a:prstGeom>
              <a:blipFill>
                <a:blip r:embed="rId8"/>
                <a:stretch>
                  <a:fillRect/>
                </a:stretch>
              </a:blipFill>
            </p:spPr>
            <p:txBody>
              <a:bodyPr/>
              <a:lstStyle/>
              <a:p>
                <a:r>
                  <a:rPr lang="en-IL">
                    <a:noFill/>
                  </a:rPr>
                  <a:t> </a:t>
                </a:r>
              </a:p>
            </p:txBody>
          </p:sp>
        </mc:Fallback>
      </mc:AlternateContent>
      <p:sp>
        <p:nvSpPr>
          <p:cNvPr id="3" name="אליפסה 2">
            <a:extLst>
              <a:ext uri="{FF2B5EF4-FFF2-40B4-BE49-F238E27FC236}">
                <a16:creationId xmlns:a16="http://schemas.microsoft.com/office/drawing/2014/main" id="{8663FC38-A4CF-2C4B-1B4E-5DF448079749}"/>
              </a:ext>
            </a:extLst>
          </p:cNvPr>
          <p:cNvSpPr/>
          <p:nvPr/>
        </p:nvSpPr>
        <p:spPr>
          <a:xfrm>
            <a:off x="9940114" y="3799763"/>
            <a:ext cx="151558" cy="151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אליפסה 3">
            <a:extLst>
              <a:ext uri="{FF2B5EF4-FFF2-40B4-BE49-F238E27FC236}">
                <a16:creationId xmlns:a16="http://schemas.microsoft.com/office/drawing/2014/main" id="{1BD24D39-F52B-33D1-9912-E4F04986A4CF}"/>
              </a:ext>
            </a:extLst>
          </p:cNvPr>
          <p:cNvSpPr/>
          <p:nvPr/>
        </p:nvSpPr>
        <p:spPr>
          <a:xfrm>
            <a:off x="10278412" y="3799763"/>
            <a:ext cx="151558" cy="151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אליפסה 6">
            <a:extLst>
              <a:ext uri="{FF2B5EF4-FFF2-40B4-BE49-F238E27FC236}">
                <a16:creationId xmlns:a16="http://schemas.microsoft.com/office/drawing/2014/main" id="{6D35C02C-DDBA-B983-F18E-DCE612EF50BE}"/>
              </a:ext>
            </a:extLst>
          </p:cNvPr>
          <p:cNvSpPr/>
          <p:nvPr/>
        </p:nvSpPr>
        <p:spPr>
          <a:xfrm>
            <a:off x="10616710" y="3799763"/>
            <a:ext cx="151558" cy="151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9707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25">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2"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4" name="Rectangle 33">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95467563-05EC-472A-9A1D-DF53D60C143E}"/>
              </a:ext>
            </a:extLst>
          </p:cNvPr>
          <p:cNvSpPr>
            <a:spLocks noGrp="1"/>
          </p:cNvSpPr>
          <p:nvPr>
            <p:ph type="title"/>
          </p:nvPr>
        </p:nvSpPr>
        <p:spPr>
          <a:xfrm>
            <a:off x="1683171" y="1143000"/>
            <a:ext cx="8825658" cy="3389217"/>
          </a:xfrm>
        </p:spPr>
        <p:txBody>
          <a:bodyPr vert="horz" lIns="91440" tIns="45720" rIns="91440" bIns="45720" rtlCol="0" anchor="ctr">
            <a:normAutofit/>
          </a:bodyPr>
          <a:lstStyle/>
          <a:p>
            <a:pPr algn="ctr"/>
            <a:r>
              <a:rPr lang="en-US" sz="6100" dirty="0">
                <a:solidFill>
                  <a:srgbClr val="FFFFFF"/>
                </a:solidFill>
              </a:rPr>
              <a:t>Managing Digital Assets on a Blockchain </a:t>
            </a:r>
            <a:br>
              <a:rPr lang="en-US" sz="6100" dirty="0">
                <a:solidFill>
                  <a:srgbClr val="FFFFFF"/>
                </a:solidFill>
              </a:rPr>
            </a:br>
            <a:endParaRPr lang="en-US" sz="6100" dirty="0">
              <a:solidFill>
                <a:srgbClr val="FFFFFF"/>
              </a:solidFill>
            </a:endParaRPr>
          </a:p>
        </p:txBody>
      </p:sp>
    </p:spTree>
    <p:extLst>
      <p:ext uri="{BB962C8B-B14F-4D97-AF65-F5344CB8AC3E}">
        <p14:creationId xmlns:p14="http://schemas.microsoft.com/office/powerpoint/2010/main" val="80986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1C0850-2370-1B8C-6A5C-7C5006CF89DA}"/>
              </a:ext>
            </a:extLst>
          </p:cNvPr>
          <p:cNvSpPr>
            <a:spLocks noGrp="1"/>
          </p:cNvSpPr>
          <p:nvPr>
            <p:ph type="title"/>
          </p:nvPr>
        </p:nvSpPr>
        <p:spPr/>
        <p:txBody>
          <a:bodyPr>
            <a:normAutofit fontScale="90000"/>
          </a:bodyPr>
          <a:lstStyle/>
          <a:p>
            <a:pPr algn="l" rtl="0"/>
            <a:r>
              <a:rPr lang="en-US" dirty="0"/>
              <a:t>Encoding Digital Assets in an Open System</a:t>
            </a:r>
            <a:endParaRPr lang="en-IL" dirty="0"/>
          </a:p>
        </p:txBody>
      </p:sp>
      <p:sp>
        <p:nvSpPr>
          <p:cNvPr id="3" name="מציין מיקום תוכן 2">
            <a:extLst>
              <a:ext uri="{FF2B5EF4-FFF2-40B4-BE49-F238E27FC236}">
                <a16:creationId xmlns:a16="http://schemas.microsoft.com/office/drawing/2014/main" id="{47EC353B-1E18-2956-8507-1E92648C704E}"/>
              </a:ext>
            </a:extLst>
          </p:cNvPr>
          <p:cNvSpPr>
            <a:spLocks noGrp="1"/>
          </p:cNvSpPr>
          <p:nvPr>
            <p:ph idx="1"/>
          </p:nvPr>
        </p:nvSpPr>
        <p:spPr/>
        <p:txBody>
          <a:bodyPr/>
          <a:lstStyle/>
          <a:p>
            <a:pPr algn="l" rtl="0"/>
            <a:r>
              <a:rPr lang="en-US" dirty="0"/>
              <a:t>We want to be able to encode assets</a:t>
            </a:r>
          </a:p>
          <a:p>
            <a:pPr algn="l" rtl="0"/>
            <a:r>
              <a:rPr lang="en-US" dirty="0"/>
              <a:t>We want to be able to transfer assets</a:t>
            </a:r>
          </a:p>
          <a:p>
            <a:pPr algn="l" rtl="0"/>
            <a:r>
              <a:rPr lang="en-US" dirty="0"/>
              <a:t>The system is an open system. Each person can suggest any state transition, but not all state transitions should be allowed. </a:t>
            </a:r>
          </a:p>
          <a:p>
            <a:pPr algn="l" rtl="0"/>
            <a:endParaRPr lang="en-US" dirty="0"/>
          </a:p>
        </p:txBody>
      </p:sp>
    </p:spTree>
    <p:extLst>
      <p:ext uri="{BB962C8B-B14F-4D97-AF65-F5344CB8AC3E}">
        <p14:creationId xmlns:p14="http://schemas.microsoft.com/office/powerpoint/2010/main" val="301634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B2B5A2-8993-420B-3BA8-B90E4633EFD0}"/>
              </a:ext>
            </a:extLst>
          </p:cNvPr>
          <p:cNvSpPr>
            <a:spLocks noGrp="1"/>
          </p:cNvSpPr>
          <p:nvPr>
            <p:ph type="title"/>
          </p:nvPr>
        </p:nvSpPr>
        <p:spPr/>
        <p:txBody>
          <a:bodyPr/>
          <a:lstStyle/>
          <a:p>
            <a:pPr algn="l" rtl="0"/>
            <a:r>
              <a:rPr lang="en-US" dirty="0"/>
              <a:t>Challenges</a:t>
            </a:r>
            <a:endParaRPr lang="en-IL" dirty="0"/>
          </a:p>
        </p:txBody>
      </p:sp>
      <p:sp>
        <p:nvSpPr>
          <p:cNvPr id="3" name="מציין מיקום תוכן 2">
            <a:extLst>
              <a:ext uri="{FF2B5EF4-FFF2-40B4-BE49-F238E27FC236}">
                <a16:creationId xmlns:a16="http://schemas.microsoft.com/office/drawing/2014/main" id="{1F94297A-844E-EEA9-2D7A-524337889C3F}"/>
              </a:ext>
            </a:extLst>
          </p:cNvPr>
          <p:cNvSpPr>
            <a:spLocks noGrp="1"/>
          </p:cNvSpPr>
          <p:nvPr>
            <p:ph idx="1"/>
          </p:nvPr>
        </p:nvSpPr>
        <p:spPr/>
        <p:txBody>
          <a:bodyPr/>
          <a:lstStyle/>
          <a:p>
            <a:pPr algn="l" rtl="0"/>
            <a:r>
              <a:rPr lang="en-US" dirty="0"/>
              <a:t>It is challenging to choose a representation of transitions and state that encodes ownership of digital assets:</a:t>
            </a:r>
          </a:p>
          <a:p>
            <a:pPr marL="514350" indent="-514350" algn="l" rtl="0">
              <a:buAutoNum type="arabicParenR"/>
            </a:pPr>
            <a:r>
              <a:rPr lang="en-US" b="1" u="sng" dirty="0"/>
              <a:t>Scarcity</a:t>
            </a:r>
            <a:r>
              <a:rPr lang="en-US" dirty="0"/>
              <a:t> - The supply of assets in the system should be controlled. Duplicating existing assets should be prohibited, and creating new assets should be a privileged operation</a:t>
            </a:r>
          </a:p>
          <a:p>
            <a:pPr marL="514350" indent="-514350" algn="l" rtl="0">
              <a:buAutoNum type="arabicParenR"/>
            </a:pPr>
            <a:r>
              <a:rPr lang="en-US" b="1" u="sng" dirty="0"/>
              <a:t>Access control </a:t>
            </a:r>
            <a:r>
              <a:rPr lang="en-US" dirty="0"/>
              <a:t>- A participant in the system should be able to protect his assets with access control policies.</a:t>
            </a:r>
          </a:p>
        </p:txBody>
      </p:sp>
    </p:spTree>
    <p:extLst>
      <p:ext uri="{BB962C8B-B14F-4D97-AF65-F5344CB8AC3E}">
        <p14:creationId xmlns:p14="http://schemas.microsoft.com/office/powerpoint/2010/main" val="2315219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1580AA-EC45-3E0F-75A5-6EE17E61022F}"/>
              </a:ext>
            </a:extLst>
          </p:cNvPr>
          <p:cNvSpPr>
            <a:spLocks noGrp="1"/>
          </p:cNvSpPr>
          <p:nvPr>
            <p:ph type="title"/>
          </p:nvPr>
        </p:nvSpPr>
        <p:spPr/>
        <p:txBody>
          <a:bodyPr/>
          <a:lstStyle/>
          <a:p>
            <a:pPr algn="l" rtl="0"/>
            <a:r>
              <a:rPr lang="en-US" dirty="0"/>
              <a:t>Straw Coin</a:t>
            </a:r>
            <a:endParaRPr lang="en-IL" dirty="0"/>
          </a:p>
        </p:txBody>
      </p:sp>
      <p:pic>
        <p:nvPicPr>
          <p:cNvPr id="5" name="תמונה 4">
            <a:extLst>
              <a:ext uri="{FF2B5EF4-FFF2-40B4-BE49-F238E27FC236}">
                <a16:creationId xmlns:a16="http://schemas.microsoft.com/office/drawing/2014/main" id="{C294F9B8-1697-BC02-885A-5E54A494C629}"/>
              </a:ext>
            </a:extLst>
          </p:cNvPr>
          <p:cNvPicPr>
            <a:picLocks noChangeAspect="1"/>
          </p:cNvPicPr>
          <p:nvPr/>
        </p:nvPicPr>
        <p:blipFill>
          <a:blip r:embed="rId2"/>
          <a:stretch>
            <a:fillRect/>
          </a:stretch>
        </p:blipFill>
        <p:spPr>
          <a:xfrm>
            <a:off x="1879665" y="2381833"/>
            <a:ext cx="8432669" cy="1620611"/>
          </a:xfrm>
          <a:prstGeom prst="rect">
            <a:avLst/>
          </a:prstGeom>
        </p:spPr>
      </p:pic>
      <mc:AlternateContent xmlns:mc="http://schemas.openxmlformats.org/markup-compatibility/2006" xmlns:a14="http://schemas.microsoft.com/office/drawing/2010/main">
        <mc:Choice Requires="a14">
          <p:sp>
            <p:nvSpPr>
              <p:cNvPr id="6" name="תיבת טקסט 5">
                <a:extLst>
                  <a:ext uri="{FF2B5EF4-FFF2-40B4-BE49-F238E27FC236}">
                    <a16:creationId xmlns:a16="http://schemas.microsoft.com/office/drawing/2014/main" id="{3C5B2E91-0A4C-8195-1253-72CA801C2C2B}"/>
                  </a:ext>
                </a:extLst>
              </p:cNvPr>
              <p:cNvSpPr txBox="1"/>
              <p:nvPr/>
            </p:nvSpPr>
            <p:spPr>
              <a:xfrm>
                <a:off x="1616301" y="4443219"/>
                <a:ext cx="8959395" cy="1234184"/>
              </a:xfrm>
              <a:prstGeom prst="rect">
                <a:avLst/>
              </a:prstGeom>
              <a:noFill/>
            </p:spPr>
            <p:txBody>
              <a:bodyPr wrap="square" rtlCol="0">
                <a:spAutoFit/>
              </a:bodyPr>
              <a:lstStyle/>
              <a:p>
                <a:pPr algn="l" rtl="0"/>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 −</m:t>
                      </m:r>
                      <m:r>
                        <a:rPr lang="en-US" b="0" i="1" smtClean="0">
                          <a:latin typeface="Cambria Math" panose="02040503050406030204" pitchFamily="18" charset="0"/>
                        </a:rPr>
                        <m:t>𝑃𝑢𝑏𝑙𝑖𝑐</m:t>
                      </m:r>
                      <m:r>
                        <a:rPr lang="en-US" b="0" i="1" smtClean="0">
                          <a:latin typeface="Cambria Math" panose="02040503050406030204" pitchFamily="18" charset="0"/>
                        </a:rPr>
                        <m:t> </m:t>
                      </m:r>
                      <m:r>
                        <a:rPr lang="en-US" b="0" i="1" smtClean="0">
                          <a:latin typeface="Cambria Math" panose="02040503050406030204" pitchFamily="18" charset="0"/>
                        </a:rPr>
                        <m:t>𝑘𝑒𝑦</m:t>
                      </m:r>
                    </m:oMath>
                  </m:oMathPara>
                </a14:m>
                <a:endParaRPr lang="en-US" dirty="0">
                  <a:latin typeface="Sitka Small Semibold" pitchFamily="2" charset="0"/>
                </a:endParaRPr>
              </a:p>
              <a:p>
                <a:pPr algn="l" rtl="0"/>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r>
                        <a:rPr lang="en-US" b="0" i="1" smtClean="0">
                          <a:latin typeface="Cambria Math" panose="02040503050406030204" pitchFamily="18" charset="0"/>
                        </a:rPr>
                        <m:t>𝐺𝑙𝑜𝑏𝑎𝑙</m:t>
                      </m:r>
                      <m:r>
                        <a:rPr lang="en-US" b="0" i="1" smtClean="0">
                          <a:latin typeface="Cambria Math" panose="02040503050406030204" pitchFamily="18" charset="0"/>
                        </a:rPr>
                        <m:t> </m:t>
                      </m:r>
                      <m:r>
                        <a:rPr lang="en-US" b="0" i="1" smtClean="0">
                          <a:latin typeface="Cambria Math" panose="02040503050406030204" pitchFamily="18" charset="0"/>
                        </a:rPr>
                        <m:t>𝑆𝑡𝑎𝑡𝑒</m:t>
                      </m:r>
                    </m:oMath>
                  </m:oMathPara>
                </a14:m>
                <a:endParaRPr lang="en-US" b="0" dirty="0">
                  <a:latin typeface="Sitka Small Semibold" pitchFamily="2" charset="0"/>
                </a:endParaRPr>
              </a:p>
              <a:p>
                <a:pPr algn="l" rtl="0"/>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rPr>
                        <m:t>h</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𝑎𝑚𝑜𝑢𝑛𝑡</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𝑐𝑜𝑖𝑛𝑠</m:t>
                      </m:r>
                    </m:oMath>
                  </m:oMathPara>
                </a14:m>
                <a:endParaRPr lang="en-US" b="0" dirty="0">
                  <a:latin typeface="Sitka Small Semibold" pitchFamily="2" charset="0"/>
                </a:endParaRPr>
              </a:p>
              <a:p>
                <a:pPr algn="l" rtl="0"/>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𝐺</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h</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𝑣𝑎𝑙𝑢𝑒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h</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𝑎𝑐𝑐𝑜𝑢𝑛𝑡</m:t>
                      </m:r>
                      <m:r>
                        <a:rPr lang="en-US" b="0" i="1" smtClean="0">
                          <a:latin typeface="Cambria Math" panose="02040503050406030204" pitchFamily="18" charset="0"/>
                        </a:rPr>
                        <m:t> </m:t>
                      </m:r>
                      <m:r>
                        <a:rPr lang="en-US" b="0" i="1" smtClean="0">
                          <a:latin typeface="Cambria Math" panose="02040503050406030204" pitchFamily="18" charset="0"/>
                        </a:rPr>
                        <m:t>𝑟𝑒𝑙𝑎𝑡𝑒𝑑</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h</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𝑝𝑢𝑏𝑙𝑖𝑐</m:t>
                      </m:r>
                      <m:r>
                        <a:rPr lang="en-US" b="0" i="1" smtClean="0">
                          <a:latin typeface="Cambria Math" panose="02040503050406030204" pitchFamily="18" charset="0"/>
                        </a:rPr>
                        <m:t> </m:t>
                      </m:r>
                      <m:r>
                        <a:rPr lang="en-US" b="0" i="1" smtClean="0">
                          <a:latin typeface="Cambria Math" panose="02040503050406030204" pitchFamily="18" charset="0"/>
                        </a:rPr>
                        <m:t>𝑘𝑒𝑦</m:t>
                      </m:r>
                      <m:r>
                        <a:rPr lang="en-US" b="0" i="1" smtClean="0">
                          <a:latin typeface="Cambria Math" panose="02040503050406030204" pitchFamily="18" charset="0"/>
                        </a:rPr>
                        <m:t> </m:t>
                      </m:r>
                      <m:r>
                        <a:rPr lang="en-US" b="0" i="1" smtClean="0">
                          <a:latin typeface="Cambria Math" panose="02040503050406030204" pitchFamily="18" charset="0"/>
                        </a:rPr>
                        <m:t>𝐾</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h</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𝑔𝑙𝑜𝑏𝑎𝑙</m:t>
                      </m:r>
                      <m:r>
                        <a:rPr lang="en-US" b="0" i="1" smtClean="0">
                          <a:latin typeface="Cambria Math" panose="02040503050406030204" pitchFamily="18" charset="0"/>
                        </a:rPr>
                        <m:t> </m:t>
                      </m:r>
                      <m:r>
                        <a:rPr lang="en-US" b="0" i="1" smtClean="0">
                          <a:latin typeface="Cambria Math" panose="02040503050406030204" pitchFamily="18" charset="0"/>
                        </a:rPr>
                        <m:t>𝑠𝑡𝑎𝑡𝑒</m:t>
                      </m:r>
                    </m:oMath>
                  </m:oMathPara>
                </a14:m>
                <a:endParaRPr lang="en-US" dirty="0">
                  <a:latin typeface="Sitka Small Semibold" pitchFamily="2" charset="0"/>
                </a:endParaRPr>
              </a:p>
            </p:txBody>
          </p:sp>
        </mc:Choice>
        <mc:Fallback xmlns="">
          <p:sp>
            <p:nvSpPr>
              <p:cNvPr id="6" name="תיבת טקסט 5">
                <a:extLst>
                  <a:ext uri="{FF2B5EF4-FFF2-40B4-BE49-F238E27FC236}">
                    <a16:creationId xmlns:a16="http://schemas.microsoft.com/office/drawing/2014/main" id="{3C5B2E91-0A4C-8195-1253-72CA801C2C2B}"/>
                  </a:ext>
                </a:extLst>
              </p:cNvPr>
              <p:cNvSpPr txBox="1">
                <a:spLocks noRot="1" noChangeAspect="1" noMove="1" noResize="1" noEditPoints="1" noAdjustHandles="1" noChangeArrowheads="1" noChangeShapeType="1" noTextEdit="1"/>
              </p:cNvSpPr>
              <p:nvPr/>
            </p:nvSpPr>
            <p:spPr>
              <a:xfrm>
                <a:off x="1616301" y="4443219"/>
                <a:ext cx="8959395" cy="1234184"/>
              </a:xfrm>
              <a:prstGeom prst="rect">
                <a:avLst/>
              </a:prstGeom>
              <a:blipFill>
                <a:blip r:embed="rId3"/>
                <a:stretch>
                  <a:fillRect b="-990"/>
                </a:stretch>
              </a:blipFill>
            </p:spPr>
            <p:txBody>
              <a:bodyPr/>
              <a:lstStyle/>
              <a:p>
                <a:r>
                  <a:rPr lang="en-IL">
                    <a:noFill/>
                  </a:rPr>
                  <a:t> </a:t>
                </a:r>
              </a:p>
            </p:txBody>
          </p:sp>
        </mc:Fallback>
      </mc:AlternateContent>
    </p:spTree>
    <p:extLst>
      <p:ext uri="{BB962C8B-B14F-4D97-AF65-F5344CB8AC3E}">
        <p14:creationId xmlns:p14="http://schemas.microsoft.com/office/powerpoint/2010/main" val="3452135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1580AA-EC45-3E0F-75A5-6EE17E61022F}"/>
              </a:ext>
            </a:extLst>
          </p:cNvPr>
          <p:cNvSpPr>
            <a:spLocks noGrp="1"/>
          </p:cNvSpPr>
          <p:nvPr>
            <p:ph type="title"/>
          </p:nvPr>
        </p:nvSpPr>
        <p:spPr/>
        <p:txBody>
          <a:bodyPr/>
          <a:lstStyle/>
          <a:p>
            <a:pPr algn="l" rtl="0"/>
            <a:r>
              <a:rPr lang="en-US" dirty="0"/>
              <a:t>Straw Coin</a:t>
            </a:r>
            <a:endParaRPr lang="en-IL" dirty="0"/>
          </a:p>
        </p:txBody>
      </p:sp>
      <mc:AlternateContent xmlns:mc="http://schemas.openxmlformats.org/markup-compatibility/2006" xmlns:a14="http://schemas.microsoft.com/office/drawing/2010/main">
        <mc:Choice Requires="a14">
          <p:sp>
            <p:nvSpPr>
              <p:cNvPr id="6" name="תיבת טקסט 5">
                <a:extLst>
                  <a:ext uri="{FF2B5EF4-FFF2-40B4-BE49-F238E27FC236}">
                    <a16:creationId xmlns:a16="http://schemas.microsoft.com/office/drawing/2014/main" id="{3C5B2E91-0A4C-8195-1253-72CA801C2C2B}"/>
                  </a:ext>
                </a:extLst>
              </p:cNvPr>
              <p:cNvSpPr txBox="1"/>
              <p:nvPr/>
            </p:nvSpPr>
            <p:spPr>
              <a:xfrm>
                <a:off x="1616301" y="5087058"/>
                <a:ext cx="8959395" cy="646331"/>
              </a:xfrm>
              <a:prstGeom prst="rect">
                <a:avLst/>
              </a:prstGeom>
              <a:noFill/>
            </p:spPr>
            <p:txBody>
              <a:bodyPr wrap="square" rtlCol="0">
                <a:spAutoFit/>
              </a:bodyPr>
              <a:lstStyle/>
              <a:p>
                <a:pPr algn="l" rtl="0"/>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𝑎</m:t>
                        </m:r>
                      </m:sub>
                    </m:sSub>
                  </m:oMath>
                </a14:m>
                <a:r>
                  <a:rPr lang="en-US" dirty="0">
                    <a:latin typeface="Sitka Small Semibold" pitchFamily="2" charset="0"/>
                  </a:rPr>
                  <a:t>– </a:t>
                </a:r>
                <a14:m>
                  <m:oMath xmlns:m="http://schemas.openxmlformats.org/officeDocument/2006/math">
                    <m:r>
                      <a:rPr lang="en-US" b="0" i="1" smtClean="0">
                        <a:latin typeface="Cambria Math" panose="02040503050406030204" pitchFamily="18" charset="0"/>
                      </a:rPr>
                      <m:t>𝐴𝑙𝑖𝑐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𝑝𝑢𝑏𝑙𝑖𝑐</m:t>
                    </m:r>
                    <m:r>
                      <a:rPr lang="en-US" b="0" i="1" smtClean="0">
                        <a:latin typeface="Cambria Math" panose="02040503050406030204" pitchFamily="18" charset="0"/>
                      </a:rPr>
                      <m:t> </m:t>
                    </m:r>
                    <m:r>
                      <a:rPr lang="en-US" b="0" i="1" smtClean="0">
                        <a:latin typeface="Cambria Math" panose="02040503050406030204" pitchFamily="18" charset="0"/>
                      </a:rPr>
                      <m:t>𝑘𝑒𝑦</m:t>
                    </m:r>
                  </m:oMath>
                </a14:m>
                <a:endParaRPr lang="en-US" dirty="0">
                  <a:latin typeface="Sitka Small Semibold" pitchFamily="2" charset="0"/>
                </a:endParaRPr>
              </a:p>
              <a:p>
                <a:pPr algn="l" rtl="0"/>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𝑏</m:t>
                        </m:r>
                      </m:sub>
                    </m:sSub>
                  </m:oMath>
                </a14:m>
                <a:r>
                  <a:rPr lang="en-US" dirty="0">
                    <a:latin typeface="Sitka Small Semibold" pitchFamily="2" charset="0"/>
                  </a:rPr>
                  <a:t>–</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𝐵𝑜𝑏</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𝑝𝑢𝑏𝑙𝑖𝑐</m:t>
                    </m:r>
                    <m:r>
                      <a:rPr lang="en-US" b="0" i="1" smtClean="0">
                        <a:latin typeface="Cambria Math" panose="02040503050406030204" pitchFamily="18" charset="0"/>
                      </a:rPr>
                      <m:t> </m:t>
                    </m:r>
                    <m:r>
                      <a:rPr lang="en-US" b="0" i="1" smtClean="0">
                        <a:latin typeface="Cambria Math" panose="02040503050406030204" pitchFamily="18" charset="0"/>
                      </a:rPr>
                      <m:t>𝑘𝑒𝑦</m:t>
                    </m:r>
                  </m:oMath>
                </a14:m>
                <a:endParaRPr lang="en-US" dirty="0">
                  <a:latin typeface="Sitka Small Semibold" pitchFamily="2" charset="0"/>
                </a:endParaRPr>
              </a:p>
            </p:txBody>
          </p:sp>
        </mc:Choice>
        <mc:Fallback xmlns="">
          <p:sp>
            <p:nvSpPr>
              <p:cNvPr id="6" name="תיבת טקסט 5">
                <a:extLst>
                  <a:ext uri="{FF2B5EF4-FFF2-40B4-BE49-F238E27FC236}">
                    <a16:creationId xmlns:a16="http://schemas.microsoft.com/office/drawing/2014/main" id="{3C5B2E91-0A4C-8195-1253-72CA801C2C2B}"/>
                  </a:ext>
                </a:extLst>
              </p:cNvPr>
              <p:cNvSpPr txBox="1">
                <a:spLocks noRot="1" noChangeAspect="1" noMove="1" noResize="1" noEditPoints="1" noAdjustHandles="1" noChangeArrowheads="1" noChangeShapeType="1" noTextEdit="1"/>
              </p:cNvSpPr>
              <p:nvPr/>
            </p:nvSpPr>
            <p:spPr>
              <a:xfrm>
                <a:off x="1616301" y="5087058"/>
                <a:ext cx="8959395" cy="646331"/>
              </a:xfrm>
              <a:prstGeom prst="rect">
                <a:avLst/>
              </a:prstGeom>
              <a:blipFill>
                <a:blip r:embed="rId2"/>
                <a:stretch>
                  <a:fillRect t="-4673" b="-13084"/>
                </a:stretch>
              </a:blipFill>
            </p:spPr>
            <p:txBody>
              <a:bodyPr/>
              <a:lstStyle/>
              <a:p>
                <a:r>
                  <a:rPr lang="en-IL">
                    <a:noFill/>
                  </a:rPr>
                  <a:t> </a:t>
                </a:r>
              </a:p>
            </p:txBody>
          </p:sp>
        </mc:Fallback>
      </mc:AlternateContent>
      <p:pic>
        <p:nvPicPr>
          <p:cNvPr id="4" name="תמונה 3">
            <a:extLst>
              <a:ext uri="{FF2B5EF4-FFF2-40B4-BE49-F238E27FC236}">
                <a16:creationId xmlns:a16="http://schemas.microsoft.com/office/drawing/2014/main" id="{8BA63D80-F30F-94E1-6B9C-C567F62C070E}"/>
              </a:ext>
            </a:extLst>
          </p:cNvPr>
          <p:cNvPicPr>
            <a:picLocks noChangeAspect="1"/>
          </p:cNvPicPr>
          <p:nvPr/>
        </p:nvPicPr>
        <p:blipFill>
          <a:blip r:embed="rId3"/>
          <a:stretch>
            <a:fillRect/>
          </a:stretch>
        </p:blipFill>
        <p:spPr>
          <a:xfrm>
            <a:off x="2022806" y="2380890"/>
            <a:ext cx="8146388" cy="2096220"/>
          </a:xfrm>
          <a:prstGeom prst="rect">
            <a:avLst/>
          </a:prstGeom>
        </p:spPr>
      </p:pic>
    </p:spTree>
    <p:extLst>
      <p:ext uri="{BB962C8B-B14F-4D97-AF65-F5344CB8AC3E}">
        <p14:creationId xmlns:p14="http://schemas.microsoft.com/office/powerpoint/2010/main" val="298597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1580AA-EC45-3E0F-75A5-6EE17E61022F}"/>
              </a:ext>
            </a:extLst>
          </p:cNvPr>
          <p:cNvSpPr>
            <a:spLocks noGrp="1"/>
          </p:cNvSpPr>
          <p:nvPr>
            <p:ph type="title"/>
          </p:nvPr>
        </p:nvSpPr>
        <p:spPr/>
        <p:txBody>
          <a:bodyPr/>
          <a:lstStyle/>
          <a:p>
            <a:pPr algn="l" rtl="0"/>
            <a:r>
              <a:rPr lang="en-US" dirty="0"/>
              <a:t>Straw Coin</a:t>
            </a:r>
            <a:endParaRPr lang="en-IL" dirty="0"/>
          </a:p>
        </p:txBody>
      </p:sp>
      <mc:AlternateContent xmlns:mc="http://schemas.openxmlformats.org/markup-compatibility/2006" xmlns:a14="http://schemas.microsoft.com/office/drawing/2010/main">
        <mc:Choice Requires="a14">
          <p:sp>
            <p:nvSpPr>
              <p:cNvPr id="6" name="תיבת טקסט 5">
                <a:extLst>
                  <a:ext uri="{FF2B5EF4-FFF2-40B4-BE49-F238E27FC236}">
                    <a16:creationId xmlns:a16="http://schemas.microsoft.com/office/drawing/2014/main" id="{3C5B2E91-0A4C-8195-1253-72CA801C2C2B}"/>
                  </a:ext>
                </a:extLst>
              </p:cNvPr>
              <p:cNvSpPr txBox="1"/>
              <p:nvPr/>
            </p:nvSpPr>
            <p:spPr>
              <a:xfrm>
                <a:off x="1616301" y="5216103"/>
                <a:ext cx="8959395" cy="396391"/>
              </a:xfrm>
              <a:prstGeom prst="rect">
                <a:avLst/>
              </a:prstGeom>
              <a:noFill/>
            </p:spPr>
            <p:txBody>
              <a:bodyPr wrap="square" rtlCol="0">
                <a:spAutoFit/>
              </a:bodyPr>
              <a:lstStyle/>
              <a:p>
                <a:pPr algn="l" rtl="0"/>
                <a14:m>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𝐾</m:t>
                            </m:r>
                          </m:sub>
                        </m:sSub>
                      </m:e>
                      <m:sub>
                        <m:r>
                          <a:rPr lang="en-US" b="0" i="1" smtClean="0">
                            <a:latin typeface="Cambria Math" panose="02040503050406030204" pitchFamily="18" charset="0"/>
                          </a:rPr>
                          <m:t>𝑎</m:t>
                        </m:r>
                      </m:sub>
                    </m:sSub>
                  </m:oMath>
                </a14:m>
                <a:r>
                  <a:rPr lang="en-US" dirty="0">
                    <a:latin typeface="Sitka Small Semibold" pitchFamily="2" charset="0"/>
                  </a:rPr>
                  <a:t>– </a:t>
                </a:r>
                <a14:m>
                  <m:oMath xmlns:m="http://schemas.openxmlformats.org/officeDocument/2006/math">
                    <m:r>
                      <a:rPr lang="en-US" b="0" i="1" smtClean="0">
                        <a:latin typeface="Cambria Math" panose="02040503050406030204" pitchFamily="18" charset="0"/>
                      </a:rPr>
                      <m:t>𝐴𝑙𝑖𝑐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𝑠𝑖𝑔𝑛𝑡𝑢𝑟𝑒</m:t>
                    </m:r>
                    <m:r>
                      <a:rPr lang="en-US" b="0" i="1" smtClean="0">
                        <a:latin typeface="Cambria Math" panose="02040503050406030204" pitchFamily="18" charset="0"/>
                      </a:rPr>
                      <m:t> </m:t>
                    </m:r>
                    <m:r>
                      <a:rPr lang="en-US" b="0" i="1" smtClean="0">
                        <a:latin typeface="Cambria Math" panose="02040503050406030204" pitchFamily="18" charset="0"/>
                      </a:rPr>
                      <m:t>𝑢𝑠𝑖𝑛𝑔</m:t>
                    </m:r>
                    <m:r>
                      <a:rPr lang="en-US" b="0" i="1" smtClean="0">
                        <a:latin typeface="Cambria Math" panose="02040503050406030204" pitchFamily="18" charset="0"/>
                      </a:rPr>
                      <m:t> </m:t>
                    </m:r>
                    <m:r>
                      <a:rPr lang="en-US" b="0" i="1" smtClean="0">
                        <a:latin typeface="Cambria Math" panose="02040503050406030204" pitchFamily="18" charset="0"/>
                      </a:rPr>
                      <m:t>h</m:t>
                    </m:r>
                    <m:r>
                      <a:rPr lang="en-US" b="0" i="1" smtClean="0">
                        <a:latin typeface="Cambria Math" panose="02040503050406030204" pitchFamily="18" charset="0"/>
                      </a:rPr>
                      <m:t>𝑒𝑟</m:t>
                    </m:r>
                    <m:r>
                      <a:rPr lang="en-US" b="0" i="1" smtClean="0">
                        <a:latin typeface="Cambria Math" panose="02040503050406030204" pitchFamily="18" charset="0"/>
                      </a:rPr>
                      <m:t> </m:t>
                    </m:r>
                    <m:r>
                      <a:rPr lang="en-US" b="0" i="1" smtClean="0">
                        <a:latin typeface="Cambria Math" panose="02040503050406030204" pitchFamily="18" charset="0"/>
                      </a:rPr>
                      <m:t>𝑠𝑒𝑐𝑟𝑒𝑡</m:t>
                    </m:r>
                    <m:r>
                      <a:rPr lang="en-US" b="0" i="1" smtClean="0">
                        <a:latin typeface="Cambria Math" panose="02040503050406030204" pitchFamily="18" charset="0"/>
                      </a:rPr>
                      <m:t> </m:t>
                    </m:r>
                    <m:r>
                      <a:rPr lang="en-US" b="0" i="1" smtClean="0">
                        <a:latin typeface="Cambria Math" panose="02040503050406030204" pitchFamily="18" charset="0"/>
                      </a:rPr>
                      <m:t>𝑘𝑒𝑦</m:t>
                    </m:r>
                    <m:r>
                      <a:rPr lang="en-US" b="0" i="1" smtClean="0">
                        <a:latin typeface="Cambria Math" panose="02040503050406030204" pitchFamily="18" charset="0"/>
                      </a:rPr>
                      <m:t> </m:t>
                    </m:r>
                    <m:r>
                      <a:rPr lang="en-US" b="0" i="1" smtClean="0">
                        <a:latin typeface="Cambria Math" panose="02040503050406030204" pitchFamily="18" charset="0"/>
                      </a:rPr>
                      <m:t>𝑎𝑡𝑡𝑎𝑐</m:t>
                    </m:r>
                    <m:r>
                      <a:rPr lang="en-US" b="0" i="1" smtClean="0">
                        <a:latin typeface="Cambria Math" panose="02040503050406030204" pitchFamily="18" charset="0"/>
                      </a:rPr>
                      <m:t>h</m:t>
                    </m:r>
                    <m:r>
                      <a:rPr lang="en-US" b="0" i="1" smtClean="0">
                        <a:latin typeface="Cambria Math" panose="02040503050406030204" pitchFamily="18" charset="0"/>
                      </a:rPr>
                      <m:t>𝑒𝑑</m:t>
                    </m:r>
                    <m:r>
                      <a:rPr lang="en-US" b="0" i="1" smtClean="0">
                        <a:latin typeface="Cambria Math" panose="02040503050406030204" pitchFamily="18" charset="0"/>
                      </a:rPr>
                      <m:t> </m:t>
                    </m:r>
                    <m:r>
                      <a:rPr lang="en-US" b="0" i="1" smtClean="0">
                        <a:latin typeface="Cambria Math" panose="02040503050406030204" pitchFamily="18" charset="0"/>
                      </a:rPr>
                      <m:t>𝑤𝑖𝑡</m:t>
                    </m:r>
                    <m:r>
                      <a:rPr lang="en-US" b="0" i="1" smtClean="0">
                        <a:latin typeface="Cambria Math" panose="02040503050406030204" pitchFamily="18" charset="0"/>
                      </a:rPr>
                      <m:t>h</m:t>
                    </m:r>
                    <m:r>
                      <a:rPr lang="en-US" b="0" i="1" smtClean="0">
                        <a:latin typeface="Cambria Math" panose="02040503050406030204" pitchFamily="18" charset="0"/>
                      </a:rPr>
                      <m:t> </m:t>
                    </m:r>
                    <m:r>
                      <a:rPr lang="en-US" b="0" i="1" smtClean="0">
                        <a:latin typeface="Cambria Math" panose="02040503050406030204" pitchFamily="18" charset="0"/>
                      </a:rPr>
                      <m:t>h</m:t>
                    </m:r>
                    <m:r>
                      <a:rPr lang="en-US" b="0" i="1" smtClean="0">
                        <a:latin typeface="Cambria Math" panose="02040503050406030204" pitchFamily="18" charset="0"/>
                      </a:rPr>
                      <m:t>𝑒𝑟</m:t>
                    </m:r>
                    <m:r>
                      <a:rPr lang="en-US" b="0" i="1" smtClean="0">
                        <a:latin typeface="Cambria Math" panose="02040503050406030204" pitchFamily="18" charset="0"/>
                      </a:rPr>
                      <m:t> </m:t>
                    </m:r>
                    <m:r>
                      <a:rPr lang="en-US" b="0" i="1" smtClean="0">
                        <a:latin typeface="Cambria Math" panose="02040503050406030204" pitchFamily="18" charset="0"/>
                      </a:rPr>
                      <m:t>𝑝𝑢𝑏𝑙𝑖𝑐</m:t>
                    </m:r>
                    <m:r>
                      <a:rPr lang="en-US" b="0" i="1" smtClean="0">
                        <a:latin typeface="Cambria Math" panose="02040503050406030204" pitchFamily="18" charset="0"/>
                      </a:rPr>
                      <m:t> </m:t>
                    </m:r>
                    <m:r>
                      <a:rPr lang="en-US" b="0" i="1" smtClean="0">
                        <a:latin typeface="Cambria Math" panose="02040503050406030204" pitchFamily="18" charset="0"/>
                      </a:rPr>
                      <m:t>𝑘𝑒𝑦</m:t>
                    </m:r>
                  </m:oMath>
                </a14:m>
                <a:endParaRPr lang="en-IL" dirty="0">
                  <a:latin typeface="Sitka Small Semibold" pitchFamily="2" charset="0"/>
                </a:endParaRPr>
              </a:p>
            </p:txBody>
          </p:sp>
        </mc:Choice>
        <mc:Fallback xmlns="">
          <p:sp>
            <p:nvSpPr>
              <p:cNvPr id="6" name="תיבת טקסט 5">
                <a:extLst>
                  <a:ext uri="{FF2B5EF4-FFF2-40B4-BE49-F238E27FC236}">
                    <a16:creationId xmlns:a16="http://schemas.microsoft.com/office/drawing/2014/main" id="{3C5B2E91-0A4C-8195-1253-72CA801C2C2B}"/>
                  </a:ext>
                </a:extLst>
              </p:cNvPr>
              <p:cNvSpPr txBox="1">
                <a:spLocks noRot="1" noChangeAspect="1" noMove="1" noResize="1" noEditPoints="1" noAdjustHandles="1" noChangeArrowheads="1" noChangeShapeType="1" noTextEdit="1"/>
              </p:cNvSpPr>
              <p:nvPr/>
            </p:nvSpPr>
            <p:spPr>
              <a:xfrm>
                <a:off x="1616301" y="5216103"/>
                <a:ext cx="8959395" cy="396391"/>
              </a:xfrm>
              <a:prstGeom prst="rect">
                <a:avLst/>
              </a:prstGeom>
              <a:blipFill>
                <a:blip r:embed="rId2"/>
                <a:stretch>
                  <a:fillRect t="-9231" b="-16923"/>
                </a:stretch>
              </a:blipFill>
            </p:spPr>
            <p:txBody>
              <a:bodyPr/>
              <a:lstStyle/>
              <a:p>
                <a:r>
                  <a:rPr lang="en-IL">
                    <a:noFill/>
                  </a:rPr>
                  <a:t> </a:t>
                </a:r>
              </a:p>
            </p:txBody>
          </p:sp>
        </mc:Fallback>
      </mc:AlternateContent>
      <p:pic>
        <p:nvPicPr>
          <p:cNvPr id="5" name="תמונה 4">
            <a:extLst>
              <a:ext uri="{FF2B5EF4-FFF2-40B4-BE49-F238E27FC236}">
                <a16:creationId xmlns:a16="http://schemas.microsoft.com/office/drawing/2014/main" id="{F5112017-7668-6D6A-C7E6-B8E133B7DD15}"/>
              </a:ext>
            </a:extLst>
          </p:cNvPr>
          <p:cNvPicPr>
            <a:picLocks noChangeAspect="1"/>
          </p:cNvPicPr>
          <p:nvPr/>
        </p:nvPicPr>
        <p:blipFill>
          <a:blip r:embed="rId3"/>
          <a:stretch>
            <a:fillRect/>
          </a:stretch>
        </p:blipFill>
        <p:spPr>
          <a:xfrm>
            <a:off x="214279" y="2416629"/>
            <a:ext cx="11763441" cy="2342823"/>
          </a:xfrm>
          <a:prstGeom prst="rect">
            <a:avLst/>
          </a:prstGeom>
        </p:spPr>
      </p:pic>
    </p:spTree>
    <p:extLst>
      <p:ext uri="{BB962C8B-B14F-4D97-AF65-F5344CB8AC3E}">
        <p14:creationId xmlns:p14="http://schemas.microsoft.com/office/powerpoint/2010/main" val="3361303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 חדר ישיבות">
  <a:themeElements>
    <a:clrScheme name="יונים - חדר ישיבות">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יונים - חדר ישיבות">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יונים - חדר ישיבות">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41530</TotalTime>
  <Words>1331</Words>
  <Application>Microsoft Office PowerPoint</Application>
  <PresentationFormat>מסך רחב</PresentationFormat>
  <Paragraphs>152</Paragraphs>
  <Slides>35</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35</vt:i4>
      </vt:variant>
    </vt:vector>
  </HeadingPairs>
  <TitlesOfParts>
    <vt:vector size="41" baseType="lpstr">
      <vt:lpstr>Arial</vt:lpstr>
      <vt:lpstr>Cambria Math</vt:lpstr>
      <vt:lpstr>Century Gothic</vt:lpstr>
      <vt:lpstr>Sitka Small Semibold</vt:lpstr>
      <vt:lpstr>Wingdings 3</vt:lpstr>
      <vt:lpstr>יונים - חדר ישיבות</vt:lpstr>
      <vt:lpstr>MOVE: A Language With Programmable Resources</vt:lpstr>
      <vt:lpstr>Overview</vt:lpstr>
      <vt:lpstr>Background</vt:lpstr>
      <vt:lpstr>Managing Digital Assets on a Blockchain  </vt:lpstr>
      <vt:lpstr>Encoding Digital Assets in an Open System</vt:lpstr>
      <vt:lpstr>Challenges</vt:lpstr>
      <vt:lpstr>Straw Coin</vt:lpstr>
      <vt:lpstr>Straw Coin</vt:lpstr>
      <vt:lpstr>Straw Coin</vt:lpstr>
      <vt:lpstr>Problems with existing Blockchain Languages</vt:lpstr>
      <vt:lpstr>Problems with existing Blockchain Languages</vt:lpstr>
      <vt:lpstr>Problems with existing Blockchain Languages</vt:lpstr>
      <vt:lpstr>Problems with existing Blockchain Languages</vt:lpstr>
      <vt:lpstr>Partial solutions</vt:lpstr>
      <vt:lpstr>Move Design</vt:lpstr>
      <vt:lpstr>Move Design</vt:lpstr>
      <vt:lpstr>First-Class Assets</vt:lpstr>
      <vt:lpstr>Flexibility</vt:lpstr>
      <vt:lpstr>Safety</vt:lpstr>
      <vt:lpstr>Verifiability</vt:lpstr>
      <vt:lpstr>Verifiability</vt:lpstr>
      <vt:lpstr>Move Overview</vt:lpstr>
      <vt:lpstr>Modules/Resources/Procedures</vt:lpstr>
      <vt:lpstr>Modules/Resources/Procedures</vt:lpstr>
      <vt:lpstr>Peer-to-Peer Payment</vt:lpstr>
      <vt:lpstr>Peer-to-Peer Payment Transaction Script</vt:lpstr>
      <vt:lpstr>Peer-to-Peer Payment</vt:lpstr>
      <vt:lpstr>Peer-to-Peer Payment</vt:lpstr>
      <vt:lpstr>The Move Language - Definitions</vt:lpstr>
      <vt:lpstr>Move Semantics</vt:lpstr>
      <vt:lpstr>Move Semantics</vt:lpstr>
      <vt:lpstr>Bytecode Interpreter </vt:lpstr>
      <vt:lpstr>Bytecode Verifier</vt:lpstr>
      <vt:lpstr>Move Virtual Machine</vt:lpstr>
      <vt:lpstr>Move Virtual Machine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 A Language With Programmable Resources</dc:title>
  <dc:creator>or almog</dc:creator>
  <cp:lastModifiedBy>or almog</cp:lastModifiedBy>
  <cp:revision>11</cp:revision>
  <dcterms:created xsi:type="dcterms:W3CDTF">2023-05-12T10:03:18Z</dcterms:created>
  <dcterms:modified xsi:type="dcterms:W3CDTF">2023-06-10T22:19:26Z</dcterms:modified>
</cp:coreProperties>
</file>