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43"/>
  </p:notesMasterIdLst>
  <p:sldIdLst>
    <p:sldId id="256" r:id="rId5"/>
    <p:sldId id="257" r:id="rId6"/>
    <p:sldId id="259" r:id="rId7"/>
    <p:sldId id="261" r:id="rId8"/>
    <p:sldId id="295" r:id="rId9"/>
    <p:sldId id="296" r:id="rId10"/>
    <p:sldId id="263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8" r:id="rId26"/>
    <p:sldId id="311" r:id="rId27"/>
    <p:sldId id="312" r:id="rId28"/>
    <p:sldId id="313" r:id="rId29"/>
    <p:sldId id="314" r:id="rId30"/>
    <p:sldId id="315" r:id="rId31"/>
    <p:sldId id="317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278" r:id="rId4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4"/>
    </p:embeddedFont>
    <p:embeddedFont>
      <p:font typeface="Lato" panose="020F0502020204030203" pitchFamily="34" charset="0"/>
      <p:regular r:id="rId45"/>
      <p:bold r:id="rId46"/>
      <p:italic r:id="rId47"/>
      <p:boldItalic r:id="rId48"/>
    </p:embeddedFont>
    <p:embeddedFont>
      <p:font typeface="Raleway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52" d="100"/>
          <a:sy n="152" d="100"/>
        </p:scale>
        <p:origin x="754" y="86"/>
      </p:cViewPr>
      <p:guideLst>
        <p:guide orient="horz" pos="15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219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545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890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47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886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043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737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738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435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13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869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167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348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632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597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735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994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965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029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66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5384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8699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454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0999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53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2852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703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7246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02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80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46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42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364273" y="2571750"/>
            <a:ext cx="8222166" cy="248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 Polymorphic Intermediate Verification Language: Design and Logical Encoding</a:t>
            </a:r>
            <a:br>
              <a:rPr lang="en-US" sz="3600" dirty="0"/>
            </a:br>
            <a:r>
              <a:rPr lang="en-US" sz="1200" dirty="0"/>
              <a:t> </a:t>
            </a:r>
            <a:br>
              <a:rPr lang="en-US" sz="1200" dirty="0"/>
            </a:br>
            <a:r>
              <a:rPr lang="en-US" sz="1400" dirty="0"/>
              <a:t>K. </a:t>
            </a:r>
            <a:r>
              <a:rPr lang="en-US" sz="1400" dirty="0" err="1"/>
              <a:t>Rustan</a:t>
            </a:r>
            <a:r>
              <a:rPr lang="en-US" sz="1400" dirty="0"/>
              <a:t> M. </a:t>
            </a:r>
            <a:r>
              <a:rPr lang="en-US" sz="1400" dirty="0" err="1"/>
              <a:t>Leino</a:t>
            </a:r>
            <a:r>
              <a:rPr lang="en-US" sz="1400" dirty="0"/>
              <a:t>, Microsoft Research</a:t>
            </a:r>
            <a:br>
              <a:rPr lang="en-US" sz="1400" dirty="0"/>
            </a:br>
            <a:r>
              <a:rPr lang="en-US" sz="1400" dirty="0"/>
              <a:t>Philipp </a:t>
            </a:r>
            <a:r>
              <a:rPr lang="en-US" sz="1400" dirty="0" err="1"/>
              <a:t>Rümmer</a:t>
            </a:r>
            <a:r>
              <a:rPr lang="en-US" sz="1400" dirty="0"/>
              <a:t>, Oxford University Computing Laboratory </a:t>
            </a:r>
            <a:br>
              <a:rPr lang="en-US" sz="1400" dirty="0"/>
            </a:b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795455" y="222354"/>
            <a:ext cx="6073696" cy="526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Boogie 2 Type declarations</a:t>
            </a:r>
            <a:endParaRPr sz="28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7916F09-CF8F-547D-700D-76D9994D5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02" y="748629"/>
            <a:ext cx="8289073" cy="2454002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0BB30BC-D2B5-314F-E8EE-E580D4A74D07}"/>
              </a:ext>
            </a:extLst>
          </p:cNvPr>
          <p:cNvSpPr txBox="1"/>
          <p:nvPr/>
        </p:nvSpPr>
        <p:spPr>
          <a:xfrm>
            <a:off x="421961" y="3078660"/>
            <a:ext cx="8058614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rgbClr val="677480"/>
                </a:solidFill>
              </a:rPr>
              <a:t>An example of how object-oriented program features can be modeled in Boogie.</a:t>
            </a:r>
          </a:p>
          <a:p>
            <a:endParaRPr lang="en-US" sz="1600" dirty="0">
              <a:solidFill>
                <a:srgbClr val="67748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7480"/>
                </a:solidFill>
              </a:rPr>
              <a:t>Ref is a nullary type constructor, and Field is a unary type constructor.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7748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7480"/>
                </a:solidFill>
              </a:rPr>
              <a:t>The modifier unique is used to say that the constant declared has different value than all other unique constants.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7748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7480"/>
                </a:solidFill>
              </a:rPr>
              <a:t>The </a:t>
            </a:r>
            <a:r>
              <a:rPr lang="en-US" dirty="0" err="1">
                <a:solidFill>
                  <a:srgbClr val="677480"/>
                </a:solidFill>
              </a:rPr>
              <a:t>HeapType</a:t>
            </a:r>
            <a:r>
              <a:rPr lang="en-US" dirty="0">
                <a:solidFill>
                  <a:srgbClr val="677480"/>
                </a:solidFill>
              </a:rPr>
              <a:t> is a polymorphic map that represents the heap.</a:t>
            </a:r>
            <a:endParaRPr lang="he-IL" dirty="0">
              <a:solidFill>
                <a:srgbClr val="677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3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41661" y="9819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Boogie 2 Expressions</a:t>
            </a: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25;p17">
                <a:extLst>
                  <a:ext uri="{FF2B5EF4-FFF2-40B4-BE49-F238E27FC236}">
                    <a16:creationId xmlns:a16="http://schemas.microsoft.com/office/drawing/2014/main" id="{AA8CBD93-00FF-AD42-C7CA-CB4C7EF6D5F3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14300" lvl="0" indent="0" algn="l" rtl="0">
                  <a:spcBef>
                    <a:spcPts val="600"/>
                  </a:spcBef>
                  <a:spcAft>
                    <a:spcPts val="0"/>
                  </a:spcAft>
                  <a:buSzPts val="1800"/>
                  <a:buNone/>
                </a:pPr>
                <a:r>
                  <a:rPr lang="en" sz="2000" dirty="0"/>
                  <a:t>Boogie expressions include:</a:t>
                </a:r>
              </a:p>
              <a:p>
                <a:r>
                  <a:rPr lang="en" sz="1900" dirty="0"/>
                  <a:t>Variables and constants.</a:t>
                </a:r>
                <a:br>
                  <a:rPr lang="en" sz="1900" dirty="0"/>
                </a:br>
                <a:endParaRPr lang="en" sz="1900" dirty="0"/>
              </a:p>
              <a:p>
                <a:r>
                  <a:rPr lang="en" sz="1900" dirty="0"/>
                  <a:t>Function applications.</a:t>
                </a:r>
                <a:br>
                  <a:rPr lang="en" sz="1900" dirty="0"/>
                </a:br>
                <a:endParaRPr lang="en" sz="1900" dirty="0"/>
              </a:p>
              <a:p>
                <a:r>
                  <a:rPr lang="en" sz="1900" dirty="0"/>
                  <a:t>Logical(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∧, ∨,¬</m:t>
                    </m:r>
                  </m:oMath>
                </a14:m>
                <a:r>
                  <a:rPr lang="en" sz="1900" dirty="0"/>
                  <a:t>), Arithmetic(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+,−,∗,/</m:t>
                    </m:r>
                  </m:oMath>
                </a14:m>
                <a:r>
                  <a:rPr lang="en" sz="1900" dirty="0"/>
                  <a:t>) and Relational(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&gt;,&lt;,=</m:t>
                    </m:r>
                  </m:oMath>
                </a14:m>
                <a:r>
                  <a:rPr lang="en" sz="1900" dirty="0"/>
                  <a:t>) operators.</a:t>
                </a:r>
                <a:br>
                  <a:rPr lang="en" sz="1900" dirty="0"/>
                </a:br>
                <a:endParaRPr lang="en" sz="1900" dirty="0"/>
              </a:p>
              <a:p>
                <a:r>
                  <a:rPr lang="en" sz="1900" dirty="0"/>
                  <a:t>Logical quantifires(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∀,∃</m:t>
                    </m:r>
                  </m:oMath>
                </a14:m>
                <a:r>
                  <a:rPr lang="en" sz="1900" dirty="0"/>
                  <a:t>).</a:t>
                </a:r>
                <a:br>
                  <a:rPr lang="en" sz="1900" dirty="0"/>
                </a:br>
                <a:endParaRPr lang="en" sz="1900" dirty="0"/>
              </a:p>
              <a:p>
                <a:r>
                  <a:rPr lang="en" sz="1900" dirty="0"/>
                  <a:t>Map operations.</a:t>
                </a:r>
              </a:p>
            </p:txBody>
          </p:sp>
        </mc:Choice>
        <mc:Fallback xmlns="">
          <p:sp>
            <p:nvSpPr>
              <p:cNvPr id="6" name="Google Shape;125;p17">
                <a:extLst>
                  <a:ext uri="{FF2B5EF4-FFF2-40B4-BE49-F238E27FC236}">
                    <a16:creationId xmlns:a16="http://schemas.microsoft.com/office/drawing/2014/main" id="{AA8CBD93-00FF-AD42-C7CA-CB4C7EF6D5F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77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41661" y="9819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Boogie 2 Expressions</a:t>
            </a: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25;p17">
                <a:extLst>
                  <a:ext uri="{FF2B5EF4-FFF2-40B4-BE49-F238E27FC236}">
                    <a16:creationId xmlns:a16="http://schemas.microsoft.com/office/drawing/2014/main" id="{AA8CBD93-00FF-AD42-C7CA-CB4C7EF6D5F3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" sz="1600" dirty="0"/>
                  <a:t>Functions in Boogie can be polymorphic by take type parameters.</a:t>
                </a:r>
              </a:p>
              <a:p>
                <a:r>
                  <a:rPr lang="en" sz="1600" dirty="0"/>
                  <a:t>Type parameters are intoduced inside angle brakets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&lt;&gt;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" sz="1600" dirty="0"/>
                  <a:t>like in Java or C#.</a:t>
                </a:r>
              </a:p>
              <a:p>
                <a:r>
                  <a:rPr lang="en" sz="1600" dirty="0"/>
                  <a:t>A function declaration in boogie only defines the signature of the function. Properties of the function can be defined by axioms.</a:t>
                </a:r>
              </a:p>
              <a:p>
                <a:r>
                  <a:rPr lang="en-US" sz="1600" dirty="0"/>
                  <a:t>T</a:t>
                </a:r>
                <a:r>
                  <a:rPr lang="en" sz="1600" dirty="0"/>
                  <a:t>he quantified variables can range over both individuals</a:t>
                </a:r>
                <a:br>
                  <a:rPr lang="en" sz="1600" dirty="0"/>
                </a:br>
                <a:r>
                  <a:rPr lang="en" sz="1600" dirty="0"/>
                  <a:t>(of specific types) and types.</a:t>
                </a:r>
              </a:p>
              <a:p>
                <a:r>
                  <a:rPr lang="en" sz="1600" dirty="0"/>
                  <a:t>A polymorphic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" sz="1600" dirty="0"/>
                  <a:t> is really a family of functions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" sz="1600" dirty="0"/>
                  <a:t> ,</a:t>
                </a:r>
                <a:br>
                  <a:rPr lang="en" sz="1600" dirty="0"/>
                </a:br>
                <a:r>
                  <a:rPr lang="en" sz="1600" dirty="0"/>
                  <a:t>one for each possible instance.</a:t>
                </a:r>
              </a:p>
              <a:p>
                <a:r>
                  <a:rPr lang="en" sz="1600" dirty="0"/>
                  <a:t>Boogie infers instantiations for type parameters of function applications. They can be inferred from the function’s arguments types, or by consider the context of the function application.</a:t>
                </a:r>
              </a:p>
              <a:p>
                <a:endParaRPr lang="en" sz="1800" dirty="0"/>
              </a:p>
            </p:txBody>
          </p:sp>
        </mc:Choice>
        <mc:Fallback xmlns="">
          <p:sp>
            <p:nvSpPr>
              <p:cNvPr id="6" name="Google Shape;125;p17">
                <a:extLst>
                  <a:ext uri="{FF2B5EF4-FFF2-40B4-BE49-F238E27FC236}">
                    <a16:creationId xmlns:a16="http://schemas.microsoft.com/office/drawing/2014/main" id="{AA8CBD93-00FF-AD42-C7CA-CB4C7EF6D5F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505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41661" y="9819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Boogie 2 Expressions</a:t>
            </a: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91D7DE6-364A-9613-B6E9-1879ED767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4" y="883552"/>
            <a:ext cx="9003535" cy="28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61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41661" y="9819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Boogie 2 Expressions</a:t>
            </a: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25;p17">
                <a:extLst>
                  <a:ext uri="{FF2B5EF4-FFF2-40B4-BE49-F238E27FC236}">
                    <a16:creationId xmlns:a16="http://schemas.microsoft.com/office/drawing/2014/main" id="{AA8CBD93-00FF-AD42-C7CA-CB4C7EF6D5F3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" sz="1800" dirty="0"/>
                  <a:t>In addition to functions, Boogie also offers Maps.</a:t>
                </a:r>
              </a:p>
              <a:p>
                <a:r>
                  <a:rPr lang="en" sz="1800" dirty="0"/>
                  <a:t>Like functions, maps have list of domain types and result types. They also can be polymorphic.</a:t>
                </a:r>
              </a:p>
              <a:p>
                <a:r>
                  <a:rPr lang="en" sz="1800" dirty="0"/>
                  <a:t>Unlike functions, Boogie maps are themselves expressions. Function is an expression only when applied to arguments.</a:t>
                </a:r>
              </a:p>
              <a:p>
                <a:r>
                  <a:rPr lang="en" sz="1800" dirty="0"/>
                  <a:t>It means that program variables can hold maps(like the heap map in the first example).</a:t>
                </a:r>
              </a:p>
              <a:p>
                <a:r>
                  <a:rPr lang="en" sz="1800" dirty="0"/>
                  <a:t>To apply a map variable to argument, we use square brackets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" sz="1800" dirty="0"/>
              </a:p>
              <a:p>
                <a:r>
                  <a:rPr lang="en" sz="1800" dirty="0"/>
                  <a:t>For example, if m is a map of type [int,bool]int, the map domain is [int,bool] and the result type is int. So, m[5,false] is of type int.</a:t>
                </a:r>
              </a:p>
            </p:txBody>
          </p:sp>
        </mc:Choice>
        <mc:Fallback xmlns="">
          <p:sp>
            <p:nvSpPr>
              <p:cNvPr id="6" name="Google Shape;125;p17">
                <a:extLst>
                  <a:ext uri="{FF2B5EF4-FFF2-40B4-BE49-F238E27FC236}">
                    <a16:creationId xmlns:a16="http://schemas.microsoft.com/office/drawing/2014/main" id="{AA8CBD93-00FF-AD42-C7CA-CB4C7EF6D5F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2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41661" y="9819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Boogie 2 Expressions</a:t>
            </a: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" name="Google Shape;125;p17">
            <a:extLst>
              <a:ext uri="{FF2B5EF4-FFF2-40B4-BE49-F238E27FC236}">
                <a16:creationId xmlns:a16="http://schemas.microsoft.com/office/drawing/2014/main" id="{AA8CBD93-00FF-AD42-C7CA-CB4C7EF6D5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390" y="955593"/>
            <a:ext cx="8132956" cy="374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</a:t>
            </a:r>
            <a:r>
              <a:rPr lang="en" sz="1800" dirty="0"/>
              <a:t>f m is a map, </a:t>
            </a:r>
            <a:r>
              <a:rPr lang="en-US" sz="1800" dirty="0"/>
              <a:t>E is a list of expressions that corresponds to the m’s domain, and x is an expression of the result type of m, then the map m[E:=x] is the same map as m except that m[E:=x] maps E to x.</a:t>
            </a:r>
          </a:p>
          <a:p>
            <a:r>
              <a:rPr lang="en-US" sz="1800" dirty="0"/>
              <a:t>To update m itself, we can use m[E]:=x, instead of m:=m[E:=x]</a:t>
            </a:r>
          </a:p>
          <a:p>
            <a:r>
              <a:rPr lang="en-US" sz="1800" dirty="0"/>
              <a:t>As mentioned earlier, Boogie maps can be polymorphic. This feature helps us to model the memory of the program.</a:t>
            </a:r>
          </a:p>
          <a:p>
            <a:r>
              <a:rPr lang="en-US" sz="1800" dirty="0"/>
              <a:t>For example, one can demonstrate the heap by declaring a two-dimensional map: from object references and field names to values.</a:t>
            </a:r>
          </a:p>
          <a:p>
            <a:r>
              <a:rPr lang="en-US" sz="1800" dirty="0"/>
              <a:t>Since the result type of such a map is depends on the selected field name, it is natural to declare such heap as a map with a polymorphic map.</a:t>
            </a:r>
          </a:p>
        </p:txBody>
      </p:sp>
    </p:spTree>
    <p:extLst>
      <p:ext uri="{BB962C8B-B14F-4D97-AF65-F5344CB8AC3E}">
        <p14:creationId xmlns:p14="http://schemas.microsoft.com/office/powerpoint/2010/main" val="55976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41661" y="9819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Boogie 2 Expressions</a:t>
            </a: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25;p17">
                <a:extLst>
                  <a:ext uri="{FF2B5EF4-FFF2-40B4-BE49-F238E27FC236}">
                    <a16:creationId xmlns:a16="http://schemas.microsoft.com/office/drawing/2014/main" id="{AA8CBD93-00FF-AD42-C7CA-CB4C7EF6D5F3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sz="1800" dirty="0"/>
                  <a:t>In polymorphic maps, the type parameters must be used either in the result or in the domain.</a:t>
                </a:r>
                <a:endParaRPr lang="en" sz="1800" dirty="0"/>
              </a:p>
              <a:p>
                <a:r>
                  <a:rPr lang="en" sz="1800" dirty="0"/>
                  <a:t>Like functions, a polymorphic map m is really a family of maps, one for each possible type-parameter instantation. </a:t>
                </a:r>
              </a:p>
              <a:p>
                <a:r>
                  <a:rPr lang="en-US" sz="1800" dirty="0"/>
                  <a:t>For example, a map m of type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 really denotes a family of maps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1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 has a different value than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𝑏𝑜𝑜𝑙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The name of the type parameters doesn’t matter: </a:t>
                </a:r>
                <a:br>
                  <a:rPr lang="en-US" sz="1800" dirty="0"/>
                </a:br>
                <a:r>
                  <a:rPr lang="en-US" sz="1800" dirty="0"/>
                  <a:t>the type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int</m:t>
                    </m:r>
                  </m:oMath>
                </a14:m>
                <a:r>
                  <a:rPr lang="en-US" sz="1800" dirty="0"/>
                  <a:t> is equal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int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Even though there is an instance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𝑏𝑜𝑜𝑙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𝑏𝑜𝑜𝑙</m:t>
                    </m:r>
                  </m:oMath>
                </a14:m>
                <a:r>
                  <a:rPr lang="en-US" sz="1800" dirty="0"/>
                  <a:t> are equal, they are incomparable.</a:t>
                </a:r>
              </a:p>
            </p:txBody>
          </p:sp>
        </mc:Choice>
        <mc:Fallback xmlns="">
          <p:sp>
            <p:nvSpPr>
              <p:cNvPr id="6" name="Google Shape;125;p17">
                <a:extLst>
                  <a:ext uri="{FF2B5EF4-FFF2-40B4-BE49-F238E27FC236}">
                    <a16:creationId xmlns:a16="http://schemas.microsoft.com/office/drawing/2014/main" id="{AA8CBD93-00FF-AD42-C7CA-CB4C7EF6D5F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  <a:blipFill>
                <a:blip r:embed="rId3"/>
                <a:stretch>
                  <a:fillRect r="-9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00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41661" y="9819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Boogie 2 Expressions</a:t>
            </a: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" name="Google Shape;125;p17">
            <a:extLst>
              <a:ext uri="{FF2B5EF4-FFF2-40B4-BE49-F238E27FC236}">
                <a16:creationId xmlns:a16="http://schemas.microsoft.com/office/drawing/2014/main" id="{AA8CBD93-00FF-AD42-C7CA-CB4C7EF6D5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390" y="955593"/>
            <a:ext cx="8132956" cy="374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A common way to specify the affects of a source-language procedure is to use a modify clause that lists the variables that the procedure is allowed to modify.</a:t>
            </a:r>
          </a:p>
          <a:p>
            <a:r>
              <a:rPr lang="en-US" sz="1800" dirty="0"/>
              <a:t>The modify clause is then encoded into Boogie as a procedure post-condition, that represents the relation between the old memory state and the memory state on return. </a:t>
            </a:r>
          </a:p>
          <a:p>
            <a:r>
              <a:rPr lang="en-US" sz="1800" dirty="0"/>
              <a:t>For example, if we want to limit a function to edit only a specific Ref p, we can write the following encoded modify clause:</a:t>
            </a:r>
          </a:p>
          <a:p>
            <a:pPr marL="114300" indent="0">
              <a:buNone/>
            </a:pPr>
            <a:endParaRPr lang="en-US" sz="1800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D0A603A3-7C63-1B19-83E8-4E934673B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6214"/>
            <a:ext cx="9144000" cy="77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7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625858" y="-53716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Boogie 2 Expressions</a:t>
            </a: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" name="Google Shape;125;p17">
            <a:extLst>
              <a:ext uri="{FF2B5EF4-FFF2-40B4-BE49-F238E27FC236}">
                <a16:creationId xmlns:a16="http://schemas.microsoft.com/office/drawing/2014/main" id="{AA8CBD93-00FF-AD42-C7CA-CB4C7EF6D5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5521" y="803684"/>
            <a:ext cx="8132956" cy="374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If we want to write a swap procedure that take to variables a, b and swaps them: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r>
              <a:rPr lang="en-US" sz="1800" dirty="0"/>
              <a:t>This will be encoded into a modify clause.</a:t>
            </a:r>
          </a:p>
          <a:p>
            <a:pPr marL="114300" indent="0">
              <a:buNone/>
            </a:pPr>
            <a:endParaRPr lang="en-US" sz="18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F3C9398-A069-EED7-12F2-B1C2D3F39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541" y="1530680"/>
            <a:ext cx="5032917" cy="276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97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7629" y="98193"/>
            <a:ext cx="8437756" cy="697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Formalization of the type system and type checking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25;p17">
                <a:extLst>
                  <a:ext uri="{FF2B5EF4-FFF2-40B4-BE49-F238E27FC236}">
                    <a16:creationId xmlns:a16="http://schemas.microsoft.com/office/drawing/2014/main" id="{AA8CBD93-00FF-AD42-C7CA-CB4C7EF6D5F3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sz="1800" dirty="0"/>
                  <a:t>The abstract syntactic category of types is described by the following grammar:</a:t>
                </a:r>
                <a:br>
                  <a:rPr lang="en-US" sz="1800" dirty="0"/>
                </a:br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b="0" dirty="0"/>
                  <a:t>C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/>
                  <a:t> is a set of all constructors with finite arity.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800" dirty="0"/>
                  <a:t> is an infinite set of type variables.</a:t>
                </a:r>
              </a:p>
              <a:p>
                <a:r>
                  <a:rPr lang="en-US" sz="1800" dirty="0"/>
                  <a:t>For two types,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/>
                  <a:t>iff</a:t>
                </a:r>
                <a:r>
                  <a:rPr lang="en-US" sz="1800" dirty="0"/>
                  <a:t> they are equal modulo renaming or reordering of parameters.</a:t>
                </a:r>
              </a:p>
              <a:p>
                <a:pPr marL="11430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Google Shape;125;p17">
                <a:extLst>
                  <a:ext uri="{FF2B5EF4-FFF2-40B4-BE49-F238E27FC236}">
                    <a16:creationId xmlns:a16="http://schemas.microsoft.com/office/drawing/2014/main" id="{AA8CBD93-00FF-AD42-C7CA-CB4C7EF6D5F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תמונה 2">
            <a:extLst>
              <a:ext uri="{FF2B5EF4-FFF2-40B4-BE49-F238E27FC236}">
                <a16:creationId xmlns:a16="http://schemas.microsoft.com/office/drawing/2014/main" id="{14385D48-2702-C1BE-3425-07BEBE513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38" y="1699805"/>
            <a:ext cx="7344937" cy="7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230459" y="133067"/>
            <a:ext cx="8291341" cy="7291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What are we going to talk about?</a:t>
            </a:r>
            <a:endParaRPr sz="2800"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289932" y="869778"/>
            <a:ext cx="7960368" cy="311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6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endParaRPr lang="en-US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893700" y="3900205"/>
            <a:ext cx="77931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Google Shape;125;p17">
            <a:extLst>
              <a:ext uri="{FF2B5EF4-FFF2-40B4-BE49-F238E27FC236}">
                <a16:creationId xmlns:a16="http://schemas.microsoft.com/office/drawing/2014/main" id="{F47D9684-C88A-5588-466F-0D6E182714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7344" y="781779"/>
            <a:ext cx="8132956" cy="374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100"/>
              <a:buFont typeface="+mj-lt"/>
              <a:buAutoNum type="arabicPeriod"/>
            </a:pPr>
            <a:r>
              <a:rPr lang="en-US" sz="19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Introduction - The Program Verification process</a:t>
            </a:r>
          </a:p>
          <a:p>
            <a:pPr marL="342900" indent="-342900">
              <a:spcBef>
                <a:spcPts val="1000"/>
              </a:spcBef>
              <a:buClr>
                <a:schemeClr val="tx1"/>
              </a:buClr>
              <a:buSzPts val="1100"/>
              <a:buFont typeface="+mj-lt"/>
              <a:buAutoNum type="arabicPeriod"/>
            </a:pPr>
            <a:r>
              <a:rPr lang="en-US" sz="19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Boogie 2 types and expressions</a:t>
            </a:r>
          </a:p>
          <a:p>
            <a:pPr lvl="1">
              <a:spcBef>
                <a:spcPts val="1000"/>
              </a:spcBef>
              <a:buClr>
                <a:schemeClr val="tx1"/>
              </a:buClr>
              <a:buSzPts val="1100"/>
              <a:buFont typeface="+mj-lt"/>
              <a:buAutoNum type="arabicPeriod"/>
            </a:pPr>
            <a:r>
              <a:rPr lang="en-US" sz="19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Type declarations</a:t>
            </a:r>
          </a:p>
          <a:p>
            <a:pPr lvl="1">
              <a:spcBef>
                <a:spcPts val="1000"/>
              </a:spcBef>
              <a:buClr>
                <a:schemeClr val="tx1"/>
              </a:buClr>
              <a:buSzPts val="1100"/>
              <a:buFont typeface="+mj-lt"/>
              <a:buAutoNum type="arabicPeriod"/>
            </a:pPr>
            <a:r>
              <a:rPr lang="en-US" sz="19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Expressions</a:t>
            </a:r>
          </a:p>
          <a:p>
            <a:pPr lvl="1">
              <a:spcBef>
                <a:spcPts val="1000"/>
              </a:spcBef>
              <a:buClr>
                <a:schemeClr val="tx1"/>
              </a:buClr>
              <a:buSzPts val="1100"/>
              <a:buFont typeface="+mj-lt"/>
              <a:buAutoNum type="arabicPeriod"/>
            </a:pPr>
            <a:r>
              <a:rPr lang="en-US" sz="19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Formalization of the Type System and Type</a:t>
            </a:r>
            <a:br>
              <a:rPr lang="en-US" sz="19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9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Checking</a:t>
            </a:r>
          </a:p>
          <a:p>
            <a:pPr>
              <a:spcBef>
                <a:spcPts val="1000"/>
              </a:spcBef>
              <a:buClr>
                <a:schemeClr val="tx1"/>
              </a:buClr>
              <a:buSzPts val="1100"/>
              <a:buFont typeface="+mj-lt"/>
              <a:buAutoNum type="arabicPeriod"/>
            </a:pPr>
            <a:r>
              <a:rPr lang="en-US" sz="19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Representation of types as terms</a:t>
            </a:r>
            <a:endParaRPr lang="en-US" sz="1900" dirty="0"/>
          </a:p>
          <a:p>
            <a:pPr>
              <a:spcBef>
                <a:spcPts val="1000"/>
              </a:spcBef>
              <a:buClr>
                <a:schemeClr val="tx1"/>
              </a:buClr>
              <a:buSzPts val="1100"/>
              <a:buFont typeface="+mj-lt"/>
              <a:buAutoNum type="arabicPeriod"/>
            </a:pPr>
            <a:r>
              <a:rPr lang="en-US" sz="1900" dirty="0"/>
              <a:t>Translation of Expressions</a:t>
            </a:r>
          </a:p>
          <a:p>
            <a:pPr>
              <a:spcBef>
                <a:spcPts val="1000"/>
              </a:spcBef>
              <a:buClr>
                <a:schemeClr val="tx1"/>
              </a:buClr>
              <a:buSzPts val="1100"/>
              <a:buFont typeface="+mj-lt"/>
              <a:buAutoNum type="arabicPeriod"/>
            </a:pPr>
            <a:r>
              <a:rPr lang="en-US" sz="1900" dirty="0"/>
              <a:t>Code example</a:t>
            </a:r>
          </a:p>
          <a:p>
            <a:pPr>
              <a:spcBef>
                <a:spcPts val="1000"/>
              </a:spcBef>
              <a:buClr>
                <a:schemeClr val="tx1"/>
              </a:buClr>
              <a:buSzPts val="1100"/>
              <a:buFont typeface="+mj-lt"/>
              <a:buAutoNum type="arabicPeriod"/>
            </a:pPr>
            <a:r>
              <a:rPr lang="en-US" sz="1900" dirty="0"/>
              <a:t>Summary</a:t>
            </a:r>
          </a:p>
          <a:p>
            <a:pPr>
              <a:spcBef>
                <a:spcPts val="1000"/>
              </a:spcBef>
              <a:buClr>
                <a:schemeClr val="tx1"/>
              </a:buClr>
              <a:buSzPts val="1100"/>
              <a:buFont typeface="+mj-lt"/>
              <a:buAutoNum type="arabicPeriod"/>
            </a:pPr>
            <a:endParaRPr lang="en-US" sz="1800" dirty="0"/>
          </a:p>
          <a:p>
            <a:pPr marL="101600" indent="0">
              <a:buSzPts val="1100"/>
              <a:buNone/>
            </a:pPr>
            <a:endParaRPr lang="en-US" sz="1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2844800" lvl="6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</a:t>
            </a:r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en-US" sz="1100" b="0" i="0" dirty="0">
              <a:solidFill>
                <a:srgbClr val="67748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7629" y="98193"/>
            <a:ext cx="8437756" cy="697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Formalization of the type system and type checking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25;p17">
                <a:extLst>
                  <a:ext uri="{FF2B5EF4-FFF2-40B4-BE49-F238E27FC236}">
                    <a16:creationId xmlns:a16="http://schemas.microsoft.com/office/drawing/2014/main" id="{AA8CBD93-00FF-AD42-C7CA-CB4C7EF6D5F3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sz="2000" dirty="0"/>
                  <a:t>A type substitution is a mapping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𝑇𝑦𝑝𝑒</m:t>
                    </m:r>
                  </m:oMath>
                </a14:m>
                <a:r>
                  <a:rPr lang="en-US" sz="2000" dirty="0"/>
                  <a:t> from type variables to types.</a:t>
                </a:r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000" dirty="0"/>
                  <a:t>The judgement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says that in a context with variable-type bindings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expression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can be typed as type t.</a:t>
                </a:r>
                <a:br>
                  <a:rPr lang="en-US" sz="2000" dirty="0"/>
                </a:b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000" dirty="0"/>
                  <a:t> denotes a set of the declared functions and constants, whereas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000" dirty="0"/>
                  <a:t> denotes an infinite set of variables.</a:t>
                </a:r>
                <a:br>
                  <a:rPr lang="en-US" sz="2000" dirty="0"/>
                </a:b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𝑇𝑦𝑝𝑒</m:t>
                    </m:r>
                  </m:oMath>
                </a14:m>
                <a:r>
                  <a:rPr lang="en-US" sz="2000" dirty="0"/>
                  <a:t> that assigns types to variables.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6" name="Google Shape;125;p17">
                <a:extLst>
                  <a:ext uri="{FF2B5EF4-FFF2-40B4-BE49-F238E27FC236}">
                    <a16:creationId xmlns:a16="http://schemas.microsoft.com/office/drawing/2014/main" id="{AA8CBD93-00FF-AD42-C7CA-CB4C7EF6D5F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813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7629" y="98193"/>
            <a:ext cx="8437756" cy="697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Formalization of the type system and type checking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477375E-E6DC-43D9-814F-E440F69F7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32" y="941091"/>
            <a:ext cx="8635177" cy="2999007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35393BC-EAA2-940A-6685-3DE82808A5E7}"/>
              </a:ext>
            </a:extLst>
          </p:cNvPr>
          <p:cNvSpPr txBox="1"/>
          <p:nvPr/>
        </p:nvSpPr>
        <p:spPr>
          <a:xfrm>
            <a:off x="505522" y="3940098"/>
            <a:ext cx="77166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rgbClr val="67748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typing rules for Boogie expressions.</a:t>
            </a:r>
            <a:endParaRPr lang="he-IL" sz="2000" dirty="0">
              <a:solidFill>
                <a:srgbClr val="677480"/>
              </a:solidFill>
              <a:latin typeface="Lato" panose="020F0502020204030203" pitchFamily="34" charset="0"/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63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833732" cy="15315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/>
                </a:solidFill>
              </a:rPr>
              <a:t>3.</a:t>
            </a:r>
            <a:endParaRPr sz="72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Representation of types as terms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1223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7629" y="98193"/>
            <a:ext cx="8437756" cy="697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Representation of types as terms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6" name="Google Shape;125;p17">
            <a:extLst>
              <a:ext uri="{FF2B5EF4-FFF2-40B4-BE49-F238E27FC236}">
                <a16:creationId xmlns:a16="http://schemas.microsoft.com/office/drawing/2014/main" id="{AA8CBD93-00FF-AD42-C7CA-CB4C7EF6D5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390" y="955593"/>
            <a:ext cx="8132956" cy="374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SMT solvers typically offers untyped or simply-typed logic as their input language.</a:t>
            </a:r>
          </a:p>
          <a:p>
            <a:endParaRPr lang="en-US" sz="1800" dirty="0"/>
          </a:p>
          <a:p>
            <a:r>
              <a:rPr lang="en-US" sz="1800" dirty="0"/>
              <a:t>With such SMT solvers in the verifier back-end, expressions from richer language like Boogie have to be translated into simpler logic.</a:t>
            </a:r>
          </a:p>
          <a:p>
            <a:endParaRPr lang="en-US" sz="1800" dirty="0"/>
          </a:p>
          <a:p>
            <a:r>
              <a:rPr lang="en-US" sz="1800" dirty="0"/>
              <a:t>There are two approaches to do this translation:</a:t>
            </a:r>
          </a:p>
          <a:p>
            <a:pPr lvl="1"/>
            <a:r>
              <a:rPr lang="en-US" sz="1800" dirty="0"/>
              <a:t>Translation using Type Guards</a:t>
            </a:r>
          </a:p>
          <a:p>
            <a:pPr lvl="1"/>
            <a:r>
              <a:rPr lang="en-US" sz="1800" dirty="0"/>
              <a:t>Translation using Type arguments </a:t>
            </a:r>
          </a:p>
          <a:p>
            <a:pPr lvl="1"/>
            <a:endParaRPr lang="en-US" sz="1800" dirty="0"/>
          </a:p>
          <a:p>
            <a:r>
              <a:rPr lang="en-US" sz="1800" dirty="0"/>
              <a:t>In both cases, it is required to encode Boogie types as terms.</a:t>
            </a:r>
          </a:p>
          <a:p>
            <a:pPr marL="11430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9217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7629" y="98193"/>
            <a:ext cx="8437756" cy="697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Representation of types as terms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25;p17">
                <a:extLst>
                  <a:ext uri="{FF2B5EF4-FFF2-40B4-BE49-F238E27FC236}">
                    <a16:creationId xmlns:a16="http://schemas.microsoft.com/office/drawing/2014/main" id="{AA8CBD93-00FF-AD42-C7CA-CB4C7EF6D5F3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sz="1800" dirty="0"/>
                  <a:t>Since our target is a simply typed language, we will use a subset of Boogie types:</a:t>
                </a:r>
              </a:p>
              <a:p>
                <a:pPr marL="114300" indent="0">
                  <a:buNone/>
                </a:pPr>
                <a:endParaRPr lang="en-US" sz="1800" dirty="0"/>
              </a:p>
              <a:p>
                <a:pPr lvl="1"/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𝑏𝑜𝑜𝑙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800" dirty="0"/>
                  <a:t> for non-bool, non-int individuals.</a:t>
                </a:r>
              </a:p>
              <a:p>
                <a:pPr lvl="1"/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 for encoded types.</a:t>
                </a:r>
              </a:p>
              <a:p>
                <a:pPr lvl="1"/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𝑡𝑦𝑝𝑒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 that maps individuals to their type.</a:t>
                </a:r>
              </a:p>
              <a:p>
                <a:pPr marL="533400" lvl="1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Google Shape;125;p17">
                <a:extLst>
                  <a:ext uri="{FF2B5EF4-FFF2-40B4-BE49-F238E27FC236}">
                    <a16:creationId xmlns:a16="http://schemas.microsoft.com/office/drawing/2014/main" id="{AA8CBD93-00FF-AD42-C7CA-CB4C7EF6D5F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180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7629" y="98193"/>
            <a:ext cx="8437756" cy="697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Representation of types as terms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25;p17">
                <a:extLst>
                  <a:ext uri="{FF2B5EF4-FFF2-40B4-BE49-F238E27FC236}">
                    <a16:creationId xmlns:a16="http://schemas.microsoft.com/office/drawing/2014/main" id="{E9161B0C-9E92-BEC2-32C9-B56524C668CC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72429" y="701080"/>
                <a:ext cx="8132956" cy="37413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14300" indent="0">
                  <a:buNone/>
                </a:pPr>
                <a:r>
                  <a:rPr lang="en-US" sz="1800" dirty="0"/>
                  <a:t>Type constructors:</a:t>
                </a:r>
              </a:p>
              <a:p>
                <a:r>
                  <a:rPr lang="en-US" sz="1600" dirty="0"/>
                  <a:t>In order to translate a type constructor, we first need to achieve distinctness and </a:t>
                </a:r>
                <a:br>
                  <a:rPr lang="en-US" sz="1600" dirty="0"/>
                </a:br>
                <a:r>
                  <a:rPr lang="en-US" sz="1600" dirty="0"/>
                  <a:t>injectivity </a:t>
                </a:r>
              </a:p>
              <a:p>
                <a:r>
                  <a:rPr lang="en-US" sz="1600" dirty="0"/>
                  <a:t>Each type constructor defines 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𝑎𝑟𝑖𝑡𝑦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To formalize that the image of different type constructor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sup>
                    </m:sSup>
                  </m:oMath>
                </a14:m>
                <a:r>
                  <a:rPr lang="en-US" sz="1600" dirty="0"/>
                  <a:t> are disjoint, we introduce a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𝐶𝑡𝑜𝑟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𝑖𝑛𝑡</m:t>
                    </m:r>
                  </m:oMath>
                </a14:m>
                <a:r>
                  <a:rPr lang="en-US" sz="1600" dirty="0"/>
                  <a:t> and for each type constructor C, a unique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1600" dirty="0"/>
                  <a:t>.</a:t>
                </a:r>
              </a:p>
              <a:p>
                <a:r>
                  <a:rPr lang="en-US" sz="1600" dirty="0"/>
                  <a:t>Injectivity is achieved by defining selector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 </a:t>
                </a:r>
                <a:br>
                  <a:rPr lang="en-US" sz="1800" dirty="0"/>
                </a:br>
                <a:r>
                  <a:rPr lang="en-US" sz="1600" dirty="0"/>
                  <a:t>for each n-</a:t>
                </a:r>
                <a:r>
                  <a:rPr lang="en-US" sz="1600" dirty="0" err="1"/>
                  <a:t>ary</a:t>
                </a:r>
                <a:r>
                  <a:rPr lang="en-US" sz="1600" dirty="0"/>
                  <a:t> type constructor C:</a:t>
                </a:r>
                <a:endParaRPr lang="en-US" sz="1800" dirty="0"/>
              </a:p>
            </p:txBody>
          </p:sp>
        </mc:Choice>
        <mc:Fallback xmlns="">
          <p:sp>
            <p:nvSpPr>
              <p:cNvPr id="2" name="Google Shape;125;p17">
                <a:extLst>
                  <a:ext uri="{FF2B5EF4-FFF2-40B4-BE49-F238E27FC236}">
                    <a16:creationId xmlns:a16="http://schemas.microsoft.com/office/drawing/2014/main" id="{E9161B0C-9E92-BEC2-32C9-B56524C668C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2429" y="701080"/>
                <a:ext cx="8132956" cy="3741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>
            <a:extLst>
              <a:ext uri="{FF2B5EF4-FFF2-40B4-BE49-F238E27FC236}">
                <a16:creationId xmlns:a16="http://schemas.microsoft.com/office/drawing/2014/main" id="{9FBD5FC3-7F62-0DEF-370F-D2DE7FCC2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27" y="3425692"/>
            <a:ext cx="8529345" cy="111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0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7629" y="98193"/>
            <a:ext cx="8437756" cy="697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Representation of types as terms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25;p17">
                <a:extLst>
                  <a:ext uri="{FF2B5EF4-FFF2-40B4-BE49-F238E27FC236}">
                    <a16:creationId xmlns:a16="http://schemas.microsoft.com/office/drawing/2014/main" id="{E9161B0C-9E92-BEC2-32C9-B56524C668CC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14300" indent="0">
                  <a:buNone/>
                </a:pPr>
                <a:r>
                  <a:rPr lang="en-US" sz="1800" dirty="0"/>
                  <a:t>Reduction of Map Types to Ordinary Type Constructors:</a:t>
                </a:r>
              </a:p>
              <a:p>
                <a:r>
                  <a:rPr lang="en-US" sz="1800" dirty="0"/>
                  <a:t>The encoding of Boogie’s polymorphic map types is done by a reduction to normal type constructors: a map type t with </a:t>
                </a:r>
                <a:r>
                  <a:rPr lang="en-US" sz="1800" u="sng" dirty="0"/>
                  <a:t>free</a:t>
                </a:r>
                <a:r>
                  <a:rPr lang="en-US" sz="1800" dirty="0"/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can be encoded like a type expression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 for some constructor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The access functions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𝑆𝑒𝑙𝑒𝑐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𝑆𝑡𝑜𝑟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can be axiomatized based on FOL of arrays.</a:t>
                </a:r>
              </a:p>
              <a:p>
                <a:r>
                  <a:rPr lang="en-US" sz="1800" dirty="0"/>
                  <a:t>This reduction can cause problems:</a:t>
                </a:r>
                <a:br>
                  <a:rPr lang="en-US" sz="1800" dirty="0"/>
                </a:br>
                <a:r>
                  <a:rPr lang="en-US" sz="1800" dirty="0"/>
                  <a:t>Imagine we have the following map types: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1800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US" sz="1800" dirty="0"/>
                </a:br>
                <a:endParaRPr lang="en-US" sz="1800" dirty="0"/>
              </a:p>
              <a:p>
                <a:r>
                  <a:rPr lang="en-US" sz="1800" dirty="0"/>
                  <a:t>So, we encoded s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 and t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114300" indent="0">
                  <a:buNone/>
                </a:pPr>
                <a:br>
                  <a:rPr lang="en-US" sz="1800" dirty="0"/>
                </a:br>
                <a:endParaRPr lang="en-US" sz="1800" dirty="0"/>
              </a:p>
              <a:p>
                <a:pPr marL="114300" indent="0">
                  <a:buNone/>
                </a:pPr>
                <a:br>
                  <a:rPr lang="en-US" sz="1800" dirty="0"/>
                </a:br>
                <a:endParaRPr lang="en-US" sz="1800" dirty="0"/>
              </a:p>
            </p:txBody>
          </p:sp>
        </mc:Choice>
        <mc:Fallback xmlns="">
          <p:sp>
            <p:nvSpPr>
              <p:cNvPr id="2" name="Google Shape;125;p17">
                <a:extLst>
                  <a:ext uri="{FF2B5EF4-FFF2-40B4-BE49-F238E27FC236}">
                    <a16:creationId xmlns:a16="http://schemas.microsoft.com/office/drawing/2014/main" id="{E9161B0C-9E92-BEC2-32C9-B56524C668C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  <a:blipFill>
                <a:blip r:embed="rId3"/>
                <a:stretch>
                  <a:fillRect r="-12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957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7629" y="98193"/>
            <a:ext cx="8437756" cy="697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Representation of types as terms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" name="Google Shape;125;p17">
            <a:extLst>
              <a:ext uri="{FF2B5EF4-FFF2-40B4-BE49-F238E27FC236}">
                <a16:creationId xmlns:a16="http://schemas.microsoft.com/office/drawing/2014/main" id="{E9161B0C-9E92-BEC2-32C9-B56524C668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390" y="955593"/>
            <a:ext cx="8132956" cy="374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Now, consider we have the following axioms:</a:t>
            </a:r>
          </a:p>
          <a:p>
            <a:pPr marL="114300" indent="0">
              <a:buNone/>
            </a:pPr>
            <a:br>
              <a:rPr lang="en-US" sz="1800" dirty="0"/>
            </a:b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As we can see, according to the translation we made, we have inconsistency with the above axioms.</a:t>
            </a:r>
          </a:p>
          <a:p>
            <a:endParaRPr lang="en-US" sz="1800" dirty="0"/>
          </a:p>
          <a:p>
            <a:r>
              <a:rPr lang="en-US" sz="1800" dirty="0"/>
              <a:t>In order to solve this problem, we need to make this translation more “general”.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2D9D50C-820C-20E8-47F5-116F8A66F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29" y="1560432"/>
            <a:ext cx="8167952" cy="9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67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7629" y="98193"/>
            <a:ext cx="8437756" cy="697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Representation of types as terms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" name="Google Shape;125;p17">
            <a:extLst>
              <a:ext uri="{FF2B5EF4-FFF2-40B4-BE49-F238E27FC236}">
                <a16:creationId xmlns:a16="http://schemas.microsoft.com/office/drawing/2014/main" id="{E9161B0C-9E92-BEC2-32C9-B56524C668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390" y="955593"/>
            <a:ext cx="8132956" cy="374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800" dirty="0"/>
              <a:t>A small summary:</a:t>
            </a:r>
          </a:p>
          <a:p>
            <a:r>
              <a:rPr lang="en-US" sz="1800" dirty="0"/>
              <a:t>We wanted to translate Boogie types to terms.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First, we saw how to achieve distinctness and injectivity in type constructors.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We saw how to translate a map to a type constructor(not the full way. There is a small change we need to do in order to avoid the inconsistency we saw earlier).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There is a way to translate all Boogie types to terms, and it’s out of our scope.</a:t>
            </a:r>
          </a:p>
          <a:p>
            <a:pPr marL="11430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0889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833732" cy="15315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/>
                </a:solidFill>
              </a:rPr>
              <a:t>4.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Translation of Expressions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06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833732" cy="15315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/>
                </a:solidFill>
              </a:rPr>
              <a:t>1.</a:t>
            </a:r>
            <a:endParaRPr sz="72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Program Verification Process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7629" y="98193"/>
            <a:ext cx="8437756" cy="697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Translation of Expressions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2" name="Google Shape;125;p17">
            <a:extLst>
              <a:ext uri="{FF2B5EF4-FFF2-40B4-BE49-F238E27FC236}">
                <a16:creationId xmlns:a16="http://schemas.microsoft.com/office/drawing/2014/main" id="{E9161B0C-9E92-BEC2-32C9-B56524C668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390" y="955593"/>
            <a:ext cx="8132956" cy="374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800" dirty="0"/>
              <a:t>As mentioned earlier, there are two ways to translate typed Boogie expressions into equivalent simply-typed expressions:</a:t>
            </a:r>
          </a:p>
          <a:p>
            <a:r>
              <a:rPr lang="en-US" sz="1800" dirty="0"/>
              <a:t>Logical guards</a:t>
            </a:r>
          </a:p>
          <a:p>
            <a:endParaRPr lang="en-US" sz="1800" dirty="0"/>
          </a:p>
          <a:p>
            <a:r>
              <a:rPr lang="en-US" sz="1800" dirty="0"/>
              <a:t>Type arguments</a:t>
            </a:r>
          </a:p>
          <a:p>
            <a:endParaRPr lang="en-US" sz="1800" dirty="0"/>
          </a:p>
          <a:p>
            <a:r>
              <a:rPr lang="en-US" sz="1800" dirty="0"/>
              <a:t>We will discuss only the Type arguments translation.</a:t>
            </a:r>
            <a:br>
              <a:rPr lang="en-US" sz="1800" dirty="0"/>
            </a:br>
            <a:endParaRPr lang="en-US" sz="1800" dirty="0"/>
          </a:p>
          <a:p>
            <a:pPr marL="11430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6970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7629" y="98193"/>
            <a:ext cx="8437756" cy="697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Translation of Expressions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25;p17">
                <a:extLst>
                  <a:ext uri="{FF2B5EF4-FFF2-40B4-BE49-F238E27FC236}">
                    <a16:creationId xmlns:a16="http://schemas.microsoft.com/office/drawing/2014/main" id="{E9161B0C-9E92-BEC2-32C9-B56524C668CC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sz="1800" dirty="0"/>
                  <a:t>SMT solvers offers built-in types like Booleans, integers and bit-vectors.</a:t>
                </a:r>
              </a:p>
              <a:p>
                <a:r>
                  <a:rPr lang="en-US" sz="1800" dirty="0"/>
                  <a:t>The usage in those built-in types is crucial for the SMT performance.</a:t>
                </a:r>
              </a:p>
              <a:p>
                <a:r>
                  <a:rPr lang="en-US" sz="1800" dirty="0"/>
                  <a:t>We will define cast to and from the type U in order to integrate built-in types into our framework: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1800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𝑖𝑛𝑡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𝑏𝑜𝑜𝑙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1800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𝑏𝑜𝑜𝑙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114300" indent="0">
                  <a:buNone/>
                </a:pPr>
                <a:endParaRPr lang="en-US" sz="1800" dirty="0"/>
              </a:p>
              <a:p>
                <a:pPr marL="114300" indent="0">
                  <a:buNone/>
                </a:pPr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2" name="Google Shape;125;p17">
                <a:extLst>
                  <a:ext uri="{FF2B5EF4-FFF2-40B4-BE49-F238E27FC236}">
                    <a16:creationId xmlns:a16="http://schemas.microsoft.com/office/drawing/2014/main" id="{E9161B0C-9E92-BEC2-32C9-B56524C668C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0390" y="955593"/>
                <a:ext cx="8132956" cy="3741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תמונה 5">
            <a:extLst>
              <a:ext uri="{FF2B5EF4-FFF2-40B4-BE49-F238E27FC236}">
                <a16:creationId xmlns:a16="http://schemas.microsoft.com/office/drawing/2014/main" id="{27EEB3A5-2EBA-8C37-B8F8-2965DA599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35" y="3508094"/>
            <a:ext cx="81819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48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7629" y="98193"/>
            <a:ext cx="8437756" cy="697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Translation of Expressions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2" name="Google Shape;125;p17">
            <a:extLst>
              <a:ext uri="{FF2B5EF4-FFF2-40B4-BE49-F238E27FC236}">
                <a16:creationId xmlns:a16="http://schemas.microsoft.com/office/drawing/2014/main" id="{E9161B0C-9E92-BEC2-32C9-B56524C668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390" y="955593"/>
            <a:ext cx="8132956" cy="374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9CA670A4-CA93-74D8-A048-66CFAEAEE119}"/>
              </a:ext>
            </a:extLst>
          </p:cNvPr>
          <p:cNvSpPr txBox="1">
            <a:spLocks/>
          </p:cNvSpPr>
          <p:nvPr/>
        </p:nvSpPr>
        <p:spPr>
          <a:xfrm>
            <a:off x="490654" y="795454"/>
            <a:ext cx="8132956" cy="374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1800" dirty="0"/>
              <a:t>Type argument translation works by explicitly passing the values of type parameters to functions.</a:t>
            </a:r>
          </a:p>
          <a:p>
            <a:r>
              <a:rPr lang="en-US" sz="1800" dirty="0"/>
              <a:t>Consider the following Boogie program: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With type argument translation, the example getting translated as follows: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8BE4860B-6EEF-2D39-58A6-DF53C4FC3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18" y="1868155"/>
            <a:ext cx="7984273" cy="70359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73D6A12B-DFC9-496F-B123-BB2BBE975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90" y="3001228"/>
            <a:ext cx="8351396" cy="9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3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7629" y="98193"/>
            <a:ext cx="8437756" cy="697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Translation of Expressions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2" name="Google Shape;125;p17">
            <a:extLst>
              <a:ext uri="{FF2B5EF4-FFF2-40B4-BE49-F238E27FC236}">
                <a16:creationId xmlns:a16="http://schemas.microsoft.com/office/drawing/2014/main" id="{E9161B0C-9E92-BEC2-32C9-B56524C668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390" y="955593"/>
            <a:ext cx="8132956" cy="374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5;p17">
                <a:extLst>
                  <a:ext uri="{FF2B5EF4-FFF2-40B4-BE49-F238E27FC236}">
                    <a16:creationId xmlns:a16="http://schemas.microsoft.com/office/drawing/2014/main" id="{9CA670A4-CA93-74D8-A048-66CFAEAEE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654" y="795454"/>
                <a:ext cx="8132956" cy="3741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6"/>
                  </a:buClr>
                  <a:buSzPts val="1800"/>
                  <a:buFont typeface="Lato"/>
                  <a:buChar char="▷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●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●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r>
                  <a:rPr lang="en-US" sz="1800" dirty="0"/>
                  <a:t>A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&gt;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𝑟𝑒𝑡𝑢𝑟𝑛𝑠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1800" dirty="0"/>
                  <a:t> is translated to </a:t>
                </a:r>
                <a:br>
                  <a:rPr lang="en-US" sz="1800" dirty="0"/>
                </a:br>
                <a:r>
                  <a:rPr lang="en-US" sz="1800" dirty="0"/>
                  <a:t>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with the type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800" dirty="0"/>
                  <a:t> . The type parameters are given the status of ordinary function arguments.</a:t>
                </a:r>
              </a:p>
              <a:p>
                <a:r>
                  <a:rPr lang="en-US" sz="1800" dirty="0"/>
                  <a:t>Recall the previous example:</a:t>
                </a:r>
                <a:br>
                  <a:rPr lang="en-US" sz="1800" dirty="0"/>
                </a:br>
                <a:r>
                  <a:rPr lang="en-US" sz="1800" dirty="0"/>
                  <a:t>translated to </a:t>
                </a:r>
              </a:p>
              <a:p>
                <a:r>
                  <a:rPr lang="en-US" sz="1800" dirty="0"/>
                  <a:t>For the translation of expressions, we maintain both an instantiation 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𝑇𝑒𝑟𝑚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environment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𝑇𝑦𝑝𝑒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114300" indent="0">
                  <a:buNone/>
                </a:pPr>
                <a:br>
                  <a:rPr lang="en-US" sz="1800" dirty="0"/>
                </a:br>
                <a:endParaRPr lang="en-US" sz="1800" dirty="0"/>
              </a:p>
            </p:txBody>
          </p:sp>
        </mc:Choice>
        <mc:Fallback xmlns="">
          <p:sp>
            <p:nvSpPr>
              <p:cNvPr id="7" name="Google Shape;125;p17">
                <a:extLst>
                  <a:ext uri="{FF2B5EF4-FFF2-40B4-BE49-F238E27FC236}">
                    <a16:creationId xmlns:a16="http://schemas.microsoft.com/office/drawing/2014/main" id="{9CA670A4-CA93-74D8-A048-66CFAEAEE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54" y="795454"/>
                <a:ext cx="8132956" cy="3741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>
            <a:extLst>
              <a:ext uri="{FF2B5EF4-FFF2-40B4-BE49-F238E27FC236}">
                <a16:creationId xmlns:a16="http://schemas.microsoft.com/office/drawing/2014/main" id="{66AA50F8-BBF8-555F-78E6-6A4E85055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86" y="1770722"/>
            <a:ext cx="3808809" cy="40005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459C2492-5A11-0E32-A20B-5300D4936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778" y="2123512"/>
            <a:ext cx="3268294" cy="3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85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7629" y="98193"/>
            <a:ext cx="8437756" cy="697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Translation of Expressions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2" name="Google Shape;125;p17">
            <a:extLst>
              <a:ext uri="{FF2B5EF4-FFF2-40B4-BE49-F238E27FC236}">
                <a16:creationId xmlns:a16="http://schemas.microsoft.com/office/drawing/2014/main" id="{E9161B0C-9E92-BEC2-32C9-B56524C668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390" y="955593"/>
            <a:ext cx="8132956" cy="374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9CA670A4-CA93-74D8-A048-66CFAEAEE119}"/>
              </a:ext>
            </a:extLst>
          </p:cNvPr>
          <p:cNvSpPr txBox="1">
            <a:spLocks/>
          </p:cNvSpPr>
          <p:nvPr/>
        </p:nvSpPr>
        <p:spPr>
          <a:xfrm>
            <a:off x="490653" y="3018264"/>
            <a:ext cx="8214731" cy="1518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14300" indent="0">
              <a:buNone/>
            </a:pPr>
            <a:endParaRPr lang="en-US" sz="1800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FA76F9C-FE4D-0EB9-0903-84F342693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5789"/>
            <a:ext cx="9144000" cy="339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11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833732" cy="15315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/>
                </a:solidFill>
              </a:rPr>
              <a:t>5.</a:t>
            </a:r>
            <a:endParaRPr sz="72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Code Example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290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833732" cy="15315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/>
                </a:solidFill>
              </a:rPr>
              <a:t>6.</a:t>
            </a:r>
            <a:endParaRPr sz="72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Summary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443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7629" y="98193"/>
            <a:ext cx="8437756" cy="697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Summary</a:t>
            </a:r>
            <a:endParaRPr sz="24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2" name="Google Shape;125;p17">
            <a:extLst>
              <a:ext uri="{FF2B5EF4-FFF2-40B4-BE49-F238E27FC236}">
                <a16:creationId xmlns:a16="http://schemas.microsoft.com/office/drawing/2014/main" id="{E9161B0C-9E92-BEC2-32C9-B56524C668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7629" y="795454"/>
            <a:ext cx="8385717" cy="3901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dirty="0"/>
              <a:t>The program verification procedure is divided into 2 parts:</a:t>
            </a:r>
          </a:p>
          <a:p>
            <a:pPr lvl="1"/>
            <a:r>
              <a:rPr lang="en-US" sz="1400" dirty="0"/>
              <a:t>Convert a code written in a regular programming language to an IVL(done by the front-end).</a:t>
            </a:r>
          </a:p>
          <a:p>
            <a:pPr lvl="1"/>
            <a:r>
              <a:rPr lang="en-US" sz="1400" dirty="0"/>
              <a:t>Verify the correctness of the IVL code(done by the back-end).</a:t>
            </a:r>
          </a:p>
          <a:p>
            <a:r>
              <a:rPr lang="en-US" sz="1400" dirty="0"/>
              <a:t>Boogie 2 is an example for an IVL. Boogie 2 offers basic data types like Integers, Booleans and bit vectors, as well as user defined types and maps. </a:t>
            </a:r>
          </a:p>
          <a:p>
            <a:r>
              <a:rPr lang="en-US" sz="1400" dirty="0"/>
              <a:t>Boogie 2 is a polymorphic language, so it can take type parameters.</a:t>
            </a:r>
          </a:p>
          <a:p>
            <a:r>
              <a:rPr lang="en-US" sz="1400" dirty="0"/>
              <a:t>Since Boogie has maps and it’s polymorphic, we can model important things in Boogie, such as the program’s Heap. The conversion from an OOP language to Boogie is intuitive.</a:t>
            </a:r>
          </a:p>
          <a:p>
            <a:r>
              <a:rPr lang="en-US" sz="1400" dirty="0"/>
              <a:t>We can define function signatures. We can define functions and variables properties with axioms.</a:t>
            </a:r>
          </a:p>
          <a:p>
            <a:r>
              <a:rPr lang="en-US" sz="1400" dirty="0"/>
              <a:t>We saw Boogie 2 type-inference semantics.</a:t>
            </a:r>
          </a:p>
          <a:p>
            <a:r>
              <a:rPr lang="en-US" sz="1400" dirty="0"/>
              <a:t>Boogie’s expressivity is too large for SMT solvers. To encounter with this problem, we saw how to convert Boogie types to a smaller subset of types, and how to represent Boogie expressions with this small subset of types, via the Type arguments method.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2586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>
            <a:spLocks noGrp="1"/>
          </p:cNvSpPr>
          <p:nvPr>
            <p:ph type="ctrTitle" idx="4294967295"/>
          </p:nvPr>
        </p:nvSpPr>
        <p:spPr>
          <a:xfrm>
            <a:off x="117181" y="741166"/>
            <a:ext cx="5561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2"/>
                </a:solidFill>
              </a:rPr>
              <a:t>Thanks!</a:t>
            </a:r>
            <a:endParaRPr sz="6000" dirty="0">
              <a:solidFill>
                <a:schemeClr val="accent2"/>
              </a:solidFill>
            </a:endParaRPr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4294967295"/>
          </p:nvPr>
        </p:nvSpPr>
        <p:spPr>
          <a:xfrm>
            <a:off x="204285" y="1836384"/>
            <a:ext cx="5561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lt1"/>
                </a:solidFill>
              </a:rPr>
              <a:t>Any questions?</a:t>
            </a:r>
            <a:endParaRPr sz="4400" b="1" dirty="0">
              <a:solidFill>
                <a:schemeClr val="lt1"/>
              </a:solidFill>
            </a:endParaRPr>
          </a:p>
        </p:txBody>
      </p:sp>
      <p:sp>
        <p:nvSpPr>
          <p:cNvPr id="358" name="Google Shape;358;p34"/>
          <p:cNvSpPr txBox="1">
            <a:spLocks noGrp="1"/>
          </p:cNvSpPr>
          <p:nvPr>
            <p:ph type="body" idx="4294967295"/>
          </p:nvPr>
        </p:nvSpPr>
        <p:spPr>
          <a:xfrm>
            <a:off x="167424" y="3773889"/>
            <a:ext cx="5561100" cy="1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</a:rPr>
              <a:t>Ben Levi – benlevi7770528@gmail.com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</a:rPr>
              <a:t>Eliran Eiluz – eliranfr1@gmail.com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59" name="Google Shape;359;p3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3" name="תמונה 2" descr="תמונה שמכילה מים, גלישה, בחוץ, גל&#10;&#10;התיאור נוצר באופן אוטומטי">
            <a:extLst>
              <a:ext uri="{FF2B5EF4-FFF2-40B4-BE49-F238E27FC236}">
                <a16:creationId xmlns:a16="http://schemas.microsoft.com/office/drawing/2014/main" id="{6DC7E96C-298A-FD1C-0963-A0B9ADE00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73203" y="133067"/>
            <a:ext cx="4553615" cy="31094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41661" y="9819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Program Verification Process</a:t>
            </a:r>
            <a:endParaRPr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20390" y="955593"/>
            <a:ext cx="8132956" cy="374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n" sz="2000" dirty="0"/>
              <a:t>The program verification procedure is not an easy task(as we know, it’s not a decideable task). It involves knowledge in various topics.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endParaRPr lang="en" sz="20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n" sz="2000" dirty="0"/>
              <a:t>In order to make this task more feasable, </a:t>
            </a:r>
            <a:r>
              <a:rPr lang="en-US" sz="2000" dirty="0"/>
              <a:t>i</a:t>
            </a:r>
            <a:r>
              <a:rPr lang="en" sz="2000" dirty="0"/>
              <a:t>t breaked into smaller pieces, each of which is simpler to understand.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endParaRPr lang="en" sz="20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n" sz="2000" dirty="0"/>
              <a:t>The first task is to translate a program written in a specific, regular programming language to an </a:t>
            </a:r>
            <a:r>
              <a:rPr lang="en" sz="2000" u="sng" dirty="0"/>
              <a:t>Intermidiate Verification language.</a:t>
            </a:r>
            <a:br>
              <a:rPr lang="en" sz="2000" u="sng" dirty="0"/>
            </a:br>
            <a:r>
              <a:rPr lang="en" sz="2000" dirty="0"/>
              <a:t>A program that doing such translation is called “front-end IVL”.</a:t>
            </a:r>
            <a:br>
              <a:rPr lang="en" sz="2000" u="sng" dirty="0"/>
            </a:br>
            <a:endParaRPr lang="en" sz="20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41661" y="9819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Program Verification Process</a:t>
            </a:r>
            <a:endParaRPr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05522" y="824964"/>
            <a:ext cx="8132956" cy="374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n" sz="2000" dirty="0"/>
              <a:t>The second task is to verify an IVL program. A program that doing such verification is called “back-end IVL”. </a:t>
            </a:r>
            <a:br>
              <a:rPr lang="en" sz="2000" dirty="0"/>
            </a:br>
            <a:endParaRPr lang="en" sz="20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n" sz="2000" dirty="0"/>
              <a:t>This provides “Seperation of concerns”, as:</a:t>
            </a:r>
            <a:br>
              <a:rPr lang="en" sz="2000" dirty="0"/>
            </a:br>
            <a:endParaRPr lang="en" sz="2000" dirty="0"/>
          </a:p>
          <a:p>
            <a:pPr marL="857250" lvl="1" indent="-285750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6774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front-end does not need to care about what method is used to verify the program.</a:t>
            </a:r>
          </a:p>
          <a:p>
            <a:pPr marL="857250" lvl="1" indent="-285750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6774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back-end does not need to care about the semantics of several different programming languages. It only needs to care about the IVL.</a:t>
            </a:r>
          </a:p>
          <a:p>
            <a:pPr marL="857250" lvl="1" indent="-285750">
              <a:buFont typeface="Wingdings" panose="05000000000000000000" pitchFamily="2" charset="2"/>
              <a:buChar char="§"/>
            </a:pPr>
            <a:endParaRPr lang="en-US" sz="1600" b="0" i="0" dirty="0">
              <a:solidFill>
                <a:srgbClr val="67748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b="0" i="0" dirty="0">
                <a:solidFill>
                  <a:srgbClr val="6774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Today, we are </a:t>
            </a:r>
            <a:r>
              <a:rPr lang="en-US" sz="2000" dirty="0">
                <a:solidFill>
                  <a:srgbClr val="67748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going to talk about a specific Intermediate verification language called Boogie 2. It’s an improvement of another IVL called Boogie.</a:t>
            </a:r>
            <a:endParaRPr lang="en-US" sz="2000" b="0" i="0" dirty="0">
              <a:solidFill>
                <a:srgbClr val="67748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endParaRPr lang="en" sz="20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30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47619" y="851970"/>
            <a:ext cx="8132956" cy="374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2000" b="0" i="0" dirty="0">
              <a:solidFill>
                <a:srgbClr val="67748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endParaRPr lang="en" sz="20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DFF5C5CD-99CD-CBAB-4AE9-37473DEA1EB3}"/>
              </a:ext>
            </a:extLst>
          </p:cNvPr>
          <p:cNvSpPr/>
          <p:nvPr/>
        </p:nvSpPr>
        <p:spPr bwMode="auto">
          <a:xfrm>
            <a:off x="3897312" y="3591439"/>
            <a:ext cx="1924966" cy="847780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isometricOffAxis2Top">
              <a:rot lat="19038235" lon="20541151" rev="21172605"/>
            </a:camera>
            <a:lightRig rig="flood" dir="t"/>
          </a:scene3d>
          <a:sp3d contourW="1000" prstMaterial="flat">
            <a:bevelT w="95250" h="482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 solver</a:t>
            </a:r>
          </a:p>
        </p:txBody>
      </p:sp>
      <p:cxnSp>
        <p:nvCxnSpPr>
          <p:cNvPr id="3" name="Straight Arrow Connector 15">
            <a:extLst>
              <a:ext uri="{FF2B5EF4-FFF2-40B4-BE49-F238E27FC236}">
                <a16:creationId xmlns:a16="http://schemas.microsoft.com/office/drawing/2014/main" id="{64AB8A00-FC9E-7511-3928-7592DB65A708}"/>
              </a:ext>
            </a:extLst>
          </p:cNvPr>
          <p:cNvCxnSpPr>
            <a:cxnSpLocks/>
          </p:cNvCxnSpPr>
          <p:nvPr/>
        </p:nvCxnSpPr>
        <p:spPr>
          <a:xfrm>
            <a:off x="4122012" y="1247673"/>
            <a:ext cx="1966554" cy="780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Flowchart: Document 19">
            <a:extLst>
              <a:ext uri="{FF2B5EF4-FFF2-40B4-BE49-F238E27FC236}">
                <a16:creationId xmlns:a16="http://schemas.microsoft.com/office/drawing/2014/main" id="{5D6DBD07-65DE-DE66-6621-EE0BF32A0FFC}"/>
              </a:ext>
            </a:extLst>
          </p:cNvPr>
          <p:cNvSpPr/>
          <p:nvPr/>
        </p:nvSpPr>
        <p:spPr bwMode="auto">
          <a:xfrm>
            <a:off x="5822278" y="2028563"/>
            <a:ext cx="2065351" cy="967398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Intermediate verification language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D49A480F-B0E4-21D6-88E6-476DE9BF8659}"/>
              </a:ext>
            </a:extLst>
          </p:cNvPr>
          <p:cNvGrpSpPr/>
          <p:nvPr/>
        </p:nvGrpSpPr>
        <p:grpSpPr>
          <a:xfrm rot="717108">
            <a:off x="1612381" y="261185"/>
            <a:ext cx="2498131" cy="1992287"/>
            <a:chOff x="792644" y="882444"/>
            <a:chExt cx="2920926" cy="2253079"/>
          </a:xfrm>
        </p:grpSpPr>
        <p:sp>
          <p:nvSpPr>
            <p:cNvPr id="7" name="Rounded Rectangle 27">
              <a:extLst>
                <a:ext uri="{FF2B5EF4-FFF2-40B4-BE49-F238E27FC236}">
                  <a16:creationId xmlns:a16="http://schemas.microsoft.com/office/drawing/2014/main" id="{7F612BEC-86DC-C6A6-8B6E-0A26076D195A}"/>
                </a:ext>
              </a:extLst>
            </p:cNvPr>
            <p:cNvSpPr/>
            <p:nvPr/>
          </p:nvSpPr>
          <p:spPr bwMode="auto">
            <a:xfrm>
              <a:off x="792644" y="882444"/>
              <a:ext cx="2920926" cy="225307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1E44648F-1F37-8811-B94E-7539A3AAC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29" y="990600"/>
              <a:ext cx="2667000" cy="2017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57973483-CF2A-9C7A-2102-2A951610E243}"/>
                </a:ext>
              </a:extLst>
            </p:cNvPr>
            <p:cNvSpPr txBox="1"/>
            <p:nvPr/>
          </p:nvSpPr>
          <p:spPr>
            <a:xfrm>
              <a:off x="1676628" y="1752600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>
                  <a:solidFill>
                    <a:srgbClr val="0070C0"/>
                  </a:solidFill>
                </a:rPr>
                <a:t>C#</a:t>
              </a:r>
            </a:p>
          </p:txBody>
        </p:sp>
      </p:grpSp>
      <p:cxnSp>
        <p:nvCxnSpPr>
          <p:cNvPr id="6" name="Straight Arrow Connector 40">
            <a:extLst>
              <a:ext uri="{FF2B5EF4-FFF2-40B4-BE49-F238E27FC236}">
                <a16:creationId xmlns:a16="http://schemas.microsoft.com/office/drawing/2014/main" id="{98CB3853-6219-6BE9-F134-9E90E1555E65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5471532" y="2932005"/>
            <a:ext cx="1383422" cy="1083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96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893625" y="1714500"/>
            <a:ext cx="3136800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Front-ends that emits Boogie IVL:</a:t>
            </a:r>
            <a:endParaRPr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6774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Dafny</a:t>
            </a:r>
            <a:endParaRPr lang="en-US" b="0" i="0" dirty="0">
              <a:solidFill>
                <a:srgbClr val="67748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6774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Joogie</a:t>
            </a:r>
            <a:endParaRPr lang="en-US" b="0" i="0" dirty="0">
              <a:solidFill>
                <a:srgbClr val="67748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6774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GPUVerify</a:t>
            </a:r>
            <a:endParaRPr lang="en-US" b="0" i="0" dirty="0">
              <a:solidFill>
                <a:srgbClr val="67748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6774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SMACK</a:t>
            </a:r>
            <a:endParaRPr lang="en-US" b="0" i="0" dirty="0">
              <a:solidFill>
                <a:srgbClr val="67748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6774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VCC</a:t>
            </a:r>
            <a:endParaRPr lang="en-US" b="0" i="0" dirty="0">
              <a:solidFill>
                <a:srgbClr val="67748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512956" y="720338"/>
            <a:ext cx="6843344" cy="8854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Boogie 2 front-ends and back-ends</a:t>
            </a:r>
            <a:endParaRPr dirty="0"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219453" y="1714500"/>
            <a:ext cx="3136800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Back-ends that consume Boogie IVL:</a:t>
            </a:r>
            <a:endParaRPr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6774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Boogie</a:t>
            </a:r>
            <a:endParaRPr lang="en-US" b="0" i="0" dirty="0">
              <a:solidFill>
                <a:srgbClr val="67748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6774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Boogaloo</a:t>
            </a:r>
            <a:endParaRPr lang="en-US" b="0" i="0" dirty="0">
              <a:solidFill>
                <a:srgbClr val="67748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6774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Corral</a:t>
            </a:r>
            <a:endParaRPr lang="en-US" b="0" i="0" dirty="0">
              <a:solidFill>
                <a:srgbClr val="67748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6774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Duality</a:t>
            </a:r>
            <a:endParaRPr lang="en-US" b="0" i="0" dirty="0">
              <a:solidFill>
                <a:srgbClr val="67748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6774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Symbooglix</a:t>
            </a:r>
            <a:endParaRPr lang="en-US" b="0" i="0" dirty="0">
              <a:solidFill>
                <a:srgbClr val="67748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67748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Whoop</a:t>
            </a:r>
            <a:endParaRPr lang="en-US" b="0" i="0" dirty="0">
              <a:solidFill>
                <a:srgbClr val="67748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833732" cy="15315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/>
                </a:solidFill>
              </a:rPr>
              <a:t>2.</a:t>
            </a:r>
            <a:endParaRPr sz="72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Boogie 2 types and expressions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78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41661" y="9819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Boogie 2 Type declarations</a:t>
            </a:r>
            <a:endParaRPr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20390" y="955593"/>
            <a:ext cx="8132956" cy="3741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400" dirty="0"/>
              <a:t>A Boogie program consists of a set of mathematical and imperative declarations that define set of execution sequences.</a:t>
            </a:r>
          </a:p>
          <a:p>
            <a:r>
              <a:rPr lang="en" sz="1400" dirty="0"/>
              <a:t>The boogie program is correct if none of these execution sequences contains an error state.</a:t>
            </a:r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600" dirty="0"/>
              <a:t>The built-in types of Boogie are: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n" sz="1400" dirty="0"/>
              <a:t>Booleans</a:t>
            </a:r>
            <a:r>
              <a:rPr lang="en" sz="1400" dirty="0">
                <a:solidFill>
                  <a:schemeClr val="tx2">
                    <a:lumMod val="10000"/>
                  </a:schemeClr>
                </a:solidFill>
              </a:rPr>
              <a:t>(bool)</a:t>
            </a:r>
            <a:endParaRPr lang="en" sz="1400" dirty="0">
              <a:solidFill>
                <a:srgbClr val="677480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n" sz="1400" dirty="0">
                <a:solidFill>
                  <a:srgbClr val="677480"/>
                </a:solidFill>
              </a:rPr>
              <a:t>Mathematical intergers</a:t>
            </a:r>
            <a:r>
              <a:rPr lang="en" sz="1400" dirty="0">
                <a:solidFill>
                  <a:schemeClr val="tx2">
                    <a:lumMod val="10000"/>
                  </a:schemeClr>
                </a:solidFill>
              </a:rPr>
              <a:t>(int)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n" sz="1400" dirty="0"/>
              <a:t>Bit-vector types of every size</a:t>
            </a:r>
            <a:r>
              <a:rPr lang="en" sz="1400" dirty="0">
                <a:solidFill>
                  <a:schemeClr val="tx2">
                    <a:lumMod val="10000"/>
                  </a:schemeClr>
                </a:solidFill>
              </a:rPr>
              <a:t>(bv1, bv2,…)</a:t>
            </a:r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dirty="0">
                <a:solidFill>
                  <a:srgbClr val="677480"/>
                </a:solidFill>
              </a:rPr>
              <a:t>A program can also declare parametrized </a:t>
            </a:r>
            <a:r>
              <a:rPr lang="en-US" sz="1400" dirty="0"/>
              <a:t>type synonyms(helps only for syntactic convenience, does not add to the expressiveness of the type system)</a:t>
            </a:r>
            <a:br>
              <a:rPr lang="en" sz="1400" dirty="0">
                <a:solidFill>
                  <a:srgbClr val="677480"/>
                </a:solidFill>
              </a:rPr>
            </a:br>
            <a:br>
              <a:rPr lang="en" sz="1400" u="sng" dirty="0"/>
            </a:br>
            <a:r>
              <a:rPr lang="en" sz="1600" dirty="0"/>
              <a:t>In addition, there are:</a:t>
            </a:r>
          </a:p>
          <a:p>
            <a:r>
              <a:rPr lang="en" sz="1400" dirty="0"/>
              <a:t>Maps</a:t>
            </a:r>
          </a:p>
          <a:p>
            <a:r>
              <a:rPr lang="en" sz="1400" dirty="0"/>
              <a:t>User-defined type constructors</a:t>
            </a:r>
          </a:p>
          <a:p>
            <a:pPr marL="114300" indent="0">
              <a:buNone/>
            </a:pPr>
            <a:endParaRPr lang="en" sz="20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105254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C82C6827BA034AB146C4823BCE14D3" ma:contentTypeVersion="11" ma:contentTypeDescription="Create a new document." ma:contentTypeScope="" ma:versionID="ffa07e1ffce091431b16bb74e9a33f13">
  <xsd:schema xmlns:xsd="http://www.w3.org/2001/XMLSchema" xmlns:xs="http://www.w3.org/2001/XMLSchema" xmlns:p="http://schemas.microsoft.com/office/2006/metadata/properties" xmlns:ns3="d51c70fe-eff3-4364-9c96-e99927135294" targetNamespace="http://schemas.microsoft.com/office/2006/metadata/properties" ma:root="true" ma:fieldsID="cd5d60d3fcde6fa9e92e0694ef4d675a" ns3:_="">
    <xsd:import namespace="d51c70fe-eff3-4364-9c96-e999271352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c70fe-eff3-4364-9c96-e999271352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7F1170-DC95-424F-A2D1-2EC0DD6F5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1c70fe-eff3-4364-9c96-e999271352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FB968C-5D46-41F2-97F3-F7475A2EC0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5CC7DB-6340-4C4A-98C5-5736F857E421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d51c70fe-eff3-4364-9c96-e9992713529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2344</Words>
  <Application>Microsoft Office PowerPoint</Application>
  <PresentationFormat>‫הצגה על המסך (16:9)</PresentationFormat>
  <Paragraphs>271</Paragraphs>
  <Slides>38</Slides>
  <Notes>38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45" baseType="lpstr">
      <vt:lpstr>Wingdings</vt:lpstr>
      <vt:lpstr>Lato</vt:lpstr>
      <vt:lpstr>Arial</vt:lpstr>
      <vt:lpstr>Cambria Math</vt:lpstr>
      <vt:lpstr>Segoe</vt:lpstr>
      <vt:lpstr>Raleway</vt:lpstr>
      <vt:lpstr>Antonio template</vt:lpstr>
      <vt:lpstr>A Polymorphic Intermediate Verification Language: Design and Logical Encoding   K. Rustan M. Leino, Microsoft Research Philipp Rümmer, Oxford University Computing Laboratory  </vt:lpstr>
      <vt:lpstr>What are we going to talk about?</vt:lpstr>
      <vt:lpstr>1. The Program Verification Process</vt:lpstr>
      <vt:lpstr>The Program Verification Process</vt:lpstr>
      <vt:lpstr>The Program Verification Process</vt:lpstr>
      <vt:lpstr>מצגת של PowerPoint‏</vt:lpstr>
      <vt:lpstr>Boogie 2 front-ends and back-ends</vt:lpstr>
      <vt:lpstr>2. Boogie 2 types and expressions</vt:lpstr>
      <vt:lpstr>Boogie 2 Type declarations</vt:lpstr>
      <vt:lpstr>Boogie 2 Type declarations</vt:lpstr>
      <vt:lpstr>Boogie 2 Expressions</vt:lpstr>
      <vt:lpstr>Boogie 2 Expressions</vt:lpstr>
      <vt:lpstr>Boogie 2 Expressions</vt:lpstr>
      <vt:lpstr>Boogie 2 Expressions</vt:lpstr>
      <vt:lpstr>Boogie 2 Expressions</vt:lpstr>
      <vt:lpstr>Boogie 2 Expressions</vt:lpstr>
      <vt:lpstr>Boogie 2 Expressions</vt:lpstr>
      <vt:lpstr>Boogie 2 Expressions</vt:lpstr>
      <vt:lpstr>Formalization of the type system and type checking</vt:lpstr>
      <vt:lpstr>Formalization of the type system and type checking</vt:lpstr>
      <vt:lpstr>Formalization of the type system and type checking</vt:lpstr>
      <vt:lpstr>3. Representation of types as terms</vt:lpstr>
      <vt:lpstr>Representation of types as terms</vt:lpstr>
      <vt:lpstr>Representation of types as terms</vt:lpstr>
      <vt:lpstr>Representation of types as terms</vt:lpstr>
      <vt:lpstr>Representation of types as terms</vt:lpstr>
      <vt:lpstr>Representation of types as terms</vt:lpstr>
      <vt:lpstr>Representation of types as terms</vt:lpstr>
      <vt:lpstr>4. Translation of Expressions</vt:lpstr>
      <vt:lpstr>Translation of Expressions</vt:lpstr>
      <vt:lpstr>Translation of Expressions</vt:lpstr>
      <vt:lpstr>Translation of Expressions</vt:lpstr>
      <vt:lpstr>Translation of Expressions</vt:lpstr>
      <vt:lpstr>Translation of Expressions</vt:lpstr>
      <vt:lpstr>5. Code Example</vt:lpstr>
      <vt:lpstr>6. Summary</vt:lpstr>
      <vt:lpstr>Summary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Polymorphic Intermediate Verification Language: Design and Logical Encoding   K. Rustan M. Leino, Microsoft Research Philipp Rümmer, Oxford University Computing Laboratory</dc:title>
  <dc:creator>Eliran Eiluz</dc:creator>
  <cp:lastModifiedBy>Eliran Eiluz</cp:lastModifiedBy>
  <cp:revision>5</cp:revision>
  <dcterms:modified xsi:type="dcterms:W3CDTF">2023-05-06T19:06:10Z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0x010100E9C82C6827BA034AB146C4823BCE14D3</vt:lpwstr>
  </property>
</Properties>
</file>