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83" r:id="rId4"/>
    <p:sldId id="285" r:id="rId5"/>
    <p:sldId id="293" r:id="rId6"/>
    <p:sldId id="290" r:id="rId7"/>
    <p:sldId id="292" r:id="rId8"/>
    <p:sldId id="267" r:id="rId9"/>
    <p:sldId id="286" r:id="rId10"/>
    <p:sldId id="287" r:id="rId11"/>
    <p:sldId id="288" r:id="rId12"/>
    <p:sldId id="295" r:id="rId13"/>
    <p:sldId id="268" r:id="rId14"/>
    <p:sldId id="296" r:id="rId15"/>
    <p:sldId id="277" r:id="rId16"/>
    <p:sldId id="278" r:id="rId17"/>
    <p:sldId id="279" r:id="rId18"/>
    <p:sldId id="280" r:id="rId19"/>
    <p:sldId id="281" r:id="rId20"/>
    <p:sldId id="297" r:id="rId21"/>
    <p:sldId id="298" r:id="rId22"/>
    <p:sldId id="299" r:id="rId23"/>
    <p:sldId id="300" r:id="rId24"/>
    <p:sldId id="312" r:id="rId25"/>
    <p:sldId id="313" r:id="rId26"/>
    <p:sldId id="314" r:id="rId27"/>
    <p:sldId id="315" r:id="rId28"/>
    <p:sldId id="301" r:id="rId29"/>
    <p:sldId id="302" r:id="rId30"/>
    <p:sldId id="304" r:id="rId31"/>
    <p:sldId id="303" r:id="rId32"/>
    <p:sldId id="305" r:id="rId33"/>
    <p:sldId id="306" r:id="rId34"/>
    <p:sldId id="307" r:id="rId35"/>
    <p:sldId id="308" r:id="rId36"/>
    <p:sldId id="309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270" r:id="rId46"/>
    <p:sldId id="325" r:id="rId47"/>
    <p:sldId id="328" r:id="rId48"/>
    <p:sldId id="329" r:id="rId49"/>
    <p:sldId id="330" r:id="rId50"/>
    <p:sldId id="333" r:id="rId51"/>
    <p:sldId id="332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271" r:id="rId6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9999"/>
    <a:srgbClr val="00CC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930F6-09F8-4F33-A553-FE5CC2984E34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3A621-5747-48C1-9A2B-8F1DFCC11DFF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116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attacker use recursive call to the function and drain the money of The DAO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5485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The body of a contract method is inductively defined by </a:t>
            </a:r>
            <a:r>
              <a:rPr lang="en-US" sz="1800" b="0" i="0" u="none" strike="noStrike" baseline="0" dirty="0">
                <a:latin typeface="NimbusRomNo9L-ReguItal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.</a:t>
            </a:r>
          </a:p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23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16513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Sigma maps </a:t>
            </a:r>
            <a:r>
              <a:rPr lang="en-US" sz="1800" b="0" i="0" u="none" strike="noStrike" baseline="0" dirty="0">
                <a:latin typeface="NimbusRomNo9L-Regu"/>
              </a:rPr>
              <a:t>contract identifiers to a valuation of the global variables.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Finally, each miner will add </a:t>
            </a:r>
            <a:r>
              <a:rPr lang="en-US" sz="1800" b="0" i="0" u="none" strike="noStrike" baseline="0" dirty="0">
                <a:latin typeface="NimbusRomNo9L-ReguItal"/>
              </a:rPr>
              <a:t>B </a:t>
            </a:r>
            <a:r>
              <a:rPr lang="en-US" sz="1800" b="0" i="0" u="none" strike="noStrike" baseline="0" dirty="0">
                <a:latin typeface="NimbusRomNo9L-Regu"/>
              </a:rPr>
              <a:t>to their respective copies of blockchain once it is validated.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24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994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The top frame of </a:t>
            </a:r>
            <a:r>
              <a:rPr lang="en-US" sz="1800" b="0" i="0" u="none" strike="noStrike" baseline="0" dirty="0" err="1">
                <a:latin typeface="NimbusRomNo9L-Regu"/>
              </a:rPr>
              <a:t>gama</a:t>
            </a:r>
            <a:r>
              <a:rPr lang="en-US" sz="1800" b="0" i="0" u="none" strike="noStrike" baseline="0" dirty="0">
                <a:latin typeface="rtxmi"/>
              </a:rPr>
              <a:t> </a:t>
            </a:r>
            <a:r>
              <a:rPr lang="en-US" sz="1800" b="0" i="0" u="none" strike="noStrike" baseline="0" dirty="0">
                <a:latin typeface="NimbusRomNo9L-Regu"/>
              </a:rPr>
              <a:t>is the frame under active execution and is relevant to the currently executing transaction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25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891551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26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1825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27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78548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The body of a contract method is inductively defined by </a:t>
            </a:r>
            <a:r>
              <a:rPr lang="en-US" sz="1800" b="0" i="0" u="none" strike="noStrike" baseline="0" dirty="0">
                <a:latin typeface="NimbusRomNo9L-ReguItal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.</a:t>
            </a:r>
          </a:p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28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28477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The body of a contract method is inductively defined by </a:t>
            </a:r>
            <a:r>
              <a:rPr lang="en-US" sz="1800" b="0" i="0" u="none" strike="noStrike" baseline="0" dirty="0">
                <a:latin typeface="NimbusRomNo9L-ReguItal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.</a:t>
            </a:r>
          </a:p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29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50254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The body of a contract method is inductively defined by </a:t>
            </a:r>
            <a:r>
              <a:rPr lang="en-US" sz="1800" b="0" i="0" u="none" strike="noStrike" baseline="0" dirty="0">
                <a:latin typeface="NimbusRomNo9L-ReguItal"/>
              </a:rPr>
              <a:t>S</a:t>
            </a:r>
            <a:r>
              <a:rPr lang="en-US" sz="1800" b="0" i="0" u="none" strike="noStrike" baseline="0" dirty="0">
                <a:latin typeface="NimbusRomNo9L-Regu"/>
              </a:rPr>
              <a:t>.</a:t>
            </a:r>
          </a:p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30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10657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XACML-styled five tuple policy specification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31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51739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32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8141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sz="1800" b="0" i="0" u="none" strike="noStrike" baseline="0" dirty="0">
                <a:latin typeface="NimbusRomNo9L-ReguItal"/>
              </a:rPr>
              <a:t>Incorrect Contracts, Integer overflow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3534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33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39670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34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05648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35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174938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36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38724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Note that taint-analysis, which is required to determine the locations at which to assert the predicates, is conservative.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39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96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solidity code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46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903752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solidity code + The policy (XACML)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47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645347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NimbusRomNo9L-Medi"/>
              </a:rPr>
              <a:t>Abstract Program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48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27234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NimbusRomNo9L-Medi"/>
              </a:rPr>
              <a:t>LLVM </a:t>
            </a:r>
            <a:r>
              <a:rPr lang="en-US" sz="1800" b="0" i="0" u="none" strike="noStrike" baseline="0" dirty="0" err="1">
                <a:latin typeface="NimbusRomNo9L-Medi"/>
              </a:rPr>
              <a:t>bitcode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49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836845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NimbusRomNo9L-Medi"/>
              </a:rPr>
              <a:t>LLVM </a:t>
            </a:r>
            <a:r>
              <a:rPr lang="en-US" sz="1800" b="0" i="0" u="none" strike="noStrike" baseline="0" dirty="0" err="1">
                <a:latin typeface="NimbusRomNo9L-Medi"/>
              </a:rPr>
              <a:t>bitcode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50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2390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sz="1800" b="0" i="0" u="none" strike="noStrike" baseline="0" dirty="0">
                <a:latin typeface="NimbusRomNo9L-ReguItal"/>
              </a:rPr>
              <a:t>Incorrect Contracts, Integer overflow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799229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NimbusRomNo9L-Medi"/>
              </a:rPr>
              <a:t>LLVM </a:t>
            </a:r>
            <a:r>
              <a:rPr lang="en-US" sz="1800" b="0" i="0" u="none" strike="noStrike" baseline="0" dirty="0" err="1">
                <a:latin typeface="NimbusRomNo9L-Medi"/>
              </a:rPr>
              <a:t>bitcode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51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13492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52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42107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NimbusRomNo9L-Regu"/>
              </a:rPr>
              <a:t>Because they have no LLVM transformation</a:t>
            </a:r>
            <a:endParaRPr lang="en-US" sz="1200" i="1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54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42724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55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7303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56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914098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1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57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643680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NimbusRomNo9L-Regu"/>
              </a:rPr>
              <a:t>State reachability expressible via quantifier-free logic with integer linear arithmetic.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Verification of liveness (i.e., something good must eventually happen) does not supported.</a:t>
            </a:r>
          </a:p>
          <a:p>
            <a:pPr algn="l"/>
            <a:endParaRPr lang="en-US" sz="1200" i="1" dirty="0">
              <a:latin typeface="NimbusRomNo9L-Regu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58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7174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sz="1200" b="0" i="0" u="none" strike="noStrike" baseline="0" dirty="0">
                <a:latin typeface="NimbusRomNo9L-ReguItal"/>
              </a:rPr>
              <a:t>Incorrect Contracts, if there is more than 255 </a:t>
            </a:r>
            <a:r>
              <a:rPr lang="en-US" sz="1200" b="0" i="0" u="none" strike="noStrike" baseline="0" dirty="0">
                <a:latin typeface="NimbusRomNo9L-Regu"/>
              </a:rPr>
              <a:t>participants only the first 256 participants will get the money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7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65256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unfair contract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8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76386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case the owner of the contract will get the </a:t>
            </a:r>
            <a:r>
              <a:rPr lang="en-US" sz="1800" b="0" i="0" u="none" strike="noStrike" baseline="0" dirty="0">
                <a:latin typeface="NimbusRomNo9L-Regu"/>
              </a:rPr>
              <a:t>solution to his puzzle and not pay anything to the winner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10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065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Fairness example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12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3896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contract did not publish the terms of the auctions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14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07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latin typeface="NimbusRomNo9L-Regu"/>
              </a:rPr>
              <a:t>We have methods with a single input variable of type </a:t>
            </a:r>
            <a:r>
              <a:rPr lang="en-US" sz="1800" b="0" i="0" u="none" strike="noStrike" baseline="0" dirty="0">
                <a:latin typeface="NimbusRomNo9L-ReguItal"/>
              </a:rPr>
              <a:t>T </a:t>
            </a:r>
            <a:r>
              <a:rPr lang="en-US" sz="1800" b="0" i="0" u="none" strike="noStrike" baseline="0" dirty="0">
                <a:latin typeface="NimbusRomNo9L-Regu"/>
              </a:rPr>
              <a:t>that is global to the contract’s functions. Since </a:t>
            </a:r>
            <a:r>
              <a:rPr lang="en-US" sz="1800" b="0" i="0" u="none" strike="noStrike" baseline="0" dirty="0">
                <a:latin typeface="NimbusRomNo9L-ReguItal"/>
              </a:rPr>
              <a:t>T </a:t>
            </a:r>
            <a:r>
              <a:rPr lang="en-US" sz="1800" b="0" i="0" u="none" strike="noStrike" baseline="0" dirty="0">
                <a:latin typeface="NimbusRomNo9L-Regu"/>
              </a:rPr>
              <a:t>is generic, we lose no generality with single local and global variables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3A621-5747-48C1-9A2B-8F1DFCC11DFF}" type="slidenum">
              <a:rPr lang="en-IL" smtClean="0"/>
              <a:t>22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17625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FE60-E6A3-468B-BA56-B912D178C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2E334-FA01-414B-9544-2588308BCA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4BC8B-7B65-4A2A-8C80-458D6D16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BE256-FD51-4504-B78E-50A24ABF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F74CA-CEC3-48C9-B324-63376064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72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38CE-863D-4CB6-9B44-58A750BB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324566-59A7-4DA5-BEDE-562AF8102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45692-04A3-4BC8-AAFD-86EAA7CE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5D6B1-C2AF-491C-A9F8-00EA11C06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C0C8E-0B04-4305-92E3-5798B4BD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57394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C28A99-F69B-4249-B275-C046FCD7D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0E89F-9420-49ED-9FAE-07C360D4B3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2CBA7-E254-4EA7-BFF5-E2B0EE6D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236F-7909-4284-B9CE-76E0D008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A950F2-7C7C-470A-AAB2-C0FCB237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96687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A84DB-7872-4640-98EF-52FBCB33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57E83-5CA2-4C5D-BD7D-0881D2C3B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03626-B860-4FC7-969A-62E4342D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0DB8-754E-4CC2-9656-38CA1D8E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53AAE-DC1E-442F-A853-7BD2FA90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5715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8B2CF-6B38-4BF5-A848-C2BFB0AD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4A8CD-BC67-4A23-A019-4F15490E2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E132F-DBC4-4038-9039-13E1F7D3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3D75-3278-426E-A4A8-D4B4BFB16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F6133-711B-43E0-8D28-B4D57893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7906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8779F-8CC5-494A-910C-ABEFD25F9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A302A-F9CD-4CE4-B354-B8684AC82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F2C6F-F0BC-45C7-A88F-8AECECD984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3426A-3301-4177-B972-5FF08C614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B12837-C08F-41F7-AE8F-02C71707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2425E-0E9A-4AD5-9373-302D37996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184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EAB5-65D0-4ED2-9290-51CE2810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56E812-05CE-4AE9-AB16-5B45F0D13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5E051-E17C-4EB8-A16E-FC30AD14D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3F21F-98EE-45E0-A698-01AD1727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7C289-48A7-417A-8FCC-08073A007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C9D3A8-3594-4C3E-823F-9C25FAB7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F5E3D-DAF8-4DB9-946B-AC905A23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F348D2-965C-4611-AF7C-70DC2717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633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7B69-A058-4844-B0E9-6CE448DA6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969E10-1C99-4F47-98FA-FBF35206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A3D56-BF2C-44C3-9D4E-73161D44E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14C78-9961-461B-BAF4-AC07D75A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4525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E210B8-B336-41BD-A9DE-B73FC8CC9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0A3602-E67C-4969-8111-5CB2BB0B1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860A9-9908-41C0-978E-CF9D5DD84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5999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9DC68-FA41-4AD8-8DD5-9D9B80E01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8BC4F-B594-4DBB-B4F5-87B8C19A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B9B19A-6D69-4D14-96E9-330582138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A0137-6A36-4B52-83FC-3D17BAA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B75DDE-6DE5-4EAA-9D66-7B9052EBB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049C7-707F-4349-82B4-3C954985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0244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D9C61-A189-41F4-B0D5-78E20C984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A24351-77CB-4C47-8AEF-75219AE58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72649A-EB9E-4F56-A94F-78E2A3654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5ADDFF-B751-4863-88B3-BFC14E1A3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5689CC-07C2-406F-B6CA-C82EE9D4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0DAB8-7539-415A-8907-472091FD3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27865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F2C55-6475-4714-9708-5D50EECD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671B9-A18A-4F74-BF98-3A3F49F8B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66702-F672-40FD-9918-8A8FE8B6C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A5887-88BA-4681-AB79-FDA1BFB9AA79}" type="datetimeFigureOut">
              <a:rPr lang="en-IL" smtClean="0"/>
              <a:t>11/12/2021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0BDFB-C81D-4F6D-A4AE-6332A208C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5DE8C-CA59-4FB1-BD9E-F936F413F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CCB2E-7D43-438E-81B5-8885DECD6904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66835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8.png"/><Relationship Id="rId5" Type="http://schemas.openxmlformats.org/officeDocument/2006/relationships/image" Target="../media/image41.png"/><Relationship Id="rId10" Type="http://schemas.openxmlformats.org/officeDocument/2006/relationships/image" Target="../media/image47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DDCD-CDC9-4FA0-88BE-C4FC04843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baseline="0" dirty="0">
                <a:latin typeface="NimbusRomNo9L-Regu"/>
              </a:rPr>
              <a:t>ZEUS: Analyzing Safety of Smart Contracts</a:t>
            </a:r>
            <a:endParaRPr lang="en-I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E3D434-A2B2-44D2-9275-FA94A98BBB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b="0" i="0" u="none" strike="noStrike" baseline="0" dirty="0" err="1">
                <a:latin typeface="NimbusRomNo9L-Regu"/>
              </a:rPr>
              <a:t>Sukrit</a:t>
            </a:r>
            <a:r>
              <a:rPr lang="en-US" sz="2000" b="0" i="0" u="none" strike="noStrike" baseline="0" dirty="0">
                <a:latin typeface="NimbusRomNo9L-Regu"/>
              </a:rPr>
              <a:t> Kalra, Seep Goel, Mohan Dhawan, Subodh Sharma</a:t>
            </a:r>
            <a:endParaRPr lang="en-IL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C1D89-9B0E-4540-9D60-7A5708224F4B}"/>
              </a:ext>
            </a:extLst>
          </p:cNvPr>
          <p:cNvSpPr txBox="1"/>
          <p:nvPr/>
        </p:nvSpPr>
        <p:spPr>
          <a:xfrm>
            <a:off x="4112210" y="5504804"/>
            <a:ext cx="3967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Presenting: Daniel </a:t>
            </a:r>
            <a:r>
              <a:rPr lang="en-US" sz="2400" dirty="0" err="1"/>
              <a:t>Kaganovich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232371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6D48-EF97-4D3D-9E0E-3FE757D3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NimbusRomNo9L-Medi"/>
              </a:rPr>
              <a:t>Example</a:t>
            </a:r>
            <a:endParaRPr lang="en-IL" sz="3200" dirty="0">
              <a:latin typeface="NimbusRomNo9L-Med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5A147A6-3378-4920-80EE-9D65406CE50F}"/>
              </a:ext>
            </a:extLst>
          </p:cNvPr>
          <p:cNvGrpSpPr/>
          <p:nvPr/>
        </p:nvGrpSpPr>
        <p:grpSpPr>
          <a:xfrm>
            <a:off x="933062" y="1847381"/>
            <a:ext cx="9989403" cy="4100413"/>
            <a:chOff x="933062" y="1847381"/>
            <a:chExt cx="9989403" cy="41004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9F5BA25-60C1-42B5-8416-13BE7847D311}"/>
                </a:ext>
              </a:extLst>
            </p:cNvPr>
            <p:cNvGrpSpPr/>
            <p:nvPr/>
          </p:nvGrpSpPr>
          <p:grpSpPr>
            <a:xfrm>
              <a:off x="933062" y="1847381"/>
              <a:ext cx="9619859" cy="3184133"/>
              <a:chOff x="933062" y="1847381"/>
              <a:chExt cx="9619859" cy="3184133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0EDC7B2-0CCA-4456-93DD-446DD6E82A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062" y="1847381"/>
                <a:ext cx="9619859" cy="3184133"/>
              </a:xfrm>
              <a:prstGeom prst="rect">
                <a:avLst/>
              </a:prstGeom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88D492-87CA-403F-86A7-83E7F05E706A}"/>
                  </a:ext>
                </a:extLst>
              </p:cNvPr>
              <p:cNvSpPr/>
              <p:nvPr/>
            </p:nvSpPr>
            <p:spPr>
              <a:xfrm>
                <a:off x="1539551" y="3872204"/>
                <a:ext cx="2463282" cy="41054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9068B2-F984-4141-9648-E18D6B3309F5}"/>
                </a:ext>
              </a:extLst>
            </p:cNvPr>
            <p:cNvSpPr/>
            <p:nvPr/>
          </p:nvSpPr>
          <p:spPr>
            <a:xfrm>
              <a:off x="7105475" y="4768757"/>
              <a:ext cx="3816990" cy="117903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If </a:t>
              </a:r>
              <a:r>
                <a:rPr lang="en-US" b="1" i="0" u="none" strike="noStrike" baseline="0" dirty="0">
                  <a:solidFill>
                    <a:schemeClr val="tx1"/>
                  </a:solidFill>
                  <a:latin typeface="NimbusRomNo9L-Regu"/>
                </a:rPr>
                <a:t>balance &lt; amt </a:t>
              </a:r>
              <a:r>
                <a:rPr lang="en-US" i="0" u="none" strike="noStrike" baseline="0" dirty="0">
                  <a:solidFill>
                    <a:schemeClr val="tx1"/>
                  </a:solidFill>
                  <a:latin typeface="NimbusRomNo9L-Regu"/>
                </a:rPr>
                <a:t>so </a:t>
              </a:r>
              <a:r>
                <a:rPr lang="en-US" b="1" i="0" u="none" strike="noStrike" baseline="0" dirty="0">
                  <a:solidFill>
                    <a:schemeClr val="tx1"/>
                  </a:solidFill>
                  <a:latin typeface="NimbusRomNo9L-Regu"/>
                </a:rPr>
                <a:t>send()</a:t>
              </a:r>
              <a:r>
                <a:rPr lang="en-US" i="0" u="none" strike="noStrike" baseline="0" dirty="0">
                  <a:solidFill>
                    <a:schemeClr val="tx1"/>
                  </a:solidFill>
                  <a:latin typeface="NimbusRomNo9L-Regu"/>
                </a:rPr>
                <a:t> will fail</a:t>
              </a:r>
              <a:endParaRPr lang="en-IL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FF20EC4-CA21-424E-A22B-23D31CE7A1C1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4002833" y="4282751"/>
              <a:ext cx="3102642" cy="10755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484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6D48-EF97-4D3D-9E0E-3FE757D3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NimbusRomNo9L-Medi"/>
              </a:rPr>
              <a:t>Example - Fix</a:t>
            </a:r>
            <a:endParaRPr lang="en-IL" sz="3200" dirty="0">
              <a:latin typeface="NimbusRomNo9L-Med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7DE435-73B2-4B38-B883-26E0BF0E147E}"/>
              </a:ext>
            </a:extLst>
          </p:cNvPr>
          <p:cNvGrpSpPr/>
          <p:nvPr/>
        </p:nvGrpSpPr>
        <p:grpSpPr>
          <a:xfrm>
            <a:off x="951722" y="1593820"/>
            <a:ext cx="9499108" cy="3388727"/>
            <a:chOff x="951722" y="1593820"/>
            <a:chExt cx="9499108" cy="338872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5839EC5-8EF3-4601-B24D-D5DB08EC1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1722" y="1593820"/>
              <a:ext cx="9499108" cy="3388727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A3476A-018F-4FB6-B971-428894EFC59E}"/>
                </a:ext>
              </a:extLst>
            </p:cNvPr>
            <p:cNvSpPr/>
            <p:nvPr/>
          </p:nvSpPr>
          <p:spPr>
            <a:xfrm>
              <a:off x="1548882" y="2919383"/>
              <a:ext cx="4896306" cy="365356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463262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520F2-2E69-4709-A34D-0CED7935F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Auction House</a:t>
            </a:r>
            <a:endParaRPr lang="en-IL" sz="3200" dirty="0">
              <a:latin typeface="NimbusRomNo9L-Me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2B03E-3382-4931-A128-472329B7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u="sng" dirty="0">
                <a:latin typeface="NimbusRomNo9L-ReguItal"/>
              </a:rPr>
              <a:t>With reserve</a:t>
            </a:r>
            <a:r>
              <a:rPr lang="en-US" sz="2400" b="1" dirty="0">
                <a:latin typeface="NimbusRomNo9L-ReguItal"/>
              </a:rPr>
              <a:t>:</a:t>
            </a:r>
            <a:r>
              <a:rPr lang="en-US" sz="2400" dirty="0">
                <a:latin typeface="NimbusRomNo9L-Regu"/>
              </a:rPr>
              <a:t> The seller is allowed to bid</a:t>
            </a:r>
            <a:endParaRPr lang="en-IL" sz="2400" dirty="0">
              <a:latin typeface="NimbusRomNo9L-Regu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2400" b="1" i="0" u="sng" strike="noStrike" baseline="0" dirty="0">
              <a:latin typeface="NimbusRomNo9L-ReguItal"/>
            </a:endParaRPr>
          </a:p>
          <a:p>
            <a:pPr algn="l">
              <a:lnSpc>
                <a:spcPct val="150000"/>
              </a:lnSpc>
            </a:pPr>
            <a:r>
              <a:rPr lang="en-US" sz="2400" b="1" u="sng" dirty="0">
                <a:latin typeface="NimbusRomNo9L-ReguItal"/>
              </a:rPr>
              <a:t>Without reserve</a:t>
            </a:r>
            <a:r>
              <a:rPr lang="en-US" sz="2400" b="1" dirty="0">
                <a:latin typeface="NimbusRomNo9L-ReguItal"/>
              </a:rPr>
              <a:t>:</a:t>
            </a:r>
            <a:r>
              <a:rPr lang="en-US" sz="2400" dirty="0">
                <a:latin typeface="NimbusRomNo9L-Regu"/>
              </a:rPr>
              <a:t> The seller is </a:t>
            </a:r>
            <a:r>
              <a:rPr lang="en-US" sz="2400" b="1" dirty="0">
                <a:latin typeface="NimbusRomNo9L-Regu"/>
              </a:rPr>
              <a:t>not</a:t>
            </a:r>
            <a:r>
              <a:rPr lang="en-US" sz="2400" dirty="0">
                <a:latin typeface="NimbusRomNo9L-Regu"/>
              </a:rPr>
              <a:t> allowed to bid</a:t>
            </a:r>
          </a:p>
          <a:p>
            <a:pPr algn="l">
              <a:lnSpc>
                <a:spcPct val="150000"/>
              </a:lnSpc>
            </a:pPr>
            <a:endParaRPr lang="en-US" dirty="0">
              <a:latin typeface="NimbusRomNo9L-Regu"/>
            </a:endParaRPr>
          </a:p>
          <a:p>
            <a:pPr algn="l">
              <a:lnSpc>
                <a:spcPct val="150000"/>
              </a:lnSpc>
            </a:pPr>
            <a:r>
              <a:rPr lang="en-US" sz="2400" dirty="0">
                <a:latin typeface="NimbusRomNo9L-Regu"/>
              </a:rPr>
              <a:t>By law, the auction must announce if it is “with reserve” or “without reserve” </a:t>
            </a:r>
            <a:endParaRPr lang="en-IL" sz="2400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30748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6D48-EF97-4D3D-9E0E-3FE757D3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NimbusRomNo9L-Medi"/>
              </a:rPr>
              <a:t>Unfair Auction House Contract</a:t>
            </a:r>
            <a:endParaRPr lang="en-IL" sz="3200" dirty="0">
              <a:latin typeface="NimbusRomNo9L-Med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3A08C7F-8787-4092-8A35-59DD952412B5}"/>
              </a:ext>
            </a:extLst>
          </p:cNvPr>
          <p:cNvGrpSpPr/>
          <p:nvPr/>
        </p:nvGrpSpPr>
        <p:grpSpPr>
          <a:xfrm>
            <a:off x="765304" y="1460794"/>
            <a:ext cx="9973122" cy="3848324"/>
            <a:chOff x="765304" y="1460794"/>
            <a:chExt cx="9973122" cy="38483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8E3E1F8-0A5F-4ADA-ABFC-CAB6EB1E9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890" y="1460794"/>
              <a:ext cx="9468536" cy="384832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F59B02-DD23-4A09-9C45-D574743F56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0363" y="1814486"/>
              <a:ext cx="5182323" cy="3715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6E3C43D-C9DF-4610-9A7B-238851065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304" y="1766888"/>
              <a:ext cx="1219370" cy="4001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158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6D48-EF97-4D3D-9E0E-3FE757D3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NimbusRomNo9L-Medi"/>
              </a:rPr>
              <a:t>Unfair Auction House Contract</a:t>
            </a:r>
            <a:endParaRPr lang="en-IL" sz="3200" dirty="0">
              <a:latin typeface="NimbusRomNo9L-Medi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9D64616-4E81-4D64-95CF-12A5D9CBC7B7}"/>
              </a:ext>
            </a:extLst>
          </p:cNvPr>
          <p:cNvGrpSpPr/>
          <p:nvPr/>
        </p:nvGrpSpPr>
        <p:grpSpPr>
          <a:xfrm>
            <a:off x="765304" y="1460794"/>
            <a:ext cx="9975465" cy="3848324"/>
            <a:chOff x="765304" y="1460794"/>
            <a:chExt cx="9975465" cy="384832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CDE0A28-564E-4026-BF8E-EEBAB147710F}"/>
                </a:ext>
              </a:extLst>
            </p:cNvPr>
            <p:cNvGrpSpPr/>
            <p:nvPr/>
          </p:nvGrpSpPr>
          <p:grpSpPr>
            <a:xfrm>
              <a:off x="765304" y="1460794"/>
              <a:ext cx="9973122" cy="3848324"/>
              <a:chOff x="765304" y="1460794"/>
              <a:chExt cx="9973122" cy="384832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16E61D8-17A1-4814-AB3A-C0A50D5BDF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9890" y="1460794"/>
                <a:ext cx="9468536" cy="3848324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1B8D9E3-73D3-40AC-A910-E3D1D6B802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90363" y="1814486"/>
                <a:ext cx="5182323" cy="371527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A072542-19D6-44A8-99F9-3BA3FEE3AA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304" y="1766888"/>
                <a:ext cx="1219370" cy="400106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8FFFC2-D6DE-4BC2-ACFA-F933A50C7C40}"/>
                </a:ext>
              </a:extLst>
            </p:cNvPr>
            <p:cNvSpPr/>
            <p:nvPr/>
          </p:nvSpPr>
          <p:spPr>
            <a:xfrm>
              <a:off x="7172686" y="2686878"/>
              <a:ext cx="3568083" cy="1189608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The seller </a:t>
              </a:r>
              <a:r>
                <a:rPr lang="en-US" b="1" i="1" u="sng" dirty="0">
                  <a:solidFill>
                    <a:schemeClr val="tx1"/>
                  </a:solidFill>
                </a:rPr>
                <a:t>can</a:t>
              </a:r>
              <a:r>
                <a:rPr lang="en-US" b="1" dirty="0">
                  <a:solidFill>
                    <a:schemeClr val="tx1"/>
                  </a:solidFill>
                </a:rPr>
                <a:t> participate in the auction house</a:t>
              </a:r>
              <a:endParaRPr lang="en-IL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60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4FA0-D1DB-421D-B55A-B01F16A7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NimbusRomNo9L-Regu"/>
              </a:rPr>
              <a:t>ZEUS</a:t>
            </a:r>
            <a:endParaRPr lang="en-IL" sz="3200" b="1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8BFD-9D04-4E11-B409-C017B43B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Policy</a:t>
            </a:r>
          </a:p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Source Code</a:t>
            </a:r>
            <a:endParaRPr lang="en-US" sz="360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 dirty="0"/>
              <a:t>Intermediate Language</a:t>
            </a:r>
            <a:endParaRPr lang="en-US" sz="360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Verifier</a:t>
            </a:r>
            <a:endParaRPr lang="en-IL" sz="3600" dirty="0"/>
          </a:p>
        </p:txBody>
      </p:sp>
    </p:spTree>
    <p:extLst>
      <p:ext uri="{BB962C8B-B14F-4D97-AF65-F5344CB8AC3E}">
        <p14:creationId xmlns:p14="http://schemas.microsoft.com/office/powerpoint/2010/main" val="2405277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4FA0-D1DB-421D-B55A-B01F16A7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NimbusRomNo9L-Regu"/>
              </a:rPr>
              <a:t>ZEUS</a:t>
            </a:r>
            <a:endParaRPr lang="en-IL" sz="3200" b="1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8BFD-9D04-4E11-B409-C017B43B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1" i="0" u="none" strike="noStrike" baseline="0">
                <a:latin typeface="NimbusRomNo9L-Regu"/>
              </a:rPr>
              <a:t>Policy</a:t>
            </a:r>
          </a:p>
          <a:p>
            <a:pPr>
              <a:lnSpc>
                <a:spcPct val="150000"/>
              </a:lnSpc>
            </a:pPr>
            <a:r>
              <a:rPr lang="en-US" sz="3600" b="0" i="0" u="none" strike="noStrike" baseline="0">
                <a:latin typeface="NimbusRomNo9L-Regu"/>
              </a:rPr>
              <a:t>Source Code</a:t>
            </a:r>
            <a:endParaRPr lang="en-US" sz="360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/>
              <a:t>Intermediate Language</a:t>
            </a:r>
            <a:endParaRPr lang="en-US" sz="360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 b="0" i="0" u="none" strike="noStrike" baseline="0">
                <a:latin typeface="NimbusRomNo9L-Regu"/>
              </a:rPr>
              <a:t>Verifier</a:t>
            </a:r>
            <a:endParaRPr lang="en-IL" sz="3600" dirty="0"/>
          </a:p>
        </p:txBody>
      </p:sp>
      <p:pic>
        <p:nvPicPr>
          <p:cNvPr id="4" name="Picture 2" descr="Policy Briefs">
            <a:extLst>
              <a:ext uri="{FF2B5EF4-FFF2-40B4-BE49-F238E27FC236}">
                <a16:creationId xmlns:a16="http://schemas.microsoft.com/office/drawing/2014/main" id="{D7846C82-99EF-4172-8FF0-96B1CE36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80" y="3126497"/>
            <a:ext cx="2140326" cy="217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: [xacml] FW: XACML OASIS Logo">
            <a:extLst>
              <a:ext uri="{FF2B5EF4-FFF2-40B4-BE49-F238E27FC236}">
                <a16:creationId xmlns:a16="http://schemas.microsoft.com/office/drawing/2014/main" id="{02F8D8BB-58AA-4B8B-B87E-62C39E09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42" y="2040522"/>
            <a:ext cx="2663307" cy="60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422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4FA0-D1DB-421D-B55A-B01F16A7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NimbusRomNo9L-Regu"/>
              </a:rPr>
              <a:t>ZEUS</a:t>
            </a:r>
            <a:endParaRPr lang="en-IL" sz="3200" b="1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8BFD-9D04-4E11-B409-C017B43B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Policy</a:t>
            </a:r>
          </a:p>
          <a:p>
            <a:pPr>
              <a:lnSpc>
                <a:spcPct val="150000"/>
              </a:lnSpc>
            </a:pPr>
            <a:r>
              <a:rPr lang="en-US" sz="3600" b="1" i="0" u="none" strike="noStrike" baseline="0" dirty="0">
                <a:latin typeface="NimbusRomNo9L-Regu"/>
              </a:rPr>
              <a:t>Source Code</a:t>
            </a:r>
            <a:endParaRPr lang="en-US" sz="3600" b="1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 dirty="0"/>
              <a:t>Intermediate Language</a:t>
            </a:r>
            <a:endParaRPr lang="en-US" sz="360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Verifier</a:t>
            </a:r>
            <a:endParaRPr lang="en-IL" sz="3600" dirty="0"/>
          </a:p>
        </p:txBody>
      </p:sp>
      <p:pic>
        <p:nvPicPr>
          <p:cNvPr id="4" name="Picture 2" descr="Smart Contract Icon Trendy Smart Contract Logo Concept On White Background  From General Collection Stock Illustration - Download Image Now - iStock">
            <a:extLst>
              <a:ext uri="{FF2B5EF4-FFF2-40B4-BE49-F238E27FC236}">
                <a16:creationId xmlns:a16="http://schemas.microsoft.com/office/drawing/2014/main" id="{2BF22CCF-10AA-49A5-B832-FD48FCC03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378" y="2005110"/>
            <a:ext cx="3324175" cy="33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B34146A8-17C8-4AA8-9455-D4341A305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30" y="2562420"/>
            <a:ext cx="2035163" cy="203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79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4FA0-D1DB-421D-B55A-B01F16A7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NimbusRomNo9L-Regu"/>
              </a:rPr>
              <a:t>ZEUS</a:t>
            </a:r>
            <a:endParaRPr lang="en-IL" sz="3200" b="1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8BFD-9D04-4E11-B409-C017B43B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Policy</a:t>
            </a:r>
          </a:p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Source Code</a:t>
            </a:r>
            <a:endParaRPr lang="en-US" sz="360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 b="1" dirty="0"/>
              <a:t>Intermediate Language</a:t>
            </a:r>
            <a:endParaRPr lang="en-US" sz="3600" b="1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Verifier</a:t>
            </a:r>
            <a:endParaRPr lang="en-IL" sz="3600" dirty="0"/>
          </a:p>
        </p:txBody>
      </p:sp>
      <p:pic>
        <p:nvPicPr>
          <p:cNvPr id="4" name="Picture 2" descr="The LLVM Compiler Infrastructure Project">
            <a:extLst>
              <a:ext uri="{FF2B5EF4-FFF2-40B4-BE49-F238E27FC236}">
                <a16:creationId xmlns:a16="http://schemas.microsoft.com/office/drawing/2014/main" id="{82909FF8-46FE-459E-AA7A-721D3B07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755" y="2474814"/>
            <a:ext cx="2069507" cy="308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10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4FA0-D1DB-421D-B55A-B01F16A7D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NimbusRomNo9L-Regu"/>
              </a:rPr>
              <a:t>ZEUS</a:t>
            </a:r>
            <a:endParaRPr lang="en-IL" sz="3200" b="1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88BFD-9D04-4E11-B409-C017B43BA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Policy</a:t>
            </a:r>
          </a:p>
          <a:p>
            <a:pPr>
              <a:lnSpc>
                <a:spcPct val="150000"/>
              </a:lnSpc>
            </a:pPr>
            <a:r>
              <a:rPr lang="en-US" sz="3600" b="0" i="0" u="none" strike="noStrike" baseline="0" dirty="0">
                <a:latin typeface="NimbusRomNo9L-Regu"/>
              </a:rPr>
              <a:t>Source Code</a:t>
            </a:r>
            <a:endParaRPr lang="en-US" sz="360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 dirty="0"/>
              <a:t>Intermediate Language</a:t>
            </a:r>
            <a:endParaRPr lang="en-US" sz="360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3600" b="1" i="0" u="none" strike="noStrike" baseline="0" dirty="0">
                <a:latin typeface="NimbusRomNo9L-Regu"/>
              </a:rPr>
              <a:t>Verifier</a:t>
            </a:r>
            <a:endParaRPr lang="en-IL" sz="3600" b="1" dirty="0"/>
          </a:p>
        </p:txBody>
      </p:sp>
      <p:pic>
        <p:nvPicPr>
          <p:cNvPr id="10242" name="Picture 2" descr="SMACK">
            <a:extLst>
              <a:ext uri="{FF2B5EF4-FFF2-40B4-BE49-F238E27FC236}">
                <a16:creationId xmlns:a16="http://schemas.microsoft.com/office/drawing/2014/main" id="{6154DD4D-5BA1-4507-B1FF-31F50F06A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34" y="2092327"/>
            <a:ext cx="3159628" cy="121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A950569-28D7-4E91-9611-3FFFFFA477A9}"/>
              </a:ext>
            </a:extLst>
          </p:cNvPr>
          <p:cNvGrpSpPr/>
          <p:nvPr/>
        </p:nvGrpSpPr>
        <p:grpSpPr>
          <a:xfrm>
            <a:off x="7032874" y="3709687"/>
            <a:ext cx="3129347" cy="2063575"/>
            <a:chOff x="8308001" y="3269810"/>
            <a:chExt cx="3129347" cy="2063575"/>
          </a:xfrm>
        </p:grpSpPr>
        <p:pic>
          <p:nvPicPr>
            <p:cNvPr id="7" name="Picture 8" descr="Comment vérifier son inscription sur la liste provisoire d&amp;#39;électeurs d&amp;#39;un  collège individuel ? - Coordination Rurale (CR)">
              <a:extLst>
                <a:ext uri="{FF2B5EF4-FFF2-40B4-BE49-F238E27FC236}">
                  <a16:creationId xmlns:a16="http://schemas.microsoft.com/office/drawing/2014/main" id="{CB9565B4-41F0-4234-B67D-19B56EE368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5" r="23362"/>
            <a:stretch/>
          </p:blipFill>
          <p:spPr bwMode="auto">
            <a:xfrm>
              <a:off x="8308001" y="3269810"/>
              <a:ext cx="1468074" cy="172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Check and Wrong Marks, Tick and Cross Marks, Accepted/Rejected,  Approved/Disapproved, Yes/No, Right/Wrong, Green/Red, Correct/ Stock Vector  - Illustration of greenred, abstract: 198896490">
              <a:extLst>
                <a:ext uri="{FF2B5EF4-FFF2-40B4-BE49-F238E27FC236}">
                  <a16:creationId xmlns:a16="http://schemas.microsoft.com/office/drawing/2014/main" id="{E137CA1F-C0A1-4379-BE31-04ECD196C5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3" t="32835" r="10021" b="28491"/>
            <a:stretch/>
          </p:blipFill>
          <p:spPr bwMode="auto">
            <a:xfrm>
              <a:off x="9541435" y="4395831"/>
              <a:ext cx="1895913" cy="937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710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F810-9EC6-4BCF-930F-DA52A625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strike="noStrike" baseline="0" dirty="0">
                <a:latin typeface="NimbusRomNo9L-Regu"/>
              </a:rPr>
              <a:t>ZEUS: Analyzing Safety of Smart Contracts</a:t>
            </a:r>
            <a:endParaRPr lang="en-I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34B3-1D37-43AF-AC6A-9571B241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INTRODUCTION</a:t>
            </a:r>
            <a:endParaRPr lang="en-US" sz="2400" i="0" u="none" strike="noStrike" baseline="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2400" i="0" u="none" strike="noStrike" baseline="0" dirty="0">
                <a:latin typeface="NimbusRomNo9L-Regu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ZEUS</a:t>
            </a:r>
            <a:endParaRPr lang="en-US" sz="240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IMPLEMENTATION</a:t>
            </a: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EVALUATION</a:t>
            </a:r>
            <a:endParaRPr lang="en-US" sz="240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CONCLUSION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948605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Solidity Semantics</a:t>
            </a:r>
            <a:endParaRPr lang="en-IL" sz="3200" dirty="0">
              <a:latin typeface="NimbusRomNo9L-Med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0F5EC-30F1-4219-A9B9-805B551C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47" y="1574533"/>
            <a:ext cx="7454445" cy="33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82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Solidity Semantics</a:t>
            </a:r>
            <a:endParaRPr lang="en-IL" sz="3200" dirty="0">
              <a:latin typeface="NimbusRomNo9L-Med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0F5EC-30F1-4219-A9B9-805B551C3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447" y="1574533"/>
            <a:ext cx="7454445" cy="33969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CF615D-A8CF-429B-AC19-4548D8C4106D}"/>
              </a:ext>
            </a:extLst>
          </p:cNvPr>
          <p:cNvSpPr/>
          <p:nvPr/>
        </p:nvSpPr>
        <p:spPr>
          <a:xfrm>
            <a:off x="1139447" y="1509204"/>
            <a:ext cx="1293035" cy="5060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79D88A-30F6-4C29-8AA3-1BF11E979CA8}"/>
              </a:ext>
            </a:extLst>
          </p:cNvPr>
          <p:cNvSpPr/>
          <p:nvPr/>
        </p:nvSpPr>
        <p:spPr>
          <a:xfrm>
            <a:off x="7563775" y="4287915"/>
            <a:ext cx="4385569" cy="21217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b="0" i="0" u="none" strike="noStrike" baseline="0" dirty="0">
                <a:solidFill>
                  <a:schemeClr val="tx1"/>
                </a:solidFill>
                <a:latin typeface="NimbusRomNo9L-Regu"/>
              </a:rPr>
              <a:t>A </a:t>
            </a:r>
            <a:r>
              <a:rPr lang="en-US" sz="2800" b="1" i="1" u="none" strike="noStrike" baseline="0" dirty="0">
                <a:solidFill>
                  <a:schemeClr val="tx1"/>
                </a:solidFill>
                <a:latin typeface="NimbusRomNo9L-Regu"/>
              </a:rPr>
              <a:t>program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NimbusRomNo9L-Regu"/>
              </a:rPr>
              <a:t> consists of a sequence of </a:t>
            </a:r>
            <a:r>
              <a:rPr lang="en-US" sz="2800" b="1" i="1" u="none" strike="noStrike" baseline="0" dirty="0">
                <a:solidFill>
                  <a:schemeClr val="tx1"/>
                </a:solidFill>
                <a:latin typeface="NimbusRomNo9L-Regu"/>
              </a:rPr>
              <a:t>contract</a:t>
            </a:r>
            <a:r>
              <a:rPr lang="en-US" sz="2800" b="0" i="0" u="none" strike="noStrike" baseline="0" dirty="0">
                <a:solidFill>
                  <a:schemeClr val="tx1"/>
                </a:solidFill>
                <a:latin typeface="NimbusRomNo9L-Regu"/>
              </a:rPr>
              <a:t> declarations</a:t>
            </a:r>
            <a:endParaRPr lang="en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931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Solidity Semantics</a:t>
            </a:r>
            <a:endParaRPr lang="en-IL" sz="3200" dirty="0">
              <a:latin typeface="NimbusRomNo9L-Med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0F5EC-30F1-4219-A9B9-805B551C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47" y="1574533"/>
            <a:ext cx="7454445" cy="33969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CF615D-A8CF-429B-AC19-4548D8C4106D}"/>
              </a:ext>
            </a:extLst>
          </p:cNvPr>
          <p:cNvSpPr/>
          <p:nvPr/>
        </p:nvSpPr>
        <p:spPr>
          <a:xfrm>
            <a:off x="1139447" y="2156766"/>
            <a:ext cx="7391994" cy="50602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79D88A-30F6-4C29-8AA3-1BF11E979CA8}"/>
              </a:ext>
            </a:extLst>
          </p:cNvPr>
          <p:cNvSpPr/>
          <p:nvPr/>
        </p:nvSpPr>
        <p:spPr>
          <a:xfrm>
            <a:off x="7563775" y="4287915"/>
            <a:ext cx="4385569" cy="21217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Each </a:t>
            </a:r>
            <a:r>
              <a:rPr lang="en-US" sz="1800" b="1" i="1" u="none" strike="noStrike" baseline="0" dirty="0">
                <a:solidFill>
                  <a:schemeClr val="tx1"/>
                </a:solidFill>
                <a:latin typeface="NimbusRomNo9L-Regu"/>
              </a:rPr>
              <a:t>contract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 is abstractly viewed as a sequence of one or more </a:t>
            </a:r>
            <a:r>
              <a:rPr lang="en-US" sz="1800" b="1" i="1" u="none" strike="noStrike" baseline="0" dirty="0">
                <a:solidFill>
                  <a:schemeClr val="tx1"/>
                </a:solidFill>
                <a:latin typeface="NimbusRomNo9L-Regu"/>
              </a:rPr>
              <a:t>method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 definitions.</a:t>
            </a:r>
          </a:p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Persistent storage private to a contract, denoted by the keyword </a:t>
            </a:r>
            <a:r>
              <a:rPr lang="en-US" sz="1800" b="1" i="1" u="none" strike="noStrike" baseline="0" dirty="0">
                <a:solidFill>
                  <a:schemeClr val="tx1"/>
                </a:solidFill>
                <a:latin typeface="NimbusMonL-Regu"/>
              </a:rPr>
              <a:t>global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.</a:t>
            </a:r>
            <a:endParaRPr lang="en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039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Solidity Semantics</a:t>
            </a:r>
            <a:endParaRPr lang="en-IL" sz="3200" dirty="0">
              <a:latin typeface="NimbusRomNo9L-Med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0F5EC-30F1-4219-A9B9-805B551C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47" y="1574533"/>
            <a:ext cx="7454445" cy="339696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CF615D-A8CF-429B-AC19-4548D8C4106D}"/>
              </a:ext>
            </a:extLst>
          </p:cNvPr>
          <p:cNvSpPr/>
          <p:nvPr/>
        </p:nvSpPr>
        <p:spPr>
          <a:xfrm>
            <a:off x="1139447" y="2736288"/>
            <a:ext cx="5066044" cy="223520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79D88A-30F6-4C29-8AA3-1BF11E979CA8}"/>
              </a:ext>
            </a:extLst>
          </p:cNvPr>
          <p:cNvSpPr/>
          <p:nvPr/>
        </p:nvSpPr>
        <p:spPr>
          <a:xfrm>
            <a:off x="7563775" y="4190260"/>
            <a:ext cx="4385569" cy="256564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The </a:t>
            </a:r>
            <a:r>
              <a:rPr lang="en-US" sz="1800" b="1" i="1" u="none" strike="noStrike" baseline="0" dirty="0">
                <a:solidFill>
                  <a:schemeClr val="tx1"/>
                </a:solidFill>
                <a:latin typeface="NimbusRomNo9L-Regu"/>
              </a:rPr>
              <a:t>body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 of a contract method is inductively defined by </a:t>
            </a:r>
            <a:r>
              <a:rPr lang="en-US" sz="1800" b="1" i="1" u="none" strike="noStrike" baseline="0" dirty="0">
                <a:solidFill>
                  <a:schemeClr val="tx1"/>
                </a:solidFill>
                <a:latin typeface="NimbusRomNo9L-ReguItal"/>
              </a:rPr>
              <a:t>S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.</a:t>
            </a:r>
          </a:p>
          <a:p>
            <a:pPr algn="l"/>
            <a:r>
              <a:rPr lang="en-US" sz="1800" b="1" i="1" u="none" strike="noStrike" baseline="0" dirty="0" err="1">
                <a:solidFill>
                  <a:schemeClr val="tx1"/>
                </a:solidFill>
                <a:latin typeface="NimbusMonL-Regu"/>
              </a:rPr>
              <a:t>goto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: Internal and external invocations or are </a:t>
            </a:r>
            <a:r>
              <a:rPr lang="en-US" dirty="0" err="1">
                <a:solidFill>
                  <a:schemeClr val="tx1"/>
                </a:solidFill>
                <a:latin typeface="NimbusRomNo9L-Regu"/>
              </a:rPr>
              <a:t>inlined</a:t>
            </a:r>
            <a:endParaRPr lang="en-US" dirty="0">
              <a:solidFill>
                <a:schemeClr val="tx1"/>
              </a:solidFill>
              <a:latin typeface="NimbusRomNo9L-Regu"/>
            </a:endParaRPr>
          </a:p>
          <a:p>
            <a:pPr algn="l"/>
            <a:r>
              <a:rPr lang="en-US" b="1" i="1" dirty="0">
                <a:solidFill>
                  <a:schemeClr val="tx1"/>
                </a:solidFill>
                <a:latin typeface="NimbusMonL-Regu"/>
              </a:rPr>
              <a:t>post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: call() 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invocations (send with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argument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)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  <a:latin typeface="NimbusMonL-Regu"/>
              </a:rPr>
              <a:t>havoc</a:t>
            </a:r>
            <a:r>
              <a:rPr lang="en-US" dirty="0">
                <a:solidFill>
                  <a:schemeClr val="tx1"/>
                </a:solidFill>
                <a:latin typeface="NimbusMonL-Regu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NimbusRomNo9L-Regu"/>
              </a:rPr>
              <a:t>asigns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 a non-deterministic value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  <a:latin typeface="NimbusMonL-Regu"/>
              </a:rPr>
              <a:t>assume</a:t>
            </a:r>
            <a:r>
              <a:rPr lang="en-US" dirty="0">
                <a:solidFill>
                  <a:schemeClr val="tx1"/>
                </a:solidFill>
                <a:latin typeface="NimbusMonL-Regu"/>
              </a:rPr>
              <a:t>: 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blocks until the supplied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NimbusRomNo9L-Regu"/>
              </a:rPr>
              <a:t>expression becomes true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  <a:latin typeface="NimbusMonL-Regu"/>
              </a:rPr>
              <a:t>assert</a:t>
            </a:r>
            <a:r>
              <a:rPr lang="en-US" dirty="0">
                <a:solidFill>
                  <a:schemeClr val="tx1"/>
                </a:solidFill>
                <a:latin typeface="NimbusMonL-Regu"/>
              </a:rPr>
              <a:t>: 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check of truth value of predicates</a:t>
            </a:r>
            <a:endParaRPr lang="en-IL" dirty="0">
              <a:solidFill>
                <a:schemeClr val="tx1"/>
              </a:solidFill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647969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LANGUAGE SEMANTICS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36AF0D-27CC-4489-90B4-9F27E1A1F82E}"/>
                  </a:ext>
                </a:extLst>
              </p:cNvPr>
              <p:cNvSpPr txBox="1"/>
              <p:nvPr/>
            </p:nvSpPr>
            <p:spPr>
              <a:xfrm>
                <a:off x="1065320" y="1552188"/>
                <a:ext cx="3842527" cy="3445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𝓣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</m:d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𝑏𝑙𝑜𝑐𝑘𝑐h𝑎𝑖𝑛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𝑠𝑡𝑎𝑡𝑒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36AF0D-27CC-4489-90B4-9F27E1A1F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1552188"/>
                <a:ext cx="3842527" cy="344518"/>
              </a:xfrm>
              <a:prstGeom prst="rect">
                <a:avLst/>
              </a:prstGeom>
              <a:blipFill>
                <a:blip r:embed="rId3"/>
                <a:stretch>
                  <a:fillRect r="-1270" b="-35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6C6F16-9E88-43B7-AC21-FC11E6A5DD7A}"/>
                  </a:ext>
                </a:extLst>
              </p:cNvPr>
              <p:cNvSpPr txBox="1"/>
              <p:nvPr/>
            </p:nvSpPr>
            <p:spPr>
              <a:xfrm>
                <a:off x="1109710" y="2377265"/>
                <a:ext cx="5805997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𝑔𝑙𝑜𝑏𝑎𝑙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𝑠𝑡𝑎𝑡𝑒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𝑠𝑦𝑠𝑡𝑒𝑚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after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execut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𝑖𝑛𝑔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6C6F16-9E88-43B7-AC21-FC11E6A5DD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710" y="2377265"/>
                <a:ext cx="5805997" cy="307777"/>
              </a:xfrm>
              <a:prstGeom prst="rect">
                <a:avLst/>
              </a:prstGeom>
              <a:blipFill>
                <a:blip r:embed="rId4"/>
                <a:stretch>
                  <a:fillRect l="-945" r="-1261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517FF1C-19D4-4EDF-BB90-E20921285101}"/>
              </a:ext>
            </a:extLst>
          </p:cNvPr>
          <p:cNvGrpSpPr/>
          <p:nvPr/>
        </p:nvGrpSpPr>
        <p:grpSpPr>
          <a:xfrm>
            <a:off x="8629320" y="2180851"/>
            <a:ext cx="3101042" cy="923754"/>
            <a:chOff x="8629320" y="2119217"/>
            <a:chExt cx="3101042" cy="9237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25A8F98-A048-4708-BE8B-9E71B9FF7F1A}"/>
                    </a:ext>
                  </a:extLst>
                </p:cNvPr>
                <p:cNvSpPr txBox="1"/>
                <p:nvPr/>
              </p:nvSpPr>
              <p:spPr>
                <a:xfrm>
                  <a:off x="8629320" y="2427418"/>
                  <a:ext cx="310104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𝑰𝒅</m:t>
                      </m:r>
                    </m:oMath>
                  </a14:m>
                  <a:r>
                    <a:rPr lang="en-US" sz="2000" dirty="0"/>
                    <a:t>: identifier of the contract</a:t>
                  </a:r>
                </a:p>
                <a:p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a14:m>
                  <a:r>
                    <a:rPr lang="en-US" sz="2000" dirty="0"/>
                    <a:t>: valuation of global variable</a:t>
                  </a:r>
                  <a:endParaRPr lang="en-IL" sz="20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25A8F98-A048-4708-BE8B-9E71B9FF7F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320" y="2427418"/>
                  <a:ext cx="3101042" cy="615553"/>
                </a:xfrm>
                <a:prstGeom prst="rect">
                  <a:avLst/>
                </a:prstGeom>
                <a:blipFill>
                  <a:blip r:embed="rId5"/>
                  <a:stretch>
                    <a:fillRect l="-3150" t="-12871" r="-4724" b="-24752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AF6BFE7-1A0A-4EA9-A62B-C37C4DEC1E25}"/>
                    </a:ext>
                  </a:extLst>
                </p:cNvPr>
                <p:cNvSpPr txBox="1"/>
                <p:nvPr/>
              </p:nvSpPr>
              <p:spPr>
                <a:xfrm>
                  <a:off x="8629320" y="2119217"/>
                  <a:ext cx="272448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𝑰𝒅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a14:m>
                  <a:r>
                    <a:rPr lang="en-US" sz="2000" b="1" dirty="0"/>
                    <a:t>, </a:t>
                  </a:r>
                  <a14:m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𝑽𝒂𝒍𝒔</m:t>
                      </m:r>
                    </m:oMath>
                  </a14:m>
                  <a:endParaRPr lang="en-IL" sz="2000" b="1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AF6BFE7-1A0A-4EA9-A62B-C37C4DEC1E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29320" y="2119217"/>
                  <a:ext cx="2724480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461" t="-26000" b="-50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0EDA25-7A38-4AE5-B523-2482BE2A3826}"/>
                  </a:ext>
                </a:extLst>
              </p:cNvPr>
              <p:cNvSpPr txBox="1"/>
              <p:nvPr/>
            </p:nvSpPr>
            <p:spPr>
              <a:xfrm>
                <a:off x="1065320" y="2746887"/>
                <a:ext cx="62905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𝓣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𝑐𝑜𝑚𝑝𝑙𝑒𝑡𝑒𝑑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𝑡𝑟𝑎𝑛𝑠𝑎𝑐𝑡𝑖𝑜𝑛𝑠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𝑡h𝑎𝑡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𝑐𝑜𝑚𝑚𝑖𝑡𝑒𝑑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0EDA25-7A38-4AE5-B523-2482BE2A3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2746887"/>
                <a:ext cx="6290568" cy="307777"/>
              </a:xfrm>
              <a:prstGeom prst="rect">
                <a:avLst/>
              </a:prstGeom>
              <a:blipFill>
                <a:blip r:embed="rId7"/>
                <a:stretch>
                  <a:fillRect l="-581" r="-484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66CAC7-5B1F-4682-A1CD-BB4BCB651451}"/>
                  </a:ext>
                </a:extLst>
              </p:cNvPr>
              <p:cNvSpPr txBox="1"/>
              <p:nvPr/>
            </p:nvSpPr>
            <p:spPr>
              <a:xfrm>
                <a:off x="1065320" y="3113572"/>
                <a:ext cx="387317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𝑩𝑪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𝑙𝑖𝑠𝑡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𝑐𝑜𝑚𝑚𝑖𝑡𝑡𝑒𝑑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𝑏𝑙𝑜𝑐𝑘𝑠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166CAC7-5B1F-4682-A1CD-BB4BCB651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3113572"/>
                <a:ext cx="3873175" cy="307777"/>
              </a:xfrm>
              <a:prstGeom prst="rect">
                <a:avLst/>
              </a:prstGeom>
              <a:blipFill>
                <a:blip r:embed="rId8"/>
                <a:stretch>
                  <a:fillRect l="-1417" r="-1260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6A1EF7-6A0D-457C-83B8-5C50EA05297C}"/>
                  </a:ext>
                </a:extLst>
              </p:cNvPr>
              <p:cNvSpPr txBox="1"/>
              <p:nvPr/>
            </p:nvSpPr>
            <p:spPr>
              <a:xfrm>
                <a:off x="1065320" y="2010580"/>
                <a:ext cx="483568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𝓣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𝛔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𝑏𝑙𝑜𝑐𝑘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𝑏𝑒𝑖𝑛𝑔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𝑐𝑢𝑟𝑟𝑒𝑛𝑡𝑙𝑦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𝑚𝑖𝑛𝑒𝑑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6A1EF7-6A0D-457C-83B8-5C50EA05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2010580"/>
                <a:ext cx="4835683" cy="307777"/>
              </a:xfrm>
              <a:prstGeom prst="rect">
                <a:avLst/>
              </a:prstGeom>
              <a:blipFill>
                <a:blip r:embed="rId9"/>
                <a:stretch>
                  <a:fillRect r="-883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AE28D3-52F1-493D-8393-DF368770C259}"/>
                  </a:ext>
                </a:extLst>
              </p:cNvPr>
              <p:cNvSpPr txBox="1"/>
              <p:nvPr/>
            </p:nvSpPr>
            <p:spPr>
              <a:xfrm>
                <a:off x="8629320" y="4205376"/>
                <a:ext cx="9854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𝑽𝒂𝒍𝒔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AAE28D3-52F1-493D-8393-DF368770C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320" y="4205376"/>
                <a:ext cx="985460" cy="276999"/>
              </a:xfrm>
              <a:prstGeom prst="rect">
                <a:avLst/>
              </a:prstGeom>
              <a:blipFill>
                <a:blip r:embed="rId10"/>
                <a:stretch>
                  <a:fillRect l="-7453" t="-2222" r="-6832" b="-88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358682-3B05-4796-BB7C-6A84325CEE1F}"/>
                  </a:ext>
                </a:extLst>
              </p:cNvPr>
              <p:cNvSpPr txBox="1"/>
              <p:nvPr/>
            </p:nvSpPr>
            <p:spPr>
              <a:xfrm>
                <a:off x="1065320" y="4205376"/>
                <a:ext cx="6430949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𝑽𝒍𝒂𝒔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𝑆𝑒𝑡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𝑣𝑎𝑙𝑢𝑒𝑠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𝑡h𝑎𝑡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𝑒𝑥𝑝𝑟𝑒𝑠𝑠𝑖𝑜𝑛𝑠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𝑡𝑎𝑘𝑒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𝑎𝑓𝑡𝑒𝑟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𝑒𝑣𝑎𝑙𝑢𝑒𝑡𝑖𝑜𝑛</m:t>
                      </m:r>
                    </m:oMath>
                  </m:oMathPara>
                </a14:m>
                <a:endParaRPr lang="en-IL" dirty="0"/>
              </a:p>
              <a:p>
                <a:endParaRPr lang="en-IL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3358682-3B05-4796-BB7C-6A84325CEE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4205376"/>
                <a:ext cx="6430949" cy="553998"/>
              </a:xfrm>
              <a:prstGeom prst="rect">
                <a:avLst/>
              </a:prstGeom>
              <a:blipFill>
                <a:blip r:embed="rId11"/>
                <a:stretch>
                  <a:fillRect l="-1422" t="-1099" r="-208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327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LANGUAGE SEMANTICS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36AF0D-27CC-4489-90B4-9F27E1A1F82E}"/>
                  </a:ext>
                </a:extLst>
              </p:cNvPr>
              <p:cNvSpPr txBox="1"/>
              <p:nvPr/>
            </p:nvSpPr>
            <p:spPr>
              <a:xfrm>
                <a:off x="1065320" y="1552188"/>
                <a:ext cx="56658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𝑡𝑟𝑎𝑛𝑠𝑎𝑐𝑡𝑖𝑜𝑛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𝑑𝑒𝑓𝑖𝑛𝑒𝑑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𝑠𝑡𝑢𝑐𝑘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𝑓𝑟𝑎𝑚𝑒𝑠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IL" sz="2000" b="1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236AF0D-27CC-4489-90B4-9F27E1A1F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1552188"/>
                <a:ext cx="5665845" cy="307777"/>
              </a:xfrm>
              <a:prstGeom prst="rect">
                <a:avLst/>
              </a:prstGeom>
              <a:blipFill>
                <a:blip r:embed="rId3"/>
                <a:stretch>
                  <a:fillRect l="-646" r="-1184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6A1EF7-6A0D-457C-83B8-5C50EA05297C}"/>
                  </a:ext>
                </a:extLst>
              </p:cNvPr>
              <p:cNvSpPr txBox="1"/>
              <p:nvPr/>
            </p:nvSpPr>
            <p:spPr>
              <a:xfrm>
                <a:off x="1065320" y="1989955"/>
                <a:ext cx="33605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box>
                        <m:box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ℓ,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𝒊𝒅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𝒑𝒄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𝑓𝑟𝑎𝑚𝑒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56A1EF7-6A0D-457C-83B8-5C50EA052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1989955"/>
                <a:ext cx="3360535" cy="307777"/>
              </a:xfrm>
              <a:prstGeom prst="rect">
                <a:avLst/>
              </a:prstGeom>
              <a:blipFill>
                <a:blip r:embed="rId4"/>
                <a:stretch>
                  <a:fillRect l="-2359" r="-2178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2C3DC5-2D21-44EE-A51C-116785EBEA51}"/>
                  </a:ext>
                </a:extLst>
              </p:cNvPr>
              <p:cNvSpPr txBox="1"/>
              <p:nvPr/>
            </p:nvSpPr>
            <p:spPr>
              <a:xfrm>
                <a:off x="1269512" y="2427722"/>
                <a:ext cx="669997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𝑽𝒂𝒍𝒔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𝑣𝑎𝑙𝑢𝑎𝑡𝑖𝑜𝑛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𝑚𝑒𝑡h𝑜𝑑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𝑙𝑜𝑐𝑎𝑙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𝑣𝑎𝑟𝑖𝑎𝑏𝑙𝑒𝑠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A2C3DC5-2D21-44EE-A51C-116785EB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12" y="2427722"/>
                <a:ext cx="6699976" cy="307777"/>
              </a:xfrm>
              <a:prstGeom prst="rect">
                <a:avLst/>
              </a:prstGeom>
              <a:blipFill>
                <a:blip r:embed="rId5"/>
                <a:stretch>
                  <a:fillRect l="-455" r="-273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75A479-C22B-4F5D-BF0C-EB179F7F976B}"/>
                  </a:ext>
                </a:extLst>
              </p:cNvPr>
              <p:cNvSpPr txBox="1"/>
              <p:nvPr/>
            </p:nvSpPr>
            <p:spPr>
              <a:xfrm>
                <a:off x="1269512" y="2865489"/>
                <a:ext cx="538942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𝑐𝑜𝑑𝑒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𝑐𝑜𝑛𝑡𝑟𝑎𝑐𝑡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𝑤𝑖𝑡h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𝑖𝑑𝑒𝑛𝑡𝑖𝑑𝑖𝑒𝑟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𝑖𝑑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75A479-C22B-4F5D-BF0C-EB179F7F97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12" y="2865489"/>
                <a:ext cx="5389424" cy="307777"/>
              </a:xfrm>
              <a:prstGeom prst="rect">
                <a:avLst/>
              </a:prstGeom>
              <a:blipFill>
                <a:blip r:embed="rId6"/>
                <a:stretch>
                  <a:fillRect l="-679" r="-566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169823-9349-44B1-8214-509426CAA27C}"/>
                  </a:ext>
                </a:extLst>
              </p:cNvPr>
              <p:cNvSpPr txBox="1"/>
              <p:nvPr/>
            </p:nvSpPr>
            <p:spPr>
              <a:xfrm>
                <a:off x="1269511" y="3303256"/>
                <a:ext cx="29792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𝒑𝒄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𝑝𝑟𝑜𝑔𝑟𝑎𝑚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𝑐𝑜𝑢𝑛𝑡𝑒𝑟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1169823-9349-44B1-8214-509426CAA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11" y="3303256"/>
                <a:ext cx="2979214" cy="307777"/>
              </a:xfrm>
              <a:prstGeom prst="rect">
                <a:avLst/>
              </a:prstGeom>
              <a:blipFill>
                <a:blip r:embed="rId7"/>
                <a:stretch>
                  <a:fillRect l="-2045" r="-1431" b="-26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D78514-44E3-4C9B-B333-31977D976039}"/>
                  </a:ext>
                </a:extLst>
              </p:cNvPr>
              <p:cNvSpPr txBox="1"/>
              <p:nvPr/>
            </p:nvSpPr>
            <p:spPr>
              <a:xfrm>
                <a:off x="1269511" y="3741023"/>
                <a:ext cx="674248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𝒗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𝐴𝑢𝑥𝑖𝑙𝑖𝑎𝑟𝑦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𝑚𝑒𝑚𝑜𝑟𝑦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𝑠𝑡𝑜𝑟𝑖𝑛𝑔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𝑖𝑛𝑝𝑢𝑡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𝑜𝑢𝑡𝑝𝑢𝑡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ED78514-44E3-4C9B-B333-31977D976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511" y="3741023"/>
                <a:ext cx="6742487" cy="307777"/>
              </a:xfrm>
              <a:prstGeom prst="rect">
                <a:avLst/>
              </a:prstGeom>
              <a:blipFill>
                <a:blip r:embed="rId8"/>
                <a:stretch>
                  <a:fillRect l="-181" r="-723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9F3FF9-CB5B-48CF-92FE-C0292E9B6656}"/>
                  </a:ext>
                </a:extLst>
              </p:cNvPr>
              <p:cNvSpPr txBox="1"/>
              <p:nvPr/>
            </p:nvSpPr>
            <p:spPr>
              <a:xfrm>
                <a:off x="1065320" y="4406380"/>
                <a:ext cx="1837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𝝐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𝑒𝑚𝑝𝑡𝑦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𝑓𝑟𝑎𝑚𝑒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19F3FF9-CB5B-48CF-92FE-C0292E9B6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4406380"/>
                <a:ext cx="1837041" cy="307777"/>
              </a:xfrm>
              <a:prstGeom prst="rect">
                <a:avLst/>
              </a:prstGeom>
              <a:blipFill>
                <a:blip r:embed="rId9"/>
                <a:stretch>
                  <a:fillRect l="-1661" r="-4319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422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LANGUAGE SEMANTICS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E1B74-91B7-48BD-AB3B-C89C9952AF42}"/>
                  </a:ext>
                </a:extLst>
              </p:cNvPr>
              <p:cNvSpPr txBox="1"/>
              <p:nvPr/>
            </p:nvSpPr>
            <p:spPr>
              <a:xfrm>
                <a:off x="1065320" y="1552188"/>
                <a:ext cx="77392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</m:t>
                      </m:r>
                      <m:box>
                        <m:box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𝑐𝑜𝑛𝑓𝑖𝑔𝑢𝑟𝑎𝑡𝑖𝑜𝑛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𝑐𝑎𝑝𝑡𝑢𝑟𝑒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𝑠𝑡𝑎𝑡𝑒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𝑡𝑟𝑎𝑛𝑠𝑎𝑐𝑡𝑖𝑜𝑛</m:t>
                      </m:r>
                    </m:oMath>
                  </m:oMathPara>
                </a14:m>
                <a:endParaRPr lang="en-IL" sz="2000" b="1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93E1B74-91B7-48BD-AB3B-C89C9952A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1552188"/>
                <a:ext cx="7739235" cy="307777"/>
              </a:xfrm>
              <a:prstGeom prst="rect">
                <a:avLst/>
              </a:prstGeom>
              <a:blipFill>
                <a:blip r:embed="rId3"/>
                <a:stretch>
                  <a:fillRect l="-158" r="-394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84223D-5FC6-4824-9863-37B9976BDF77}"/>
                  </a:ext>
                </a:extLst>
              </p:cNvPr>
              <p:cNvSpPr txBox="1"/>
              <p:nvPr/>
            </p:nvSpPr>
            <p:spPr>
              <a:xfrm>
                <a:off x="1065320" y="1958085"/>
                <a:ext cx="288611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𝑆𝑚𝑎𝑙𝑙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𝑠𝑡𝑒𝑝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𝑜𝑝𝑒𝑟𝑎𝑡𝑖𝑜𝑛</m:t>
                      </m:r>
                    </m:oMath>
                  </m:oMathPara>
                </a14:m>
                <a:endParaRPr lang="en-IL" sz="2000" b="1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84223D-5FC6-4824-9863-37B9976BD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1958085"/>
                <a:ext cx="2886111" cy="307777"/>
              </a:xfrm>
              <a:prstGeom prst="rect">
                <a:avLst/>
              </a:prstGeom>
              <a:blipFill>
                <a:blip r:embed="rId4"/>
                <a:stretch>
                  <a:fillRect l="-846" r="-2537" b="-313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688BDB-0847-4D25-ABEB-73FB0D96B5FA}"/>
                  </a:ext>
                </a:extLst>
              </p:cNvPr>
              <p:cNvSpPr txBox="1"/>
              <p:nvPr/>
            </p:nvSpPr>
            <p:spPr>
              <a:xfrm>
                <a:off x="1065320" y="2363982"/>
                <a:ext cx="65165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𝑇𝑟𝑎𝑛𝑠𝑖𝑡𝑖𝑜𝑛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𝑟𝑒𝑙𝑎𝑡𝑖𝑜𝑛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𝑓𝑜𝑟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𝑔𝑙𝑜𝑏𝑎𝑙𝑠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𝑏𝑙𝑜𝑐𝑘𝑐h𝑎𝑖𝑛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𝑠𝑡𝑎𝑡𝑒</m:t>
                      </m:r>
                    </m:oMath>
                  </m:oMathPara>
                </a14:m>
                <a:endParaRPr lang="en-IL" sz="20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3688BDB-0847-4D25-ABEB-73FB0D96B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2363982"/>
                <a:ext cx="6516592" cy="307777"/>
              </a:xfrm>
              <a:prstGeom prst="rect">
                <a:avLst/>
              </a:prstGeom>
              <a:blipFill>
                <a:blip r:embed="rId5"/>
                <a:stretch>
                  <a:fillRect l="-94" r="-281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FE47EA-9A46-4A55-94DE-2EDCB5E0018B}"/>
                  </a:ext>
                </a:extLst>
              </p:cNvPr>
              <p:cNvSpPr txBox="1"/>
              <p:nvPr/>
            </p:nvSpPr>
            <p:spPr>
              <a:xfrm>
                <a:off x="1065320" y="2769879"/>
                <a:ext cx="182037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𝐴𝑠𝑠𝑖𝑔𝑛𝑚𝑒𝑛𝑡</m:t>
                      </m:r>
                    </m:oMath>
                  </m:oMathPara>
                </a14:m>
                <a:endParaRPr lang="en-IL" sz="2000" b="1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8FE47EA-9A46-4A55-94DE-2EDCB5E00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20" y="2769879"/>
                <a:ext cx="1820370" cy="307777"/>
              </a:xfrm>
              <a:prstGeom prst="rect">
                <a:avLst/>
              </a:prstGeom>
              <a:blipFill>
                <a:blip r:embed="rId6"/>
                <a:stretch>
                  <a:fillRect r="-3020" b="-3137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342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LANGUAGE SEMANTICS</a:t>
            </a:r>
            <a:endParaRPr lang="en-IL" sz="3200" dirty="0">
              <a:latin typeface="NimbusRomNo9L-Medi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CA55E98-F443-41DA-A643-DE590BD5F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12" y="1690688"/>
            <a:ext cx="5176584" cy="40009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5F24E20-0139-4E81-850A-A4CB6B073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292" y="1895962"/>
            <a:ext cx="5312468" cy="344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94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the Policy Language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/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𝑷𝑽𝒂𝒓𝒔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program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variables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blipFill>
                <a:blip r:embed="rId3"/>
                <a:stretch>
                  <a:fillRect l="-1181" r="-1050" b="-196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73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the Policy Language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/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𝑷𝑽𝒂𝒓𝒔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program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variables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blipFill>
                <a:blip r:embed="rId3"/>
                <a:stretch>
                  <a:fillRect l="-1181" r="-1050" b="-196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/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𝑭𝒖𝒏𝒄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function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names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in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contract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blipFill>
                <a:blip r:embed="rId4"/>
                <a:stretch>
                  <a:fillRect l="-843" r="-527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5178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BC68D-CC4C-4F96-92B7-769C99B4D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NimbusRomNo9L-Regu"/>
              </a:rPr>
              <a:t>INTRODUCTION</a:t>
            </a:r>
            <a:endParaRPr lang="en-IL" sz="3200" b="1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C269C-7449-4D1F-A54E-6AED2BEC4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1" i="0" u="sng" strike="noStrike" baseline="0" dirty="0">
                <a:latin typeface="NimbusRomNo9L-ReguItal"/>
              </a:rPr>
              <a:t>Correctness</a:t>
            </a:r>
            <a:r>
              <a:rPr lang="en-US" sz="2400" b="1" i="0" strike="noStrike" baseline="0" dirty="0">
                <a:latin typeface="NimbusRomNo9L-ReguItal"/>
              </a:rPr>
              <a:t>: </a:t>
            </a:r>
            <a:r>
              <a:rPr lang="en-US" sz="2400" dirty="0">
                <a:latin typeface="NimbusRomNo9L-Regu"/>
              </a:rPr>
              <a:t>Synta</a:t>
            </a:r>
            <a:r>
              <a:rPr lang="en-US" sz="2400" b="0" i="0" u="none" strike="noStrike" baseline="0" dirty="0">
                <a:latin typeface="NimbusRomNo9L-Regu"/>
              </a:rPr>
              <a:t>ctic implementation follows the best practices</a:t>
            </a:r>
          </a:p>
          <a:p>
            <a:pPr marL="0" indent="0" algn="l">
              <a:lnSpc>
                <a:spcPct val="150000"/>
              </a:lnSpc>
              <a:buNone/>
            </a:pPr>
            <a:endParaRPr lang="en-US" sz="2400" b="1" i="0" u="sng" strike="noStrike" baseline="0" dirty="0">
              <a:latin typeface="NimbusRomNo9L-ReguItal"/>
            </a:endParaRPr>
          </a:p>
          <a:p>
            <a:pPr algn="l">
              <a:lnSpc>
                <a:spcPct val="150000"/>
              </a:lnSpc>
            </a:pPr>
            <a:r>
              <a:rPr lang="en-US" sz="2400" b="1" u="sng" dirty="0">
                <a:latin typeface="NimbusRomNo9L-ReguItal"/>
              </a:rPr>
              <a:t>Fairness</a:t>
            </a:r>
            <a:r>
              <a:rPr lang="en-US" sz="2400" b="1" dirty="0">
                <a:latin typeface="NimbusRomNo9L-ReguItal"/>
              </a:rPr>
              <a:t>:</a:t>
            </a:r>
            <a:r>
              <a:rPr lang="en-US" sz="2400" dirty="0">
                <a:latin typeface="NimbusRomNo9L-Regu"/>
              </a:rPr>
              <a:t> The code adheres to the agreed upon higher-level business logic for interaction</a:t>
            </a:r>
            <a:endParaRPr lang="en-IL" sz="2400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180897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the Policy Language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/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𝑷𝑽𝒂𝒓𝒔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program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variables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blipFill>
                <a:blip r:embed="rId3"/>
                <a:stretch>
                  <a:fillRect l="-1181" r="-1050" b="-196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/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𝑭𝒖𝒏𝒄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function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names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in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contract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blipFill>
                <a:blip r:embed="rId4"/>
                <a:stretch>
                  <a:fillRect l="-843" r="-527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/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𝑬𝒙𝒑𝒓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conditional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expressions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blipFill>
                <a:blip r:embed="rId5"/>
                <a:stretch>
                  <a:fillRect l="-1544" r="-1306" b="-32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1411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the Policy Language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/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𝑷𝑽𝒂𝒓𝒔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program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variables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blipFill>
                <a:blip r:embed="rId3"/>
                <a:stretch>
                  <a:fillRect l="-1181" r="-1050" b="-196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/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𝑭𝒖𝒏𝒄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function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names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in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contract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blipFill>
                <a:blip r:embed="rId4"/>
                <a:stretch>
                  <a:fillRect l="-843" r="-527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/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𝑬𝒙𝒑𝒓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conditional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expressions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blipFill>
                <a:blip r:embed="rId5"/>
                <a:stretch>
                  <a:fillRect l="-1544" r="-1306" b="-32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57E6FF-5F82-444A-B8B1-9D9717598764}"/>
              </a:ext>
            </a:extLst>
          </p:cNvPr>
          <p:cNvGrpSpPr/>
          <p:nvPr/>
        </p:nvGrpSpPr>
        <p:grpSpPr>
          <a:xfrm>
            <a:off x="1047564" y="3016251"/>
            <a:ext cx="5467589" cy="461665"/>
            <a:chOff x="1047564" y="3016251"/>
            <a:chExt cx="5467589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2D8B07-FFBA-4A1A-BACF-48E86B44E0F0}"/>
                </a:ext>
              </a:extLst>
            </p:cNvPr>
            <p:cNvSpPr txBox="1"/>
            <p:nvPr/>
          </p:nvSpPr>
          <p:spPr>
            <a:xfrm>
              <a:off x="1047564" y="3016251"/>
              <a:ext cx="2681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mbusRomNo9L-Regu"/>
                </a:rPr>
                <a:t>P</a:t>
              </a:r>
              <a:r>
                <a:rPr lang="en-US" sz="2400" b="1" i="0" strike="noStrike" baseline="0" dirty="0">
                  <a:latin typeface="NimbusRomNo9L-Regu"/>
                </a:rPr>
                <a:t>olicy specification</a:t>
              </a:r>
              <a:r>
                <a:rPr lang="en-US" sz="2400" b="0" i="0" u="none" strike="noStrike" baseline="0" dirty="0">
                  <a:latin typeface="NimbusRomNo9L-Regu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/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IL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𝑆𝑢𝑏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𝑂𝑏𝑗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𝐶𝑜𝑛𝑑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</m:e>
                        </m:d>
                      </m:oMath>
                    </m:oMathPara>
                  </a14:m>
                  <a:endParaRPr lang="en-IL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99260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the Policy Language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/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𝑷𝑽𝒂𝒓𝒔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program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variables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blipFill>
                <a:blip r:embed="rId3"/>
                <a:stretch>
                  <a:fillRect l="-1181" r="-1050" b="-196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/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𝑭𝒖𝒏𝒄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function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names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in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contract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blipFill>
                <a:blip r:embed="rId4"/>
                <a:stretch>
                  <a:fillRect l="-843" r="-527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/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𝑬𝒙𝒑𝒓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conditional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expressions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blipFill>
                <a:blip r:embed="rId5"/>
                <a:stretch>
                  <a:fillRect l="-1544" r="-1306" b="-32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57E6FF-5F82-444A-B8B1-9D9717598764}"/>
              </a:ext>
            </a:extLst>
          </p:cNvPr>
          <p:cNvGrpSpPr/>
          <p:nvPr/>
        </p:nvGrpSpPr>
        <p:grpSpPr>
          <a:xfrm>
            <a:off x="1047564" y="3016251"/>
            <a:ext cx="5467589" cy="461665"/>
            <a:chOff x="1047564" y="3016251"/>
            <a:chExt cx="5467589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2D8B07-FFBA-4A1A-BACF-48E86B44E0F0}"/>
                </a:ext>
              </a:extLst>
            </p:cNvPr>
            <p:cNvSpPr txBox="1"/>
            <p:nvPr/>
          </p:nvSpPr>
          <p:spPr>
            <a:xfrm>
              <a:off x="1047564" y="3016251"/>
              <a:ext cx="2681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mbusRomNo9L-Regu"/>
                </a:rPr>
                <a:t>P</a:t>
              </a:r>
              <a:r>
                <a:rPr lang="en-US" sz="2400" b="1" i="0" strike="noStrike" baseline="0" dirty="0">
                  <a:latin typeface="NimbusRomNo9L-Regu"/>
                </a:rPr>
                <a:t>olicy specification</a:t>
              </a:r>
              <a:r>
                <a:rPr lang="en-US" sz="2400" b="0" i="0" u="none" strike="noStrike" baseline="0" dirty="0">
                  <a:latin typeface="NimbusRomNo9L-Regu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/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IL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𝑆𝑢𝑏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𝑂𝑏𝑗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𝐶𝑜𝑛𝑑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</m:e>
                        </m:d>
                      </m:oMath>
                    </m:oMathPara>
                  </a14:m>
                  <a:endParaRPr lang="en-IL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/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𝑆𝑢𝑏𝑗𝑒𝑐𝑡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𝑃𝑉𝑎𝑟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blipFill>
                <a:blip r:embed="rId7"/>
                <a:stretch>
                  <a:fillRect l="-3448" r="-2122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061D00A-2707-4D4D-A345-3994750D6609}"/>
              </a:ext>
            </a:extLst>
          </p:cNvPr>
          <p:cNvSpPr/>
          <p:nvPr/>
        </p:nvSpPr>
        <p:spPr>
          <a:xfrm>
            <a:off x="7753166" y="3757038"/>
            <a:ext cx="2749118" cy="12618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The set of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source variables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(one or more) that need to be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tracked</a:t>
            </a:r>
            <a:endParaRPr lang="en-IL" dirty="0">
              <a:solidFill>
                <a:schemeClr val="tx1"/>
              </a:solidFill>
            </a:endParaRPr>
          </a:p>
          <a:p>
            <a:pPr algn="ctr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36904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the Policy Language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/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𝑷𝑽𝒂𝒓𝒔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program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variables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blipFill>
                <a:blip r:embed="rId3"/>
                <a:stretch>
                  <a:fillRect l="-1181" r="-1050" b="-196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/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𝑭𝒖𝒏𝒄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function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names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in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contract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blipFill>
                <a:blip r:embed="rId4"/>
                <a:stretch>
                  <a:fillRect l="-843" r="-527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/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𝑬𝒙𝒑𝒓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conditional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expressions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blipFill>
                <a:blip r:embed="rId5"/>
                <a:stretch>
                  <a:fillRect l="-1544" r="-1306" b="-32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57E6FF-5F82-444A-B8B1-9D9717598764}"/>
              </a:ext>
            </a:extLst>
          </p:cNvPr>
          <p:cNvGrpSpPr/>
          <p:nvPr/>
        </p:nvGrpSpPr>
        <p:grpSpPr>
          <a:xfrm>
            <a:off x="1047564" y="3016251"/>
            <a:ext cx="5467589" cy="461665"/>
            <a:chOff x="1047564" y="3016251"/>
            <a:chExt cx="5467589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2D8B07-FFBA-4A1A-BACF-48E86B44E0F0}"/>
                </a:ext>
              </a:extLst>
            </p:cNvPr>
            <p:cNvSpPr txBox="1"/>
            <p:nvPr/>
          </p:nvSpPr>
          <p:spPr>
            <a:xfrm>
              <a:off x="1047564" y="3016251"/>
              <a:ext cx="2681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mbusRomNo9L-Regu"/>
                </a:rPr>
                <a:t>P</a:t>
              </a:r>
              <a:r>
                <a:rPr lang="en-US" sz="2400" b="1" i="0" strike="noStrike" baseline="0" dirty="0">
                  <a:latin typeface="NimbusRomNo9L-Regu"/>
                </a:rPr>
                <a:t>olicy specification</a:t>
              </a:r>
              <a:r>
                <a:rPr lang="en-US" sz="2400" b="0" i="0" u="none" strike="noStrike" baseline="0" dirty="0">
                  <a:latin typeface="NimbusRomNo9L-Regu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/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IL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𝑆𝑢𝑏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𝑂𝑏𝑗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𝐶𝑜𝑛𝑑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</m:e>
                        </m:d>
                      </m:oMath>
                    </m:oMathPara>
                  </a14:m>
                  <a:endParaRPr lang="en-IL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/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𝑆𝑢𝑏𝑗𝑒𝑐𝑡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𝑃𝑉𝑎𝑟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blipFill>
                <a:blip r:embed="rId7"/>
                <a:stretch>
                  <a:fillRect l="-3448" r="-2122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061D00A-2707-4D4D-A345-3994750D6609}"/>
              </a:ext>
            </a:extLst>
          </p:cNvPr>
          <p:cNvSpPr/>
          <p:nvPr/>
        </p:nvSpPr>
        <p:spPr>
          <a:xfrm>
            <a:off x="7753166" y="3757038"/>
            <a:ext cx="2749118" cy="126181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NimbusRomNo9L-Regu"/>
              </a:rPr>
              <a:t>The set of variables representing </a:t>
            </a:r>
            <a:r>
              <a:rPr lang="en-US" b="1" dirty="0">
                <a:solidFill>
                  <a:schemeClr val="tx1"/>
                </a:solidFill>
                <a:latin typeface="NimbusRomNo9L-Regu"/>
              </a:rPr>
              <a:t>entities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 with which the </a:t>
            </a:r>
            <a:r>
              <a:rPr lang="en-US" b="1" dirty="0">
                <a:solidFill>
                  <a:schemeClr val="tx1"/>
                </a:solidFill>
                <a:latin typeface="NimbusRomNo9L-Regu"/>
              </a:rPr>
              <a:t>subject interacts</a:t>
            </a:r>
            <a:endParaRPr lang="en-IL" b="1" dirty="0">
              <a:solidFill>
                <a:schemeClr val="tx1"/>
              </a:solidFill>
              <a:latin typeface="NimbusRomNo9L-Regu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129B0-57FF-46B4-8813-42FD7B13D4A7}"/>
                  </a:ext>
                </a:extLst>
              </p:cNvPr>
              <p:cNvSpPr txBox="1"/>
              <p:nvPr/>
            </p:nvSpPr>
            <p:spPr>
              <a:xfrm>
                <a:off x="1500325" y="3972481"/>
                <a:ext cx="21705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𝑂𝑏𝑗𝑒𝑐𝑡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𝑂𝑏𝑗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𝑃𝑉𝑎𝑟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129B0-57FF-46B4-8813-42FD7B13D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3972481"/>
                <a:ext cx="2170531" cy="307777"/>
              </a:xfrm>
              <a:prstGeom prst="rect">
                <a:avLst/>
              </a:prstGeom>
              <a:blipFill>
                <a:blip r:embed="rId8"/>
                <a:stretch>
                  <a:fillRect l="-3652" r="-2247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381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the Policy Language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/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𝑷𝑽𝒂𝒓𝒔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program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variables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blipFill>
                <a:blip r:embed="rId3"/>
                <a:stretch>
                  <a:fillRect l="-1181" r="-1050" b="-196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/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𝑭𝒖𝒏𝒄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function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names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in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contract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blipFill>
                <a:blip r:embed="rId4"/>
                <a:stretch>
                  <a:fillRect l="-843" r="-527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/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𝑬𝒙𝒑𝒓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conditional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expressions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blipFill>
                <a:blip r:embed="rId5"/>
                <a:stretch>
                  <a:fillRect l="-1544" r="-1306" b="-32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57E6FF-5F82-444A-B8B1-9D9717598764}"/>
              </a:ext>
            </a:extLst>
          </p:cNvPr>
          <p:cNvGrpSpPr/>
          <p:nvPr/>
        </p:nvGrpSpPr>
        <p:grpSpPr>
          <a:xfrm>
            <a:off x="1047564" y="3016251"/>
            <a:ext cx="5467589" cy="461665"/>
            <a:chOff x="1047564" y="3016251"/>
            <a:chExt cx="5467589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2D8B07-FFBA-4A1A-BACF-48E86B44E0F0}"/>
                </a:ext>
              </a:extLst>
            </p:cNvPr>
            <p:cNvSpPr txBox="1"/>
            <p:nvPr/>
          </p:nvSpPr>
          <p:spPr>
            <a:xfrm>
              <a:off x="1047564" y="3016251"/>
              <a:ext cx="2681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mbusRomNo9L-Regu"/>
                </a:rPr>
                <a:t>P</a:t>
              </a:r>
              <a:r>
                <a:rPr lang="en-US" sz="2400" b="1" i="0" strike="noStrike" baseline="0" dirty="0">
                  <a:latin typeface="NimbusRomNo9L-Regu"/>
                </a:rPr>
                <a:t>olicy specification</a:t>
              </a:r>
              <a:r>
                <a:rPr lang="en-US" sz="2400" b="0" i="0" u="none" strike="noStrike" baseline="0" dirty="0">
                  <a:latin typeface="NimbusRomNo9L-Regu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/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IL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𝑆𝑢𝑏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𝑂𝑏𝑗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𝐶𝑜𝑛𝑑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</m:e>
                        </m:d>
                      </m:oMath>
                    </m:oMathPara>
                  </a14:m>
                  <a:endParaRPr lang="en-IL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/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𝑆𝑢𝑏𝑗𝑒𝑐𝑡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𝑃𝑉𝑎𝑟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blipFill>
                <a:blip r:embed="rId7"/>
                <a:stretch>
                  <a:fillRect l="-3448" r="-2122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061D00A-2707-4D4D-A345-3994750D6609}"/>
              </a:ext>
            </a:extLst>
          </p:cNvPr>
          <p:cNvSpPr/>
          <p:nvPr/>
        </p:nvSpPr>
        <p:spPr>
          <a:xfrm>
            <a:off x="7753166" y="3757038"/>
            <a:ext cx="2749118" cy="14008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1"/>
                </a:solidFill>
                <a:latin typeface="NimbusRomNo9L-Regu"/>
              </a:rPr>
              <a:t>The set of </a:t>
            </a:r>
            <a:r>
              <a:rPr lang="en-US" b="1" dirty="0">
                <a:solidFill>
                  <a:schemeClr val="tx1"/>
                </a:solidFill>
                <a:latin typeface="NimbusRomNo9L-Regu"/>
              </a:rPr>
              <a:t>side-affecting invocations 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that capture the effects of interaction between the </a:t>
            </a:r>
            <a:r>
              <a:rPr lang="en-US" b="1" dirty="0">
                <a:solidFill>
                  <a:schemeClr val="tx1"/>
                </a:solidFill>
                <a:latin typeface="NimbusRomNo9L-Regu"/>
              </a:rPr>
              <a:t>subject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 and the </a:t>
            </a:r>
            <a:r>
              <a:rPr lang="en-US" b="1" dirty="0">
                <a:solidFill>
                  <a:schemeClr val="tx1"/>
                </a:solidFill>
                <a:latin typeface="NimbusRomNo9L-Regu"/>
              </a:rPr>
              <a:t>object</a:t>
            </a:r>
            <a:endParaRPr lang="en-IL" b="1" dirty="0">
              <a:solidFill>
                <a:schemeClr val="tx1"/>
              </a:solidFill>
              <a:latin typeface="NimbusRomNo9L-Regu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129B0-57FF-46B4-8813-42FD7B13D4A7}"/>
                  </a:ext>
                </a:extLst>
              </p:cNvPr>
              <p:cNvSpPr txBox="1"/>
              <p:nvPr/>
            </p:nvSpPr>
            <p:spPr>
              <a:xfrm>
                <a:off x="1500325" y="3972481"/>
                <a:ext cx="21705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𝑂𝑏𝑗𝑒𝑐𝑡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𝑂𝑏𝑗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𝑃𝑉𝑎𝑟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129B0-57FF-46B4-8813-42FD7B13D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3972481"/>
                <a:ext cx="2170531" cy="307777"/>
              </a:xfrm>
              <a:prstGeom prst="rect">
                <a:avLst/>
              </a:prstGeom>
              <a:blipFill>
                <a:blip r:embed="rId8"/>
                <a:stretch>
                  <a:fillRect l="-3652" r="-2247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EDE44-D317-4AFC-9C77-E42BDBDBAEDB}"/>
                  </a:ext>
                </a:extLst>
              </p:cNvPr>
              <p:cNvSpPr txBox="1"/>
              <p:nvPr/>
            </p:nvSpPr>
            <p:spPr>
              <a:xfrm>
                <a:off x="1500325" y="4341812"/>
                <a:ext cx="60742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𝑂𝑝𝑒𝑟𝑎𝑡𝑖𝑜𝑛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𝑂𝑝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𝑡𝑟𝑖𝑔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𝐹𝑢𝑛𝑐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𝑡𝑟𝑖𝑔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𝑝𝑜𝑠𝑡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EDE44-D317-4AFC-9C77-E42BDBDBA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4341812"/>
                <a:ext cx="6074292" cy="307777"/>
              </a:xfrm>
              <a:prstGeom prst="rect">
                <a:avLst/>
              </a:prstGeom>
              <a:blipFill>
                <a:blip r:embed="rId9"/>
                <a:stretch>
                  <a:fillRect l="-1003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377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the Policy Language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/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𝑷𝑽𝒂𝒓𝒔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program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variables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blipFill>
                <a:blip r:embed="rId3"/>
                <a:stretch>
                  <a:fillRect l="-1181" r="-1050" b="-196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/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𝑭𝒖𝒏𝒄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function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names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in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contract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blipFill>
                <a:blip r:embed="rId4"/>
                <a:stretch>
                  <a:fillRect l="-843" r="-527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/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𝑬𝒙𝒑𝒓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conditional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expressions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blipFill>
                <a:blip r:embed="rId5"/>
                <a:stretch>
                  <a:fillRect l="-1544" r="-1306" b="-32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57E6FF-5F82-444A-B8B1-9D9717598764}"/>
              </a:ext>
            </a:extLst>
          </p:cNvPr>
          <p:cNvGrpSpPr/>
          <p:nvPr/>
        </p:nvGrpSpPr>
        <p:grpSpPr>
          <a:xfrm>
            <a:off x="1047564" y="3016251"/>
            <a:ext cx="5467589" cy="461665"/>
            <a:chOff x="1047564" y="3016251"/>
            <a:chExt cx="5467589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2D8B07-FFBA-4A1A-BACF-48E86B44E0F0}"/>
                </a:ext>
              </a:extLst>
            </p:cNvPr>
            <p:cNvSpPr txBox="1"/>
            <p:nvPr/>
          </p:nvSpPr>
          <p:spPr>
            <a:xfrm>
              <a:off x="1047564" y="3016251"/>
              <a:ext cx="2681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mbusRomNo9L-Regu"/>
                </a:rPr>
                <a:t>P</a:t>
              </a:r>
              <a:r>
                <a:rPr lang="en-US" sz="2400" b="1" i="0" strike="noStrike" baseline="0" dirty="0">
                  <a:latin typeface="NimbusRomNo9L-Regu"/>
                </a:rPr>
                <a:t>olicy specification</a:t>
              </a:r>
              <a:r>
                <a:rPr lang="en-US" sz="2400" b="0" i="0" u="none" strike="noStrike" baseline="0" dirty="0">
                  <a:latin typeface="NimbusRomNo9L-Regu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/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IL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𝑆𝑢𝑏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𝑂𝑏𝑗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𝐶𝑜𝑛𝑑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</m:e>
                        </m:d>
                      </m:oMath>
                    </m:oMathPara>
                  </a14:m>
                  <a:endParaRPr lang="en-IL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/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𝑆𝑢𝑏𝑗𝑒𝑐𝑡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𝑃𝑉𝑎𝑟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blipFill>
                <a:blip r:embed="rId7"/>
                <a:stretch>
                  <a:fillRect l="-3448" r="-2122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061D00A-2707-4D4D-A345-3994750D6609}"/>
              </a:ext>
            </a:extLst>
          </p:cNvPr>
          <p:cNvSpPr/>
          <p:nvPr/>
        </p:nvSpPr>
        <p:spPr>
          <a:xfrm>
            <a:off x="7753166" y="3757038"/>
            <a:ext cx="2749118" cy="140088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The set of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predicates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 that govern this interaction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leading to the operation</a:t>
            </a:r>
            <a:endParaRPr lang="en-IL" b="1" dirty="0">
              <a:solidFill>
                <a:schemeClr val="tx1"/>
              </a:solidFill>
              <a:latin typeface="NimbusRomNo9L-Regu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129B0-57FF-46B4-8813-42FD7B13D4A7}"/>
                  </a:ext>
                </a:extLst>
              </p:cNvPr>
              <p:cNvSpPr txBox="1"/>
              <p:nvPr/>
            </p:nvSpPr>
            <p:spPr>
              <a:xfrm>
                <a:off x="1500325" y="3972481"/>
                <a:ext cx="21705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𝑂𝑏𝑗𝑒𝑐𝑡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𝑂𝑏𝑗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𝑃𝑉𝑎𝑟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129B0-57FF-46B4-8813-42FD7B13D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3972481"/>
                <a:ext cx="2170531" cy="307777"/>
              </a:xfrm>
              <a:prstGeom prst="rect">
                <a:avLst/>
              </a:prstGeom>
              <a:blipFill>
                <a:blip r:embed="rId8"/>
                <a:stretch>
                  <a:fillRect l="-3652" r="-2247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EDE44-D317-4AFC-9C77-E42BDBDBAEDB}"/>
                  </a:ext>
                </a:extLst>
              </p:cNvPr>
              <p:cNvSpPr txBox="1"/>
              <p:nvPr/>
            </p:nvSpPr>
            <p:spPr>
              <a:xfrm>
                <a:off x="1500325" y="4341812"/>
                <a:ext cx="60742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𝑂𝑝𝑒𝑟𝑎𝑡𝑖𝑜𝑛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𝑂𝑝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𝑡𝑟𝑖𝑔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𝐹𝑢𝑛𝑐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𝑡𝑟𝑖𝑔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𝑝𝑜𝑠𝑡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EDE44-D317-4AFC-9C77-E42BDBDBA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4341812"/>
                <a:ext cx="6074292" cy="307777"/>
              </a:xfrm>
              <a:prstGeom prst="rect">
                <a:avLst/>
              </a:prstGeom>
              <a:blipFill>
                <a:blip r:embed="rId9"/>
                <a:stretch>
                  <a:fillRect l="-1003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CCAF3D-FF72-460A-AB57-E7E83A9A28D6}"/>
                  </a:ext>
                </a:extLst>
              </p:cNvPr>
              <p:cNvSpPr txBox="1"/>
              <p:nvPr/>
            </p:nvSpPr>
            <p:spPr>
              <a:xfrm>
                <a:off x="1500325" y="4711143"/>
                <a:ext cx="27142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𝐶𝑜𝑛𝑑𝑖𝑡𝑖𝑜𝑛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𝐶𝑜𝑛𝑑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𝐸𝑥𝑝𝑟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CCAF3D-FF72-460A-AB57-E7E83A9A2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4711143"/>
                <a:ext cx="2714205" cy="307777"/>
              </a:xfrm>
              <a:prstGeom prst="rect">
                <a:avLst/>
              </a:prstGeom>
              <a:blipFill>
                <a:blip r:embed="rId10"/>
                <a:stretch>
                  <a:fillRect l="-1798" r="-2472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6498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F4FE4-9C5A-40CF-BF61-E7A5B2DC8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Formalizing the Policy Language</a:t>
            </a:r>
            <a:endParaRPr lang="en-IL" sz="3200" dirty="0">
              <a:latin typeface="NimbusRomNo9L-Med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/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𝑷𝑽𝒂𝒓𝒔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program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variables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F311BA-18DA-49F3-BF9E-CDB1289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506022"/>
                <a:ext cx="4645502" cy="369332"/>
              </a:xfrm>
              <a:prstGeom prst="rect">
                <a:avLst/>
              </a:prstGeom>
              <a:blipFill>
                <a:blip r:embed="rId3"/>
                <a:stretch>
                  <a:fillRect l="-1181" r="-1050" b="-1967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/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𝑭𝒖𝒏𝒄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function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names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in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a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contract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2994C9F-0ABD-435C-8BED-FD0900604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1875354"/>
                <a:ext cx="5783635" cy="369332"/>
              </a:xfrm>
              <a:prstGeom prst="rect">
                <a:avLst/>
              </a:prstGeom>
              <a:blipFill>
                <a:blip r:embed="rId4"/>
                <a:stretch>
                  <a:fillRect l="-843" r="-527"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/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𝑬𝒙𝒑𝒓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sz="2400"/>
                        <m:t>the</m:t>
                      </m:r>
                      <m:r>
                        <m:rPr>
                          <m:nor/>
                        </m:rPr>
                        <a:rPr lang="en-US" sz="2400" b="0" i="0" smtClean="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set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of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conditional</m:t>
                      </m:r>
                      <m:r>
                        <m:rPr>
                          <m:nor/>
                        </m:rPr>
                        <a:rPr lang="en-US" sz="2400"/>
                        <m:t> </m:t>
                      </m:r>
                      <m:r>
                        <m:rPr>
                          <m:nor/>
                        </m:rPr>
                        <a:rPr lang="en-US" sz="2400"/>
                        <m:t>expressions</m:t>
                      </m:r>
                    </m:oMath>
                  </m:oMathPara>
                </a14:m>
                <a:endParaRPr lang="en-IL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265A91-ECDD-4D3A-B75E-77242B4B6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4" y="2244686"/>
                <a:ext cx="5131212" cy="369332"/>
              </a:xfrm>
              <a:prstGeom prst="rect">
                <a:avLst/>
              </a:prstGeom>
              <a:blipFill>
                <a:blip r:embed="rId5"/>
                <a:stretch>
                  <a:fillRect l="-1544" r="-1306" b="-3278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D57E6FF-5F82-444A-B8B1-9D9717598764}"/>
              </a:ext>
            </a:extLst>
          </p:cNvPr>
          <p:cNvGrpSpPr/>
          <p:nvPr/>
        </p:nvGrpSpPr>
        <p:grpSpPr>
          <a:xfrm>
            <a:off x="1047564" y="3016251"/>
            <a:ext cx="5467589" cy="461665"/>
            <a:chOff x="1047564" y="3016251"/>
            <a:chExt cx="5467589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92D8B07-FFBA-4A1A-BACF-48E86B44E0F0}"/>
                </a:ext>
              </a:extLst>
            </p:cNvPr>
            <p:cNvSpPr txBox="1"/>
            <p:nvPr/>
          </p:nvSpPr>
          <p:spPr>
            <a:xfrm>
              <a:off x="1047564" y="3016251"/>
              <a:ext cx="2681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NimbusRomNo9L-Regu"/>
                </a:rPr>
                <a:t>P</a:t>
              </a:r>
              <a:r>
                <a:rPr lang="en-US" sz="2400" b="1" i="0" strike="noStrike" baseline="0" dirty="0">
                  <a:latin typeface="NimbusRomNo9L-Regu"/>
                </a:rPr>
                <a:t>olicy specification</a:t>
              </a:r>
              <a:r>
                <a:rPr lang="en-US" sz="2400" b="0" i="0" u="none" strike="noStrike" baseline="0" dirty="0">
                  <a:latin typeface="NimbusRomNo9L-Regu"/>
                </a:rPr>
                <a:t>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/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⟨"/>
                            <m:endChr m:val="⟩"/>
                            <m:ctrlPr>
                              <a:rPr lang="en-IL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𝑆𝑢𝑏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𝑂𝑏𝑗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𝑂𝑝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𝐶𝑜𝑛𝑑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𝑅𝑒𝑠</m:t>
                            </m:r>
                          </m:e>
                        </m:d>
                      </m:oMath>
                    </m:oMathPara>
                  </a14:m>
                  <a:endParaRPr lang="en-IL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EDFFA83-09C3-48E1-BDC5-56195C63B1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8621" y="3108583"/>
                  <a:ext cx="2786532" cy="307777"/>
                </a:xfrm>
                <a:prstGeom prst="rect">
                  <a:avLst/>
                </a:prstGeom>
                <a:blipFill>
                  <a:blip r:embed="rId6"/>
                  <a:stretch>
                    <a:fillRect b="-34000"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/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𝑆𝑢𝑏𝑗𝑒𝑐𝑡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𝑆𝑢𝑏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𝑃𝑉𝑎𝑟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294FE4-BC1E-4841-97A2-49D21998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6" y="3603150"/>
                <a:ext cx="2300053" cy="307777"/>
              </a:xfrm>
              <a:prstGeom prst="rect">
                <a:avLst/>
              </a:prstGeom>
              <a:blipFill>
                <a:blip r:embed="rId7"/>
                <a:stretch>
                  <a:fillRect l="-3448" r="-2122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061D00A-2707-4D4D-A345-3994750D6609}"/>
              </a:ext>
            </a:extLst>
          </p:cNvPr>
          <p:cNvSpPr/>
          <p:nvPr/>
        </p:nvSpPr>
        <p:spPr>
          <a:xfrm>
            <a:off x="7753166" y="3416360"/>
            <a:ext cx="2749118" cy="176072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Indicates </a:t>
            </a:r>
            <a:r>
              <a:rPr lang="en-US" sz="1800" i="0" u="none" strike="noStrike" baseline="0" dirty="0">
                <a:solidFill>
                  <a:schemeClr val="tx1"/>
                </a:solidFill>
                <a:latin typeface="NimbusRomNo9L-Regu"/>
              </a:rPr>
              <a:t>whether the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interaction</a:t>
            </a:r>
            <a:r>
              <a:rPr lang="en-US" sz="1800" i="0" u="none" strike="noStrike" baseline="0" dirty="0">
                <a:solidFill>
                  <a:schemeClr val="tx1"/>
                </a:solidFill>
                <a:latin typeface="NimbusRomNo9L-Regu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between the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subject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 and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operation</a:t>
            </a:r>
            <a:r>
              <a:rPr lang="en-US" dirty="0">
                <a:solidFill>
                  <a:schemeClr val="tx1"/>
                </a:solidFill>
                <a:latin typeface="NimbusRomNo9L-Regu"/>
              </a:rPr>
              <a:t> 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as governed by the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predicates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 is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permitted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NimbusRomNo9L-Regu"/>
              </a:rPr>
              <a:t> or constitutes a </a:t>
            </a:r>
            <a:r>
              <a:rPr lang="en-US" sz="1800" b="1" i="0" u="none" strike="noStrike" baseline="0" dirty="0">
                <a:solidFill>
                  <a:schemeClr val="tx1"/>
                </a:solidFill>
                <a:latin typeface="NimbusRomNo9L-Regu"/>
              </a:rPr>
              <a:t>violation</a:t>
            </a:r>
            <a:endParaRPr lang="en-IL" b="1" dirty="0">
              <a:solidFill>
                <a:schemeClr val="tx1"/>
              </a:solidFill>
              <a:latin typeface="NimbusRomNo9L-Regu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129B0-57FF-46B4-8813-42FD7B13D4A7}"/>
                  </a:ext>
                </a:extLst>
              </p:cNvPr>
              <p:cNvSpPr txBox="1"/>
              <p:nvPr/>
            </p:nvSpPr>
            <p:spPr>
              <a:xfrm>
                <a:off x="1500325" y="3972481"/>
                <a:ext cx="21705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𝑂𝑏𝑗𝑒𝑐𝑡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𝑂𝑏𝑗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𝑃𝑉𝑎𝑟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A129B0-57FF-46B4-8813-42FD7B13D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3972481"/>
                <a:ext cx="2170531" cy="307777"/>
              </a:xfrm>
              <a:prstGeom prst="rect">
                <a:avLst/>
              </a:prstGeom>
              <a:blipFill>
                <a:blip r:embed="rId8"/>
                <a:stretch>
                  <a:fillRect l="-3652" r="-2247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EDE44-D317-4AFC-9C77-E42BDBDBAEDB}"/>
                  </a:ext>
                </a:extLst>
              </p:cNvPr>
              <p:cNvSpPr txBox="1"/>
              <p:nvPr/>
            </p:nvSpPr>
            <p:spPr>
              <a:xfrm>
                <a:off x="1500325" y="4341812"/>
                <a:ext cx="607429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𝑂𝑝𝑒𝑟𝑎𝑡𝑖𝑜𝑛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𝑂𝑝</m:t>
                      </m:r>
                      <m:box>
                        <m:box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</m:e>
                      </m:box>
                      <m:d>
                        <m:dPr>
                          <m:begChr m:val="⟨"/>
                          <m:endChr m:val="⟩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𝑡𝑟𝑖𝑔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𝐹𝑢𝑛𝑐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𝑡𝑟𝑖𝑔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𝑝𝑜𝑠𝑡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EDE44-D317-4AFC-9C77-E42BDBDBA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4341812"/>
                <a:ext cx="6074292" cy="307777"/>
              </a:xfrm>
              <a:prstGeom prst="rect">
                <a:avLst/>
              </a:prstGeom>
              <a:blipFill>
                <a:blip r:embed="rId9"/>
                <a:stretch>
                  <a:fillRect l="-1003" b="-3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CCAF3D-FF72-460A-AB57-E7E83A9A28D6}"/>
                  </a:ext>
                </a:extLst>
              </p:cNvPr>
              <p:cNvSpPr txBox="1"/>
              <p:nvPr/>
            </p:nvSpPr>
            <p:spPr>
              <a:xfrm>
                <a:off x="1500325" y="5080474"/>
                <a:ext cx="139384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𝑅𝑒𝑠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CCAF3D-FF72-460A-AB57-E7E83A9A2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5080474"/>
                <a:ext cx="1393843" cy="307777"/>
              </a:xfrm>
              <a:prstGeom prst="rect">
                <a:avLst/>
              </a:prstGeom>
              <a:blipFill>
                <a:blip r:embed="rId10"/>
                <a:stretch>
                  <a:fillRect l="-3493" b="-58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B5FB91-894A-4489-9BBD-00AD468EC112}"/>
                  </a:ext>
                </a:extLst>
              </p:cNvPr>
              <p:cNvSpPr txBox="1"/>
              <p:nvPr/>
            </p:nvSpPr>
            <p:spPr>
              <a:xfrm>
                <a:off x="1500325" y="4711143"/>
                <a:ext cx="27142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𝐶𝑜𝑛𝑑𝑖𝑡𝑖𝑜𝑛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𝐶𝑜𝑛𝑑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𝐸𝑥𝑝𝑟</m:t>
                      </m:r>
                    </m:oMath>
                  </m:oMathPara>
                </a14:m>
                <a:endParaRPr lang="en-IL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BB5FB91-894A-4489-9BBD-00AD468EC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5" y="4711143"/>
                <a:ext cx="2714205" cy="307777"/>
              </a:xfrm>
              <a:prstGeom prst="rect">
                <a:avLst/>
              </a:prstGeom>
              <a:blipFill>
                <a:blip r:embed="rId11"/>
                <a:stretch>
                  <a:fillRect l="-1798" r="-2472" b="-34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436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BD0C-6EB0-4728-B165-601B04689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NimbusRomNo9L-Medi"/>
              </a:rPr>
              <a:t>Soundness - proof</a:t>
            </a:r>
            <a:endParaRPr lang="en-I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750FA-AB18-4733-AB42-6E23E51E5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Transformation from Solidity to abstract language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Effect of Taint analysis on soundness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Semantic interpretation of Policy Confirmation</a:t>
            </a:r>
          </a:p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Assertion Safety in a </a:t>
            </a:r>
            <a:r>
              <a:rPr lang="en-US" sz="2400" dirty="0">
                <a:latin typeface="NimbusRomNo9L-Regu"/>
              </a:rPr>
              <a:t>program implies Policy Confirmation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imbusRomNo9L-Regu"/>
              </a:rPr>
              <a:t>Soundness via over-approximation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imbusRomNo9L-Regu"/>
              </a:rPr>
              <a:t>Soundness of methodology</a:t>
            </a:r>
          </a:p>
          <a:p>
            <a:pPr algn="l">
              <a:lnSpc>
                <a:spcPct val="150000"/>
              </a:lnSpc>
            </a:pP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1348489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B133-BFBB-47CF-A548-587F7037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i="0" u="none" strike="noStrike" baseline="0" dirty="0">
                <a:latin typeface="NimbusRomNo9L-Regu"/>
              </a:rPr>
              <a:t>Transformation from Solidity to abstract</a:t>
            </a:r>
            <a:endParaRPr lang="en-I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EC73E-615D-4492-93C1-644F4204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b="0" i="0" u="none" strike="noStrike" baseline="0" dirty="0">
                <a:latin typeface="NimbusRomNo9L-Regu"/>
              </a:rPr>
              <a:t>Solidity maps semantically to the abstract language that was presented.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NimbusRomNo9L-Regu"/>
              </a:rPr>
              <a:t>The translation preserves the semantic behavior.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7155250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B133-BFBB-47CF-A548-587F7037D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i="0" u="none" strike="noStrike" baseline="0" dirty="0">
                <a:latin typeface="NimbusRomNo9L-Regu"/>
              </a:rPr>
              <a:t>Effect of Taint Analysis on soundness</a:t>
            </a:r>
            <a:endParaRPr lang="en-IL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EC73E-615D-4492-93C1-644F4204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NimbusRomNo9L-Regu"/>
              </a:rPr>
              <a:t>The Taint Analysis determine the location to put asserts in the code.</a:t>
            </a:r>
            <a:endParaRPr lang="en-US" sz="2400" b="0" i="0" u="none" strike="noStrike" baseline="0" dirty="0">
              <a:latin typeface="NimbusRomNo9L-Regu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NimbusRomNo9L-Regu"/>
              </a:rPr>
              <a:t>Put these asserts may introduce False Positive, but not False Negative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28227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BAF-6A81-4D6E-884F-80D94C0A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The DAO Attack</a:t>
            </a:r>
            <a:endParaRPr lang="en-IL" sz="3200" dirty="0">
              <a:latin typeface="NimbusRomNo9L-Med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1E65E-6D61-4461-8CB1-53673E6E4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5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baseline="0" dirty="0">
                <a:latin typeface="NimbusRomNo9L-Regu"/>
              </a:rPr>
              <a:t>Investors in </a:t>
            </a:r>
            <a:r>
              <a:rPr lang="en-US" sz="2400" b="0" i="0" u="none" strike="noStrike" baseline="0" dirty="0" err="1">
                <a:latin typeface="NimbusRomNo9L-Regu"/>
              </a:rPr>
              <a:t>TheDAO</a:t>
            </a:r>
            <a:r>
              <a:rPr lang="en-US" sz="2400" b="0" i="0" u="none" strike="noStrike" baseline="0" dirty="0">
                <a:latin typeface="NimbusRomNo9L-Regu"/>
              </a:rPr>
              <a:t> lost cryptocurrency worth around </a:t>
            </a:r>
            <a:r>
              <a:rPr lang="en-US" sz="2400" b="1" i="0" u="none" strike="noStrike" baseline="0" dirty="0">
                <a:latin typeface="NimbusRomNo9L-Regu"/>
              </a:rPr>
              <a:t>$50 million!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7FF65F-7D01-4DBA-9F5F-8C090BA65DD4}"/>
              </a:ext>
            </a:extLst>
          </p:cNvPr>
          <p:cNvGrpSpPr/>
          <p:nvPr/>
        </p:nvGrpSpPr>
        <p:grpSpPr>
          <a:xfrm>
            <a:off x="913641" y="2483088"/>
            <a:ext cx="10901070" cy="2883675"/>
            <a:chOff x="913641" y="2483088"/>
            <a:chExt cx="10901070" cy="28836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23DC88E-DA98-4C2A-9ADB-6694E305A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3641" y="2483088"/>
              <a:ext cx="10901070" cy="2883675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666A5DA-0B04-4A9B-91B7-7A8A3937FA38}"/>
                </a:ext>
              </a:extLst>
            </p:cNvPr>
            <p:cNvSpPr/>
            <p:nvPr/>
          </p:nvSpPr>
          <p:spPr>
            <a:xfrm>
              <a:off x="1222310" y="3741490"/>
              <a:ext cx="6915011" cy="66183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3645192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B133-BFBB-47CF-A548-587F7037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4713" cy="1325563"/>
          </a:xfrm>
        </p:spPr>
        <p:txBody>
          <a:bodyPr>
            <a:normAutofit/>
          </a:bodyPr>
          <a:lstStyle/>
          <a:p>
            <a:r>
              <a:rPr lang="en-US" sz="3200" b="0" i="0" u="none" strike="noStrike" baseline="0" dirty="0">
                <a:latin typeface="NimbusRomNo9L-Regu"/>
              </a:rPr>
              <a:t>Semantic interpretation of Policy Confirmation</a:t>
            </a:r>
            <a:endParaRPr lang="en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en-US" sz="2400" dirty="0">
                    <a:latin typeface="NimbusRomNo9L-Regu"/>
                  </a:rPr>
                  <a:t>Policies are restricted to quantifier-free FOL.</a:t>
                </a:r>
              </a:p>
              <a:p>
                <a:pPr algn="l"/>
                <a:r>
                  <a:rPr lang="en-US" sz="2400" dirty="0">
                    <a:latin typeface="NimbusRomNo9L-Regu"/>
                  </a:rPr>
                  <a:t>Policy confirmation can be reduced to a state reachability problem.</a:t>
                </a:r>
              </a:p>
              <a:p>
                <a:r>
                  <a:rPr lang="en-US" sz="2400" dirty="0">
                    <a:latin typeface="NimbusRomNo9L-Regu"/>
                  </a:rPr>
                  <a:t>Formally: a policy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 holds on a program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,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⊨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 is formal representation of the program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 as a state-transitioning finite automation.</a:t>
                </a:r>
              </a:p>
              <a:p>
                <a:pPr marL="0" indent="0" algn="l">
                  <a:buNone/>
                </a:pPr>
                <a:endParaRPr lang="en-IL" sz="2400" dirty="0">
                  <a:latin typeface="NimbusRomNo9L-Regu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792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B133-BFBB-47CF-A548-587F7037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4713" cy="1325563"/>
          </a:xfrm>
        </p:spPr>
        <p:txBody>
          <a:bodyPr>
            <a:normAutofit/>
          </a:bodyPr>
          <a:lstStyle/>
          <a:p>
            <a:r>
              <a:rPr lang="en-US" sz="3200" b="0" i="0" u="none" strike="noStrike" baseline="0" dirty="0">
                <a:latin typeface="NimbusRomNo9L-Regu"/>
              </a:rPr>
              <a:t>Assertion Safety in a </a:t>
            </a:r>
            <a:r>
              <a:rPr lang="en-US" sz="3200" dirty="0">
                <a:latin typeface="NimbusRomNo9L-Regu"/>
              </a:rPr>
              <a:t>program implies Policy Confirmation</a:t>
            </a:r>
            <a:endParaRPr lang="en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>
                    <a:latin typeface="NimbusRomNo9L-Regu"/>
                  </a:rPr>
                  <a:t>Consider a program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>
                    <a:latin typeface="NimbusRomNo9L-Regu"/>
                  </a:rPr>
                  <a:t> to a Solidity program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 in abstract language without any </a:t>
                </a:r>
                <a:r>
                  <a:rPr lang="en-US" sz="2400" i="1" dirty="0">
                    <a:latin typeface="NimbusRomNo9L-Regu"/>
                  </a:rPr>
                  <a:t>assert</a:t>
                </a:r>
                <a:r>
                  <a:rPr lang="en-US" sz="2400" dirty="0">
                    <a:latin typeface="NimbusRomNo9L-Regu"/>
                  </a:rPr>
                  <a:t>s of </a:t>
                </a:r>
                <a:r>
                  <a:rPr lang="en-US" sz="2400" i="1" dirty="0">
                    <a:latin typeface="NimbusRomNo9L-Regu"/>
                  </a:rPr>
                  <a:t>havoc</a:t>
                </a:r>
                <a:r>
                  <a:rPr lang="en-US" sz="2400" dirty="0">
                    <a:latin typeface="NimbusRomNo9L-Regu"/>
                  </a:rPr>
                  <a:t>s</a:t>
                </a:r>
              </a:p>
              <a:p>
                <a:r>
                  <a:rPr lang="en-US" sz="2400" dirty="0">
                    <a:latin typeface="NimbusRomNo9L-Regu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sz="2400" dirty="0">
                    <a:latin typeface="NimbusRomNo9L-Regu"/>
                  </a:rPr>
                  <a:t> be the set of behaviors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>
                    <a:latin typeface="NimbusRomNo9L-Regu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 is the set of initial states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𝑅𝑒𝑎𝑐h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 is true </a:t>
                </a:r>
                <a:r>
                  <a:rPr lang="en-US" sz="2400" dirty="0" err="1">
                    <a:latin typeface="NimbusRomNo9L-Regu"/>
                  </a:rPr>
                  <a:t>iff</a:t>
                </a:r>
                <a:r>
                  <a:rPr lang="en-US" sz="2400" dirty="0">
                    <a:latin typeface="NimbusRomNo9L-Regu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dirty="0">
                  <a:latin typeface="NimbusRomNo9L-Regu"/>
                </a:endParaRPr>
              </a:p>
              <a:p>
                <a:r>
                  <a:rPr lang="en-US" sz="2400" dirty="0">
                    <a:latin typeface="NimbusRomNo9L-Regu"/>
                  </a:rPr>
                  <a:t>Consider the translation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where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NimbusRomNo9L-Regu"/>
                  </a:rPr>
                  <a:t> has </a:t>
                </a:r>
                <a:r>
                  <a:rPr lang="en-US" sz="2400" i="1" dirty="0">
                    <a:latin typeface="NimbusRomNo9L-Regu"/>
                  </a:rPr>
                  <a:t>assert</a:t>
                </a:r>
                <a:r>
                  <a:rPr lang="en-US" sz="2400" dirty="0">
                    <a:latin typeface="NimbusRomNo9L-Regu"/>
                  </a:rPr>
                  <a:t>s inserted according the rules of the policy</a:t>
                </a:r>
              </a:p>
              <a:p>
                <a:endParaRPr lang="en-IL" sz="2400" dirty="0">
                  <a:latin typeface="NimbusRomNo9L-Regu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6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A67A4B2-F5E0-4E75-835E-2FB33B2732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36" b="15750"/>
          <a:stretch/>
        </p:blipFill>
        <p:spPr>
          <a:xfrm>
            <a:off x="5658711" y="2705878"/>
            <a:ext cx="3907681" cy="27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14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B133-BFBB-47CF-A548-587F7037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4713" cy="1325563"/>
          </a:xfrm>
        </p:spPr>
        <p:txBody>
          <a:bodyPr>
            <a:normAutofit/>
          </a:bodyPr>
          <a:lstStyle/>
          <a:p>
            <a:r>
              <a:rPr lang="en-US" sz="3200" b="0" i="0" u="none" strike="noStrike" baseline="0" dirty="0">
                <a:latin typeface="NimbusRomNo9L-Regu"/>
              </a:rPr>
              <a:t>Assertion Safety in a </a:t>
            </a:r>
            <a:r>
              <a:rPr lang="en-US" sz="3200" dirty="0">
                <a:latin typeface="NimbusRomNo9L-Regu"/>
              </a:rPr>
              <a:t>program implies Policy Confirmation</a:t>
            </a:r>
            <a:endParaRPr lang="en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u="sng" dirty="0">
                    <a:latin typeface="NimbusRomNo9L-Regu"/>
                  </a:rPr>
                  <a:t>Lemma</a:t>
                </a:r>
                <a:r>
                  <a:rPr lang="en-US" sz="2400" dirty="0">
                    <a:latin typeface="NimbusRomNo9L-Regu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𝐴𝑠𝑠𝑒𝑟𝑡𝑖𝑜𝑛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𝑠𝑎𝑓𝑒𝑡𝑦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𝐴𝑠𝑠𝑒𝑟𝑡𝑖𝑜𝑛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𝑠𝑎𝑓𝑒𝑡𝑦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2400" dirty="0">
                  <a:latin typeface="NimbusRomNo9L-Regu"/>
                </a:endParaRPr>
              </a:p>
              <a:p>
                <a:pPr marL="0" indent="0">
                  <a:buNone/>
                </a:pPr>
                <a:endParaRPr lang="en-US" sz="2400" dirty="0">
                  <a:latin typeface="NimbusRomNo9L-Regu"/>
                </a:endParaRPr>
              </a:p>
              <a:p>
                <a:pPr marL="0" indent="0">
                  <a:buNone/>
                </a:pPr>
                <a:r>
                  <a:rPr lang="en-US" sz="2400" u="sng" dirty="0">
                    <a:latin typeface="NimbusRomNo9L-Regu"/>
                  </a:rPr>
                  <a:t>Proof</a:t>
                </a:r>
                <a:r>
                  <a:rPr lang="en-US" sz="2400" dirty="0">
                    <a:latin typeface="NimbusRomNo9L-Regu"/>
                  </a:rPr>
                  <a:t>: The semantic rule for the </a:t>
                </a:r>
                <a:r>
                  <a:rPr lang="en-US" sz="2400" i="1" dirty="0">
                    <a:latin typeface="NimbusRomNo9L-Regu"/>
                  </a:rPr>
                  <a:t>assert </a:t>
                </a:r>
                <a:r>
                  <a:rPr lang="en-US" sz="2400" dirty="0">
                    <a:latin typeface="NimbusRomNo9L-Regu"/>
                  </a:rPr>
                  <a:t>change only the program counter and have no effect on the data state. 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i="1" dirty="0">
                    <a:latin typeface="NimbusRomNo9L-Regu"/>
                  </a:rPr>
                  <a:t>, </a:t>
                </a:r>
                <a:r>
                  <a:rPr lang="en-US" sz="2400" dirty="0">
                    <a:latin typeface="NimbusRomNo9L-Regu"/>
                  </a:rPr>
                  <a:t>which implies the assertion safety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NimbusRomNo9L-Regu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2400" dirty="0">
                    <a:latin typeface="NimbusRomNo9L-Regu"/>
                  </a:rPr>
                  <a:t>.</a:t>
                </a:r>
                <a:endParaRPr lang="en-IL" sz="2400" dirty="0">
                  <a:latin typeface="NimbusRomNo9L-Regu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681" r="-255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233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B133-BFBB-47CF-A548-587F7037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4713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imbusRomNo9L-Regu"/>
              </a:rPr>
              <a:t>Soundness via over-approximation</a:t>
            </a:r>
            <a:endParaRPr lang="en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NimbusRomNo9L-Regu"/>
                  </a:rPr>
                  <a:t>Consider the translation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>
                    <a:latin typeface="NimbusRomNo9L-Regu"/>
                  </a:rPr>
                  <a:t>, where definition of global variables is replaced by </a:t>
                </a:r>
                <a:r>
                  <a:rPr lang="en-US" sz="2400" i="1" dirty="0">
                    <a:latin typeface="NimbusRomNo9L-Regu"/>
                  </a:rPr>
                  <a:t>havoc</a:t>
                </a:r>
                <a:r>
                  <a:rPr lang="en-US" sz="2400" dirty="0">
                    <a:latin typeface="NimbusRomNo9L-Regu"/>
                  </a:rPr>
                  <a:t> statement.</a:t>
                </a:r>
              </a:p>
              <a:p>
                <a:pPr marL="0" indent="0">
                  <a:buNone/>
                </a:pPr>
                <a:endParaRPr lang="en-US" sz="2400" dirty="0">
                  <a:latin typeface="NimbusRomNo9L-Regu"/>
                </a:endParaRPr>
              </a:p>
              <a:p>
                <a:pPr marL="0" indent="0">
                  <a:buNone/>
                </a:pPr>
                <a:r>
                  <a:rPr lang="en-US" sz="2400" u="sng" dirty="0">
                    <a:latin typeface="NimbusRomNo9L-Regu"/>
                  </a:rPr>
                  <a:t>Lemma</a:t>
                </a:r>
                <a:r>
                  <a:rPr lang="en-US" sz="2400" dirty="0">
                    <a:latin typeface="NimbusRomNo9L-Regu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𝐴𝑠𝑠𝑒𝑟𝑡𝑖𝑜𝑛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𝑠𝑎𝑓𝑒𝑡𝑦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𝐴𝑠𝑠𝑒𝑟𝑡𝑖𝑜𝑛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𝑠𝑎𝑓𝑒𝑡𝑦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400" dirty="0">
                  <a:latin typeface="NimbusRomNo9L-Regu"/>
                </a:endParaRPr>
              </a:p>
              <a:p>
                <a:pPr marL="0" indent="0">
                  <a:buNone/>
                </a:pPr>
                <a:endParaRPr lang="en-US" sz="2400" dirty="0">
                  <a:latin typeface="NimbusRomNo9L-Regu"/>
                </a:endParaRPr>
              </a:p>
              <a:p>
                <a:pPr marL="0" indent="0">
                  <a:buNone/>
                </a:pPr>
                <a:r>
                  <a:rPr lang="en-US" sz="2400" u="sng" dirty="0">
                    <a:latin typeface="NimbusRomNo9L-Regu"/>
                  </a:rPr>
                  <a:t>Proof</a:t>
                </a:r>
                <a:r>
                  <a:rPr lang="en-US" sz="2400" dirty="0">
                    <a:latin typeface="NimbusRomNo9L-Regu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h𝑎𝑣𝑜𝑐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 expend the domain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NimbusRomNo9L-Regu"/>
                  </a:rPr>
                  <a:t>. Thus,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acc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>
                    <a:latin typeface="NimbusRomNo9L-Regu"/>
                  </a:rPr>
                  <a:t> which implies the lemma</a:t>
                </a:r>
              </a:p>
              <a:p>
                <a:pPr marL="0" indent="0">
                  <a:buNone/>
                </a:pPr>
                <a:endParaRPr lang="en-US" sz="2400" dirty="0">
                  <a:latin typeface="NimbusRomNo9L-Regu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NimbusRomNo9L-Regu"/>
                  </a:rPr>
                  <a:t>From the 2 lemmas we can proof that: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𝐴𝑠𝑠𝑒𝑟𝑡𝑖𝑜𝑛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𝑠𝑎𝑓𝑒𝑡𝑦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𝐴𝑠𝑠𝑒𝑟𝑡𝑖𝑜𝑛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𝑠𝑎𝑓𝑒𝑡𝑦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>
                  <a:latin typeface="NimbusRomNo9L-Regu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6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512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1B133-BFBB-47CF-A548-587F7037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24713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NimbusRomNo9L-Regu"/>
              </a:rPr>
              <a:t>Soundness of methodology</a:t>
            </a:r>
            <a:endParaRPr lang="en-IL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497151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NimbusRomNo9L-Regu"/>
                  </a:rPr>
                  <a:t>Translate the over-approximate program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400" dirty="0">
                    <a:latin typeface="NimbusRomNo9L-Regu"/>
                  </a:rPr>
                  <a:t> to LLVM:</a:t>
                </a:r>
              </a:p>
              <a:p>
                <a:pPr marL="0" indent="0">
                  <a:buNone/>
                </a:pPr>
                <a:endParaRPr lang="en-IL" sz="2400" dirty="0">
                  <a:latin typeface="NimbusRomNo9L-Regu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EC73E-615D-4492-93C1-644F420471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497151"/>
                <a:ext cx="10515600" cy="4351338"/>
              </a:xfrm>
              <a:blipFill>
                <a:blip r:embed="rId2"/>
                <a:stretch>
                  <a:fillRect l="-928" t="-19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2872F0E-53AE-4650-8D2B-EFE041335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15" y="2042008"/>
            <a:ext cx="5705845" cy="38064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35F62-A8F1-483A-8E7F-21355E013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046" y="2588196"/>
            <a:ext cx="5337550" cy="251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905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F810-9EC6-4BCF-930F-DA52A625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NimbusRomNo9L-Regu"/>
              </a:rPr>
              <a:t>IMPLEMENTATION</a:t>
            </a:r>
            <a:endParaRPr lang="en-I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34B3-1D37-43AF-AC6A-9571B241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policy builder: 500 Lines Of Code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translator from Solidity to LLVM: 3000 Lines Of Code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code was written on C++ using the </a:t>
            </a:r>
            <a:r>
              <a:rPr lang="en-US" sz="2400" i="1" dirty="0"/>
              <a:t>Abstract Syntax Tree (AST) </a:t>
            </a:r>
            <a:r>
              <a:rPr lang="en-US" sz="2400" dirty="0"/>
              <a:t>derived from the Solidity compiler </a:t>
            </a:r>
            <a:r>
              <a:rPr lang="en-US" sz="2400" i="1" dirty="0" err="1"/>
              <a:t>solc</a:t>
            </a:r>
            <a:endParaRPr lang="en-US" sz="2400" i="1" dirty="0"/>
          </a:p>
          <a:p>
            <a:pPr>
              <a:lnSpc>
                <a:spcPct val="150000"/>
              </a:lnSpc>
            </a:pPr>
            <a:r>
              <a:rPr lang="en-US" sz="2400" dirty="0"/>
              <a:t>Verifier: Verifiers that are already work with LLVM like SMACK, </a:t>
            </a:r>
            <a:r>
              <a:rPr lang="en-US" sz="2400" dirty="0" err="1"/>
              <a:t>Seahorn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4247303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E831-536E-4B0E-A718-333C8B43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NimbusRomNo9L-Regu"/>
              </a:rPr>
              <a:t>End-to-End Example</a:t>
            </a:r>
            <a:endParaRPr lang="en-IL" sz="3200" dirty="0">
              <a:latin typeface="NimbusRomNo9L-Regu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56FBC-DABB-4A1C-95E5-742E016C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27" y="1690688"/>
            <a:ext cx="5056573" cy="13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12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E831-536E-4B0E-A718-333C8B43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NimbusRomNo9L-Regu"/>
              </a:rPr>
              <a:t>End-to-End Example</a:t>
            </a:r>
            <a:endParaRPr lang="en-IL" sz="3200" dirty="0">
              <a:latin typeface="NimbusRomNo9L-Regu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56FBC-DABB-4A1C-95E5-742E016C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27" y="1690688"/>
            <a:ext cx="5056573" cy="1360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A4E33-E220-40A9-A32B-6ED88821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26" y="1512924"/>
            <a:ext cx="5900777" cy="14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400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E831-536E-4B0E-A718-333C8B43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NimbusRomNo9L-Regu"/>
              </a:rPr>
              <a:t>End-to-End Example</a:t>
            </a:r>
            <a:endParaRPr lang="en-IL" sz="3200" dirty="0">
              <a:latin typeface="NimbusRomNo9L-Regu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56FBC-DABB-4A1C-95E5-742E016CB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427" y="1690688"/>
            <a:ext cx="5056573" cy="1360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BA4E33-E220-40A9-A32B-6ED88821C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26" y="1512924"/>
            <a:ext cx="5900777" cy="14338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929032-3047-4A05-B300-06E857B68D21}"/>
                  </a:ext>
                </a:extLst>
              </p:cNvPr>
              <p:cNvSpPr txBox="1"/>
              <p:nvPr/>
            </p:nvSpPr>
            <p:spPr>
              <a:xfrm>
                <a:off x="4365593" y="4197816"/>
                <a:ext cx="402972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rgbClr val="FF5050"/>
                    </a:solidFill>
                    <a:latin typeface="NimbusMonL-Regu"/>
                  </a:rPr>
                  <a:t>havoc </a:t>
                </a:r>
                <a:r>
                  <a:rPr lang="en-US" sz="2000" b="0" i="0" u="none" strike="noStrike" baseline="0" dirty="0">
                    <a:latin typeface="NimbusMonL-Regu"/>
                  </a:rPr>
                  <a:t>balance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2000" i="1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b="0" i="0" u="none" strike="noStrike" baseline="0" dirty="0">
                    <a:latin typeface="NimbusMonL-Regu"/>
                  </a:rPr>
                  <a:t>() </a:t>
                </a:r>
                <a:r>
                  <a:rPr lang="en-US" sz="2000" dirty="0">
                    <a:latin typeface="CMSY7"/>
                  </a:rPr>
                  <a:t>{</a:t>
                </a:r>
                <a:endParaRPr lang="en-US" sz="2000" b="0" i="0" u="none" strike="noStrike" baseline="0" dirty="0">
                  <a:latin typeface="CMSY7"/>
                </a:endParaRPr>
              </a:p>
              <a:p>
                <a:pPr algn="l"/>
                <a:r>
                  <a:rPr lang="en-US" sz="2000" dirty="0">
                    <a:latin typeface="NimbusMonL-Regu"/>
                  </a:rPr>
                  <a:t>    </a:t>
                </a:r>
                <a:r>
                  <a:rPr lang="en-US" sz="2000" dirty="0">
                    <a:solidFill>
                      <a:srgbClr val="FF5050"/>
                    </a:solidFill>
                    <a:latin typeface="NimbusMonL-Regu"/>
                  </a:rPr>
                  <a:t>assert</a:t>
                </a:r>
                <a:r>
                  <a:rPr lang="en-US" sz="2000" b="0" i="0" u="none" strike="noStrike" baseline="0" dirty="0">
                    <a:latin typeface="NimbusMonL-Regu"/>
                  </a:rPr>
                  <a:t>(value &lt;= balance)</a:t>
                </a:r>
              </a:p>
              <a:p>
                <a:r>
                  <a:rPr lang="en-US" sz="2000" b="0" i="0" u="none" strike="noStrike" baseline="0" dirty="0">
                    <a:latin typeface="NimbusMonL-Regu"/>
                  </a:rPr>
                  <a:t>    </a:t>
                </a:r>
                <a:r>
                  <a:rPr lang="en-US" sz="2000" dirty="0">
                    <a:solidFill>
                      <a:srgbClr val="FF5050"/>
                    </a:solidFill>
                    <a:latin typeface="NimbusMonL-Regu"/>
                  </a:rPr>
                  <a:t>post</a:t>
                </a:r>
                <a:r>
                  <a:rPr lang="en-US" sz="2000" b="0" i="0" u="none" strike="noStrike" baseline="0" dirty="0">
                    <a:latin typeface="NimbusMonL-Regu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99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i="1" dirty="0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sz="2000" i="1">
                        <a:solidFill>
                          <a:srgbClr val="009999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IL" sz="2000" b="0" i="0" u="none" strike="noStrike" baseline="0" dirty="0">
                    <a:latin typeface="NimbusMonL-Regu"/>
                  </a:rPr>
                  <a:t>()</a:t>
                </a:r>
              </a:p>
              <a:p>
                <a:pPr algn="l"/>
                <a:r>
                  <a:rPr lang="en-US" sz="2000" b="0" i="0" u="none" strike="noStrike" baseline="0" dirty="0">
                    <a:latin typeface="NimbusMonL-Regu"/>
                  </a:rPr>
                  <a:t>    balance = balance - value</a:t>
                </a:r>
              </a:p>
              <a:p>
                <a:pPr algn="l"/>
                <a:r>
                  <a:rPr lang="en-US" sz="2000" dirty="0">
                    <a:latin typeface="CMSY7"/>
                  </a:rPr>
                  <a:t>}</a:t>
                </a:r>
                <a:endParaRPr lang="en-IL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3929032-3047-4A05-B300-06E857B68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93" y="4197816"/>
                <a:ext cx="4029723" cy="1938992"/>
              </a:xfrm>
              <a:prstGeom prst="rect">
                <a:avLst/>
              </a:prstGeom>
              <a:blipFill>
                <a:blip r:embed="rId5"/>
                <a:stretch>
                  <a:fillRect l="-1513" t="-1887" b="-471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C94504-5F1A-4723-8F4F-2E4D4BD08147}"/>
              </a:ext>
            </a:extLst>
          </p:cNvPr>
          <p:cNvCxnSpPr/>
          <p:nvPr/>
        </p:nvCxnSpPr>
        <p:spPr>
          <a:xfrm>
            <a:off x="838200" y="3082769"/>
            <a:ext cx="11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5225853D-372C-4788-A094-67272476D698}"/>
              </a:ext>
            </a:extLst>
          </p:cNvPr>
          <p:cNvSpPr/>
          <p:nvPr/>
        </p:nvSpPr>
        <p:spPr>
          <a:xfrm>
            <a:off x="5659883" y="3187604"/>
            <a:ext cx="577049" cy="727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029977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E831-536E-4B0E-A718-333C8B43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NimbusRomNo9L-Regu"/>
              </a:rPr>
              <a:t>End-to-End Example</a:t>
            </a:r>
            <a:endParaRPr lang="en-IL" sz="3200" dirty="0">
              <a:latin typeface="NimbusRomNo9L-Regu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6F274B-4F25-464A-8B0E-51681225D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00" y="1300092"/>
            <a:ext cx="6916115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9987-2753-49A1-9DA3-C7CE79A6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Example</a:t>
            </a:r>
            <a:endParaRPr lang="en-IL" sz="3200" dirty="0">
              <a:latin typeface="NimbusRomNo9L-Med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09A5C1-F7D0-40C9-B358-66BE200FC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7775043" cy="119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64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E831-536E-4B0E-A718-333C8B43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NimbusRomNo9L-Regu"/>
              </a:rPr>
              <a:t>End-to-End Example</a:t>
            </a:r>
            <a:endParaRPr lang="en-IL" sz="3200" dirty="0">
              <a:latin typeface="NimbusRomNo9L-Regu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6F274B-4F25-464A-8B0E-51681225D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00" y="1300092"/>
            <a:ext cx="6916115" cy="52680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BDD862B-AB36-4347-A93C-473DBBBBC67A}"/>
              </a:ext>
            </a:extLst>
          </p:cNvPr>
          <p:cNvGrpSpPr/>
          <p:nvPr/>
        </p:nvGrpSpPr>
        <p:grpSpPr>
          <a:xfrm>
            <a:off x="1677880" y="2625655"/>
            <a:ext cx="10138299" cy="392753"/>
            <a:chOff x="1589103" y="3429000"/>
            <a:chExt cx="10138299" cy="39275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3E81BC-B763-4C02-AEE2-E09976E46CCA}"/>
                </a:ext>
              </a:extLst>
            </p:cNvPr>
            <p:cNvSpPr/>
            <p:nvPr/>
          </p:nvSpPr>
          <p:spPr>
            <a:xfrm>
              <a:off x="1589103" y="3511034"/>
              <a:ext cx="4048217" cy="310719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4A627D-F905-400B-ABF9-7013A915AD6B}"/>
                </a:ext>
              </a:extLst>
            </p:cNvPr>
            <p:cNvSpPr txBox="1"/>
            <p:nvPr/>
          </p:nvSpPr>
          <p:spPr>
            <a:xfrm>
              <a:off x="8566951" y="3429000"/>
              <a:ext cx="3160451" cy="369332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Check if </a:t>
              </a:r>
              <a:r>
                <a:rPr lang="en-US" dirty="0" err="1"/>
                <a:t>msg.value</a:t>
              </a:r>
              <a:r>
                <a:rPr lang="en-US" dirty="0"/>
                <a:t> &lt;= balance</a:t>
              </a:r>
              <a:endParaRPr lang="en-IL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B7B5E5C-C4D7-43E1-9D29-4BFE3E429DF0}"/>
                </a:ext>
              </a:extLst>
            </p:cNvPr>
            <p:cNvCxnSpPr>
              <a:cxnSpLocks/>
              <a:stCxn id="6" idx="1"/>
              <a:endCxn id="5" idx="3"/>
            </p:cNvCxnSpPr>
            <p:nvPr/>
          </p:nvCxnSpPr>
          <p:spPr>
            <a:xfrm flipH="1">
              <a:off x="5637320" y="3613666"/>
              <a:ext cx="2929631" cy="5272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89554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E831-536E-4B0E-A718-333C8B43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NimbusRomNo9L-Regu"/>
              </a:rPr>
              <a:t>End-to-End Example</a:t>
            </a:r>
            <a:endParaRPr lang="en-IL" sz="3200" dirty="0">
              <a:latin typeface="NimbusRomNo9L-Regu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6F274B-4F25-464A-8B0E-51681225D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00" y="1300092"/>
            <a:ext cx="6916115" cy="526806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C32EC9-1711-4481-9A44-C2DB0403D2A0}"/>
              </a:ext>
            </a:extLst>
          </p:cNvPr>
          <p:cNvGrpSpPr/>
          <p:nvPr/>
        </p:nvGrpSpPr>
        <p:grpSpPr>
          <a:xfrm>
            <a:off x="1286000" y="3357979"/>
            <a:ext cx="10609487" cy="885548"/>
            <a:chOff x="1117915" y="3429000"/>
            <a:chExt cx="10609487" cy="88554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7CB090-505B-4147-9ECA-42B6B25F163D}"/>
                </a:ext>
              </a:extLst>
            </p:cNvPr>
            <p:cNvSpPr/>
            <p:nvPr/>
          </p:nvSpPr>
          <p:spPr>
            <a:xfrm>
              <a:off x="1117915" y="3429000"/>
              <a:ext cx="6694435" cy="8855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24B8BF-8ECA-4AD2-9C54-DA10BB8303CA}"/>
                </a:ext>
              </a:extLst>
            </p:cNvPr>
            <p:cNvSpPr txBox="1"/>
            <p:nvPr/>
          </p:nvSpPr>
          <p:spPr>
            <a:xfrm>
              <a:off x="8566951" y="3429000"/>
              <a:ext cx="3160451" cy="646331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/>
                <a:t>Assert call</a:t>
              </a:r>
              <a:r>
                <a:rPr lang="en-US" dirty="0"/>
                <a:t> failure is make a call to the </a:t>
              </a:r>
              <a:r>
                <a:rPr lang="en-US" b="1" dirty="0"/>
                <a:t>verifier error function</a:t>
              </a:r>
              <a:endParaRPr lang="en-IL" b="1" dirty="0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906B41E-5C94-402A-898A-28C8133E25C6}"/>
                </a:ext>
              </a:extLst>
            </p:cNvPr>
            <p:cNvCxnSpPr>
              <a:cxnSpLocks/>
              <a:stCxn id="6" idx="1"/>
              <a:endCxn id="5" idx="3"/>
            </p:cNvCxnSpPr>
            <p:nvPr/>
          </p:nvCxnSpPr>
          <p:spPr>
            <a:xfrm flipH="1">
              <a:off x="7812350" y="3752166"/>
              <a:ext cx="754601" cy="11960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51572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EE831-536E-4B0E-A718-333C8B431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Regu"/>
              </a:rPr>
              <a:t>LIMITATIONS</a:t>
            </a:r>
            <a:endParaRPr lang="en-IL" sz="3200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2605451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3482-2441-4161-BD17-F58E6F8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Regu"/>
              </a:rPr>
              <a:t>LIMITATIONS</a:t>
            </a:r>
            <a:endParaRPr lang="en-IL" sz="3200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FA5F-80F5-491B-867F-7BB69EF1D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NimbusRomNo9L-Regu"/>
              </a:rPr>
              <a:t>Fairness properties involving mathematical formulae are harder to check</a:t>
            </a:r>
          </a:p>
          <a:p>
            <a:pPr lvl="1"/>
            <a:r>
              <a:rPr lang="en-US" b="0" i="0" u="none" strike="noStrike" baseline="0" dirty="0">
                <a:latin typeface="NimbusRomNo9L-Regu"/>
              </a:rPr>
              <a:t>ZEUS depends on the user to give appropriate policy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12787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3482-2441-4161-BD17-F58E6F8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Regu"/>
              </a:rPr>
              <a:t>LIMITATIONS</a:t>
            </a:r>
            <a:endParaRPr lang="en-IL" sz="3200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FA5F-80F5-491B-867F-7BB69EF1D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NimbusRomNo9L-Regu"/>
              </a:rPr>
              <a:t>Fairness properties involving mathematical formulae are harder to check</a:t>
            </a:r>
          </a:p>
          <a:p>
            <a:pPr lvl="1"/>
            <a:r>
              <a:rPr lang="en-US" b="0" i="0" u="none" strike="noStrike" baseline="0" dirty="0">
                <a:latin typeface="NimbusRomNo9L-Regu"/>
              </a:rPr>
              <a:t>ZEUS depends on the user to give appropriate policy</a:t>
            </a:r>
          </a:p>
          <a:p>
            <a:r>
              <a:rPr lang="en-US" sz="2400" dirty="0">
                <a:latin typeface="NimbusRomNo9L-Regu"/>
              </a:rPr>
              <a:t>Zeus is not faithful exactly to Solidity syntax</a:t>
            </a:r>
          </a:p>
          <a:p>
            <a:pPr lvl="1"/>
            <a:r>
              <a:rPr lang="en-US" i="1" dirty="0">
                <a:latin typeface="NimbusRomNo9L-Regu"/>
              </a:rPr>
              <a:t>throw</a:t>
            </a:r>
            <a:r>
              <a:rPr lang="en-US" dirty="0">
                <a:latin typeface="NimbusRomNo9L-Regu"/>
              </a:rPr>
              <a:t> and </a:t>
            </a:r>
            <a:r>
              <a:rPr lang="en-US" i="1" dirty="0" err="1">
                <a:latin typeface="NimbusRomNo9L-Regu"/>
              </a:rPr>
              <a:t>selfdestruct</a:t>
            </a:r>
            <a:r>
              <a:rPr lang="en-US" dirty="0">
                <a:latin typeface="NimbusRomNo9L-Regu"/>
              </a:rPr>
              <a:t> are modeled as program exit</a:t>
            </a:r>
          </a:p>
          <a:p>
            <a:pPr lvl="1"/>
            <a:endParaRPr lang="en-US" dirty="0">
              <a:latin typeface="NimbusRomNo9L-Regu"/>
            </a:endParaRPr>
          </a:p>
          <a:p>
            <a:pPr marL="457200" lvl="1" indent="0">
              <a:buNone/>
            </a:pPr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34673698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3482-2441-4161-BD17-F58E6F8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Regu"/>
              </a:rPr>
              <a:t>LIMITATIONS</a:t>
            </a:r>
            <a:endParaRPr lang="en-IL" sz="3200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FA5F-80F5-491B-867F-7BB69EF1D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NimbusRomNo9L-Regu"/>
              </a:rPr>
              <a:t>Fairness properties involving mathematical formulae are harder to check</a:t>
            </a:r>
          </a:p>
          <a:p>
            <a:pPr lvl="1"/>
            <a:r>
              <a:rPr lang="en-US" b="0" i="0" u="none" strike="noStrike" baseline="0" dirty="0">
                <a:latin typeface="NimbusRomNo9L-Regu"/>
              </a:rPr>
              <a:t>ZEUS depends on the user to give appropriate policy</a:t>
            </a:r>
          </a:p>
          <a:p>
            <a:r>
              <a:rPr lang="en-US" sz="2400" dirty="0">
                <a:latin typeface="NimbusRomNo9L-Regu"/>
              </a:rPr>
              <a:t>Zeus is not faithful exactly to Solidity syntax</a:t>
            </a:r>
          </a:p>
          <a:p>
            <a:pPr lvl="1"/>
            <a:r>
              <a:rPr lang="en-US" i="1" dirty="0">
                <a:latin typeface="NimbusRomNo9L-Regu"/>
              </a:rPr>
              <a:t>throw</a:t>
            </a:r>
            <a:r>
              <a:rPr lang="en-US" dirty="0">
                <a:latin typeface="NimbusRomNo9L-Regu"/>
              </a:rPr>
              <a:t> and </a:t>
            </a:r>
            <a:r>
              <a:rPr lang="en-US" i="1" dirty="0" err="1">
                <a:latin typeface="NimbusRomNo9L-Regu"/>
              </a:rPr>
              <a:t>selfdestruct</a:t>
            </a:r>
            <a:r>
              <a:rPr lang="en-US" dirty="0">
                <a:latin typeface="NimbusRomNo9L-Regu"/>
              </a:rPr>
              <a:t> are modeled as program exit</a:t>
            </a:r>
          </a:p>
          <a:p>
            <a:r>
              <a:rPr lang="en-US" sz="2400" dirty="0">
                <a:latin typeface="NimbusRomNo9L-Regu"/>
              </a:rPr>
              <a:t>Zeus does not explicitly account for runtime EVM parameters such as </a:t>
            </a:r>
            <a:r>
              <a:rPr lang="en-US" sz="2400" i="1" dirty="0">
                <a:latin typeface="NimbusRomNo9L-Regu"/>
              </a:rPr>
              <a:t>gas</a:t>
            </a:r>
          </a:p>
          <a:p>
            <a:pPr lvl="1"/>
            <a:endParaRPr lang="en-US" dirty="0">
              <a:latin typeface="NimbusRomNo9L-Regu"/>
            </a:endParaRPr>
          </a:p>
          <a:p>
            <a:pPr marL="457200" lvl="1" indent="0">
              <a:buNone/>
            </a:pPr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3421497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3482-2441-4161-BD17-F58E6F8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Regu"/>
              </a:rPr>
              <a:t>LIMITATIONS</a:t>
            </a:r>
            <a:endParaRPr lang="en-IL" sz="3200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FA5F-80F5-491B-867F-7BB69EF1D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NimbusRomNo9L-Regu"/>
              </a:rPr>
              <a:t>Fairness properties involving mathematical formulae are harder to check</a:t>
            </a:r>
          </a:p>
          <a:p>
            <a:pPr lvl="1"/>
            <a:r>
              <a:rPr lang="en-US" b="0" i="0" u="none" strike="noStrike" baseline="0" dirty="0">
                <a:latin typeface="NimbusRomNo9L-Regu"/>
              </a:rPr>
              <a:t>ZEUS depends on the user to give appropriate policy</a:t>
            </a:r>
          </a:p>
          <a:p>
            <a:r>
              <a:rPr lang="en-US" sz="2400" dirty="0">
                <a:latin typeface="NimbusRomNo9L-Regu"/>
              </a:rPr>
              <a:t>Zeus is not faithful exactly to Solidity syntax</a:t>
            </a:r>
          </a:p>
          <a:p>
            <a:pPr lvl="1"/>
            <a:r>
              <a:rPr lang="en-US" i="1" dirty="0">
                <a:latin typeface="NimbusRomNo9L-Regu"/>
              </a:rPr>
              <a:t>throw</a:t>
            </a:r>
            <a:r>
              <a:rPr lang="en-US" dirty="0">
                <a:latin typeface="NimbusRomNo9L-Regu"/>
              </a:rPr>
              <a:t> and </a:t>
            </a:r>
            <a:r>
              <a:rPr lang="en-US" i="1" dirty="0" err="1">
                <a:latin typeface="NimbusRomNo9L-Regu"/>
              </a:rPr>
              <a:t>selfdestruct</a:t>
            </a:r>
            <a:r>
              <a:rPr lang="en-US" dirty="0">
                <a:latin typeface="NimbusRomNo9L-Regu"/>
              </a:rPr>
              <a:t> are modeled as program exit</a:t>
            </a:r>
          </a:p>
          <a:p>
            <a:r>
              <a:rPr lang="en-US" sz="2400" dirty="0">
                <a:latin typeface="NimbusRomNo9L-Regu"/>
              </a:rPr>
              <a:t>Zeus does not explicitly account for runtime EVM parameters such as </a:t>
            </a:r>
            <a:r>
              <a:rPr lang="en-US" sz="2400" i="1" dirty="0">
                <a:latin typeface="NimbusRomNo9L-Regu"/>
              </a:rPr>
              <a:t>gas</a:t>
            </a:r>
          </a:p>
          <a:p>
            <a:pPr algn="l"/>
            <a:r>
              <a:rPr lang="en-US" sz="2400" dirty="0">
                <a:latin typeface="NimbusRomNo9L-Regu"/>
              </a:rPr>
              <a:t>Zeus does not support virtual functions in contract hierarchy (</a:t>
            </a:r>
            <a:r>
              <a:rPr lang="en-US" sz="2400" i="1" dirty="0">
                <a:latin typeface="NimbusRomNo9L-Regu"/>
              </a:rPr>
              <a:t>super</a:t>
            </a:r>
            <a:r>
              <a:rPr lang="en-US" sz="2400" dirty="0">
                <a:latin typeface="NimbusRomNo9L-Regu"/>
              </a:rPr>
              <a:t> keyword)</a:t>
            </a:r>
          </a:p>
          <a:p>
            <a:pPr lvl="1"/>
            <a:endParaRPr lang="en-US" dirty="0">
              <a:latin typeface="NimbusRomNo9L-Regu"/>
            </a:endParaRPr>
          </a:p>
          <a:p>
            <a:pPr marL="457200" lvl="1" indent="0">
              <a:buNone/>
            </a:pPr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5987599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3482-2441-4161-BD17-F58E6F8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Regu"/>
              </a:rPr>
              <a:t>LIMITATIONS</a:t>
            </a:r>
            <a:endParaRPr lang="en-IL" sz="3200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FA5F-80F5-491B-867F-7BB69EF1D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NimbusRomNo9L-Regu"/>
              </a:rPr>
              <a:t>Fairness properties involving mathematical formulae are harder to check</a:t>
            </a:r>
          </a:p>
          <a:p>
            <a:pPr lvl="1"/>
            <a:r>
              <a:rPr lang="en-US" b="0" i="0" u="none" strike="noStrike" baseline="0" dirty="0">
                <a:latin typeface="NimbusRomNo9L-Regu"/>
              </a:rPr>
              <a:t>ZEUS depends on the user to give appropriate policy</a:t>
            </a:r>
          </a:p>
          <a:p>
            <a:r>
              <a:rPr lang="en-US" sz="2400" dirty="0">
                <a:latin typeface="NimbusRomNo9L-Regu"/>
              </a:rPr>
              <a:t>Zeus is not faithful exactly to Solidity syntax</a:t>
            </a:r>
          </a:p>
          <a:p>
            <a:pPr lvl="1"/>
            <a:r>
              <a:rPr lang="en-US" i="1" dirty="0">
                <a:latin typeface="NimbusRomNo9L-Regu"/>
              </a:rPr>
              <a:t>throw</a:t>
            </a:r>
            <a:r>
              <a:rPr lang="en-US" dirty="0">
                <a:latin typeface="NimbusRomNo9L-Regu"/>
              </a:rPr>
              <a:t> and </a:t>
            </a:r>
            <a:r>
              <a:rPr lang="en-US" i="1" dirty="0" err="1">
                <a:latin typeface="NimbusRomNo9L-Regu"/>
              </a:rPr>
              <a:t>selfdestruct</a:t>
            </a:r>
            <a:r>
              <a:rPr lang="en-US" dirty="0">
                <a:latin typeface="NimbusRomNo9L-Regu"/>
              </a:rPr>
              <a:t> are modeled as program exit</a:t>
            </a:r>
          </a:p>
          <a:p>
            <a:r>
              <a:rPr lang="en-US" sz="2400" dirty="0">
                <a:latin typeface="NimbusRomNo9L-Regu"/>
              </a:rPr>
              <a:t>Zeus does not explicitly account for runtime EVM parameters such as </a:t>
            </a:r>
            <a:r>
              <a:rPr lang="en-US" sz="2400" i="1" dirty="0">
                <a:latin typeface="NimbusRomNo9L-Regu"/>
              </a:rPr>
              <a:t>gas</a:t>
            </a:r>
          </a:p>
          <a:p>
            <a:pPr algn="l"/>
            <a:r>
              <a:rPr lang="en-US" sz="2400" dirty="0">
                <a:latin typeface="NimbusRomNo9L-Regu"/>
              </a:rPr>
              <a:t>Zeus does not support virtual functions in contract hierarchy (</a:t>
            </a:r>
            <a:r>
              <a:rPr lang="en-US" sz="2400" i="1" dirty="0">
                <a:latin typeface="NimbusRomNo9L-Regu"/>
              </a:rPr>
              <a:t>super</a:t>
            </a:r>
            <a:r>
              <a:rPr lang="en-US" sz="2400" dirty="0">
                <a:latin typeface="NimbusRomNo9L-Regu"/>
              </a:rPr>
              <a:t> keyword)</a:t>
            </a:r>
          </a:p>
          <a:p>
            <a:r>
              <a:rPr lang="en-US" sz="2400" dirty="0">
                <a:latin typeface="NimbusRomNo9L-Regu"/>
              </a:rPr>
              <a:t>Zeus does not analyze contracts with an </a:t>
            </a:r>
            <a:r>
              <a:rPr lang="en-US" sz="2400" i="1" dirty="0">
                <a:latin typeface="NimbusRomNo9L-Regu"/>
              </a:rPr>
              <a:t>assembly</a:t>
            </a:r>
            <a:r>
              <a:rPr lang="en-US" sz="2400" dirty="0">
                <a:latin typeface="NimbusRomNo9L-Regu"/>
              </a:rPr>
              <a:t> block</a:t>
            </a:r>
          </a:p>
          <a:p>
            <a:pPr marL="457200" lvl="1" indent="0">
              <a:buNone/>
            </a:pPr>
            <a:endParaRPr lang="en-US" dirty="0">
              <a:latin typeface="NimbusRomNo9L-Regu"/>
            </a:endParaRPr>
          </a:p>
        </p:txBody>
      </p:sp>
    </p:spTree>
    <p:extLst>
      <p:ext uri="{BB962C8B-B14F-4D97-AF65-F5344CB8AC3E}">
        <p14:creationId xmlns:p14="http://schemas.microsoft.com/office/powerpoint/2010/main" val="20900751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13482-2441-4161-BD17-F58E6F8FA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Regu"/>
              </a:rPr>
              <a:t>LIMITATIONS</a:t>
            </a:r>
            <a:endParaRPr lang="en-IL" sz="3200" dirty="0">
              <a:latin typeface="NimbusRomNo9L-Regu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FFA5F-80F5-491B-867F-7BB69EF1D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b="0" i="0" u="none" strike="noStrike" baseline="0" dirty="0">
                <a:latin typeface="NimbusRomNo9L-Regu"/>
              </a:rPr>
              <a:t>Fairness properties involving mathematical formulae are harder to check</a:t>
            </a:r>
          </a:p>
          <a:p>
            <a:pPr lvl="1"/>
            <a:r>
              <a:rPr lang="en-US" b="0" i="0" u="none" strike="noStrike" baseline="0" dirty="0">
                <a:latin typeface="NimbusRomNo9L-Regu"/>
              </a:rPr>
              <a:t>ZEUS depends on the user to give appropriate policy</a:t>
            </a:r>
          </a:p>
          <a:p>
            <a:r>
              <a:rPr lang="en-US" sz="2400" dirty="0">
                <a:latin typeface="NimbusRomNo9L-Regu"/>
              </a:rPr>
              <a:t>Zeus is not faithful exactly to Solidity syntax</a:t>
            </a:r>
          </a:p>
          <a:p>
            <a:pPr lvl="1"/>
            <a:r>
              <a:rPr lang="en-US" i="1" dirty="0">
                <a:latin typeface="NimbusRomNo9L-Regu"/>
              </a:rPr>
              <a:t>throw</a:t>
            </a:r>
            <a:r>
              <a:rPr lang="en-US" dirty="0">
                <a:latin typeface="NimbusRomNo9L-Regu"/>
              </a:rPr>
              <a:t> and </a:t>
            </a:r>
            <a:r>
              <a:rPr lang="en-US" i="1" dirty="0" err="1">
                <a:latin typeface="NimbusRomNo9L-Regu"/>
              </a:rPr>
              <a:t>selfdestruct</a:t>
            </a:r>
            <a:r>
              <a:rPr lang="en-US" dirty="0">
                <a:latin typeface="NimbusRomNo9L-Regu"/>
              </a:rPr>
              <a:t> are modeled as program exit</a:t>
            </a:r>
          </a:p>
          <a:p>
            <a:r>
              <a:rPr lang="en-US" sz="2400" dirty="0">
                <a:latin typeface="NimbusRomNo9L-Regu"/>
              </a:rPr>
              <a:t>Zeus does not explicitly account for runtime EVM parameters such as </a:t>
            </a:r>
            <a:r>
              <a:rPr lang="en-US" sz="2400" i="1" dirty="0">
                <a:latin typeface="NimbusRomNo9L-Regu"/>
              </a:rPr>
              <a:t>gas</a:t>
            </a:r>
          </a:p>
          <a:p>
            <a:pPr algn="l"/>
            <a:r>
              <a:rPr lang="en-US" sz="2400" dirty="0">
                <a:latin typeface="NimbusRomNo9L-Regu"/>
              </a:rPr>
              <a:t>Zeus does not support virtual functions in contract hierarchy (</a:t>
            </a:r>
            <a:r>
              <a:rPr lang="en-US" sz="2400" i="1" dirty="0">
                <a:latin typeface="NimbusRomNo9L-Regu"/>
              </a:rPr>
              <a:t>super</a:t>
            </a:r>
            <a:r>
              <a:rPr lang="en-US" sz="2400" dirty="0">
                <a:latin typeface="NimbusRomNo9L-Regu"/>
              </a:rPr>
              <a:t> keyword)</a:t>
            </a:r>
          </a:p>
          <a:p>
            <a:r>
              <a:rPr lang="en-US" sz="2400" dirty="0">
                <a:latin typeface="NimbusRomNo9L-Regu"/>
              </a:rPr>
              <a:t>Zeus does not analyze contracts with an </a:t>
            </a:r>
            <a:r>
              <a:rPr lang="en-US" sz="2400" i="1" dirty="0">
                <a:latin typeface="NimbusRomNo9L-Regu"/>
              </a:rPr>
              <a:t>assembly</a:t>
            </a:r>
            <a:r>
              <a:rPr lang="en-US" sz="2400" dirty="0">
                <a:latin typeface="NimbusRomNo9L-Regu"/>
              </a:rPr>
              <a:t> block</a:t>
            </a:r>
          </a:p>
          <a:p>
            <a:pPr algn="l"/>
            <a:r>
              <a:rPr lang="en-US" sz="2400" dirty="0">
                <a:latin typeface="NimbusRomNo9L-Regu"/>
              </a:rPr>
              <a:t>ZEUS supports verification of safety properties </a:t>
            </a:r>
          </a:p>
          <a:p>
            <a:pPr lvl="1"/>
            <a:r>
              <a:rPr lang="en-US" dirty="0">
                <a:latin typeface="NimbusRomNo9L-Regu"/>
              </a:rPr>
              <a:t>Quantifier-free logic with integer linear arithmetic</a:t>
            </a:r>
          </a:p>
        </p:txBody>
      </p:sp>
    </p:spTree>
    <p:extLst>
      <p:ext uri="{BB962C8B-B14F-4D97-AF65-F5344CB8AC3E}">
        <p14:creationId xmlns:p14="http://schemas.microsoft.com/office/powerpoint/2010/main" val="17713006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F810-9EC6-4BCF-930F-DA52A625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NimbusRomNo9L-Regu"/>
              </a:rPr>
              <a:t>EVALUATION</a:t>
            </a:r>
            <a:endParaRPr lang="en-I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34B3-1D37-43AF-AC6A-9571B241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1524 unique contracts (out of 22,493 contracts)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Classified Contract: DAO, Game, Token, Wallet, Misc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F2FEC-4585-4323-91BD-21740A667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349" y="3429000"/>
            <a:ext cx="772130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37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9987-2753-49A1-9DA3-C7CE79A6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Example</a:t>
            </a:r>
            <a:endParaRPr lang="en-IL" sz="3200" dirty="0">
              <a:latin typeface="NimbusRomNo9L-Med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08BF35-1ADC-4CED-80ED-467B8C6A8988}"/>
              </a:ext>
            </a:extLst>
          </p:cNvPr>
          <p:cNvGrpSpPr/>
          <p:nvPr/>
        </p:nvGrpSpPr>
        <p:grpSpPr>
          <a:xfrm>
            <a:off x="838200" y="1690688"/>
            <a:ext cx="7775043" cy="1198409"/>
            <a:chOff x="838200" y="1757855"/>
            <a:chExt cx="7775043" cy="11984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909A5C1-F7D0-40C9-B358-66BE200FC4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757855"/>
              <a:ext cx="7775043" cy="1198409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03F69E5-F6C3-4E8C-9A9F-2BD66FC92B5C}"/>
                </a:ext>
              </a:extLst>
            </p:cNvPr>
            <p:cNvSpPr/>
            <p:nvPr/>
          </p:nvSpPr>
          <p:spPr>
            <a:xfrm>
              <a:off x="1740023" y="2148396"/>
              <a:ext cx="1713391" cy="3551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14877642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F810-9EC6-4BCF-930F-DA52A625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NimbusRomNo9L-Regu"/>
              </a:rPr>
              <a:t>EVALUATION</a:t>
            </a:r>
            <a:endParaRPr lang="en-IL" sz="32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AC596E-8239-483F-8709-A495CF1C1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698"/>
            <a:ext cx="12192000" cy="20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1587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F810-9EC6-4BCF-930F-DA52A625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NimbusRomNo9L-Regu"/>
              </a:rPr>
              <a:t>EVALUATION</a:t>
            </a:r>
            <a:endParaRPr lang="en-IL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41A3A-628B-492E-AD47-BB8B68BAB63F}"/>
              </a:ext>
            </a:extLst>
          </p:cNvPr>
          <p:cNvGrpSpPr/>
          <p:nvPr/>
        </p:nvGrpSpPr>
        <p:grpSpPr>
          <a:xfrm>
            <a:off x="0" y="2032698"/>
            <a:ext cx="12192000" cy="2027494"/>
            <a:chOff x="0" y="2032698"/>
            <a:chExt cx="12192000" cy="20274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AC596E-8239-483F-8709-A495CF1C1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32698"/>
              <a:ext cx="12192000" cy="202749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A38E8F-7666-4B74-BA6D-D790ED384D5B}"/>
                </a:ext>
              </a:extLst>
            </p:cNvPr>
            <p:cNvSpPr/>
            <p:nvPr/>
          </p:nvSpPr>
          <p:spPr>
            <a:xfrm>
              <a:off x="5095784" y="2263806"/>
              <a:ext cx="736846" cy="1722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ACFAB5-209D-44DD-9216-156251123C5A}"/>
                </a:ext>
              </a:extLst>
            </p:cNvPr>
            <p:cNvSpPr/>
            <p:nvPr/>
          </p:nvSpPr>
          <p:spPr>
            <a:xfrm>
              <a:off x="10512643" y="2256408"/>
              <a:ext cx="736846" cy="1722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9219825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F810-9EC6-4BCF-930F-DA52A625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NimbusRomNo9L-Regu"/>
              </a:rPr>
              <a:t>EVALUATION</a:t>
            </a:r>
            <a:endParaRPr lang="en-IL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E41A3A-628B-492E-AD47-BB8B68BAB63F}"/>
              </a:ext>
            </a:extLst>
          </p:cNvPr>
          <p:cNvGrpSpPr/>
          <p:nvPr/>
        </p:nvGrpSpPr>
        <p:grpSpPr>
          <a:xfrm>
            <a:off x="0" y="2032698"/>
            <a:ext cx="12192000" cy="2027494"/>
            <a:chOff x="0" y="2032698"/>
            <a:chExt cx="12192000" cy="202749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2AC596E-8239-483F-8709-A495CF1C1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032698"/>
              <a:ext cx="12192000" cy="202749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A38E8F-7666-4B74-BA6D-D790ED384D5B}"/>
                </a:ext>
              </a:extLst>
            </p:cNvPr>
            <p:cNvSpPr/>
            <p:nvPr/>
          </p:nvSpPr>
          <p:spPr>
            <a:xfrm>
              <a:off x="4296794" y="2257888"/>
              <a:ext cx="736846" cy="1722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ACFAB5-209D-44DD-9216-156251123C5A}"/>
                </a:ext>
              </a:extLst>
            </p:cNvPr>
            <p:cNvSpPr/>
            <p:nvPr/>
          </p:nvSpPr>
          <p:spPr>
            <a:xfrm>
              <a:off x="9687020" y="2257888"/>
              <a:ext cx="736846" cy="172226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0952610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F810-9EC6-4BCF-930F-DA52A625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NimbusRomNo9L-Regu"/>
              </a:rPr>
              <a:t>EVALUATION</a:t>
            </a:r>
            <a:endParaRPr lang="en-IL" sz="3200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A51B64-51A6-447B-B2B8-50463DE924B5}"/>
              </a:ext>
            </a:extLst>
          </p:cNvPr>
          <p:cNvGrpSpPr/>
          <p:nvPr/>
        </p:nvGrpSpPr>
        <p:grpSpPr>
          <a:xfrm>
            <a:off x="1727192" y="1966927"/>
            <a:ext cx="8737616" cy="3110868"/>
            <a:chOff x="1255469" y="1966927"/>
            <a:chExt cx="8737616" cy="31108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BB9DCE8-8DDD-47EE-B6BE-2BA222EA2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5469" y="1966927"/>
              <a:ext cx="4224082" cy="310312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53C9A6-0F9E-47BB-837C-0D0381BB3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79550" y="1966927"/>
              <a:ext cx="4513535" cy="31108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314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F810-9EC6-4BCF-930F-DA52A625D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i="0" u="none" strike="noStrike" baseline="0" dirty="0">
                <a:latin typeface="NimbusRomNo9L-Regu"/>
              </a:rPr>
              <a:t>CONCLUSION</a:t>
            </a:r>
            <a:endParaRPr lang="en-IL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334B3-1D37-43AF-AC6A-9571B241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94.6% of 22.4K contracts are vulnerable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ZEUS is sound (zero false negative)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Low false positive rate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ZEUS is fast (less than 1 min to verify 97% of the contracts)</a:t>
            </a:r>
          </a:p>
        </p:txBody>
      </p:sp>
    </p:spTree>
    <p:extLst>
      <p:ext uri="{BB962C8B-B14F-4D97-AF65-F5344CB8AC3E}">
        <p14:creationId xmlns:p14="http://schemas.microsoft.com/office/powerpoint/2010/main" val="367434887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F810-9EC6-4BCF-930F-DA52A625D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3620" y="2583814"/>
            <a:ext cx="5024760" cy="1690372"/>
          </a:xfrm>
        </p:spPr>
        <p:txBody>
          <a:bodyPr>
            <a:normAutofit/>
          </a:bodyPr>
          <a:lstStyle/>
          <a:p>
            <a:r>
              <a:rPr lang="en-US" b="1" i="0" strike="noStrike" baseline="0" dirty="0">
                <a:latin typeface="NimbusRomNo9L-Regu"/>
              </a:rPr>
              <a:t>Thanks For Listening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66566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9987-2753-49A1-9DA3-C7CE79A6B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NimbusRomNo9L-Medi"/>
              </a:rPr>
              <a:t>Example</a:t>
            </a:r>
            <a:endParaRPr lang="en-IL" sz="3200" dirty="0">
              <a:latin typeface="NimbusRomNo9L-Medi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F86B69-0678-4A9C-B4FA-55079390DD45}"/>
              </a:ext>
            </a:extLst>
          </p:cNvPr>
          <p:cNvGrpSpPr/>
          <p:nvPr/>
        </p:nvGrpSpPr>
        <p:grpSpPr>
          <a:xfrm>
            <a:off x="838200" y="1690688"/>
            <a:ext cx="9685207" cy="3342951"/>
            <a:chOff x="838200" y="1690688"/>
            <a:chExt cx="9685207" cy="33429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F08BF35-1ADC-4CED-80ED-467B8C6A8988}"/>
                </a:ext>
              </a:extLst>
            </p:cNvPr>
            <p:cNvGrpSpPr/>
            <p:nvPr/>
          </p:nvGrpSpPr>
          <p:grpSpPr>
            <a:xfrm>
              <a:off x="838200" y="1690688"/>
              <a:ext cx="7775043" cy="1198409"/>
              <a:chOff x="838200" y="1757855"/>
              <a:chExt cx="7775043" cy="1198409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B909A5C1-F7D0-40C9-B358-66BE200FC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757855"/>
                <a:ext cx="7775043" cy="1198409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03F69E5-F6C3-4E8C-9A9F-2BD66FC92B5C}"/>
                  </a:ext>
                </a:extLst>
              </p:cNvPr>
              <p:cNvSpPr/>
              <p:nvPr/>
            </p:nvSpPr>
            <p:spPr>
              <a:xfrm>
                <a:off x="1740023" y="2148396"/>
                <a:ext cx="1713391" cy="35510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7729800-B0B7-47B0-95C3-5B9F547E4E9F}"/>
                    </a:ext>
                  </a:extLst>
                </p:cNvPr>
                <p:cNvSpPr/>
                <p:nvPr/>
              </p:nvSpPr>
              <p:spPr>
                <a:xfrm>
                  <a:off x="6703078" y="4058544"/>
                  <a:ext cx="3820329" cy="975095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i:uint8, meaning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</a:rPr>
                    <a:t> can be at max 255</a:t>
                  </a:r>
                  <a:endParaRPr lang="en-IL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B7729800-B0B7-47B0-95C3-5B9F547E4E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3078" y="4058544"/>
                  <a:ext cx="3820329" cy="9750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456992CF-A8D5-4C16-8AF9-39C6EEF65391}"/>
                </a:ext>
              </a:extLst>
            </p:cNvPr>
            <p:cNvCxnSpPr>
              <a:endCxn id="6" idx="1"/>
            </p:cNvCxnSpPr>
            <p:nvPr/>
          </p:nvCxnSpPr>
          <p:spPr>
            <a:xfrm>
              <a:off x="3453414" y="2436336"/>
              <a:ext cx="3249664" cy="21097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31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6D48-EF97-4D3D-9E0E-3FE757D3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NimbusRomNo9L-Medi"/>
              </a:rPr>
              <a:t>Example</a:t>
            </a:r>
            <a:endParaRPr lang="en-IL" sz="3200" dirty="0">
              <a:latin typeface="NimbusRomNo9L-Med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EDC7B2-0CCA-4456-93DD-446DD6E82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62" y="1847381"/>
            <a:ext cx="9619859" cy="318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26D48-EF97-4D3D-9E0E-3FE757D3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NimbusRomNo9L-Medi"/>
              </a:rPr>
              <a:t>Example</a:t>
            </a:r>
            <a:endParaRPr lang="en-IL" sz="3200" dirty="0">
              <a:latin typeface="NimbusRomNo9L-Med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9F5BA25-60C1-42B5-8416-13BE7847D311}"/>
              </a:ext>
            </a:extLst>
          </p:cNvPr>
          <p:cNvGrpSpPr/>
          <p:nvPr/>
        </p:nvGrpSpPr>
        <p:grpSpPr>
          <a:xfrm>
            <a:off x="933062" y="1847381"/>
            <a:ext cx="9619859" cy="3184133"/>
            <a:chOff x="933062" y="1847381"/>
            <a:chExt cx="9619859" cy="31841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0EDC7B2-0CCA-4456-93DD-446DD6E82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3062" y="1847381"/>
              <a:ext cx="9619859" cy="318413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988D492-87CA-403F-86A7-83E7F05E706A}"/>
                </a:ext>
              </a:extLst>
            </p:cNvPr>
            <p:cNvSpPr/>
            <p:nvPr/>
          </p:nvSpPr>
          <p:spPr>
            <a:xfrm>
              <a:off x="1539551" y="3872204"/>
              <a:ext cx="2463282" cy="41054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655703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2099</Words>
  <Application>Microsoft Office PowerPoint</Application>
  <PresentationFormat>Widescreen</PresentationFormat>
  <Paragraphs>335</Paragraphs>
  <Slides>65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Calibri</vt:lpstr>
      <vt:lpstr>Calibri Light</vt:lpstr>
      <vt:lpstr>Cambria Math</vt:lpstr>
      <vt:lpstr>CMSY7</vt:lpstr>
      <vt:lpstr>NimbusMonL-Regu</vt:lpstr>
      <vt:lpstr>NimbusRomNo9L-Medi</vt:lpstr>
      <vt:lpstr>NimbusRomNo9L-Regu</vt:lpstr>
      <vt:lpstr>NimbusRomNo9L-ReguItal</vt:lpstr>
      <vt:lpstr>rtxmi</vt:lpstr>
      <vt:lpstr>Office Theme</vt:lpstr>
      <vt:lpstr>ZEUS: Analyzing Safety of Smart Contracts</vt:lpstr>
      <vt:lpstr>ZEUS: Analyzing Safety of Smart Contracts</vt:lpstr>
      <vt:lpstr>INTRODUCTION</vt:lpstr>
      <vt:lpstr>The DAO Attack</vt:lpstr>
      <vt:lpstr>Example</vt:lpstr>
      <vt:lpstr>Example</vt:lpstr>
      <vt:lpstr>Example</vt:lpstr>
      <vt:lpstr>Example</vt:lpstr>
      <vt:lpstr>Example</vt:lpstr>
      <vt:lpstr>Example</vt:lpstr>
      <vt:lpstr>Example - Fix</vt:lpstr>
      <vt:lpstr>Auction House</vt:lpstr>
      <vt:lpstr>Unfair Auction House Contract</vt:lpstr>
      <vt:lpstr>Unfair Auction House Contract</vt:lpstr>
      <vt:lpstr>ZEUS</vt:lpstr>
      <vt:lpstr>ZEUS</vt:lpstr>
      <vt:lpstr>ZEUS</vt:lpstr>
      <vt:lpstr>ZEUS</vt:lpstr>
      <vt:lpstr>ZEUS</vt:lpstr>
      <vt:lpstr>Formalizing Solidity Semantics</vt:lpstr>
      <vt:lpstr>Formalizing Solidity Semantics</vt:lpstr>
      <vt:lpstr>Formalizing Solidity Semantics</vt:lpstr>
      <vt:lpstr>Formalizing Solidity Semantics</vt:lpstr>
      <vt:lpstr>LANGUAGE SEMANTICS</vt:lpstr>
      <vt:lpstr>LANGUAGE SEMANTICS</vt:lpstr>
      <vt:lpstr>LANGUAGE SEMANTICS</vt:lpstr>
      <vt:lpstr>LANGUAGE SEMANTICS</vt:lpstr>
      <vt:lpstr>Formalizing the Policy Language</vt:lpstr>
      <vt:lpstr>Formalizing the Policy Language</vt:lpstr>
      <vt:lpstr>Formalizing the Policy Language</vt:lpstr>
      <vt:lpstr>Formalizing the Policy Language</vt:lpstr>
      <vt:lpstr>Formalizing the Policy Language</vt:lpstr>
      <vt:lpstr>Formalizing the Policy Language</vt:lpstr>
      <vt:lpstr>Formalizing the Policy Language</vt:lpstr>
      <vt:lpstr>Formalizing the Policy Language</vt:lpstr>
      <vt:lpstr>Formalizing the Policy Language</vt:lpstr>
      <vt:lpstr>Soundness - proof</vt:lpstr>
      <vt:lpstr>Transformation from Solidity to abstract</vt:lpstr>
      <vt:lpstr>Effect of Taint Analysis on soundness</vt:lpstr>
      <vt:lpstr>Semantic interpretation of Policy Confirmation</vt:lpstr>
      <vt:lpstr>Assertion Safety in a program implies Policy Confirmation</vt:lpstr>
      <vt:lpstr>Assertion Safety in a program implies Policy Confirmation</vt:lpstr>
      <vt:lpstr>Soundness via over-approximation</vt:lpstr>
      <vt:lpstr>Soundness of methodology</vt:lpstr>
      <vt:lpstr>IMPLEMENTATION</vt:lpstr>
      <vt:lpstr>End-to-End Example</vt:lpstr>
      <vt:lpstr>End-to-End Example</vt:lpstr>
      <vt:lpstr>End-to-End Example</vt:lpstr>
      <vt:lpstr>End-to-End Example</vt:lpstr>
      <vt:lpstr>End-to-End Example</vt:lpstr>
      <vt:lpstr>End-to-End Example</vt:lpstr>
      <vt:lpstr>LIMITATIONS</vt:lpstr>
      <vt:lpstr>LIMITATIONS</vt:lpstr>
      <vt:lpstr>LIMITATIONS</vt:lpstr>
      <vt:lpstr>LIMITATIONS</vt:lpstr>
      <vt:lpstr>LIMITATIONS</vt:lpstr>
      <vt:lpstr>LIMITATIONS</vt:lpstr>
      <vt:lpstr>LIMITATIONS</vt:lpstr>
      <vt:lpstr>EVALUATION</vt:lpstr>
      <vt:lpstr>EVALUATION</vt:lpstr>
      <vt:lpstr>EVALUATION</vt:lpstr>
      <vt:lpstr>EVALUATION</vt:lpstr>
      <vt:lpstr>EVALUATION</vt:lpstr>
      <vt:lpstr>CONCLUSION</vt:lpstr>
      <vt:lpstr>Thanks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ZEUS: Analyzing Safety of Smart Contracts</dc:title>
  <dc:creator>מרינה קגנוביץ</dc:creator>
  <cp:lastModifiedBy>מרינה קגנוביץ</cp:lastModifiedBy>
  <cp:revision>27</cp:revision>
  <dcterms:created xsi:type="dcterms:W3CDTF">2021-11-27T11:04:27Z</dcterms:created>
  <dcterms:modified xsi:type="dcterms:W3CDTF">2021-12-11T18:04:02Z</dcterms:modified>
</cp:coreProperties>
</file>