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46" r:id="rId3"/>
    <p:sldId id="345" r:id="rId4"/>
    <p:sldId id="347" r:id="rId5"/>
    <p:sldId id="348" r:id="rId6"/>
    <p:sldId id="257" r:id="rId7"/>
    <p:sldId id="349" r:id="rId8"/>
    <p:sldId id="350" r:id="rId9"/>
    <p:sldId id="354" r:id="rId10"/>
    <p:sldId id="356" r:id="rId11"/>
    <p:sldId id="353" r:id="rId12"/>
    <p:sldId id="355" r:id="rId13"/>
    <p:sldId id="351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1" r:id="rId38"/>
    <p:sldId id="382" r:id="rId39"/>
    <p:sldId id="394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ar PC" initials="SP" lastIdx="1" clrIdx="0">
    <p:extLst>
      <p:ext uri="{19B8F6BF-5375-455C-9EA6-DF929625EA0E}">
        <p15:presenceInfo xmlns:p15="http://schemas.microsoft.com/office/powerpoint/2012/main" userId="Saar PC" providerId="None"/>
      </p:ext>
    </p:extLst>
  </p:cmAuthor>
  <p:cmAuthor id="2" name="Cohen family" initials="Cf" lastIdx="1" clrIdx="1">
    <p:extLst>
      <p:ext uri="{19B8F6BF-5375-455C-9EA6-DF929625EA0E}">
        <p15:presenceInfo xmlns:p15="http://schemas.microsoft.com/office/powerpoint/2012/main" userId="Cohen family" providerId="None"/>
      </p:ext>
    </p:extLst>
  </p:cmAuthor>
  <p:cmAuthor id="3" name="Noa Agmon" initials="NA" lastIdx="8" clrIdx="2">
    <p:extLst>
      <p:ext uri="{19B8F6BF-5375-455C-9EA6-DF929625EA0E}">
        <p15:presenceInfo xmlns:p15="http://schemas.microsoft.com/office/powerpoint/2012/main" userId="945fc2e0d30ef2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83929" autoAdjust="0"/>
  </p:normalViewPr>
  <p:slideViewPr>
    <p:cSldViewPr snapToGrid="0">
      <p:cViewPr varScale="1">
        <p:scale>
          <a:sx n="109" d="100"/>
          <a:sy n="109" d="100"/>
        </p:scale>
        <p:origin x="10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88"/>
    </p:cViewPr>
  </p:sorterViewPr>
  <p:notesViewPr>
    <p:cSldViewPr snapToGrid="0">
      <p:cViewPr varScale="1">
        <p:scale>
          <a:sx n="60" d="100"/>
          <a:sy n="60" d="100"/>
        </p:scale>
        <p:origin x="2500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20FBC-4D98-445A-AB3B-A043A7578B1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EACA8-9BB0-4763-9DEB-2632939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EACA8-9BB0-4763-9DEB-2632939BA2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16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354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325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67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973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404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291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631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635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120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38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29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277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917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406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77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13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636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2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60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302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3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534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7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510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72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432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169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state variables - fields in standard object-oriented language terminology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242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Functions in Solidity have two implicit parameters, namely </a:t>
            </a:r>
            <a:r>
              <a:rPr lang="en-US" sz="12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this</a:t>
            </a:r>
            <a:r>
              <a:rPr lang="en-US" sz="1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for the receiver object and </a:t>
            </a:r>
            <a:r>
              <a:rPr lang="en-US" sz="12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msg.sender</a:t>
            </a:r>
            <a:r>
              <a:rPr lang="en-US" sz="12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for the Blockchain address of the caller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9430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920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9505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5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252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keeping a mapping from each string constant to a 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028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2944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/>
                  <a:t>Type(e) is a function that returns the static type of Solidity expression e. </a:t>
                </a:r>
              </a:p>
              <a:p>
                <a:pPr algn="l"/>
                <a:r>
                  <a:rPr lang="en-US" dirty="0"/>
                  <a:t>Symbol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/>
                  <a:t> denotes the function f in contract C,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dirty="0"/>
                  <a:t> denotes the constructor of contract C. </a:t>
                </a:r>
              </a:p>
              <a:p>
                <a:pPr algn="l"/>
                <a:r>
                  <a:rPr lang="en-US" dirty="0"/>
                  <a:t>The &lt;: relation represents the sub-typing relationship.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/>
                  <a:t>Type(e) is a function that returns the static type of Solidity expression e. </a:t>
                </a:r>
              </a:p>
              <a:p>
                <a:pPr algn="l"/>
                <a:r>
                  <a:rPr lang="en-US" dirty="0"/>
                  <a:t>Symbol </a:t>
                </a:r>
                <a:r>
                  <a:rPr lang="en-US" i="0" dirty="0">
                    <a:latin typeface="Cambria Math" panose="02040503050406030204" pitchFamily="18" charset="0"/>
                  </a:rPr>
                  <a:t>𝑓</a:t>
                </a:r>
                <a:r>
                  <a:rPr lang="en-US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latin typeface="Cambria Math" panose="02040503050406030204" pitchFamily="18" charset="0"/>
                  </a:rPr>
                  <a:t>𝐶</a:t>
                </a:r>
                <a:r>
                  <a:rPr lang="en-US" dirty="0"/>
                  <a:t> denotes the function f in contract C, and </a:t>
                </a:r>
                <a:r>
                  <a:rPr lang="en-US" i="0" dirty="0">
                    <a:latin typeface="Cambria Math" panose="02040503050406030204" pitchFamily="18" charset="0"/>
                  </a:rPr>
                  <a:t>𝑓</a:t>
                </a:r>
                <a:r>
                  <a:rPr lang="en-US" b="0" i="0" dirty="0">
                    <a:latin typeface="Cambria Math" panose="02040503050406030204" pitchFamily="18" charset="0"/>
                  </a:rPr>
                  <a:t>_</a:t>
                </a:r>
                <a:r>
                  <a:rPr lang="en-US" i="0" dirty="0">
                    <a:latin typeface="Cambria Math" panose="02040503050406030204" pitchFamily="18" charset="0"/>
                  </a:rPr>
                  <a:t>0^𝐶</a:t>
                </a:r>
                <a:r>
                  <a:rPr lang="en-US" dirty="0"/>
                  <a:t> denotes the constructor of contract C. </a:t>
                </a:r>
              </a:p>
              <a:p>
                <a:pPr algn="l"/>
                <a:r>
                  <a:rPr lang="en-US" dirty="0"/>
                  <a:t>The &lt;: relation represents the sub-typing relationship.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483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/>
                  <a:t>Type(e) is a function that returns the static type of Solidity expression e. </a:t>
                </a:r>
              </a:p>
              <a:p>
                <a:pPr algn="l"/>
                <a:r>
                  <a:rPr lang="en-US" dirty="0"/>
                  <a:t>Symbol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/>
                  <a:t> denotes the function f in contract C,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dirty="0"/>
                  <a:t> denotes the constructor of contract C. </a:t>
                </a:r>
              </a:p>
              <a:p>
                <a:pPr algn="l"/>
                <a:r>
                  <a:rPr lang="en-US" dirty="0"/>
                  <a:t>The &lt;: relation represents the sub-typing relationship.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/>
                  <a:t>Type(e) is a function that returns the static type of Solidity expression e. </a:t>
                </a:r>
              </a:p>
              <a:p>
                <a:pPr algn="l"/>
                <a:r>
                  <a:rPr lang="en-US" dirty="0"/>
                  <a:t>Symbol </a:t>
                </a:r>
                <a:r>
                  <a:rPr lang="en-US" i="0" dirty="0">
                    <a:latin typeface="Cambria Math" panose="02040503050406030204" pitchFamily="18" charset="0"/>
                  </a:rPr>
                  <a:t>𝑓</a:t>
                </a:r>
                <a:r>
                  <a:rPr lang="en-US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latin typeface="Cambria Math" panose="02040503050406030204" pitchFamily="18" charset="0"/>
                  </a:rPr>
                  <a:t>𝐶</a:t>
                </a:r>
                <a:r>
                  <a:rPr lang="en-US" dirty="0"/>
                  <a:t> denotes the function f in contract C, and </a:t>
                </a:r>
                <a:r>
                  <a:rPr lang="en-US" i="0" dirty="0">
                    <a:latin typeface="Cambria Math" panose="02040503050406030204" pitchFamily="18" charset="0"/>
                  </a:rPr>
                  <a:t>𝑓</a:t>
                </a:r>
                <a:r>
                  <a:rPr lang="en-US" b="0" i="0" dirty="0">
                    <a:latin typeface="Cambria Math" panose="02040503050406030204" pitchFamily="18" charset="0"/>
                  </a:rPr>
                  <a:t>_</a:t>
                </a:r>
                <a:r>
                  <a:rPr lang="en-US" i="0" dirty="0">
                    <a:latin typeface="Cambria Math" panose="02040503050406030204" pitchFamily="18" charset="0"/>
                  </a:rPr>
                  <a:t>0^𝐶</a:t>
                </a:r>
                <a:r>
                  <a:rPr lang="en-US" dirty="0"/>
                  <a:t> denotes the constructor of contract C. </a:t>
                </a:r>
              </a:p>
              <a:p>
                <a:pPr algn="l"/>
                <a:r>
                  <a:rPr lang="en-US" dirty="0"/>
                  <a:t>The &lt;: relation represents the sub-typing relationship.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4714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We have found these candidate predicates to be sufficiently general for automatically verifying semantic conformance of Workbench contracts; however, additional predicates may be required for other types of contracts.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0466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4364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8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4021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4170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95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732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58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EACA8-9BB0-4763-9DEB-2632939BA2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242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ACA8-9BB0-4763-9DEB-2632939B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16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CF6F-105F-440E-8D14-B278DBF88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30B33-A693-4ABB-84CC-5BDBDEEAA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C3DA4-1E1D-462C-8FC0-60A3C803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337B-1C1E-480C-A7D9-E34122051E58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4B1E-5A6C-4ECB-AE5B-7B8F8CC2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4FC47-2559-4372-AF5A-DDACA843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3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6599-1A3B-4D8D-A509-8B8F7B11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F2EE7-ACD9-4A3A-89C0-D5898C509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AFC4F-EC7E-4C53-A0FA-898BDFFA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2EE-7E39-4B4C-BBBC-41C44BD4F78B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3C156-67D6-450C-8560-BC743EC1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49346-389C-4D34-92F3-423C5838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0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4980D5-0485-4A3E-A682-32454F0BA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62218-380B-4F78-AECF-5E77174B5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0FB46-6A48-47EA-94BB-78C3D644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80C1-EB56-46BA-9259-4305FC9AEF31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6946-69EE-4CB3-805D-D72B30E5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76027-B907-4E19-BC2E-7481EF5D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4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078E-E0F3-4604-BFB1-F6B11B23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DA0F8-DF69-4508-B982-A5047193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34245-880C-4E00-B8C0-F7B4A653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24FB-7C02-4BE0-B153-3F28A9E25A30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E3A8-A976-4335-8CC4-876C2C37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7C48-DAD6-42F7-9A52-82239BDD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F6F2-C8DC-427C-B188-EF5AD821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13FF7-8FE5-45F4-8FAC-557E215AE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17167-D149-449B-ABB0-9D914C41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821C-61C7-4FD7-A730-70410C2A493B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662CF-7382-4785-8ADD-0B4A6C80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193A0-CF73-4865-BF42-06B9C13D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2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F367-1086-4411-B7CF-2A5D5628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D7BD9-8512-4441-993C-E56AB4F9C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A4503-1D85-483F-9DC1-64A6D11CE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75264-EEAA-4CF6-A613-3EB1C829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0CD2-887A-417A-9305-1839041890C8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4A5E4-D3E5-4DE4-B0BF-C6B99B01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CEAE-EA90-4A50-80C1-834DE90F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4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9E4D-31FE-440D-91A2-351B9232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75804-B800-4680-B5B3-4E6748D83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DC067-B8C9-4236-BB36-A2A37817E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1CD70-3ABC-4DC5-825B-0EEF9EE7E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61605-06AB-4A56-A46D-CBE5DED40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92AA7-9347-40EB-9161-8FBBE488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6A89-456C-46C0-8A8D-D78CF8BF9056}" type="datetime1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66701-D002-4EC4-99AB-C8150F33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CEC819-C86D-42F2-A5D9-1BF06BA7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1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098E-1146-4B65-9584-D7ABE69D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68B8B-E333-4BB2-9990-9D80C4F8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76B7-D397-469F-AA65-991BD6F66399}" type="datetime1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9CE6F-36EC-4627-9ECF-144400FA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9CFDF-0B15-4937-9E33-213E066B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9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C7D7A-8BA7-4FA4-A73F-6B442D21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1FB4-1119-4DC1-B56C-84C29D2AC09D}" type="datetime1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77A49-BF7D-4537-A8D8-144B9A88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6CEAE-8216-4788-AFA9-0B582F80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E408-6B8A-4A34-9AF2-99AD35DC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1242A-9BEA-4A7D-9DBA-262F478BA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8D68A-59C9-48A5-A54A-83408A0D3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F4295-8FFC-4DC2-8FBC-7FF5661D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4E-D022-4351-9257-E8E2D867B758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C3AC6-7613-457F-BA34-7C619CD6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53C6C-FE18-4531-BFB0-A0028CBA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EAEA-954B-4FB3-885F-CA89513A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0B014-B110-4A23-A9A8-B0498D2E4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0094A-26B8-486D-B77D-DC8D5093D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24C79-C0AC-42C3-81EE-00208EAB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D3D-3B06-4163-B254-36FAF6152CE6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C7A2C-7050-4388-8D40-D22A3984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E8A65-26BB-4EC6-9061-AFAB7337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3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425EB-F51D-44F2-8359-7DB8D793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B9BD6-46D6-4B31-902F-AC1A9C2B6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5E39C-1324-4E4D-88BE-BE62D419B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22FC9-6BE8-4CA9-B346-D0D03BDDDEDA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92BE-2749-4567-A736-A89A0D5D3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8BE5-F0FC-4339-8027-706DC4914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74292-DF76-48F0-9CF0-6F62680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6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en/documents/362711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MyPaoG/explaining-the-dao-exploit-for-beginners-in-solidity-80ee84f0d4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eregister.co.uk/2017/11/16/parity_flaw_not_fixed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A6159-EDE8-4176-99A7-5C30BE5B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6114" y="6511730"/>
            <a:ext cx="343293" cy="365124"/>
          </a:xfrm>
        </p:spPr>
        <p:txBody>
          <a:bodyPr/>
          <a:lstStyle/>
          <a:p>
            <a:fld id="{FA174292-DF76-48F0-9CF0-6F6268031816}" type="slidenum">
              <a:rPr lang="en-US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</a:t>
            </a:fld>
            <a:endParaRPr lang="en-US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FA516-16A7-4BC9-83C9-228DF30579BD}"/>
              </a:ext>
            </a:extLst>
          </p:cNvPr>
          <p:cNvSpPr txBox="1"/>
          <p:nvPr/>
        </p:nvSpPr>
        <p:spPr>
          <a:xfrm>
            <a:off x="4157341" y="5415297"/>
            <a:ext cx="387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sha" panose="020B0502040204020203" pitchFamily="34" charset="-79"/>
                <a:cs typeface="Gisha" panose="020B0502040204020203" pitchFamily="34" charset="-79"/>
              </a:rPr>
              <a:t>Presenter: Saar Cohen</a:t>
            </a:r>
          </a:p>
        </p:txBody>
      </p:sp>
      <p:pic>
        <p:nvPicPr>
          <p:cNvPr id="1026" name="Picture 2" descr="השאלה על חברת א' בע&quot;מ | BeCPA - מערכת מבחנים | אסיאג יועצים בע&quot;מ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19368" r="12813" b="23930"/>
          <a:stretch/>
        </p:blipFill>
        <p:spPr bwMode="auto">
          <a:xfrm>
            <a:off x="0" y="5676907"/>
            <a:ext cx="1485137" cy="11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A430379-F3F4-454D-96A2-DFD7F78D95CF}"/>
              </a:ext>
            </a:extLst>
          </p:cNvPr>
          <p:cNvGrpSpPr/>
          <p:nvPr/>
        </p:nvGrpSpPr>
        <p:grpSpPr>
          <a:xfrm>
            <a:off x="0" y="496921"/>
            <a:ext cx="12192000" cy="4455368"/>
            <a:chOff x="0" y="496921"/>
            <a:chExt cx="12192000" cy="44553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7405CD-41A1-440C-9BFB-6150D5744017}"/>
                </a:ext>
              </a:extLst>
            </p:cNvPr>
            <p:cNvSpPr txBox="1"/>
            <p:nvPr/>
          </p:nvSpPr>
          <p:spPr>
            <a:xfrm>
              <a:off x="0" y="496921"/>
              <a:ext cx="12192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Formal Verification of Workflow Policies for Smart Contracts in Azure Blockchain</a:t>
              </a:r>
              <a:endParaRPr lang="en-US" sz="3600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789DEE-551D-4247-B975-522D61FBF011}"/>
                </a:ext>
              </a:extLst>
            </p:cNvPr>
            <p:cNvSpPr txBox="1"/>
            <p:nvPr/>
          </p:nvSpPr>
          <p:spPr>
            <a:xfrm>
              <a:off x="1191805" y="1820564"/>
              <a:ext cx="3334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Gisha" panose="020B0502040204020203" pitchFamily="34" charset="-79"/>
                  <a:cs typeface="Gisha" panose="020B0502040204020203" pitchFamily="34" charset="-79"/>
                </a:rPr>
                <a:t>Yuepeng</a:t>
              </a:r>
              <a:r>
                <a:rPr lang="en-US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 Wang </a:t>
              </a:r>
            </a:p>
            <a:p>
              <a:pPr algn="ctr"/>
              <a:r>
                <a:rPr lang="en-US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University of Texas at Austin ypwang@cs.utexas.edu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CE4B56-3FE5-44C7-B0F5-0AA8E0044B7B}"/>
                </a:ext>
              </a:extLst>
            </p:cNvPr>
            <p:cNvSpPr txBox="1"/>
            <p:nvPr/>
          </p:nvSpPr>
          <p:spPr>
            <a:xfrm>
              <a:off x="4526069" y="1820155"/>
              <a:ext cx="3334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Gisha" panose="020B0502040204020203" pitchFamily="34" charset="-79"/>
                  <a:cs typeface="Gisha" panose="020B0502040204020203" pitchFamily="34" charset="-79"/>
                </a:rPr>
                <a:t>Shuvendu</a:t>
              </a:r>
              <a:r>
                <a:rPr lang="en-US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 K. </a:t>
              </a:r>
              <a:r>
                <a:rPr lang="en-US" sz="2000" b="1" dirty="0" err="1">
                  <a:latin typeface="Gisha" panose="020B0502040204020203" pitchFamily="34" charset="-79"/>
                  <a:cs typeface="Gisha" panose="020B0502040204020203" pitchFamily="34" charset="-79"/>
                </a:rPr>
                <a:t>Lahiri</a:t>
              </a:r>
              <a:r>
                <a:rPr lang="en-US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en-US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Microsoft Research shuvendu@microsoft.com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D9B29A-FB6C-49D9-A27B-43A85CB3C3DE}"/>
                </a:ext>
              </a:extLst>
            </p:cNvPr>
            <p:cNvSpPr txBox="1"/>
            <p:nvPr/>
          </p:nvSpPr>
          <p:spPr>
            <a:xfrm>
              <a:off x="7860333" y="1820360"/>
              <a:ext cx="3334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Gisha" panose="020B0502040204020203" pitchFamily="34" charset="-79"/>
                  <a:cs typeface="Gisha" panose="020B0502040204020203" pitchFamily="34" charset="-79"/>
                </a:rPr>
                <a:t>Shuo</a:t>
              </a:r>
              <a:r>
                <a:rPr lang="en-US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 Chen </a:t>
              </a:r>
            </a:p>
            <a:p>
              <a:pPr algn="ctr"/>
              <a:r>
                <a:rPr lang="en-US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Microsoft Research shuochen@microsoft.com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BCE1ED-42BD-4704-8C0A-DF4101BD2AA9}"/>
                </a:ext>
              </a:extLst>
            </p:cNvPr>
            <p:cNvSpPr txBox="1"/>
            <p:nvPr/>
          </p:nvSpPr>
          <p:spPr>
            <a:xfrm>
              <a:off x="1191803" y="2921168"/>
              <a:ext cx="3334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Rong Pan </a:t>
              </a:r>
            </a:p>
            <a:p>
              <a:pPr algn="ctr"/>
              <a:r>
                <a:rPr lang="en-US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University of Texas at Austin rpan@cs.utexas.edu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5D84C4-5B5D-4FA5-BDDB-6C6263568483}"/>
                </a:ext>
              </a:extLst>
            </p:cNvPr>
            <p:cNvSpPr txBox="1"/>
            <p:nvPr/>
          </p:nvSpPr>
          <p:spPr>
            <a:xfrm>
              <a:off x="4526069" y="2920963"/>
              <a:ext cx="3334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Isil </a:t>
              </a:r>
              <a:r>
                <a:rPr lang="en-US" sz="2000" b="1" dirty="0" err="1">
                  <a:latin typeface="Gisha" panose="020B0502040204020203" pitchFamily="34" charset="-79"/>
                  <a:cs typeface="Gisha" panose="020B0502040204020203" pitchFamily="34" charset="-79"/>
                </a:rPr>
                <a:t>Dillig</a:t>
              </a:r>
              <a:r>
                <a:rPr lang="en-US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</a:p>
            <a:p>
              <a:pPr algn="ctr"/>
              <a:r>
                <a:rPr lang="en-US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University of Texas at Austin isil@cs.utexas.edu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9EB8B9-77BC-4137-BAF3-61516B7AA932}"/>
                </a:ext>
              </a:extLst>
            </p:cNvPr>
            <p:cNvSpPr txBox="1"/>
            <p:nvPr/>
          </p:nvSpPr>
          <p:spPr>
            <a:xfrm>
              <a:off x="7860333" y="2921168"/>
              <a:ext cx="3334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Cody Born </a:t>
              </a:r>
            </a:p>
            <a:p>
              <a:pPr algn="ctr"/>
              <a:r>
                <a:rPr lang="en-US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Microsoft Azure</a:t>
              </a:r>
            </a:p>
            <a:p>
              <a:pPr algn="ctr"/>
              <a:r>
                <a:rPr lang="en-US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coborn@microsoft.com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D359C2-E580-449B-9D81-56758A649F00}"/>
                </a:ext>
              </a:extLst>
            </p:cNvPr>
            <p:cNvSpPr txBox="1"/>
            <p:nvPr/>
          </p:nvSpPr>
          <p:spPr>
            <a:xfrm>
              <a:off x="4526067" y="3936626"/>
              <a:ext cx="3334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Gisha" panose="020B0502040204020203" pitchFamily="34" charset="-79"/>
                  <a:cs typeface="Gisha" panose="020B0502040204020203" pitchFamily="34" charset="-79"/>
                </a:rPr>
                <a:t>Immad</a:t>
              </a:r>
              <a:r>
                <a:rPr lang="en-US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 Naseer </a:t>
              </a:r>
            </a:p>
            <a:p>
              <a:pPr algn="ctr"/>
              <a:r>
                <a:rPr lang="en-US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Microsoft Azure imnaseer@microsoft.com</a:t>
              </a:r>
            </a:p>
          </p:txBody>
        </p:sp>
      </p:grpSp>
      <p:pic>
        <p:nvPicPr>
          <p:cNvPr id="3" name="Picture 2" descr="A square divided into four sub-squares, colored red-orange, green, yellow and blue (clockwise), with the company name appearing to its right.">
            <a:extLst>
              <a:ext uri="{FF2B5EF4-FFF2-40B4-BE49-F238E27FC236}">
                <a16:creationId xmlns:a16="http://schemas.microsoft.com/office/drawing/2014/main" id="{0E1134F4-6C83-4221-866F-43F03CE9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52" y="5979222"/>
            <a:ext cx="3877317" cy="8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1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234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Workflows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22AF8-8EF4-46EF-BC07-0227657B512F}"/>
              </a:ext>
            </a:extLst>
          </p:cNvPr>
          <p:cNvSpPr txBox="1"/>
          <p:nvPr/>
        </p:nvSpPr>
        <p:spPr>
          <a:xfrm>
            <a:off x="0" y="1014280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Each workflow acts as a finite state machine (FSM) to control the flow of the business logic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Workflows can be independent or interact with one another.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workflow describes: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Roles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States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of a contract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set of enabled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actions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(or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functions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 at each state restricted to each role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Initiator roles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permitted to initiate each action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Smart contracts 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that represent business logic in code files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6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527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Example: </a:t>
            </a:r>
            <a:r>
              <a:rPr lang="en-US" sz="3200" b="1" dirty="0" err="1">
                <a:solidFill>
                  <a:srgbClr val="4472C4"/>
                </a:solidFill>
                <a:latin typeface="Bahnschrift Light" panose="020B0502040204020203" pitchFamily="34" charset="0"/>
                <a:cs typeface="Gisha" panose="020B0502040204020203" pitchFamily="34" charset="-79"/>
              </a:rPr>
              <a:t>HelloBlockchain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ahnschrift Light" panose="020B0502040204020203" pitchFamily="34" charset="0"/>
              <a:cs typeface="Gisha" panose="020B05020402040202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22AF8-8EF4-46EF-BC07-0227657B512F}"/>
              </a:ext>
            </a:extLst>
          </p:cNvPr>
          <p:cNvSpPr txBox="1"/>
          <p:nvPr/>
        </p:nvSpPr>
        <p:spPr>
          <a:xfrm>
            <a:off x="0" y="101428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workflow between a person sending a request and a person responding to the request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F431C96-C605-47A1-A39F-1E3472D11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57" y="3160652"/>
            <a:ext cx="9573886" cy="183754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00B57EA-D411-4AA8-8D0B-57414DCDBC3D}"/>
              </a:ext>
            </a:extLst>
          </p:cNvPr>
          <p:cNvGrpSpPr/>
          <p:nvPr/>
        </p:nvGrpSpPr>
        <p:grpSpPr>
          <a:xfrm>
            <a:off x="1346379" y="2569911"/>
            <a:ext cx="2319906" cy="859089"/>
            <a:chOff x="1346379" y="2569911"/>
            <a:chExt cx="2319906" cy="8590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016A79-30C6-44B8-B64B-1D371C6285D9}"/>
                </a:ext>
              </a:extLst>
            </p:cNvPr>
            <p:cNvSpPr txBox="1"/>
            <p:nvPr/>
          </p:nvSpPr>
          <p:spPr>
            <a:xfrm>
              <a:off x="1346379" y="2569911"/>
              <a:ext cx="2319906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Global Roles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601683E-BEF7-4918-B6A8-EFA6A2F124F4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2506332" y="3093131"/>
              <a:ext cx="0" cy="33586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3E710BC-8DCB-4058-87B4-524D7A6ECA88}"/>
              </a:ext>
            </a:extLst>
          </p:cNvPr>
          <p:cNvGrpSpPr/>
          <p:nvPr/>
        </p:nvGrpSpPr>
        <p:grpSpPr>
          <a:xfrm>
            <a:off x="6904653" y="1894504"/>
            <a:ext cx="3242128" cy="1606973"/>
            <a:chOff x="6904653" y="1894504"/>
            <a:chExt cx="3242128" cy="16069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A9445F-B3F6-4990-948D-B050592A969D}"/>
                </a:ext>
              </a:extLst>
            </p:cNvPr>
            <p:cNvSpPr txBox="1"/>
            <p:nvPr/>
          </p:nvSpPr>
          <p:spPr>
            <a:xfrm>
              <a:off x="7365764" y="1894504"/>
              <a:ext cx="2319906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States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C18367E-1005-44F0-9EDB-48C986374F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653" y="2417724"/>
              <a:ext cx="653144" cy="108375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9F4C3F1-271D-4E30-BD5D-2051B297361D}"/>
                </a:ext>
              </a:extLst>
            </p:cNvPr>
            <p:cNvCxnSpPr>
              <a:cxnSpLocks/>
            </p:cNvCxnSpPr>
            <p:nvPr/>
          </p:nvCxnSpPr>
          <p:spPr>
            <a:xfrm>
              <a:off x="9461241" y="2417724"/>
              <a:ext cx="685540" cy="108375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F9DA28E-E5A7-4111-8D2C-00E7CEBF8047}"/>
              </a:ext>
            </a:extLst>
          </p:cNvPr>
          <p:cNvGrpSpPr/>
          <p:nvPr/>
        </p:nvGrpSpPr>
        <p:grpSpPr>
          <a:xfrm>
            <a:off x="7365764" y="3247108"/>
            <a:ext cx="2319906" cy="2858222"/>
            <a:chOff x="7365764" y="3247108"/>
            <a:chExt cx="2319906" cy="285822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3827B0-F5CE-4962-B19A-D85DF02E9ED6}"/>
                </a:ext>
              </a:extLst>
            </p:cNvPr>
            <p:cNvSpPr txBox="1"/>
            <p:nvPr/>
          </p:nvSpPr>
          <p:spPr>
            <a:xfrm>
              <a:off x="7365764" y="5582110"/>
              <a:ext cx="2319906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Actions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3BA6F2-FCCF-4C8F-A811-30986352FE60}"/>
                </a:ext>
              </a:extLst>
            </p:cNvPr>
            <p:cNvSpPr/>
            <p:nvPr/>
          </p:nvSpPr>
          <p:spPr>
            <a:xfrm>
              <a:off x="7855881" y="3247108"/>
              <a:ext cx="1530221" cy="34082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Connector: Curved 51">
              <a:extLst>
                <a:ext uri="{FF2B5EF4-FFF2-40B4-BE49-F238E27FC236}">
                  <a16:creationId xmlns:a16="http://schemas.microsoft.com/office/drawing/2014/main" id="{E241A4D1-7A24-49DA-92A2-253DEC9C2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4629" y="3398260"/>
              <a:ext cx="411041" cy="2445460"/>
            </a:xfrm>
            <a:prstGeom prst="curvedConnector4">
              <a:avLst>
                <a:gd name="adj1" fmla="val -105555"/>
                <a:gd name="adj2" fmla="val 97319"/>
              </a:avLst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55F23E4-8E5A-42E5-A417-C9C5E5D13DE5}"/>
                </a:ext>
              </a:extLst>
            </p:cNvPr>
            <p:cNvSpPr/>
            <p:nvPr/>
          </p:nvSpPr>
          <p:spPr>
            <a:xfrm>
              <a:off x="7859590" y="4327102"/>
              <a:ext cx="1530221" cy="34082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Connector: Curved 53">
              <a:extLst>
                <a:ext uri="{FF2B5EF4-FFF2-40B4-BE49-F238E27FC236}">
                  <a16:creationId xmlns:a16="http://schemas.microsoft.com/office/drawing/2014/main" id="{3F88192E-6196-4AB3-A7E7-98BFD8D045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4629" y="4482013"/>
              <a:ext cx="411041" cy="1361707"/>
            </a:xfrm>
            <a:prstGeom prst="curvedConnector4">
              <a:avLst>
                <a:gd name="adj1" fmla="val -55615"/>
                <a:gd name="adj2" fmla="val 93867"/>
              </a:avLst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8011E80-E095-4461-8EF3-04694C4D01F1}"/>
              </a:ext>
            </a:extLst>
          </p:cNvPr>
          <p:cNvGrpSpPr/>
          <p:nvPr/>
        </p:nvGrpSpPr>
        <p:grpSpPr>
          <a:xfrm>
            <a:off x="1205774" y="3681348"/>
            <a:ext cx="2755981" cy="1645982"/>
            <a:chOff x="1205774" y="3681348"/>
            <a:chExt cx="2755981" cy="164598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22DA2BD-935A-4666-A3C0-C76F2C6FEC2F}"/>
                </a:ext>
              </a:extLst>
            </p:cNvPr>
            <p:cNvGrpSpPr/>
            <p:nvPr/>
          </p:nvGrpSpPr>
          <p:grpSpPr>
            <a:xfrm>
              <a:off x="1205774" y="3836060"/>
              <a:ext cx="2755981" cy="1491270"/>
              <a:chOff x="1205774" y="3836060"/>
              <a:chExt cx="2755981" cy="1491270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C0229A7-D545-4E95-96EF-B8D961751809}"/>
                  </a:ext>
                </a:extLst>
              </p:cNvPr>
              <p:cNvSpPr txBox="1"/>
              <p:nvPr/>
            </p:nvSpPr>
            <p:spPr>
              <a:xfrm>
                <a:off x="1205775" y="4804110"/>
                <a:ext cx="2755980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Initiator Role</a:t>
                </a:r>
              </a:p>
            </p:txBody>
          </p:sp>
          <p:cxnSp>
            <p:nvCxnSpPr>
              <p:cNvPr id="68" name="Connector: Curved 67">
                <a:extLst>
                  <a:ext uri="{FF2B5EF4-FFF2-40B4-BE49-F238E27FC236}">
                    <a16:creationId xmlns:a16="http://schemas.microsoft.com/office/drawing/2014/main" id="{A903C7BE-D8A8-48D3-B2AF-C8A164B3FEB1}"/>
                  </a:ext>
                </a:extLst>
              </p:cNvPr>
              <p:cNvCxnSpPr>
                <a:cxnSpLocks/>
                <a:stCxn id="63" idx="1"/>
              </p:cNvCxnSpPr>
              <p:nvPr/>
            </p:nvCxnSpPr>
            <p:spPr>
              <a:xfrm rot="10800000" flipH="1">
                <a:off x="1205774" y="3836060"/>
                <a:ext cx="473735" cy="1229661"/>
              </a:xfrm>
              <a:prstGeom prst="curvedConnector4">
                <a:avLst>
                  <a:gd name="adj1" fmla="val -48255"/>
                  <a:gd name="adj2" fmla="val 98577"/>
                </a:avLst>
              </a:prstGeom>
              <a:ln w="76200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04C24AD-2D2F-4C99-A986-0BF486F73543}"/>
                </a:ext>
              </a:extLst>
            </p:cNvPr>
            <p:cNvSpPr/>
            <p:nvPr/>
          </p:nvSpPr>
          <p:spPr>
            <a:xfrm>
              <a:off x="1487078" y="3681348"/>
              <a:ext cx="2101294" cy="37983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5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755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Example (Transitions): </a:t>
            </a:r>
            <a:r>
              <a:rPr lang="en-US" sz="3200" b="1" dirty="0" err="1">
                <a:solidFill>
                  <a:srgbClr val="4472C4"/>
                </a:solidFill>
                <a:latin typeface="Bahnschrift Light" panose="020B0502040204020203" pitchFamily="34" charset="0"/>
                <a:cs typeface="Gisha" panose="020B0502040204020203" pitchFamily="34" charset="-79"/>
              </a:rPr>
              <a:t>HelloBlockchain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ahnschrift Light" panose="020B0502040204020203" pitchFamily="34" charset="0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0" y="1014280"/>
                <a:ext cx="12192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Request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Respond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A user belongs to the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Responder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role (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AR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) and invokes the action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SendResponse</a:t>
                </a:r>
                <a:endParaRPr lang="en-US" sz="2800" b="1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b="1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Respond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Request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– Uses an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AIR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and is only allowed if the user address matches the value stored in the instance data variable Requestor.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4280"/>
                <a:ext cx="12192000" cy="2246769"/>
              </a:xfrm>
              <a:prstGeom prst="rect">
                <a:avLst/>
              </a:prstGeom>
              <a:blipFill>
                <a:blip r:embed="rId3"/>
                <a:stretch>
                  <a:fillRect l="-850" t="-2981" r="-100" b="-6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F431C96-C605-47A1-A39F-1E3472D11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057" y="3894536"/>
            <a:ext cx="9573886" cy="183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7830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Workbench Application Smart Contract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22AF8-8EF4-46EF-BC07-0227657B512F}"/>
              </a:ext>
            </a:extLst>
          </p:cNvPr>
          <p:cNvSpPr txBox="1"/>
          <p:nvPr/>
        </p:nvSpPr>
        <p:spPr>
          <a:xfrm>
            <a:off x="0" y="101428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After specifying the application policy, a user provides a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smart contract 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written in Solidity to implement the workflow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Workbench supports the popular language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Solidity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for targeting applications on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Ethereum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56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6" y="226905"/>
            <a:ext cx="909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Example: Solidity contract for </a:t>
            </a:r>
            <a:r>
              <a:rPr lang="en-US" sz="3200" b="1" dirty="0" err="1">
                <a:solidFill>
                  <a:srgbClr val="4472C4"/>
                </a:solidFill>
                <a:latin typeface="Bahnschrift Light" panose="020B0502040204020203" pitchFamily="34" charset="0"/>
                <a:cs typeface="Gisha" panose="020B0502040204020203" pitchFamily="34" charset="-79"/>
              </a:rPr>
              <a:t>HelloBlockchain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ahnschrift Light" panose="020B0502040204020203" pitchFamily="34" charset="0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56D5588-0DF8-460E-8DEB-A56682046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1" y="1081061"/>
            <a:ext cx="7550137" cy="518084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966DBF7-43C4-4115-BB54-3D638E267950}"/>
              </a:ext>
            </a:extLst>
          </p:cNvPr>
          <p:cNvGrpSpPr/>
          <p:nvPr/>
        </p:nvGrpSpPr>
        <p:grpSpPr>
          <a:xfrm>
            <a:off x="2736047" y="1577263"/>
            <a:ext cx="7179283" cy="523220"/>
            <a:chOff x="5012717" y="1577263"/>
            <a:chExt cx="7179283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4AD030-1FA8-4A5E-9AC0-9A618ED5DFCF}"/>
                </a:ext>
              </a:extLst>
            </p:cNvPr>
            <p:cNvSpPr txBox="1"/>
            <p:nvPr/>
          </p:nvSpPr>
          <p:spPr>
            <a:xfrm>
              <a:off x="5579705" y="1577263"/>
              <a:ext cx="6612295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Tracks the current state of a workflow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2CCDE7C-DED4-4111-ACA2-0FA7697F9F29}"/>
                </a:ext>
              </a:extLst>
            </p:cNvPr>
            <p:cNvCxnSpPr>
              <a:cxnSpLocks/>
            </p:cNvCxnSpPr>
            <p:nvPr/>
          </p:nvCxnSpPr>
          <p:spPr>
            <a:xfrm>
              <a:off x="5012717" y="1724304"/>
              <a:ext cx="56698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92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6" y="226905"/>
            <a:ext cx="909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Example: Solidity contract for </a:t>
            </a:r>
            <a:r>
              <a:rPr lang="en-US" sz="3200" b="1" dirty="0" err="1">
                <a:solidFill>
                  <a:srgbClr val="4472C4"/>
                </a:solidFill>
                <a:latin typeface="Bahnschrift Light" panose="020B0502040204020203" pitchFamily="34" charset="0"/>
                <a:cs typeface="Gisha" panose="020B0502040204020203" pitchFamily="34" charset="-79"/>
              </a:rPr>
              <a:t>HelloBlockchain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ahnschrift Light" panose="020B0502040204020203" pitchFamily="34" charset="0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56D5588-0DF8-460E-8DEB-A56682046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930" y="1014280"/>
            <a:ext cx="6239070" cy="55170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4E619F-335B-4CE3-B581-25ECF3019035}"/>
              </a:ext>
            </a:extLst>
          </p:cNvPr>
          <p:cNvSpPr txBox="1"/>
          <p:nvPr/>
        </p:nvSpPr>
        <p:spPr>
          <a:xfrm>
            <a:off x="0" y="1014280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Composition of the contract: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constructor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Functions defined in the policy, with matching signatures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Reflect the state transitions</a:t>
            </a:r>
          </a:p>
        </p:txBody>
      </p:sp>
    </p:spTree>
    <p:extLst>
      <p:ext uri="{BB962C8B-B14F-4D97-AF65-F5344CB8AC3E}">
        <p14:creationId xmlns:p14="http://schemas.microsoft.com/office/powerpoint/2010/main" val="18825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7" y="226905"/>
            <a:ext cx="702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Semantic Conformance Verification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ahnschrift Light" panose="020B0502040204020203" pitchFamily="34" charset="0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5BDFB16-40C1-4C63-9CAD-4DC8A495D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12445"/>
              </p:ext>
            </p:extLst>
          </p:nvPr>
        </p:nvGraphicFramePr>
        <p:xfrm>
          <a:off x="428403" y="1105051"/>
          <a:ext cx="339112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121">
                  <a:extLst>
                    <a:ext uri="{9D8B030D-6E8A-4147-A177-3AD203B41FA5}">
                      <a16:colId xmlns:a16="http://schemas.microsoft.com/office/drawing/2014/main" val="1067180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Smart Contract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569607"/>
                  </a:ext>
                </a:extLst>
              </a:tr>
              <a:tr h="3464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Drives the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697785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B3961035-716B-4D0F-853F-8098D46FE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01038"/>
              </p:ext>
            </p:extLst>
          </p:nvPr>
        </p:nvGraphicFramePr>
        <p:xfrm>
          <a:off x="6680718" y="922171"/>
          <a:ext cx="534413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138">
                  <a:extLst>
                    <a:ext uri="{9D8B030D-6E8A-4147-A177-3AD203B41FA5}">
                      <a16:colId xmlns:a16="http://schemas.microsoft.com/office/drawing/2014/main" val="1067180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569607"/>
                  </a:ext>
                </a:extLst>
              </a:tr>
              <a:tr h="3464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Exposes the set of enabled actions at each state for a given 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697785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9C1294AA-DF1B-4C09-9329-ADE2DABFE8AC}"/>
              </a:ext>
            </a:extLst>
          </p:cNvPr>
          <p:cNvGrpSpPr/>
          <p:nvPr/>
        </p:nvGrpSpPr>
        <p:grpSpPr>
          <a:xfrm>
            <a:off x="428403" y="2080411"/>
            <a:ext cx="11596453" cy="3241744"/>
            <a:chOff x="5354967" y="2574069"/>
            <a:chExt cx="11596453" cy="32417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6A12D9-8850-42EE-9A4E-2C52DB728190}"/>
                </a:ext>
              </a:extLst>
            </p:cNvPr>
            <p:cNvGrpSpPr/>
            <p:nvPr/>
          </p:nvGrpSpPr>
          <p:grpSpPr>
            <a:xfrm>
              <a:off x="5354967" y="2756949"/>
              <a:ext cx="11596453" cy="3058864"/>
              <a:chOff x="2853581" y="656068"/>
              <a:chExt cx="11596453" cy="305886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A744AF-763F-43B6-A1E6-088328C89ACA}"/>
                  </a:ext>
                </a:extLst>
              </p:cNvPr>
              <p:cNvSpPr txBox="1"/>
              <p:nvPr/>
            </p:nvSpPr>
            <p:spPr>
              <a:xfrm>
                <a:off x="2853581" y="3191712"/>
                <a:ext cx="11596453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Inconsistencies can lead to unexpected state transitions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6DBB9B9-D8B0-4DBC-A0D7-5140CD5A57A6}"/>
                  </a:ext>
                </a:extLst>
              </p:cNvPr>
              <p:cNvCxnSpPr>
                <a:cxnSpLocks/>
                <a:stCxn id="7" idx="2"/>
                <a:endCxn id="15" idx="0"/>
              </p:cNvCxnSpPr>
              <p:nvPr/>
            </p:nvCxnSpPr>
            <p:spPr>
              <a:xfrm flipH="1">
                <a:off x="8651808" y="656068"/>
                <a:ext cx="3126157" cy="253564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2F83105-A315-456E-B83A-908D6751206E}"/>
                </a:ext>
              </a:extLst>
            </p:cNvPr>
            <p:cNvCxnSpPr>
              <a:cxnSpLocks/>
              <a:stCxn id="2" idx="2"/>
              <a:endCxn id="15" idx="0"/>
            </p:cNvCxnSpPr>
            <p:nvPr/>
          </p:nvCxnSpPr>
          <p:spPr>
            <a:xfrm>
              <a:off x="7050527" y="2574069"/>
              <a:ext cx="4102667" cy="27185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7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7" y="226905"/>
            <a:ext cx="710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Semantic Conformance Verification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ahnschrift Light" panose="020B0502040204020203" pitchFamily="34" charset="0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D4E619F-335B-4CE3-B581-25ECF3019035}"/>
              </a:ext>
            </a:extLst>
          </p:cNvPr>
          <p:cNvSpPr txBox="1"/>
          <p:nvPr/>
        </p:nvSpPr>
        <p:spPr>
          <a:xfrm>
            <a:off x="0" y="1014280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Semantic conformance 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ensures the smart contract respects the policy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Reduced to checking assertions on an instrumented Solidity program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Provided by adding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modifier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invocations</a:t>
            </a:r>
            <a:endParaRPr lang="en-US" sz="2800" b="1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modifier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– a Solidity construct that allows wrapping a function invocation with code that executes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before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and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after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the function body</a:t>
            </a:r>
          </a:p>
        </p:txBody>
      </p:sp>
    </p:spTree>
    <p:extLst>
      <p:ext uri="{BB962C8B-B14F-4D97-AF65-F5344CB8AC3E}">
        <p14:creationId xmlns:p14="http://schemas.microsoft.com/office/powerpoint/2010/main" val="1322490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6" y="226905"/>
            <a:ext cx="783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Example: Modifiers for </a:t>
            </a:r>
            <a:r>
              <a:rPr lang="en-US" sz="3200" b="1" dirty="0" err="1">
                <a:solidFill>
                  <a:srgbClr val="4472C4"/>
                </a:solidFill>
                <a:latin typeface="Bahnschrift Light" panose="020B0502040204020203" pitchFamily="34" charset="0"/>
                <a:cs typeface="Gisha" panose="020B0502040204020203" pitchFamily="34" charset="-79"/>
              </a:rPr>
              <a:t>HelloBlockchain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ahnschrift Light" panose="020B0502040204020203" pitchFamily="34" charset="0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04FF3BE-9ACA-480D-9EDC-3D57AAA3D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931" y="1014280"/>
            <a:ext cx="7550137" cy="5180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082BB1-2E62-44CE-A319-200C632E2E60}"/>
              </a:ext>
            </a:extLst>
          </p:cNvPr>
          <p:cNvSpPr/>
          <p:nvPr/>
        </p:nvSpPr>
        <p:spPr>
          <a:xfrm>
            <a:off x="6534150" y="2581275"/>
            <a:ext cx="1809750" cy="3143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8648F6-3CE5-4797-9A6B-F399A64D4F52}"/>
              </a:ext>
            </a:extLst>
          </p:cNvPr>
          <p:cNvSpPr/>
          <p:nvPr/>
        </p:nvSpPr>
        <p:spPr>
          <a:xfrm>
            <a:off x="6819900" y="3724275"/>
            <a:ext cx="1905000" cy="3143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EA7729-18D2-4E82-BD65-9E2AD84463DD}"/>
              </a:ext>
            </a:extLst>
          </p:cNvPr>
          <p:cNvSpPr/>
          <p:nvPr/>
        </p:nvSpPr>
        <p:spPr>
          <a:xfrm>
            <a:off x="7000875" y="4802538"/>
            <a:ext cx="1981200" cy="3143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6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6" y="226905"/>
            <a:ext cx="783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Example: Modifiers for </a:t>
            </a:r>
            <a:r>
              <a:rPr lang="en-US" sz="3200" b="1" dirty="0" err="1">
                <a:solidFill>
                  <a:srgbClr val="4472C4"/>
                </a:solidFill>
                <a:latin typeface="Bahnschrift Light" panose="020B0502040204020203" pitchFamily="34" charset="0"/>
                <a:cs typeface="Gisha" panose="020B0502040204020203" pitchFamily="34" charset="-79"/>
              </a:rPr>
              <a:t>HelloBlockchain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ahnschrift Light" panose="020B0502040204020203" pitchFamily="34" charset="0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E535844-382E-41B2-AB6C-91D73012F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6903"/>
            <a:ext cx="7621368" cy="3924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D35F-A18F-40DC-9F68-1E6DD7959B3A}"/>
              </a:ext>
            </a:extLst>
          </p:cNvPr>
          <p:cNvSpPr txBox="1"/>
          <p:nvPr/>
        </p:nvSpPr>
        <p:spPr>
          <a:xfrm>
            <a:off x="7221895" y="1760729"/>
            <a:ext cx="4970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For instance, 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SendRequest_checker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ensures that any execution starting in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Respond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with instance role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Requestor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should transition to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37300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648A93-7850-4CD5-A2E6-E178F09A3A8B}"/>
              </a:ext>
            </a:extLst>
          </p:cNvPr>
          <p:cNvSpPr txBox="1"/>
          <p:nvPr/>
        </p:nvSpPr>
        <p:spPr>
          <a:xfrm>
            <a:off x="1252167" y="2967335"/>
            <a:ext cx="968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Motivation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D6D360-838F-4B35-96B8-64BA80214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77699"/>
              </p:ext>
            </p:extLst>
          </p:nvPr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15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7" y="226905"/>
            <a:ext cx="200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chemeClr val="accent1"/>
                </a:solidFill>
                <a:latin typeface="Copperplate Gothic Bold" panose="020E0705020206020404" pitchFamily="34" charset="0"/>
                <a:cs typeface="Gisha" panose="020B0502040204020203" pitchFamily="34" charset="-79"/>
              </a:rPr>
              <a:t>VeriSol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ahnschrift Light" panose="020B0502040204020203" pitchFamily="34" charset="0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D4E619F-335B-4CE3-B581-25ECF3019035}"/>
              </a:ext>
            </a:extLst>
          </p:cNvPr>
          <p:cNvSpPr txBox="1"/>
          <p:nvPr/>
        </p:nvSpPr>
        <p:spPr>
          <a:xfrm>
            <a:off x="0" y="1014280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formal verifier for checking safety of Solidity smart contracts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Applies to the instrumented Solidity program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Can find counterexamples (in the form of a sequence of transactions)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Can automatically construct proofs of semantic conformance</a:t>
            </a:r>
          </a:p>
        </p:txBody>
      </p:sp>
    </p:spTree>
    <p:extLst>
      <p:ext uri="{BB962C8B-B14F-4D97-AF65-F5344CB8AC3E}">
        <p14:creationId xmlns:p14="http://schemas.microsoft.com/office/powerpoint/2010/main" val="287519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648A93-7850-4CD5-A2E6-E178F09A3A8B}"/>
              </a:ext>
            </a:extLst>
          </p:cNvPr>
          <p:cNvSpPr txBox="1"/>
          <p:nvPr/>
        </p:nvSpPr>
        <p:spPr>
          <a:xfrm>
            <a:off x="1252167" y="2967335"/>
            <a:ext cx="9687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Semantic Conformance Checking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D6D360-838F-4B35-96B8-64BA80214CCE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56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967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Formalization of Workbench Application Policies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0" y="1014280"/>
                <a:ext cx="12192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𝜋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=(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ℛ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𝒲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Workbench Application Policy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ℛ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Global roles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used for access control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𝒲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Workflows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defining a kind of finite state machine (FSM)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4280"/>
                <a:ext cx="12192000" cy="2246769"/>
              </a:xfrm>
              <a:prstGeom prst="rect">
                <a:avLst/>
              </a:prstGeom>
              <a:blipFill>
                <a:blip r:embed="rId3"/>
                <a:stretch>
                  <a:fillRect t="-2981" b="-6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1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4" y="226905"/>
            <a:ext cx="1029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Formalization of Workbench Application Workflows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0" y="864992"/>
                <a:ext cx="12192000" cy="570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 workflow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defined by a tuple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〉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𝒮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ℛ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𝑤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ℱ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ℱ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𝑎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b="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𝒮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States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s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∈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𝒮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an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initial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state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ℛ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Instance roles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of the form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(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𝑖𝑑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: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𝑡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𝑖𝑑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an identifier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a role drawn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ℛ</m:t>
                    </m:r>
                  </m:oMath>
                </a14:m>
                <a:endParaRPr lang="en-US" sz="2800" b="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b="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𝐹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(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𝑖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𝑑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…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𝑖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𝑑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𝑘</m:t>
                        </m:r>
                      </m:sub>
                    </m:sSub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Actions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(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functions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an initial action (constructor)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𝑎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⊆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ℛ</m:t>
                    </m:r>
                  </m:oMath>
                </a14:m>
                <a:r>
                  <a:rPr lang="en-US" sz="2800" b="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–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Initiator roles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b="1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𝛾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⊆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Gisha" panose="020B0502040204020203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𝒮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×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ℱ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×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ℛ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𝑤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∪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ℛ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𝒮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A set of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transitions</a:t>
                </a:r>
              </a:p>
              <a:p>
                <a:pPr marL="1371600" lvl="2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𝜏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𝑎𝑐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∈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𝛾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A transition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4992"/>
                <a:ext cx="12192000" cy="5703741"/>
              </a:xfrm>
              <a:prstGeom prst="rect">
                <a:avLst/>
              </a:prstGeom>
              <a:blipFill>
                <a:blip r:embed="rId3"/>
                <a:stretch>
                  <a:fillRect l="-850" t="-1282" r="-650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7120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Semantic Conformance – Definition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6604A3-D213-47D5-89AB-D656B5CF186C}"/>
                  </a:ext>
                </a:extLst>
              </p:cNvPr>
              <p:cNvSpPr txBox="1"/>
              <p:nvPr/>
            </p:nvSpPr>
            <p:spPr>
              <a:xfrm>
                <a:off x="0" y="2240324"/>
                <a:ext cx="12192000" cy="193899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u="sng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Definition:</a:t>
                </a:r>
                <a:r>
                  <a:rPr lang="en-US" sz="40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:r>
                  <a:rPr lang="en-US" sz="4000" i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Semantic conformance </a:t>
                </a:r>
                <a:r>
                  <a:rPr lang="en-US" sz="40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between a smart contract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𝐶</m:t>
                    </m:r>
                  </m:oMath>
                </a14:m>
                <a:r>
                  <a:rPr lang="en-US" sz="4000" i="0" dirty="0">
                    <a:solidFill>
                      <a:schemeClr val="bg1"/>
                    </a:solidFill>
                    <a:latin typeface="+mj-lt"/>
                    <a:cs typeface="Gisha" panose="020B0502040204020203" pitchFamily="34" charset="-79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and a policy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𝜋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requires that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faithfully implements the policy specified by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𝜋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.</a:t>
                </a:r>
                <a:endParaRPr lang="en-US" sz="4000" b="1" u="sng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6604A3-D213-47D5-89AB-D656B5CF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40324"/>
                <a:ext cx="12192000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94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475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Syntactic Conformance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0" y="1014280"/>
                <a:ext cx="1219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i="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Given:</a:t>
                </a:r>
                <a:endParaRPr lang="en-US" sz="2800" b="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𝜋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=(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ℛ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𝒲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Workbench Application Policy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A client Contract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4280"/>
                <a:ext cx="12192000" cy="1384995"/>
              </a:xfrm>
              <a:prstGeom prst="rect">
                <a:avLst/>
              </a:prstGeom>
              <a:blipFill>
                <a:blip r:embed="rId3"/>
                <a:stretch>
                  <a:fillRect l="-850" t="-482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51F87F-26A5-4DF1-8A73-5BA8C4437285}"/>
                  </a:ext>
                </a:extLst>
              </p:cNvPr>
              <p:cNvSpPr txBox="1"/>
              <p:nvPr/>
            </p:nvSpPr>
            <p:spPr>
              <a:xfrm>
                <a:off x="0" y="2695567"/>
                <a:ext cx="12192000" cy="35394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Definition:</a:t>
                </a: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:r>
                  <a:rPr lang="en-US" sz="2800" b="1" i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Syntactic</a:t>
                </a:r>
                <a:r>
                  <a:rPr lang="en-US" sz="2800" i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conformance </a:t>
                </a: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–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𝒲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,</a:t>
                </a:r>
                <a:r>
                  <a:rPr lang="en-US" sz="28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implements: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All the instance state variables 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Definitions for each of the functions</a:t>
                </a:r>
              </a:p>
              <a:p>
                <a:endParaRPr lang="en-US" sz="28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And: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’s functions have a parameter called </a:t>
                </a:r>
                <a:r>
                  <a:rPr lang="en-US" sz="28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sender</a:t>
                </a: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a blockchain address denoting the </a:t>
                </a:r>
                <a:r>
                  <a:rPr lang="en-US" sz="28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user</a:t>
                </a: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or </a:t>
                </a:r>
                <a:r>
                  <a:rPr lang="en-US" sz="28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contract</a:t>
                </a: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invoking this function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contains a </a:t>
                </a:r>
                <a:r>
                  <a:rPr lang="en-US" sz="28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state</a:t>
                </a: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:r>
                  <a:rPr lang="en-US" sz="28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variable</a:t>
                </a: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𝑤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𝒮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𝑤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  ∀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𝒲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51F87F-26A5-4DF1-8A73-5BA8C4437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95567"/>
                <a:ext cx="12192000" cy="3539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0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475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Semantic Conformance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0" y="1014280"/>
                <a:ext cx="1219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Formalized via a set of Floyd-Hoare triples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𝜙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𝑆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{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𝜓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}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Any execution of statement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starting from a state satisfying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𝜙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results in a state satisfying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𝜓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4280"/>
                <a:ext cx="12192000" cy="1815882"/>
              </a:xfrm>
              <a:prstGeom prst="rect">
                <a:avLst/>
              </a:prstGeom>
              <a:blipFill>
                <a:blip r:embed="rId3"/>
                <a:stretch>
                  <a:fillRect l="-850" t="-3691" r="-250" b="-8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3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475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Semantic Conformance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0" y="790348"/>
                <a:ext cx="1219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Given: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=(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ℛ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𝒲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Workbench Application Policy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𝑤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=</m:t>
                    </m:r>
                    <m:d>
                      <m:dPr>
                        <m:begChr m:val="⟨"/>
                        <m:endChr m:val="〉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𝒮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ℛ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𝑤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ℱ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ℱ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𝑎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Workflow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0348"/>
                <a:ext cx="12192000" cy="1384995"/>
              </a:xfrm>
              <a:prstGeom prst="rect">
                <a:avLst/>
              </a:prstGeom>
              <a:blipFill>
                <a:blip r:embed="rId3"/>
                <a:stretch>
                  <a:fillRect l="-850" t="-5286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A606F3-135E-4C74-B4E4-21740F3D34B9}"/>
                  </a:ext>
                </a:extLst>
              </p:cNvPr>
              <p:cNvSpPr txBox="1"/>
              <p:nvPr/>
            </p:nvSpPr>
            <p:spPr>
              <a:xfrm>
                <a:off x="0" y="2372283"/>
                <a:ext cx="12192000" cy="397031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Initiation:</a:t>
                </a: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𝑠𝑒𝑛𝑑𝑒𝑟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ac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 {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𝑤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Creation of an instance of the workflow with the appropriate access control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𝑎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𝑐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results in establishing the initial state</a:t>
                </a:r>
              </a:p>
              <a:p>
                <a:pPr lvl="1"/>
                <a:endParaRPr lang="en-US" sz="28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sz="2800" b="1" u="sng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Consecution:</a:t>
                </a: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𝑠𝑒𝑛𝑑𝑒𝑟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𝑎𝑐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∧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𝑤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 {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𝑤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𝒮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For each transition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𝜏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𝑓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𝑎𝑐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∈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𝛾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The sender must satisfy the access control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the starting state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’s implementation results in a valid state </a:t>
                </a:r>
                <a:r>
                  <a:rPr lang="en-US" sz="2800" dirty="0" err="1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w.r.t.</a:t>
                </a:r>
                <a:r>
                  <a:rPr lang="en-US" sz="28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𝜋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A606F3-135E-4C74-B4E4-21740F3D3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72283"/>
                <a:ext cx="121920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8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6" y="226905"/>
            <a:ext cx="825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Modifiers Constructs for Instrumentation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22AF8-8EF4-46EF-BC07-0227657B512F}"/>
              </a:ext>
            </a:extLst>
          </p:cNvPr>
          <p:cNvSpPr txBox="1"/>
          <p:nvPr/>
        </p:nvSpPr>
        <p:spPr>
          <a:xfrm>
            <a:off x="0" y="1014280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Modifier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invocations are generally depicted as follows: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/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/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Solidity compiler transforms the body of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Bar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to execute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pre-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stmt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(resp.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post-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stmt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 before (resp. after)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Bar-stmt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8D6D36C-1C2E-4AF8-ABB3-0A49CD654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945859"/>
            <a:ext cx="6648450" cy="409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D8DFB-4931-4660-8CE6-CC28BE0AF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12" y="2355434"/>
            <a:ext cx="61245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6" y="226905"/>
            <a:ext cx="381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Helper Predicates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0" y="1014280"/>
                <a:ext cx="1219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Encodes the membership of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sender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in the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𝑎𝑐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                                              – Returns a non-deterministic Boolean value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Membership of a contract state in a set of states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𝒮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′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⊆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𝒮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4280"/>
                <a:ext cx="12192000" cy="4401205"/>
              </a:xfrm>
              <a:prstGeom prst="rect">
                <a:avLst/>
              </a:prstGeom>
              <a:blipFill>
                <a:blip r:embed="rId3"/>
                <a:stretch>
                  <a:fillRect l="-850" r="-350" b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1BD2059-15C2-4FB5-AC8F-E8807FB0FE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6"/>
          <a:stretch/>
        </p:blipFill>
        <p:spPr>
          <a:xfrm>
            <a:off x="3374523" y="811680"/>
            <a:ext cx="5442954" cy="1533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9EC90B-CB7A-4A51-8723-E5EBB0B6C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38" y="2795074"/>
            <a:ext cx="4539731" cy="3541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8428B9-2B91-4E57-A173-EF57DAAE1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112" y="3149237"/>
            <a:ext cx="65817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6129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Blockchain-as-a-Service (BaaS)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22AF8-8EF4-46EF-BC07-0227657B512F}"/>
              </a:ext>
            </a:extLst>
          </p:cNvPr>
          <p:cNvSpPr txBox="1"/>
          <p:nvPr/>
        </p:nvSpPr>
        <p:spPr>
          <a:xfrm>
            <a:off x="0" y="1014280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Major cloud platform companies (e.g., Microsoft, IBM, Amazon, SAP, and Oracle) are offering Blockchain-as-a-Service (BaaS) solutions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business value-add of the blockchain has the potential to exceed $3.1 trillion by 2030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  <a:hlinkClick r:id="rId3"/>
              </a:rPr>
              <a:t>https://www.gartner.com/en/documents/3627117</a:t>
            </a: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47459"/>
              </p:ext>
            </p:extLst>
          </p:nvPr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9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1044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Instrumentation for Semantic Conformance Checking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0" y="690790"/>
                <a:ext cx="1219200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u="sng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Constructor:</a:t>
                </a:r>
              </a:p>
              <a:p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The initial state is correctly set up when executed by a user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𝑎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𝑐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u="sng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Other functions: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b="1" u="sng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b="1" u="sng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b="1" u="sng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b="1" u="sng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b="1" u="sng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𝛾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𝑔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={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𝜏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∈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𝛾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|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𝜏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=(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𝑎𝑐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𝒮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)}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All transitions when invoking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𝑔</m:t>
                    </m:r>
                  </m:oMath>
                </a14:m>
                <a:endParaRPr lang="en-US" sz="2800" b="1" u="sng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executed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𝜏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, then state transitions to a successor state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𝜏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.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𝒮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𝑜𝑙𝑑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Replaces any occurrences of a state variable with the “old” copy at the entry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𝑔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0790"/>
                <a:ext cx="12192000" cy="5693866"/>
              </a:xfrm>
              <a:prstGeom prst="rect">
                <a:avLst/>
              </a:prstGeom>
              <a:blipFill>
                <a:blip r:embed="rId3"/>
                <a:stretch>
                  <a:fillRect l="-850" t="-1178" b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B3431E1-E29F-49CB-8D68-01A08AC0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31" y="1116802"/>
            <a:ext cx="10692882" cy="488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CCCDC-9616-4B81-89F3-4088E183E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229" y="2457384"/>
            <a:ext cx="7307541" cy="20451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A054B88-94FE-4737-AC74-4CBD50B79BFD}"/>
              </a:ext>
            </a:extLst>
          </p:cNvPr>
          <p:cNvGrpSpPr/>
          <p:nvPr/>
        </p:nvGrpSpPr>
        <p:grpSpPr>
          <a:xfrm>
            <a:off x="8397551" y="3078489"/>
            <a:ext cx="1138335" cy="411164"/>
            <a:chOff x="8397551" y="3824934"/>
            <a:chExt cx="1138335" cy="411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92BBE85-0A33-47BC-A831-CB821699B46D}"/>
                    </a:ext>
                  </a:extLst>
                </p:cNvPr>
                <p:cNvSpPr txBox="1"/>
                <p:nvPr/>
              </p:nvSpPr>
              <p:spPr>
                <a:xfrm>
                  <a:off x="8647954" y="3824934"/>
                  <a:ext cx="887932" cy="411164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Gisha" panose="020B0502040204020203" pitchFamily="34" charset="-79"/>
                      <a:cs typeface="Gisha" panose="020B0502040204020203" pitchFamily="34" charset="-79"/>
                    </a:rPr>
                    <a:t>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  <m:t>ℛ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  <m:t>𝒘</m:t>
                          </m:r>
                        </m:sub>
                      </m:sSub>
                    </m:oMath>
                  </a14:m>
                  <a:endParaRPr lang="en-US" sz="2000" b="1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92BBE85-0A33-47BC-A831-CB821699B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7954" y="3824934"/>
                  <a:ext cx="887932" cy="4111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81E1DF-44D2-4D22-91FA-57100106D889}"/>
                </a:ext>
              </a:extLst>
            </p:cNvPr>
            <p:cNvCxnSpPr>
              <a:stCxn id="13" idx="1"/>
            </p:cNvCxnSpPr>
            <p:nvPr/>
          </p:nvCxnSpPr>
          <p:spPr>
            <a:xfrm flipH="1">
              <a:off x="8397551" y="4030516"/>
              <a:ext cx="250403" cy="30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8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648A93-7850-4CD5-A2E6-E178F09A3A8B}"/>
              </a:ext>
            </a:extLst>
          </p:cNvPr>
          <p:cNvSpPr txBox="1"/>
          <p:nvPr/>
        </p:nvSpPr>
        <p:spPr>
          <a:xfrm>
            <a:off x="1252167" y="2967335"/>
            <a:ext cx="9687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Formal Verification using </a:t>
            </a:r>
            <a:r>
              <a:rPr lang="en-US" sz="5400" b="1" dirty="0" err="1">
                <a:solidFill>
                  <a:schemeClr val="accent1"/>
                </a:solidFill>
                <a:latin typeface="Copperplate Gothic Bold" panose="020E0705020206020404" pitchFamily="34" charset="0"/>
                <a:cs typeface="Gisha" panose="020B0502040204020203" pitchFamily="34" charset="-79"/>
              </a:rPr>
              <a:t>VeriSol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D6D360-838F-4B35-96B8-64BA80214CCE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597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394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Contract Invariants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0" y="1014280"/>
                <a:ext cx="121920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𝒞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={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𝜆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.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,…,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𝜆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A smart contract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𝜆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Constructor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𝜆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Gisha" panose="020B0502040204020203" pitchFamily="34" charset="-79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𝑖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∈[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1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𝑛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Public functions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Verification is based on finding a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contract invariant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ℐ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satisfying: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ea typeface="Cambria Math" panose="02040503050406030204" pitchFamily="18" charset="0"/>
                    <a:cs typeface="Gisha" panose="020B0502040204020203" pitchFamily="34" charset="-79"/>
                  </a:rPr>
                  <a:t>Initiation: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sha" panose="020B0502040204020203" pitchFamily="34" charset="-79"/>
                      </a:rPr>
                      <m:t>⊨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  <m:t>𝑡𝑟𝑢𝑒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sha" panose="020B0502040204020203" pitchFamily="34" charset="-79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sha" panose="020B0502040204020203" pitchFamily="34" charset="-79"/>
                      </a:rPr>
                      <m:t>ℐ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sha" panose="020B0502040204020203" pitchFamily="34" charset="-79"/>
                      </a:rPr>
                      <m:t>}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ea typeface="Cambria Math" panose="02040503050406030204" pitchFamily="18" charset="0"/>
                    <a:cs typeface="Gisha" panose="020B0502040204020203" pitchFamily="34" charset="-79"/>
                  </a:rPr>
                  <a:t>Consecution (i.e.,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sha" panose="020B0502040204020203" pitchFamily="34" charset="-79"/>
                      </a:rPr>
                      <m:t>ℐ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anose="02040503050406030204" pitchFamily="18" charset="0"/>
                    <a:cs typeface="Gisha" panose="020B0502040204020203" pitchFamily="34" charset="-79"/>
                  </a:rPr>
                  <a:t> is inductive):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sha" panose="020B0502040204020203" pitchFamily="34" charset="-79"/>
                      </a:rPr>
                      <m:t>⊨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  <m:t>ℐ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  <m:t>𝑖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sha" panose="020B0502040204020203" pitchFamily="34" charset="-79"/>
                          </a:rPr>
                          <m:t>ℐ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sha" panose="020B0502040204020203" pitchFamily="34" charset="-79"/>
                      </a:rPr>
                      <m:t> ∀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sha" panose="020B0502040204020203" pitchFamily="34" charset="-79"/>
                      </a:rPr>
                      <m:t>𝑖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ℐ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suffices to establish the validity of all assertions in the contract under </a:t>
                </a:r>
                <a:r>
                  <a:rPr lang="en-US" sz="2800" b="1" u="sng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any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possible sequence of function invocations of the contract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4280"/>
                <a:ext cx="12192000" cy="4832092"/>
              </a:xfrm>
              <a:prstGeom prst="rect">
                <a:avLst/>
              </a:prstGeom>
              <a:blipFill>
                <a:blip r:embed="rId3"/>
                <a:stretch>
                  <a:fillRect l="-850" t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7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603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Harness for Solidity Contracts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192833" y="2511913"/>
                <a:ext cx="11999167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ℐ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an inductive invariant of the loop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ℐ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overapproximates the contract’s state under any sequence of the contract’s function invocations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The validity of the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ea typeface="Cambria Math" panose="02040503050406030204" pitchFamily="18" charset="0"/>
                    <a:cs typeface="Gisha" panose="020B0502040204020203" pitchFamily="34" charset="-79"/>
                  </a:rPr>
                  <a:t>Initiation and Consecution conditions establish correctness under all possible usage patterns of the contract</a:t>
                </a: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33" y="2511913"/>
                <a:ext cx="11999167" cy="3108543"/>
              </a:xfrm>
              <a:prstGeom prst="rect">
                <a:avLst/>
              </a:prstGeom>
              <a:blipFill>
                <a:blip r:embed="rId3"/>
                <a:stretch>
                  <a:fillRect t="-2157" b="-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5731083-EE70-4AD1-8BEA-B49009951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639" y="1014280"/>
            <a:ext cx="5578832" cy="14976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6BCC942-D52E-41C4-A8E2-CCC26BCED2F9}"/>
              </a:ext>
            </a:extLst>
          </p:cNvPr>
          <p:cNvGrpSpPr/>
          <p:nvPr/>
        </p:nvGrpSpPr>
        <p:grpSpPr>
          <a:xfrm>
            <a:off x="4665306" y="867708"/>
            <a:ext cx="2071395" cy="400110"/>
            <a:chOff x="8313137" y="3824934"/>
            <a:chExt cx="2071395" cy="40011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38E305-E88C-42D6-AC65-214E43464869}"/>
                </a:ext>
              </a:extLst>
            </p:cNvPr>
            <p:cNvSpPr txBox="1"/>
            <p:nvPr/>
          </p:nvSpPr>
          <p:spPr>
            <a:xfrm>
              <a:off x="8647953" y="3824934"/>
              <a:ext cx="1736579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Constructor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08167C5-20CA-49EC-B13E-4E9C9714583C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8313137" y="4024989"/>
              <a:ext cx="334816" cy="20005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91B13D-25A3-40B5-B7BC-56864C0858AB}"/>
              </a:ext>
            </a:extLst>
          </p:cNvPr>
          <p:cNvGrpSpPr/>
          <p:nvPr/>
        </p:nvGrpSpPr>
        <p:grpSpPr>
          <a:xfrm>
            <a:off x="7725747" y="828037"/>
            <a:ext cx="2994660" cy="707886"/>
            <a:chOff x="7675544" y="3391284"/>
            <a:chExt cx="2994660" cy="7078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540939-860A-4018-93C1-B33973272805}"/>
                </a:ext>
              </a:extLst>
            </p:cNvPr>
            <p:cNvSpPr txBox="1"/>
            <p:nvPr/>
          </p:nvSpPr>
          <p:spPr>
            <a:xfrm>
              <a:off x="8190287" y="3391284"/>
              <a:ext cx="2479917" cy="7078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Non-deterministic Invocation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EF2FD93-2F09-4911-B849-03DBFB2A15E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7675544" y="3745227"/>
              <a:ext cx="514743" cy="3539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446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441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Overview of </a:t>
            </a:r>
            <a:r>
              <a:rPr lang="en-US" sz="3200" b="1" dirty="0" err="1">
                <a:solidFill>
                  <a:schemeClr val="accent1"/>
                </a:solidFill>
                <a:latin typeface="Copperplate Gothic Bold" panose="020E0705020206020404" pitchFamily="34" charset="0"/>
                <a:cs typeface="Gisha" panose="020B0502040204020203" pitchFamily="34" charset="-79"/>
              </a:rPr>
              <a:t>VeriSol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250255" y="3799551"/>
                <a:ext cx="1199916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Fully verified – The assertions 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are guaranteed not to fail under any usage scenario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Refuted – </a:t>
                </a:r>
                <a:r>
                  <a:rPr lang="en-US" sz="2800" dirty="0" err="1">
                    <a:solidFill>
                      <a:prstClr val="black"/>
                    </a:solidFill>
                    <a:latin typeface="Copperplate Gothic Bold" panose="020E0705020206020404" pitchFamily="34" charset="0"/>
                    <a:cs typeface="Gisha" panose="020B0502040204020203" pitchFamily="34" charset="-79"/>
                  </a:rPr>
                  <a:t>VeriSol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finds at least one transaction sequence of the contract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under which one of the assertions is guaranteed to fail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Partially verified – Up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transactions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5" y="3799551"/>
                <a:ext cx="11999167" cy="2246769"/>
              </a:xfrm>
              <a:prstGeom prst="rect">
                <a:avLst/>
              </a:prstGeom>
              <a:blipFill>
                <a:blip r:embed="rId3"/>
                <a:stretch>
                  <a:fillRect l="-864" t="-2981" b="-6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9F4F81C-3D70-4CBF-86A3-CCFEE4FA5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788" y="811680"/>
            <a:ext cx="7688424" cy="30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37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Solidity Language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2086657-106D-41B4-92E3-F2C76EE2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43" y="933938"/>
            <a:ext cx="8752114" cy="1825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B9EDE0-1FC0-4C2C-A54A-D373E04036D2}"/>
              </a:ext>
            </a:extLst>
          </p:cNvPr>
          <p:cNvSpPr txBox="1"/>
          <p:nvPr/>
        </p:nvSpPr>
        <p:spPr>
          <a:xfrm>
            <a:off x="250255" y="2975647"/>
            <a:ext cx="119991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Types – integers, strings, addresses, and contracts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Expressions – constants, local variables, state variables, unary/binary operators (denoted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), and 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msg.sender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that yields the address of the contract or user that initiates the current function invocation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Statements – assignments, conditionals, loops, requires, assertions, internal and external function calls, and contract instance creation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B2C35-BAA8-4A1D-B5FF-0C46B8DAEC69}"/>
              </a:ext>
            </a:extLst>
          </p:cNvPr>
          <p:cNvSpPr txBox="1"/>
          <p:nvPr/>
        </p:nvSpPr>
        <p:spPr>
          <a:xfrm>
            <a:off x="6249838" y="202721"/>
            <a:ext cx="5803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* Arrays and mappings for clarity of the discussion.</a:t>
            </a:r>
          </a:p>
        </p:txBody>
      </p:sp>
    </p:spTree>
    <p:extLst>
      <p:ext uri="{BB962C8B-B14F-4D97-AF65-F5344CB8AC3E}">
        <p14:creationId xmlns:p14="http://schemas.microsoft.com/office/powerpoint/2010/main" val="15631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6" y="226905"/>
            <a:ext cx="708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Internal and External Function Calls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B9EDE0-1FC0-4C2C-A54A-D373E04036D2}"/>
                  </a:ext>
                </a:extLst>
              </p:cNvPr>
              <p:cNvSpPr txBox="1"/>
              <p:nvPr/>
            </p:nvSpPr>
            <p:spPr>
              <a:xfrm>
                <a:off x="0" y="876176"/>
                <a:ext cx="11999167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u="sng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Internal: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𝑠𝑒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𝑓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𝑠𝑒</m:t>
                        </m:r>
                      </m:e>
                    </m:acc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invoked and keeps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msg.sender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unchanged</a:t>
                </a:r>
                <a:endParaRPr lang="en-US" sz="2800" b="1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u="sng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External: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𝑠𝑒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𝑓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𝑠𝑒</m:t>
                        </m:r>
                      </m:e>
                    </m:acc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invoked in the contract pointed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(which may include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this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), and uses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this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as the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msg.sender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for the callee</a:t>
                </a:r>
              </a:p>
              <a:p>
                <a:pPr marL="1371600" lvl="2" indent="-457200">
                  <a:buFont typeface="Wingdings" panose="05000000000000000000" pitchFamily="2" charset="2"/>
                  <a:buChar char="Ø"/>
                </a:pPr>
                <a:r>
                  <a:rPr lang="en-US" sz="2800" b="1" dirty="0" err="1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msg.sender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becomes the current receiver object (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this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B9EDE0-1FC0-4C2C-A54A-D373E0403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76176"/>
                <a:ext cx="11999167" cy="3970318"/>
              </a:xfrm>
              <a:prstGeom prst="rect">
                <a:avLst/>
              </a:prstGeom>
              <a:blipFill>
                <a:blip r:embed="rId3"/>
                <a:stretch>
                  <a:fillRect l="-864" t="-184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1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37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Boogie Language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B9EDE0-1FC0-4C2C-A54A-D373E04036D2}"/>
                  </a:ext>
                </a:extLst>
              </p:cNvPr>
              <p:cNvSpPr txBox="1"/>
              <p:nvPr/>
            </p:nvSpPr>
            <p:spPr>
              <a:xfrm>
                <a:off x="250255" y="2501186"/>
                <a:ext cx="11999167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Types – integers (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int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), references (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Ref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), arrays/maps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Expressions – constants, variables, arithmetic and logical operators (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op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), uninterpreted functions (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uf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), map lookups, quantified expressions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Statements – skip, variable and map assignment, sequential composition, conditionals, loops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𝒉𝒂𝒗𝒐𝒄</m:t>
                    </m:r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 </m:t>
                    </m:r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𝒙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assigns an arbitrary value of appropriate type to a variable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𝒙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𝒄𝒂𝒍𝒍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𝒙</m:t>
                        </m:r>
                      </m:e>
                    </m:acc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≔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𝒇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(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𝒆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,…,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𝒆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returns a vector of values for storing in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𝒙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B9EDE0-1FC0-4C2C-A54A-D373E0403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5" y="2501186"/>
                <a:ext cx="11999167" cy="3970318"/>
              </a:xfrm>
              <a:prstGeom prst="rect">
                <a:avLst/>
              </a:prstGeom>
              <a:blipFill>
                <a:blip r:embed="rId3"/>
                <a:stretch>
                  <a:fillRect l="-864" t="-1687" r="-965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5D39177-A9DB-482C-AFE0-6E88E1A0D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020" y="811680"/>
            <a:ext cx="8161959" cy="16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600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From Solidity to Boogie Types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E1B245E-A023-4454-83EB-784C3717BB85}"/>
              </a:ext>
            </a:extLst>
          </p:cNvPr>
          <p:cNvSpPr txBox="1"/>
          <p:nvPr/>
        </p:nvSpPr>
        <p:spPr>
          <a:xfrm>
            <a:off x="0" y="3194431"/>
            <a:ext cx="11999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We translate: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Solidity integers and strings to Boogie integers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Addresses and contract names to Boogie references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4D07F1-F074-486A-8DBC-40C1F52FA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808" y="1667479"/>
            <a:ext cx="63055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717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From Solidity to Boogie Expressions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1B245E-A023-4454-83EB-784C3717BB85}"/>
                  </a:ext>
                </a:extLst>
              </p:cNvPr>
              <p:cNvSpPr txBox="1"/>
              <p:nvPr/>
            </p:nvSpPr>
            <p:spPr>
              <a:xfrm>
                <a:off x="0" y="3194431"/>
                <a:ext cx="11999167" cy="3111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Solidity local variables and the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msg.sender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are mapped directly into Boogie local variables and parameters (respectively)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State variables in Solidity are translated into map lookups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prstClr val="black"/>
                    </a:solidFill>
                    <a:cs typeface="Gisha" panose="020B0502040204020203" pitchFamily="34" charset="-79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– A mapping from contract instances to the value stored in its state variable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𝒙</m:t>
                    </m:r>
                  </m:oMath>
                </a14:m>
                <a:r>
                  <a:rPr lang="en-US" sz="2800" b="0" dirty="0">
                    <a:solidFill>
                      <a:prstClr val="black"/>
                    </a:solidFill>
                    <a:cs typeface="Gisha" panose="020B0502040204020203" pitchFamily="34" charset="-79"/>
                  </a:rPr>
                  <a:t> for each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state variable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 contract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𝐶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latin typeface="LMRoman10-Regular"/>
                  </a:rPr>
                  <a:t>Reads from state variable x are modeled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LMRoman10-Regular"/>
                  </a:rPr>
                  <a:t> in Boogie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1B245E-A023-4454-83EB-784C3717B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4431"/>
                <a:ext cx="11999167" cy="3111878"/>
              </a:xfrm>
              <a:prstGeom prst="rect">
                <a:avLst/>
              </a:prstGeom>
              <a:blipFill>
                <a:blip r:embed="rId3"/>
                <a:stretch>
                  <a:fillRect l="-864" t="-2157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41BFE95-334B-42E5-9334-A91E9CD0B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544" y="811680"/>
            <a:ext cx="7176912" cy="227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945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Financial Impact of Bugs in Smart Contracts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22AF8-8EF4-46EF-BC07-0227657B512F}"/>
              </a:ext>
            </a:extLst>
          </p:cNvPr>
          <p:cNvSpPr txBox="1"/>
          <p:nvPr/>
        </p:nvSpPr>
        <p:spPr>
          <a:xfrm>
            <a:off x="0" y="101428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Bugs and vulnerabilities in smart contract code have resulted in several high-profile exploits that undermine trust in the underlying blockchain technology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TheDAO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exploit resulted in the loss of almost $60 million worth of Ether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  <a:hlinkClick r:id="rId3"/>
              </a:rPr>
              <a:t>https://medium.com/@MyPaoG/explaining-the-dao-exploit-for-beginners-in-solidity-80ee84f0d470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lvl="2"/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Parity Wallet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bug caused 169 million USD worth of ether to be locked forever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  <a:hlinkClick r:id="rId4"/>
              </a:rPr>
              <a:t>https://www.theregister.co.uk/2017/11/16/parity_flaw_not_fixed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en-US" sz="2800" b="0" i="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06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717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From Solidity to Boogie Expressions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E1B245E-A023-4454-83EB-784C3717BB85}"/>
              </a:ext>
            </a:extLst>
          </p:cNvPr>
          <p:cNvSpPr txBox="1"/>
          <p:nvPr/>
        </p:nvSpPr>
        <p:spPr>
          <a:xfrm>
            <a:off x="0" y="3194431"/>
            <a:ext cx="1199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StrToInt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– An uninterpreted function applied to a hash of the string</a:t>
            </a:r>
            <a:endParaRPr lang="en-US" sz="2800" i="1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hash function is collision-free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BFE95-334B-42E5-9334-A91E9CD0B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44" y="811680"/>
            <a:ext cx="7176912" cy="227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717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From Solidity to Boogie Statements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A80CE1-A671-4478-BC13-A01E314AE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05" y="811680"/>
            <a:ext cx="7934790" cy="530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01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4" y="226905"/>
            <a:ext cx="1038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From Solidity to Boogie Statements – Function Calls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A80CE1-A671-4478-BC13-A01E314AE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23" b="20669"/>
          <a:stretch/>
        </p:blipFill>
        <p:spPr>
          <a:xfrm>
            <a:off x="2128605" y="811680"/>
            <a:ext cx="7934790" cy="2164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22D46E-AA02-454A-87B0-AB63B26AFB63}"/>
                  </a:ext>
                </a:extLst>
              </p:cNvPr>
              <p:cNvSpPr txBox="1"/>
              <p:nvPr/>
            </p:nvSpPr>
            <p:spPr>
              <a:xfrm>
                <a:off x="0" y="2976382"/>
                <a:ext cx="1199916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this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and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msg.sender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are implicit parameters of Solidity functions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Explicitly passed in the Boogie version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dirty="0" err="1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msg.sender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varies between external and internal calls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𝜏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stores the dynamic type of receiver objects at allocation sites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The method’s correct version is invoked based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𝜏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’s content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22D46E-AA02-454A-87B0-AB63B26AF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6382"/>
                <a:ext cx="11999167" cy="2677656"/>
              </a:xfrm>
              <a:prstGeom prst="rect">
                <a:avLst/>
              </a:prstGeom>
              <a:blipFill>
                <a:blip r:embed="rId4"/>
                <a:stretch>
                  <a:fillRect l="-864" t="-2506" b="-5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3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3" y="226905"/>
            <a:ext cx="1089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From Solidity to Boogie Statements – Contract Creation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A80CE1-A671-4478-BC13-A01E314AE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32" b="-968"/>
          <a:stretch/>
        </p:blipFill>
        <p:spPr>
          <a:xfrm>
            <a:off x="1308521" y="1081594"/>
            <a:ext cx="9574956" cy="1384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22D46E-AA02-454A-87B0-AB63B26AFB63}"/>
                  </a:ext>
                </a:extLst>
              </p:cNvPr>
              <p:cNvSpPr txBox="1"/>
              <p:nvPr/>
            </p:nvSpPr>
            <p:spPr>
              <a:xfrm>
                <a:off x="96416" y="2736502"/>
                <a:ext cx="1199916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𝜏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updated in addition to allocating new memory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b="1" dirty="0" err="1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Alloc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indicates whether a reference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allocated or not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𝜏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[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𝑣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is initialized to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, whose constructor is also called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22D46E-AA02-454A-87B0-AB63B26AF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6" y="2736502"/>
                <a:ext cx="11999167" cy="1384995"/>
              </a:xfrm>
              <a:prstGeom prst="rect">
                <a:avLst/>
              </a:prstGeom>
              <a:blipFill>
                <a:blip r:embed="rId4"/>
                <a:stretch>
                  <a:fillRect t="-5286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8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3" y="226905"/>
            <a:ext cx="417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Invariant Generation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B723E-1405-48B4-9591-4E2104FCB4A6}"/>
                  </a:ext>
                </a:extLst>
              </p:cNvPr>
              <p:cNvSpPr txBox="1"/>
              <p:nvPr/>
            </p:nvSpPr>
            <p:spPr>
              <a:xfrm>
                <a:off x="0" y="1014280"/>
                <a:ext cx="1219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Using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monomial predicate abstraction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The inference algorithm conjectures the conjunction of all candidate predicates as an inductive invariant 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Progressively weakens it based on failure to prove a candidate predicate inductive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dirty="0" err="1">
                    <a:latin typeface="Copperplate Gothic Bold" panose="020E0705020206020404" pitchFamily="34" charset="0"/>
                    <a:cs typeface="Gisha" panose="020B0502040204020203" pitchFamily="34" charset="-79"/>
                  </a:rPr>
                  <a:t>VeriSol</a:t>
                </a:r>
                <a:r>
                  <a:rPr lang="en-US" sz="2800" dirty="0">
                    <a:latin typeface="Copperplate Gothic Bold" panose="020E0705020206020404" pitchFamily="34" charset="0"/>
                    <a:cs typeface="Gisha" panose="020B0502040204020203" pitchFamily="34" charset="-79"/>
                  </a:rPr>
                  <a:t> </a:t>
                </a:r>
                <a:r>
                  <a:rPr lang="en-US" sz="28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instantiates the predicate template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sha" panose="020B0502040204020203" pitchFamily="34" charset="-79"/>
                      </a:rPr>
                      <m:t>⋈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sha" panose="020B0502040204020203" pitchFamily="34" charset="-79"/>
                      </a:rPr>
                      <m:t>⋈</m:t>
                    </m:r>
                  </m:oMath>
                </a14:m>
                <a:r>
                  <a:rPr lang="en-US" sz="28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 is either equality or </a:t>
                </a:r>
                <a:r>
                  <a:rPr lang="en-US" sz="2800" dirty="0" err="1">
                    <a:latin typeface="Gisha" panose="020B0502040204020203" pitchFamily="34" charset="-79"/>
                    <a:cs typeface="Gisha" panose="020B0502040204020203" pitchFamily="34" charset="-79"/>
                  </a:rPr>
                  <a:t>disequality</a:t>
                </a:r>
                <a:endParaRPr lang="en-US" sz="28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 can be instantiated with variables corresponding to roles and states in the Workbench policy as well as constants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B723E-1405-48B4-9591-4E2104FCB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4280"/>
                <a:ext cx="12192000" cy="4401205"/>
              </a:xfrm>
              <a:prstGeom prst="rect">
                <a:avLst/>
              </a:prstGeom>
              <a:blipFill>
                <a:blip r:embed="rId3"/>
                <a:stretch>
                  <a:fillRect l="-850" t="-1524" b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9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3" y="226905"/>
            <a:ext cx="527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Bounded Model Checking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B723E-1405-48B4-9591-4E2104FCB4A6}"/>
                  </a:ext>
                </a:extLst>
              </p:cNvPr>
              <p:cNvSpPr txBox="1"/>
              <p:nvPr/>
            </p:nvSpPr>
            <p:spPr>
              <a:xfrm>
                <a:off x="0" y="1014280"/>
                <a:ext cx="121920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Employs an assertion-directed bounded verifier, namely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CORRAL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The loop is unrolled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times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Combines </a:t>
                </a:r>
                <a:r>
                  <a:rPr lang="en-US" sz="2800" b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abstraction refinement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to look for counter-examples in a scalable manner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Includes lazy </a:t>
                </a:r>
                <a:r>
                  <a:rPr lang="en-US" sz="2800" dirty="0" err="1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inlining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of nested procedures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B723E-1405-48B4-9591-4E2104FCB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4280"/>
                <a:ext cx="12192000" cy="3970318"/>
              </a:xfrm>
              <a:prstGeom prst="rect">
                <a:avLst/>
              </a:prstGeom>
              <a:blipFill>
                <a:blip r:embed="rId3"/>
                <a:stretch>
                  <a:fillRect l="-850" t="-1687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77299B6-BF68-4D87-94CC-045EB3C4F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978" y="1537500"/>
            <a:ext cx="5578832" cy="14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3" y="226905"/>
            <a:ext cx="480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Abstraction Refinement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BB723E-1405-48B4-9591-4E2104FCB4A6}"/>
              </a:ext>
            </a:extLst>
          </p:cNvPr>
          <p:cNvSpPr txBox="1"/>
          <p:nvPr/>
        </p:nvSpPr>
        <p:spPr>
          <a:xfrm>
            <a:off x="0" y="1014280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Variable Abstraction: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Global variables retained by the abstraction are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tracked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variables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Assignments to variables that are not tracked are completely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removed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Expressions that have an untracked global variable are assumed to evaluate to any value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b="1" u="sng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Refinement: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goal: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Figure out a </a:t>
            </a: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minimal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set of variables to track that rule out the forged counterexample</a:t>
            </a:r>
          </a:p>
        </p:txBody>
      </p:sp>
    </p:spTree>
    <p:extLst>
      <p:ext uri="{BB962C8B-B14F-4D97-AF65-F5344CB8AC3E}">
        <p14:creationId xmlns:p14="http://schemas.microsoft.com/office/powerpoint/2010/main" val="24074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648A93-7850-4CD5-A2E6-E178F09A3A8B}"/>
              </a:ext>
            </a:extLst>
          </p:cNvPr>
          <p:cNvSpPr txBox="1"/>
          <p:nvPr/>
        </p:nvSpPr>
        <p:spPr>
          <a:xfrm>
            <a:off x="1252167" y="2967335"/>
            <a:ext cx="968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Evaluation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D6D360-838F-4B35-96B8-64BA80214CCE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285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3" y="226905"/>
            <a:ext cx="2772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Main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BB723E-1405-48B4-9591-4E2104FCB4A6}"/>
              </a:ext>
            </a:extLst>
          </p:cNvPr>
          <p:cNvSpPr txBox="1"/>
          <p:nvPr/>
        </p:nvSpPr>
        <p:spPr>
          <a:xfrm>
            <a:off x="0" y="4491252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Init Stat –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The result of applying </a:t>
            </a:r>
            <a:r>
              <a:rPr lang="en-US" sz="2800" b="1" dirty="0" err="1">
                <a:latin typeface="Copperplate Gothic Bold" panose="020E0705020206020404" pitchFamily="34" charset="0"/>
                <a:cs typeface="Gisha" panose="020B0502040204020203" pitchFamily="34" charset="-79"/>
              </a:rPr>
              <a:t>VeriSol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on the original smart contract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After Fix – 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After we manually fix the bug (if any)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00EDC-D52D-4DB4-8827-3BC9CF8F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63" y="811680"/>
            <a:ext cx="10263673" cy="36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3" y="226905"/>
            <a:ext cx="2772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Bug Analysis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BB723E-1405-48B4-9591-4E2104FCB4A6}"/>
              </a:ext>
            </a:extLst>
          </p:cNvPr>
          <p:cNvSpPr txBox="1"/>
          <p:nvPr/>
        </p:nvSpPr>
        <p:spPr>
          <a:xfrm>
            <a:off x="0" y="1001603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Incorrect state transition – </a:t>
            </a:r>
            <a:r>
              <a:rPr lang="en-US" sz="2800" b="1" u="sng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AssetTransfer</a:t>
            </a: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(Selling high-value assets)</a:t>
            </a: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</a:t>
            </a:r>
            <a:r>
              <a:rPr lang="en-US" sz="2800" b="1" dirty="0">
                <a:latin typeface="Copperplate Gothic Bold" panose="020E0705020206020404" pitchFamily="34" charset="0"/>
                <a:cs typeface="Gisha" panose="020B0502040204020203" pitchFamily="34" charset="-79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transition from state 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BuyerAccepted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to state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Accepted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in the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Accept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function had no matching transitions in the policy.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Policy: allows a transition from 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BuyerAccepted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to 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SellerAccepted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when invoking the function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Accept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and 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msg.sender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equals the instance role variable 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InstanceOwner</a:t>
            </a: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Implementation: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Accept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transitions to the state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Accepted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instead of 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SellerAccepted</a:t>
            </a: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Incorrect initial state – </a:t>
            </a:r>
            <a:r>
              <a:rPr lang="en-US" sz="2800" b="1" u="sng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DigitalLocker</a:t>
            </a:r>
            <a:r>
              <a:rPr lang="en-US" sz="2800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(Sharing digitally locked files)</a:t>
            </a: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Policy: requires the initial state to be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Requested</a:t>
            </a: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Implementation: incorrectly sets the initial state to </a:t>
            </a:r>
            <a:r>
              <a:rPr lang="en-US" sz="2800" b="1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DocumentReview</a:t>
            </a:r>
            <a:endParaRPr lang="en-US" sz="2800" b="1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25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4" y="226905"/>
            <a:ext cx="510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Purpose of the Paper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22AF8-8EF4-46EF-BC07-0227657B512F}"/>
              </a:ext>
            </a:extLst>
          </p:cNvPr>
          <p:cNvSpPr txBox="1"/>
          <p:nvPr/>
        </p:nvSpPr>
        <p:spPr>
          <a:xfrm>
            <a:off x="0" y="1014280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Goal: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Studying the safety and security of smart contracts present in </a:t>
            </a:r>
            <a:r>
              <a:rPr lang="en-US" sz="2800" i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Azure Blockchain Workbench 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(or </a:t>
            </a:r>
            <a:r>
              <a:rPr lang="en-US" sz="2800" i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Workbench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for short)</a:t>
            </a:r>
            <a:endParaRPr lang="en-US" sz="2800" b="1" u="sng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first attempt: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Hard-fork the blockchain and revert one of the forks back to the state before the incident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Problem: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Defeats the core values of blockchain, such as immutability and decentralized trust</a:t>
            </a:r>
            <a:endParaRPr lang="en-US" sz="2800" b="1" i="0" u="sng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5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648A93-7850-4CD5-A2E6-E178F09A3A8B}"/>
              </a:ext>
            </a:extLst>
          </p:cNvPr>
          <p:cNvSpPr txBox="1"/>
          <p:nvPr/>
        </p:nvSpPr>
        <p:spPr>
          <a:xfrm>
            <a:off x="1252167" y="2967335"/>
            <a:ext cx="968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D6D360-838F-4B35-96B8-64BA80214CCE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68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8D4E36-F2ED-49DC-B60A-97ACE044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13" y="1079865"/>
            <a:ext cx="10515600" cy="469827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Overview of the Approach</a:t>
            </a:r>
            <a:endParaRPr lang="he-IL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Azure Blockchain Workbench Application Policy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Azure Blockchain Workbench Smart Contract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Semantic Conformance Verification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Semantic Conformance Checking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Formal Verification using </a:t>
            </a:r>
            <a:r>
              <a:rPr lang="en-US" b="1" dirty="0" err="1">
                <a:solidFill>
                  <a:prstClr val="black"/>
                </a:solidFill>
                <a:latin typeface="Copperplate Gothic Bold" panose="020E0705020206020404" pitchFamily="34" charset="0"/>
                <a:cs typeface="Gisha" panose="020B0502040204020203" pitchFamily="34" charset="-79"/>
              </a:rPr>
              <a:t>VeriSol</a:t>
            </a:r>
            <a:endParaRPr lang="en-US" b="1" dirty="0">
              <a:solidFill>
                <a:prstClr val="black"/>
              </a:solidFill>
              <a:latin typeface="Copperplate Gothic Bold" panose="020E0705020206020404" pitchFamily="34" charset="0"/>
              <a:cs typeface="Gisha" panose="020B05020402040202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2715C-D4D0-45FD-95B8-669190C320A0}"/>
              </a:ext>
            </a:extLst>
          </p:cNvPr>
          <p:cNvSpPr txBox="1"/>
          <p:nvPr/>
        </p:nvSpPr>
        <p:spPr>
          <a:xfrm>
            <a:off x="250256" y="226905"/>
            <a:ext cx="316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Talk Outline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8BA6159-EDE8-4176-99A7-5C30BE5B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6114" y="6511730"/>
            <a:ext cx="343293" cy="3651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01FC61-2551-4CD9-AA4F-8255DFA2A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44153"/>
              </p:ext>
            </p:extLst>
          </p:nvPr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54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32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648A93-7850-4CD5-A2E6-E178F09A3A8B}"/>
              </a:ext>
            </a:extLst>
          </p:cNvPr>
          <p:cNvSpPr txBox="1"/>
          <p:nvPr/>
        </p:nvSpPr>
        <p:spPr>
          <a:xfrm>
            <a:off x="1252167" y="2967335"/>
            <a:ext cx="968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 Overview of the Approach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D6D360-838F-4B35-96B8-64BA80214CCE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89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6129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Workbench Application Policy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22AF8-8EF4-46EF-BC07-0227657B512F}"/>
              </a:ext>
            </a:extLst>
          </p:cNvPr>
          <p:cNvSpPr txBox="1"/>
          <p:nvPr/>
        </p:nvSpPr>
        <p:spPr>
          <a:xfrm>
            <a:off x="0" y="101428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Azure Blockchain Workbench applications are multi-party workflows defined by configuration metadata and smart contract code.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e-IL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Configuration metadata defines: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Name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and description of the blockchain application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Unique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roles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for users who can act or participate within the blockchain application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One or more </a:t>
            </a:r>
            <a:r>
              <a:rPr lang="en-US" sz="28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workflows</a:t>
            </a: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Act as a finite state machine (FSM) to control the flow of the business logic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Can be independent or interact with one another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16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3817B-2F67-4CEF-A2DA-5C4F71AD4D89}"/>
              </a:ext>
            </a:extLst>
          </p:cNvPr>
          <p:cNvSpPr txBox="1"/>
          <p:nvPr/>
        </p:nvSpPr>
        <p:spPr>
          <a:xfrm>
            <a:off x="250255" y="226905"/>
            <a:ext cx="536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Role-based Access Control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/>
              <p:nvPr/>
            </p:nvSpPr>
            <p:spPr>
              <a:xfrm>
                <a:off x="0" y="1014280"/>
                <a:ext cx="1219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Each role represents a set of user addresses and provides access control or permissions for various actions exposed by the application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Provides security for deploying smart contracts in an open and adversarial setting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 </a:t>
                </a:r>
                <a:r>
                  <a:rPr lang="en-US" sz="2800" i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global role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– Roles supplied by the policy for access control</a:t>
                </a:r>
                <a:endParaRPr lang="en-US" sz="2800" i="1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An </a:t>
                </a:r>
                <a:r>
                  <a:rPr lang="en-US" sz="2800" i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instance role 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– Applies to a specific instance of the workflow 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Instance roles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⊆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User addresses associated with a </a:t>
                </a:r>
                <a:r>
                  <a:rPr lang="en-US" sz="2800" i="1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global role</a:t>
                </a:r>
                <a:r>
                  <a:rPr lang="en-US" sz="2800" dirty="0">
                    <a:solidFill>
                      <a:prstClr val="black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22AF8-8EF4-46EF-BC07-0227657B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4280"/>
                <a:ext cx="12192000" cy="4401205"/>
              </a:xfrm>
              <a:prstGeom prst="rect">
                <a:avLst/>
              </a:prstGeom>
              <a:blipFill>
                <a:blip r:embed="rId3"/>
                <a:stretch>
                  <a:fillRect l="-850" t="-1524" b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F6210A-65A5-42BB-91A3-85B96D724F0B}"/>
              </a:ext>
            </a:extLst>
          </p:cNvPr>
          <p:cNvGraphicFramePr>
            <a:graphicFrameLocks noGrp="1"/>
          </p:cNvGraphicFramePr>
          <p:nvPr/>
        </p:nvGraphicFramePr>
        <p:xfrm>
          <a:off x="0" y="6531289"/>
          <a:ext cx="1219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43421930"/>
                    </a:ext>
                  </a:extLst>
                </a:gridCol>
                <a:gridCol w="5351318">
                  <a:extLst>
                    <a:ext uri="{9D8B030D-6E8A-4147-A177-3AD203B41FA5}">
                      <a16:colId xmlns:a16="http://schemas.microsoft.com/office/drawing/2014/main" val="260575736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927072069"/>
                    </a:ext>
                  </a:extLst>
                </a:gridCol>
              </a:tblGrid>
              <a:tr h="23095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Saar Cohen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Formal Verification of Workflow Policies for Smart Contracts in Azure Blockchain</a:t>
                      </a:r>
                      <a:endParaRPr lang="en-US" sz="10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November 28, 2021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9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</TotalTime>
  <Words>3368</Words>
  <Application>Microsoft Office PowerPoint</Application>
  <PresentationFormat>Widescreen</PresentationFormat>
  <Paragraphs>523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Bahnschrift Light</vt:lpstr>
      <vt:lpstr>Calibri</vt:lpstr>
      <vt:lpstr>Calibri Light</vt:lpstr>
      <vt:lpstr>Cambria Math</vt:lpstr>
      <vt:lpstr>Copperplate Gothic Bold</vt:lpstr>
      <vt:lpstr>Gisha</vt:lpstr>
      <vt:lpstr>LMRoman10-Regular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Saar PC</dc:creator>
  <cp:lastModifiedBy>u106305@lotem.il</cp:lastModifiedBy>
  <cp:revision>1470</cp:revision>
  <dcterms:created xsi:type="dcterms:W3CDTF">2017-06-05T07:50:25Z</dcterms:created>
  <dcterms:modified xsi:type="dcterms:W3CDTF">2021-12-01T12:25:11Z</dcterms:modified>
</cp:coreProperties>
</file>