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72" r:id="rId3"/>
    <p:sldId id="257" r:id="rId4"/>
    <p:sldId id="259" r:id="rId5"/>
    <p:sldId id="258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61" r:id="rId18"/>
    <p:sldId id="273" r:id="rId19"/>
    <p:sldId id="278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DC3"/>
    <a:srgbClr val="9DC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BF3B1-7898-479F-ACE0-D106C46A93CA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</dgm:pt>
    <dgm:pt modelId="{8F208B19-6B7D-4424-9C16-D4D480D6DDB5}">
      <dgm:prSet phldrT="[Text]" custT="1"/>
      <dgm:spPr/>
      <dgm:t>
        <a:bodyPr/>
        <a:lstStyle/>
        <a:p>
          <a:pPr rtl="1"/>
          <a:r>
            <a:rPr lang="en-US" sz="1200" dirty="0"/>
            <a:t>Fetch transaction i</a:t>
          </a:r>
          <a:endParaRPr lang="he-IL" sz="1200" dirty="0"/>
        </a:p>
      </dgm:t>
    </dgm:pt>
    <dgm:pt modelId="{E528DEFB-AD1D-4D3B-9352-A44BD384BCBF}" type="parTrans" cxnId="{8A339A1B-DA7F-4727-B1F5-DEFCD7039F21}">
      <dgm:prSet/>
      <dgm:spPr/>
      <dgm:t>
        <a:bodyPr/>
        <a:lstStyle/>
        <a:p>
          <a:pPr rtl="1"/>
          <a:endParaRPr lang="he-IL"/>
        </a:p>
      </dgm:t>
    </dgm:pt>
    <dgm:pt modelId="{6835C193-EEA1-4BA1-A0C0-5F0DF61FE616}" type="sibTrans" cxnId="{8A339A1B-DA7F-4727-B1F5-DEFCD7039F21}">
      <dgm:prSet/>
      <dgm:spPr/>
      <dgm:t>
        <a:bodyPr/>
        <a:lstStyle/>
        <a:p>
          <a:pPr rtl="1"/>
          <a:endParaRPr lang="he-IL"/>
        </a:p>
      </dgm:t>
    </dgm:pt>
    <dgm:pt modelId="{24628E61-C6EF-4A79-979C-7CF23F6CB663}">
      <dgm:prSet phldrT="[Text]" custT="1"/>
      <dgm:spPr/>
      <dgm:t>
        <a:bodyPr/>
        <a:lstStyle/>
        <a:p>
          <a:pPr rtl="1"/>
          <a:r>
            <a:rPr lang="en-US" sz="1200" dirty="0"/>
            <a:t>Execute transaction i</a:t>
          </a:r>
          <a:endParaRPr lang="he-IL" sz="1200" dirty="0"/>
        </a:p>
      </dgm:t>
    </dgm:pt>
    <dgm:pt modelId="{E08F1490-076E-43F8-A52E-783C11BE54BE}" type="parTrans" cxnId="{A42D9D78-BA83-428E-96D0-EEA27841AD33}">
      <dgm:prSet/>
      <dgm:spPr/>
      <dgm:t>
        <a:bodyPr/>
        <a:lstStyle/>
        <a:p>
          <a:pPr rtl="1"/>
          <a:endParaRPr lang="he-IL"/>
        </a:p>
      </dgm:t>
    </dgm:pt>
    <dgm:pt modelId="{9B90D806-ED12-4294-ADA6-C9785CDFA971}" type="sibTrans" cxnId="{A42D9D78-BA83-428E-96D0-EEA27841AD33}">
      <dgm:prSet/>
      <dgm:spPr/>
      <dgm:t>
        <a:bodyPr/>
        <a:lstStyle/>
        <a:p>
          <a:pPr rtl="1"/>
          <a:endParaRPr lang="he-IL"/>
        </a:p>
      </dgm:t>
    </dgm:pt>
    <dgm:pt modelId="{2995F22B-8B84-491A-A741-B34F0C321910}">
      <dgm:prSet phldrT="[Text]" custT="1"/>
      <dgm:spPr/>
      <dgm:t>
        <a:bodyPr/>
        <a:lstStyle/>
        <a:p>
          <a:pPr rtl="1"/>
          <a:r>
            <a:rPr lang="en-US" sz="1200" dirty="0"/>
            <a:t>Produce an effect Ei</a:t>
          </a:r>
          <a:endParaRPr lang="he-IL" sz="1200" dirty="0"/>
        </a:p>
      </dgm:t>
    </dgm:pt>
    <dgm:pt modelId="{59FF325B-0D3F-4765-83CF-6EBAE6DDD85E}" type="parTrans" cxnId="{EA4D504C-7C33-48C8-BC18-B1C83C1EEFE2}">
      <dgm:prSet/>
      <dgm:spPr/>
      <dgm:t>
        <a:bodyPr/>
        <a:lstStyle/>
        <a:p>
          <a:pPr rtl="1"/>
          <a:endParaRPr lang="he-IL"/>
        </a:p>
      </dgm:t>
    </dgm:pt>
    <dgm:pt modelId="{7CEFA7ED-FEF8-44F8-AE99-37D46CE0D163}" type="sibTrans" cxnId="{EA4D504C-7C33-48C8-BC18-B1C83C1EEFE2}">
      <dgm:prSet/>
      <dgm:spPr/>
      <dgm:t>
        <a:bodyPr/>
        <a:lstStyle/>
        <a:p>
          <a:pPr rtl="1"/>
          <a:endParaRPr lang="he-IL"/>
        </a:p>
      </dgm:t>
    </dgm:pt>
    <dgm:pt modelId="{78E6A244-9A40-4803-88A5-69586A8DC9C2}">
      <dgm:prSet phldrT="[Text]" custT="1"/>
      <dgm:spPr/>
      <dgm:t>
        <a:bodyPr/>
        <a:lstStyle/>
        <a:p>
          <a:pPr rtl="1"/>
          <a:r>
            <a:rPr lang="en-US" sz="1200" dirty="0"/>
            <a:t>Apply Ei to </a:t>
          </a:r>
          <a:endParaRPr lang="he-IL" sz="1200" dirty="0"/>
        </a:p>
        <a:p>
          <a:pPr rtl="1"/>
          <a:r>
            <a:rPr lang="he-IL" sz="1200" dirty="0"/>
            <a:t> </a:t>
          </a:r>
          <a:r>
            <a:rPr lang="he-IL" sz="1200" dirty="0">
              <a:sym typeface="Symbol" panose="05050102010706020507" pitchFamily="18" charset="2"/>
            </a:rPr>
            <a:t></a:t>
          </a:r>
          <a:endParaRPr lang="he-IL" sz="1200" dirty="0"/>
        </a:p>
      </dgm:t>
    </dgm:pt>
    <dgm:pt modelId="{FC8E3A83-9B04-488E-ABE3-F396CB91256A}" type="parTrans" cxnId="{C62C7B58-9678-4B69-871D-FF9B49AB600E}">
      <dgm:prSet/>
      <dgm:spPr/>
      <dgm:t>
        <a:bodyPr/>
        <a:lstStyle/>
        <a:p>
          <a:pPr rtl="1"/>
          <a:endParaRPr lang="he-IL"/>
        </a:p>
      </dgm:t>
    </dgm:pt>
    <dgm:pt modelId="{A958F222-A7FF-4461-895C-D14C898E46DF}" type="sibTrans" cxnId="{C62C7B58-9678-4B69-871D-FF9B49AB600E}">
      <dgm:prSet/>
      <dgm:spPr/>
      <dgm:t>
        <a:bodyPr/>
        <a:lstStyle/>
        <a:p>
          <a:pPr rtl="1"/>
          <a:endParaRPr lang="he-IL"/>
        </a:p>
      </dgm:t>
    </dgm:pt>
    <dgm:pt modelId="{05DF03B8-9014-4572-B837-0FD7C8E5EEC9}">
      <dgm:prSet phldrT="[Text]" custT="1"/>
      <dgm:spPr/>
      <dgm:t>
        <a:bodyPr/>
        <a:lstStyle/>
        <a:p>
          <a:pPr rtl="1"/>
          <a:r>
            <a:rPr lang="en-US" sz="1200" dirty="0">
              <a:sym typeface="Symbol" panose="05050102010706020507" pitchFamily="18" charset="2"/>
            </a:rPr>
            <a:t>‘</a:t>
          </a:r>
          <a:r>
            <a:rPr lang="he-IL" sz="1200" dirty="0">
              <a:sym typeface="Symbol" panose="05050102010706020507" pitchFamily="18" charset="2"/>
            </a:rPr>
            <a:t> </a:t>
          </a:r>
          <a:r>
            <a:rPr lang="en-US" sz="1200" dirty="0"/>
            <a:t>Get</a:t>
          </a:r>
          <a:endParaRPr lang="he-IL" sz="1200" dirty="0"/>
        </a:p>
      </dgm:t>
    </dgm:pt>
    <dgm:pt modelId="{0A2F59BC-BAF9-4FF9-B7C4-88C9E41A220E}" type="parTrans" cxnId="{1AEFB1C2-6A8B-4AB0-8E41-2015F3E405A1}">
      <dgm:prSet/>
      <dgm:spPr/>
      <dgm:t>
        <a:bodyPr/>
        <a:lstStyle/>
        <a:p>
          <a:pPr rtl="1"/>
          <a:endParaRPr lang="he-IL"/>
        </a:p>
      </dgm:t>
    </dgm:pt>
    <dgm:pt modelId="{2C3ABF97-BBA3-4E6D-897B-DA71FEB65168}" type="sibTrans" cxnId="{1AEFB1C2-6A8B-4AB0-8E41-2015F3E405A1}">
      <dgm:prSet/>
      <dgm:spPr/>
      <dgm:t>
        <a:bodyPr/>
        <a:lstStyle/>
        <a:p>
          <a:pPr rtl="1"/>
          <a:endParaRPr lang="he-IL"/>
        </a:p>
      </dgm:t>
    </dgm:pt>
    <dgm:pt modelId="{EE8B3D28-A0BA-49C2-B4EC-E443B303DE1D}" type="pres">
      <dgm:prSet presAssocID="{7F7BF3B1-7898-479F-ACE0-D106C46A93CA}" presName="Name0" presStyleCnt="0">
        <dgm:presLayoutVars>
          <dgm:dir/>
          <dgm:resizeHandles val="exact"/>
        </dgm:presLayoutVars>
      </dgm:prSet>
      <dgm:spPr/>
    </dgm:pt>
    <dgm:pt modelId="{62C34D0A-8C56-4149-BAB4-1B865DEECAB5}" type="pres">
      <dgm:prSet presAssocID="{8F208B19-6B7D-4424-9C16-D4D480D6DDB5}" presName="node" presStyleLbl="node1" presStyleIdx="0" presStyleCnt="5">
        <dgm:presLayoutVars>
          <dgm:bulletEnabled val="1"/>
        </dgm:presLayoutVars>
      </dgm:prSet>
      <dgm:spPr/>
    </dgm:pt>
    <dgm:pt modelId="{014DCF61-BBF7-42C3-9ADB-A083973BC6D8}" type="pres">
      <dgm:prSet presAssocID="{6835C193-EEA1-4BA1-A0C0-5F0DF61FE616}" presName="sibTrans" presStyleLbl="sibTrans2D1" presStyleIdx="0" presStyleCnt="4"/>
      <dgm:spPr/>
    </dgm:pt>
    <dgm:pt modelId="{4E161F6A-03A2-48FE-9B47-11CC798277B1}" type="pres">
      <dgm:prSet presAssocID="{6835C193-EEA1-4BA1-A0C0-5F0DF61FE616}" presName="connectorText" presStyleLbl="sibTrans2D1" presStyleIdx="0" presStyleCnt="4"/>
      <dgm:spPr/>
    </dgm:pt>
    <dgm:pt modelId="{1F9D6FFB-2119-450C-85F6-A84B9CA36D5A}" type="pres">
      <dgm:prSet presAssocID="{24628E61-C6EF-4A79-979C-7CF23F6CB663}" presName="node" presStyleLbl="node1" presStyleIdx="1" presStyleCnt="5">
        <dgm:presLayoutVars>
          <dgm:bulletEnabled val="1"/>
        </dgm:presLayoutVars>
      </dgm:prSet>
      <dgm:spPr/>
    </dgm:pt>
    <dgm:pt modelId="{BDA2918D-F9C1-4020-9386-F3EAB3EF3433}" type="pres">
      <dgm:prSet presAssocID="{9B90D806-ED12-4294-ADA6-C9785CDFA971}" presName="sibTrans" presStyleLbl="sibTrans2D1" presStyleIdx="1" presStyleCnt="4" custAng="21545567"/>
      <dgm:spPr/>
    </dgm:pt>
    <dgm:pt modelId="{679656B3-5C17-4A28-83A7-5757CD8A4942}" type="pres">
      <dgm:prSet presAssocID="{9B90D806-ED12-4294-ADA6-C9785CDFA971}" presName="connectorText" presStyleLbl="sibTrans2D1" presStyleIdx="1" presStyleCnt="4"/>
      <dgm:spPr/>
    </dgm:pt>
    <dgm:pt modelId="{5D964E40-6F49-4FD4-8B74-3A95A9474B62}" type="pres">
      <dgm:prSet presAssocID="{2995F22B-8B84-491A-A741-B34F0C321910}" presName="node" presStyleLbl="node1" presStyleIdx="2" presStyleCnt="5" custLinFactNeighborX="4650" custLinFactNeighborY="3744">
        <dgm:presLayoutVars>
          <dgm:bulletEnabled val="1"/>
        </dgm:presLayoutVars>
      </dgm:prSet>
      <dgm:spPr/>
    </dgm:pt>
    <dgm:pt modelId="{5601D9F6-0B87-4770-BE1D-F98C353DDBED}" type="pres">
      <dgm:prSet presAssocID="{7CEFA7ED-FEF8-44F8-AE99-37D46CE0D163}" presName="sibTrans" presStyleLbl="sibTrans2D1" presStyleIdx="2" presStyleCnt="4"/>
      <dgm:spPr/>
    </dgm:pt>
    <dgm:pt modelId="{9D9B29F0-E8D9-4FAA-BB72-9B75E90E43A1}" type="pres">
      <dgm:prSet presAssocID="{7CEFA7ED-FEF8-44F8-AE99-37D46CE0D163}" presName="connectorText" presStyleLbl="sibTrans2D1" presStyleIdx="2" presStyleCnt="4"/>
      <dgm:spPr/>
    </dgm:pt>
    <dgm:pt modelId="{00EF1BD9-AE9C-4186-841B-62C08BE13C5D}" type="pres">
      <dgm:prSet presAssocID="{78E6A244-9A40-4803-88A5-69586A8DC9C2}" presName="node" presStyleLbl="node1" presStyleIdx="3" presStyleCnt="5">
        <dgm:presLayoutVars>
          <dgm:bulletEnabled val="1"/>
        </dgm:presLayoutVars>
      </dgm:prSet>
      <dgm:spPr/>
    </dgm:pt>
    <dgm:pt modelId="{4813AEEC-312A-4F39-95E0-7FC079D15AF0}" type="pres">
      <dgm:prSet presAssocID="{A958F222-A7FF-4461-895C-D14C898E46DF}" presName="sibTrans" presStyleLbl="sibTrans2D1" presStyleIdx="3" presStyleCnt="4"/>
      <dgm:spPr/>
    </dgm:pt>
    <dgm:pt modelId="{7F3787F8-9130-49D7-8709-BF40F7D55F4A}" type="pres">
      <dgm:prSet presAssocID="{A958F222-A7FF-4461-895C-D14C898E46DF}" presName="connectorText" presStyleLbl="sibTrans2D1" presStyleIdx="3" presStyleCnt="4"/>
      <dgm:spPr/>
    </dgm:pt>
    <dgm:pt modelId="{597C1F83-F49B-4AA8-A2F1-3FBC80BB8DC3}" type="pres">
      <dgm:prSet presAssocID="{05DF03B8-9014-4572-B837-0FD7C8E5EEC9}" presName="node" presStyleLbl="node1" presStyleIdx="4" presStyleCnt="5">
        <dgm:presLayoutVars>
          <dgm:bulletEnabled val="1"/>
        </dgm:presLayoutVars>
      </dgm:prSet>
      <dgm:spPr/>
    </dgm:pt>
  </dgm:ptLst>
  <dgm:cxnLst>
    <dgm:cxn modelId="{BDD53A06-0B25-4AE0-B324-1D2EA86C7CD2}" type="presOf" srcId="{24628E61-C6EF-4A79-979C-7CF23F6CB663}" destId="{1F9D6FFB-2119-450C-85F6-A84B9CA36D5A}" srcOrd="0" destOrd="0" presId="urn:microsoft.com/office/officeart/2005/8/layout/process1"/>
    <dgm:cxn modelId="{8A339A1B-DA7F-4727-B1F5-DEFCD7039F21}" srcId="{7F7BF3B1-7898-479F-ACE0-D106C46A93CA}" destId="{8F208B19-6B7D-4424-9C16-D4D480D6DDB5}" srcOrd="0" destOrd="0" parTransId="{E528DEFB-AD1D-4D3B-9352-A44BD384BCBF}" sibTransId="{6835C193-EEA1-4BA1-A0C0-5F0DF61FE616}"/>
    <dgm:cxn modelId="{5B434D39-5EF2-4675-A911-F419FBA30D2D}" type="presOf" srcId="{7F7BF3B1-7898-479F-ACE0-D106C46A93CA}" destId="{EE8B3D28-A0BA-49C2-B4EC-E443B303DE1D}" srcOrd="0" destOrd="0" presId="urn:microsoft.com/office/officeart/2005/8/layout/process1"/>
    <dgm:cxn modelId="{245D343A-ADFA-40AC-AB7F-01CE72CA1219}" type="presOf" srcId="{9B90D806-ED12-4294-ADA6-C9785CDFA971}" destId="{BDA2918D-F9C1-4020-9386-F3EAB3EF3433}" srcOrd="0" destOrd="0" presId="urn:microsoft.com/office/officeart/2005/8/layout/process1"/>
    <dgm:cxn modelId="{83B66244-3917-4CFE-82EF-6B0DAFDF7A96}" type="presOf" srcId="{A958F222-A7FF-4461-895C-D14C898E46DF}" destId="{4813AEEC-312A-4F39-95E0-7FC079D15AF0}" srcOrd="0" destOrd="0" presId="urn:microsoft.com/office/officeart/2005/8/layout/process1"/>
    <dgm:cxn modelId="{DBEE5466-E503-4F2F-B81D-BCDD9EB2E6C2}" type="presOf" srcId="{6835C193-EEA1-4BA1-A0C0-5F0DF61FE616}" destId="{4E161F6A-03A2-48FE-9B47-11CC798277B1}" srcOrd="1" destOrd="0" presId="urn:microsoft.com/office/officeart/2005/8/layout/process1"/>
    <dgm:cxn modelId="{5C077B47-EC67-483A-9D36-F0205CEC13AC}" type="presOf" srcId="{78E6A244-9A40-4803-88A5-69586A8DC9C2}" destId="{00EF1BD9-AE9C-4186-841B-62C08BE13C5D}" srcOrd="0" destOrd="0" presId="urn:microsoft.com/office/officeart/2005/8/layout/process1"/>
    <dgm:cxn modelId="{EA4D504C-7C33-48C8-BC18-B1C83C1EEFE2}" srcId="{7F7BF3B1-7898-479F-ACE0-D106C46A93CA}" destId="{2995F22B-8B84-491A-A741-B34F0C321910}" srcOrd="2" destOrd="0" parTransId="{59FF325B-0D3F-4765-83CF-6EBAE6DDD85E}" sibTransId="{7CEFA7ED-FEF8-44F8-AE99-37D46CE0D163}"/>
    <dgm:cxn modelId="{55426F6D-E2F4-40E1-96F2-077D3B37A091}" type="presOf" srcId="{05DF03B8-9014-4572-B837-0FD7C8E5EEC9}" destId="{597C1F83-F49B-4AA8-A2F1-3FBC80BB8DC3}" srcOrd="0" destOrd="0" presId="urn:microsoft.com/office/officeart/2005/8/layout/process1"/>
    <dgm:cxn modelId="{E56D9B70-2623-4559-9949-832AAB9CA1A0}" type="presOf" srcId="{A958F222-A7FF-4461-895C-D14C898E46DF}" destId="{7F3787F8-9130-49D7-8709-BF40F7D55F4A}" srcOrd="1" destOrd="0" presId="urn:microsoft.com/office/officeart/2005/8/layout/process1"/>
    <dgm:cxn modelId="{645B4255-520C-4326-9321-9C5C0CAE82D2}" type="presOf" srcId="{2995F22B-8B84-491A-A741-B34F0C321910}" destId="{5D964E40-6F49-4FD4-8B74-3A95A9474B62}" srcOrd="0" destOrd="0" presId="urn:microsoft.com/office/officeart/2005/8/layout/process1"/>
    <dgm:cxn modelId="{C62C7B58-9678-4B69-871D-FF9B49AB600E}" srcId="{7F7BF3B1-7898-479F-ACE0-D106C46A93CA}" destId="{78E6A244-9A40-4803-88A5-69586A8DC9C2}" srcOrd="3" destOrd="0" parTransId="{FC8E3A83-9B04-488E-ABE3-F396CB91256A}" sibTransId="{A958F222-A7FF-4461-895C-D14C898E46DF}"/>
    <dgm:cxn modelId="{A42D9D78-BA83-428E-96D0-EEA27841AD33}" srcId="{7F7BF3B1-7898-479F-ACE0-D106C46A93CA}" destId="{24628E61-C6EF-4A79-979C-7CF23F6CB663}" srcOrd="1" destOrd="0" parTransId="{E08F1490-076E-43F8-A52E-783C11BE54BE}" sibTransId="{9B90D806-ED12-4294-ADA6-C9785CDFA971}"/>
    <dgm:cxn modelId="{C2476486-5F95-4276-B893-8DBB2030E7DD}" type="presOf" srcId="{8F208B19-6B7D-4424-9C16-D4D480D6DDB5}" destId="{62C34D0A-8C56-4149-BAB4-1B865DEECAB5}" srcOrd="0" destOrd="0" presId="urn:microsoft.com/office/officeart/2005/8/layout/process1"/>
    <dgm:cxn modelId="{BE4E7BA7-80BF-4737-8025-5731882FA69C}" type="presOf" srcId="{7CEFA7ED-FEF8-44F8-AE99-37D46CE0D163}" destId="{5601D9F6-0B87-4770-BE1D-F98C353DDBED}" srcOrd="0" destOrd="0" presId="urn:microsoft.com/office/officeart/2005/8/layout/process1"/>
    <dgm:cxn modelId="{1AEFB1C2-6A8B-4AB0-8E41-2015F3E405A1}" srcId="{7F7BF3B1-7898-479F-ACE0-D106C46A93CA}" destId="{05DF03B8-9014-4572-B837-0FD7C8E5EEC9}" srcOrd="4" destOrd="0" parTransId="{0A2F59BC-BAF9-4FF9-B7C4-88C9E41A220E}" sibTransId="{2C3ABF97-BBA3-4E6D-897B-DA71FEB65168}"/>
    <dgm:cxn modelId="{695849C3-9CFB-41BD-93BC-AC3B0ECCA685}" type="presOf" srcId="{9B90D806-ED12-4294-ADA6-C9785CDFA971}" destId="{679656B3-5C17-4A28-83A7-5757CD8A4942}" srcOrd="1" destOrd="0" presId="urn:microsoft.com/office/officeart/2005/8/layout/process1"/>
    <dgm:cxn modelId="{A57097DD-8212-4B5E-86EF-D3B5B603DCE4}" type="presOf" srcId="{7CEFA7ED-FEF8-44F8-AE99-37D46CE0D163}" destId="{9D9B29F0-E8D9-4FAA-BB72-9B75E90E43A1}" srcOrd="1" destOrd="0" presId="urn:microsoft.com/office/officeart/2005/8/layout/process1"/>
    <dgm:cxn modelId="{5C235EE3-7B5C-4617-9717-2B96AEC56D1A}" type="presOf" srcId="{6835C193-EEA1-4BA1-A0C0-5F0DF61FE616}" destId="{014DCF61-BBF7-42C3-9ADB-A083973BC6D8}" srcOrd="0" destOrd="0" presId="urn:microsoft.com/office/officeart/2005/8/layout/process1"/>
    <dgm:cxn modelId="{AD1C7884-CD7D-4001-9551-308D9C254462}" type="presParOf" srcId="{EE8B3D28-A0BA-49C2-B4EC-E443B303DE1D}" destId="{62C34D0A-8C56-4149-BAB4-1B865DEECAB5}" srcOrd="0" destOrd="0" presId="urn:microsoft.com/office/officeart/2005/8/layout/process1"/>
    <dgm:cxn modelId="{E07FDCA0-89D5-41D4-8A11-AD1AD0BFBA30}" type="presParOf" srcId="{EE8B3D28-A0BA-49C2-B4EC-E443B303DE1D}" destId="{014DCF61-BBF7-42C3-9ADB-A083973BC6D8}" srcOrd="1" destOrd="0" presId="urn:microsoft.com/office/officeart/2005/8/layout/process1"/>
    <dgm:cxn modelId="{F6C7A94A-F720-4A6B-9CC2-BBC7262CC134}" type="presParOf" srcId="{014DCF61-BBF7-42C3-9ADB-A083973BC6D8}" destId="{4E161F6A-03A2-48FE-9B47-11CC798277B1}" srcOrd="0" destOrd="0" presId="urn:microsoft.com/office/officeart/2005/8/layout/process1"/>
    <dgm:cxn modelId="{551EB6F8-9E20-44C3-93D1-56485BBD0A6F}" type="presParOf" srcId="{EE8B3D28-A0BA-49C2-B4EC-E443B303DE1D}" destId="{1F9D6FFB-2119-450C-85F6-A84B9CA36D5A}" srcOrd="2" destOrd="0" presId="urn:microsoft.com/office/officeart/2005/8/layout/process1"/>
    <dgm:cxn modelId="{1FE7DA6A-A6A6-45AA-B45F-429033496FD8}" type="presParOf" srcId="{EE8B3D28-A0BA-49C2-B4EC-E443B303DE1D}" destId="{BDA2918D-F9C1-4020-9386-F3EAB3EF3433}" srcOrd="3" destOrd="0" presId="urn:microsoft.com/office/officeart/2005/8/layout/process1"/>
    <dgm:cxn modelId="{BBD8B9B2-0D03-4C10-BCE7-6BC3BCAF4DE8}" type="presParOf" srcId="{BDA2918D-F9C1-4020-9386-F3EAB3EF3433}" destId="{679656B3-5C17-4A28-83A7-5757CD8A4942}" srcOrd="0" destOrd="0" presId="urn:microsoft.com/office/officeart/2005/8/layout/process1"/>
    <dgm:cxn modelId="{CEF2731D-3EB1-4EA4-BBEF-02D0EE9202B2}" type="presParOf" srcId="{EE8B3D28-A0BA-49C2-B4EC-E443B303DE1D}" destId="{5D964E40-6F49-4FD4-8B74-3A95A9474B62}" srcOrd="4" destOrd="0" presId="urn:microsoft.com/office/officeart/2005/8/layout/process1"/>
    <dgm:cxn modelId="{488FA951-4B59-4035-B4A6-D2DD624C5B1D}" type="presParOf" srcId="{EE8B3D28-A0BA-49C2-B4EC-E443B303DE1D}" destId="{5601D9F6-0B87-4770-BE1D-F98C353DDBED}" srcOrd="5" destOrd="0" presId="urn:microsoft.com/office/officeart/2005/8/layout/process1"/>
    <dgm:cxn modelId="{54FE70FC-13E9-47A3-9F60-66DEEFDB5769}" type="presParOf" srcId="{5601D9F6-0B87-4770-BE1D-F98C353DDBED}" destId="{9D9B29F0-E8D9-4FAA-BB72-9B75E90E43A1}" srcOrd="0" destOrd="0" presId="urn:microsoft.com/office/officeart/2005/8/layout/process1"/>
    <dgm:cxn modelId="{44910F61-DF32-4232-9A24-B87A82BF8DA3}" type="presParOf" srcId="{EE8B3D28-A0BA-49C2-B4EC-E443B303DE1D}" destId="{00EF1BD9-AE9C-4186-841B-62C08BE13C5D}" srcOrd="6" destOrd="0" presId="urn:microsoft.com/office/officeart/2005/8/layout/process1"/>
    <dgm:cxn modelId="{509EB71F-A37D-4D21-8B67-E5579B803A76}" type="presParOf" srcId="{EE8B3D28-A0BA-49C2-B4EC-E443B303DE1D}" destId="{4813AEEC-312A-4F39-95E0-7FC079D15AF0}" srcOrd="7" destOrd="0" presId="urn:microsoft.com/office/officeart/2005/8/layout/process1"/>
    <dgm:cxn modelId="{B853D55F-244B-4968-8472-668DC40F16DE}" type="presParOf" srcId="{4813AEEC-312A-4F39-95E0-7FC079D15AF0}" destId="{7F3787F8-9130-49D7-8709-BF40F7D55F4A}" srcOrd="0" destOrd="0" presId="urn:microsoft.com/office/officeart/2005/8/layout/process1"/>
    <dgm:cxn modelId="{C09AB61F-89A6-47E6-A447-E27A6CA057EF}" type="presParOf" srcId="{EE8B3D28-A0BA-49C2-B4EC-E443B303DE1D}" destId="{597C1F83-F49B-4AA8-A2F1-3FBC80BB8DC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34D0A-8C56-4149-BAB4-1B865DEECAB5}">
      <dsp:nvSpPr>
        <dsp:cNvPr id="0" name=""/>
        <dsp:cNvSpPr/>
      </dsp:nvSpPr>
      <dsp:spPr>
        <a:xfrm>
          <a:off x="3897" y="492185"/>
          <a:ext cx="1208199" cy="7249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Fetch transaction i</a:t>
          </a:r>
          <a:endParaRPr lang="he-IL" sz="1200" kern="1200" dirty="0"/>
        </a:p>
      </dsp:txBody>
      <dsp:txXfrm>
        <a:off x="25129" y="513417"/>
        <a:ext cx="1165735" cy="682455"/>
      </dsp:txXfrm>
    </dsp:sp>
    <dsp:sp modelId="{014DCF61-BBF7-42C3-9ADB-A083973BC6D8}">
      <dsp:nvSpPr>
        <dsp:cNvPr id="0" name=""/>
        <dsp:cNvSpPr/>
      </dsp:nvSpPr>
      <dsp:spPr>
        <a:xfrm>
          <a:off x="1332917" y="704828"/>
          <a:ext cx="256138" cy="299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300" kern="1200"/>
        </a:p>
      </dsp:txBody>
      <dsp:txXfrm>
        <a:off x="1332917" y="764755"/>
        <a:ext cx="179297" cy="179779"/>
      </dsp:txXfrm>
    </dsp:sp>
    <dsp:sp modelId="{1F9D6FFB-2119-450C-85F6-A84B9CA36D5A}">
      <dsp:nvSpPr>
        <dsp:cNvPr id="0" name=""/>
        <dsp:cNvSpPr/>
      </dsp:nvSpPr>
      <dsp:spPr>
        <a:xfrm>
          <a:off x="1695377" y="492185"/>
          <a:ext cx="1208199" cy="7249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Execute transaction i</a:t>
          </a:r>
          <a:endParaRPr lang="he-IL" sz="1200" kern="1200" dirty="0"/>
        </a:p>
      </dsp:txBody>
      <dsp:txXfrm>
        <a:off x="1716609" y="513417"/>
        <a:ext cx="1165735" cy="682455"/>
      </dsp:txXfrm>
    </dsp:sp>
    <dsp:sp modelId="{BDA2918D-F9C1-4020-9386-F3EAB3EF3433}">
      <dsp:nvSpPr>
        <dsp:cNvPr id="0" name=""/>
        <dsp:cNvSpPr/>
      </dsp:nvSpPr>
      <dsp:spPr>
        <a:xfrm>
          <a:off x="3029998" y="718518"/>
          <a:ext cx="268082" cy="299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300" kern="1200"/>
        </a:p>
      </dsp:txBody>
      <dsp:txXfrm>
        <a:off x="3029998" y="778445"/>
        <a:ext cx="187657" cy="179779"/>
      </dsp:txXfrm>
    </dsp:sp>
    <dsp:sp modelId="{5D964E40-6F49-4FD4-8B74-3A95A9474B62}">
      <dsp:nvSpPr>
        <dsp:cNvPr id="0" name=""/>
        <dsp:cNvSpPr/>
      </dsp:nvSpPr>
      <dsp:spPr>
        <a:xfrm>
          <a:off x="3409329" y="519326"/>
          <a:ext cx="1208199" cy="7249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Produce an effect Ei</a:t>
          </a:r>
          <a:endParaRPr lang="he-IL" sz="1200" kern="1200" dirty="0"/>
        </a:p>
      </dsp:txBody>
      <dsp:txXfrm>
        <a:off x="3430561" y="540558"/>
        <a:ext cx="1165735" cy="682455"/>
      </dsp:txXfrm>
    </dsp:sp>
    <dsp:sp modelId="{5601D9F6-0B87-4770-BE1D-F98C353DDBED}">
      <dsp:nvSpPr>
        <dsp:cNvPr id="0" name=""/>
        <dsp:cNvSpPr/>
      </dsp:nvSpPr>
      <dsp:spPr>
        <a:xfrm rot="21544101">
          <a:off x="4732714" y="718286"/>
          <a:ext cx="244260" cy="299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300" kern="1200"/>
        </a:p>
      </dsp:txBody>
      <dsp:txXfrm>
        <a:off x="4732719" y="778809"/>
        <a:ext cx="170982" cy="179779"/>
      </dsp:txXfrm>
    </dsp:sp>
    <dsp:sp modelId="{00EF1BD9-AE9C-4186-841B-62C08BE13C5D}">
      <dsp:nvSpPr>
        <dsp:cNvPr id="0" name=""/>
        <dsp:cNvSpPr/>
      </dsp:nvSpPr>
      <dsp:spPr>
        <a:xfrm>
          <a:off x="5078336" y="492185"/>
          <a:ext cx="1208199" cy="7249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Apply Ei to </a:t>
          </a:r>
          <a:endParaRPr lang="he-IL" sz="1200" kern="1200" dirty="0"/>
        </a:p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/>
            <a:t> </a:t>
          </a:r>
          <a:r>
            <a:rPr lang="he-IL" sz="1200" kern="1200" dirty="0">
              <a:sym typeface="Symbol" panose="05050102010706020507" pitchFamily="18" charset="2"/>
            </a:rPr>
            <a:t></a:t>
          </a:r>
          <a:endParaRPr lang="he-IL" sz="1200" kern="1200" dirty="0"/>
        </a:p>
      </dsp:txBody>
      <dsp:txXfrm>
        <a:off x="5099568" y="513417"/>
        <a:ext cx="1165735" cy="682455"/>
      </dsp:txXfrm>
    </dsp:sp>
    <dsp:sp modelId="{4813AEEC-312A-4F39-95E0-7FC079D15AF0}">
      <dsp:nvSpPr>
        <dsp:cNvPr id="0" name=""/>
        <dsp:cNvSpPr/>
      </dsp:nvSpPr>
      <dsp:spPr>
        <a:xfrm>
          <a:off x="6407355" y="704828"/>
          <a:ext cx="256138" cy="299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300" kern="1200"/>
        </a:p>
      </dsp:txBody>
      <dsp:txXfrm>
        <a:off x="6407355" y="764755"/>
        <a:ext cx="179297" cy="179779"/>
      </dsp:txXfrm>
    </dsp:sp>
    <dsp:sp modelId="{597C1F83-F49B-4AA8-A2F1-3FBC80BB8DC3}">
      <dsp:nvSpPr>
        <dsp:cNvPr id="0" name=""/>
        <dsp:cNvSpPr/>
      </dsp:nvSpPr>
      <dsp:spPr>
        <a:xfrm>
          <a:off x="6769815" y="492185"/>
          <a:ext cx="1208199" cy="7249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ym typeface="Symbol" panose="05050102010706020507" pitchFamily="18" charset="2"/>
            </a:rPr>
            <a:t>‘</a:t>
          </a:r>
          <a:r>
            <a:rPr lang="he-IL" sz="1200" kern="1200" dirty="0">
              <a:sym typeface="Symbol" panose="05050102010706020507" pitchFamily="18" charset="2"/>
            </a:rPr>
            <a:t> </a:t>
          </a:r>
          <a:r>
            <a:rPr lang="en-US" sz="1200" kern="1200" dirty="0"/>
            <a:t>Get</a:t>
          </a:r>
          <a:endParaRPr lang="he-IL" sz="1200" kern="1200" dirty="0"/>
        </a:p>
      </dsp:txBody>
      <dsp:txXfrm>
        <a:off x="6791047" y="513417"/>
        <a:ext cx="1165735" cy="682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2D06A28-54ED-40B3-AF8E-11D06E788C96}" type="datetimeFigureOut">
              <a:rPr lang="he-IL" smtClean="0"/>
              <a:t>ט"ו/טבת/תשפ"ב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BC930C7-021E-4AC4-8EB7-ADAE7E5579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251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6A28-54ED-40B3-AF8E-11D06E788C96}" type="datetimeFigureOut">
              <a:rPr lang="he-IL" smtClean="0"/>
              <a:t>ט"ו/טבת/תשפ"ב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30C7-021E-4AC4-8EB7-ADAE7E5579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919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6A28-54ED-40B3-AF8E-11D06E788C96}" type="datetimeFigureOut">
              <a:rPr lang="he-IL" smtClean="0"/>
              <a:t>ט"ו/טבת/תשפ"ב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30C7-021E-4AC4-8EB7-ADAE7E5579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1854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6A28-54ED-40B3-AF8E-11D06E788C96}" type="datetimeFigureOut">
              <a:rPr lang="he-IL" smtClean="0"/>
              <a:t>ט"ו/טבת/תשפ"ב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30C7-021E-4AC4-8EB7-ADAE7E5579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934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6A28-54ED-40B3-AF8E-11D06E788C96}" type="datetimeFigureOut">
              <a:rPr lang="he-IL" smtClean="0"/>
              <a:t>ט"ו/טבת/תשפ"ב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30C7-021E-4AC4-8EB7-ADAE7E5579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98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6A28-54ED-40B3-AF8E-11D06E788C96}" type="datetimeFigureOut">
              <a:rPr lang="he-IL" smtClean="0"/>
              <a:t>ט"ו/טבת/תשפ"ב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30C7-021E-4AC4-8EB7-ADAE7E5579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486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6A28-54ED-40B3-AF8E-11D06E788C96}" type="datetimeFigureOut">
              <a:rPr lang="he-IL" smtClean="0"/>
              <a:t>ט"ו/טבת/תשפ"ב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30C7-021E-4AC4-8EB7-ADAE7E5579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0518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2D06A28-54ED-40B3-AF8E-11D06E788C96}" type="datetimeFigureOut">
              <a:rPr lang="he-IL" smtClean="0"/>
              <a:t>ט"ו/טבת/תשפ"ב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30C7-021E-4AC4-8EB7-ADAE7E5579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6025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2D06A28-54ED-40B3-AF8E-11D06E788C96}" type="datetimeFigureOut">
              <a:rPr lang="he-IL" smtClean="0"/>
              <a:t>ט"ו/טבת/תשפ"ב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30C7-021E-4AC4-8EB7-ADAE7E5579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52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6A28-54ED-40B3-AF8E-11D06E788C96}" type="datetimeFigureOut">
              <a:rPr lang="he-IL" smtClean="0"/>
              <a:t>ט"ו/טבת/תשפ"ב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30C7-021E-4AC4-8EB7-ADAE7E5579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315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6A28-54ED-40B3-AF8E-11D06E788C96}" type="datetimeFigureOut">
              <a:rPr lang="he-IL" smtClean="0"/>
              <a:t>ט"ו/טבת/תשפ"ב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30C7-021E-4AC4-8EB7-ADAE7E5579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762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6A28-54ED-40B3-AF8E-11D06E788C96}" type="datetimeFigureOut">
              <a:rPr lang="he-IL" smtClean="0"/>
              <a:t>ט"ו/טבת/תשפ"ב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30C7-021E-4AC4-8EB7-ADAE7E5579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779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6A28-54ED-40B3-AF8E-11D06E788C96}" type="datetimeFigureOut">
              <a:rPr lang="he-IL" smtClean="0"/>
              <a:t>ט"ו/טבת/תשפ"ב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30C7-021E-4AC4-8EB7-ADAE7E5579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425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6A28-54ED-40B3-AF8E-11D06E788C96}" type="datetimeFigureOut">
              <a:rPr lang="he-IL" smtClean="0"/>
              <a:t>ט"ו/טבת/תשפ"ב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30C7-021E-4AC4-8EB7-ADAE7E5579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926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6A28-54ED-40B3-AF8E-11D06E788C96}" type="datetimeFigureOut">
              <a:rPr lang="he-IL" smtClean="0"/>
              <a:t>ט"ו/טבת/תשפ"ב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30C7-021E-4AC4-8EB7-ADAE7E5579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6A28-54ED-40B3-AF8E-11D06E788C96}" type="datetimeFigureOut">
              <a:rPr lang="he-IL" smtClean="0"/>
              <a:t>ט"ו/טבת/תשפ"ב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30C7-021E-4AC4-8EB7-ADAE7E5579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205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6A28-54ED-40B3-AF8E-11D06E788C96}" type="datetimeFigureOut">
              <a:rPr lang="he-IL" smtClean="0"/>
              <a:t>ט"ו/טבת/תשפ"ב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30C7-021E-4AC4-8EB7-ADAE7E5579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888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2D06A28-54ED-40B3-AF8E-11D06E788C96}" type="datetimeFigureOut">
              <a:rPr lang="he-IL" smtClean="0"/>
              <a:t>ט"ו/טבת/תשפ"ב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e-I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BC930C7-021E-4AC4-8EB7-ADAE7E5579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494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718E-B85E-4283-8503-CA2BCEC6C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MOVE:</a:t>
            </a:r>
            <a:r>
              <a:rPr lang="en-US" dirty="0"/>
              <a:t> A Language With Programmable Resources</a:t>
            </a:r>
            <a:endParaRPr lang="he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477ED-FE59-49E3-B704-90D693D102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bg2"/>
                </a:solidFill>
                <a:effectLst/>
              </a:rPr>
              <a:t>Blackshear et al.</a:t>
            </a:r>
            <a:endParaRPr lang="he-I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12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073E4C-347E-4D1F-BFA5-5476CFBE4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07" t="45594" r="10780" b="26598"/>
          <a:stretch/>
        </p:blipFill>
        <p:spPr>
          <a:xfrm>
            <a:off x="269183" y="2281868"/>
            <a:ext cx="11653634" cy="3054407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5AA50A6-2459-491F-B5DD-6BA493ACC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en-US" dirty="0"/>
              <a:t>The Move Language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5907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AA50A6-2459-491F-B5DD-6BA493ACC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en-US" dirty="0"/>
              <a:t>The Move Language</a:t>
            </a:r>
            <a:endParaRPr lang="he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94E59A-8C21-4686-AEF0-38D8E6E83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79" t="33422" r="20979" b="23465"/>
          <a:stretch/>
        </p:blipFill>
        <p:spPr>
          <a:xfrm>
            <a:off x="316429" y="2410376"/>
            <a:ext cx="11064573" cy="39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6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AA50A6-2459-491F-B5DD-6BA493ACC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en-US" dirty="0"/>
              <a:t>The Move Language</a:t>
            </a:r>
            <a:endParaRPr lang="he-I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3C4B4F-4D27-4704-BB3D-1C37DE5E2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89" t="27408" r="60595" b="68078"/>
          <a:stretch/>
        </p:blipFill>
        <p:spPr>
          <a:xfrm>
            <a:off x="5923425" y="3752297"/>
            <a:ext cx="5168645" cy="50027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FB2F5C-9427-4585-9C1B-74CE9BC6A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2347567"/>
            <a:ext cx="10031895" cy="4106243"/>
          </a:xfrm>
        </p:spPr>
        <p:txBody>
          <a:bodyPr>
            <a:normAutofit fontScale="25000" lnSpcReduction="20000"/>
          </a:bodyPr>
          <a:lstStyle/>
          <a:p>
            <a:pPr algn="l" rtl="0">
              <a:lnSpc>
                <a:spcPct val="160000"/>
              </a:lnSpc>
            </a:pPr>
            <a:r>
              <a:rPr lang="en-US" sz="8000" b="1" dirty="0"/>
              <a:t>Resource type:</a:t>
            </a:r>
          </a:p>
          <a:p>
            <a:pPr lvl="1" algn="l" rtl="0">
              <a:lnSpc>
                <a:spcPct val="160000"/>
              </a:lnSpc>
            </a:pPr>
            <a:r>
              <a:rPr lang="en-US" sz="8000" dirty="0"/>
              <a:t>Restricted type – cannot be copied and must always be moved.</a:t>
            </a:r>
          </a:p>
          <a:p>
            <a:pPr lvl="1" algn="l" rtl="0">
              <a:lnSpc>
                <a:spcPct val="160000"/>
              </a:lnSpc>
            </a:pPr>
            <a:r>
              <a:rPr lang="en-US" sz="8000" dirty="0"/>
              <a:t>No reassigned.</a:t>
            </a:r>
          </a:p>
          <a:p>
            <a:pPr lvl="1" algn="l" rtl="0">
              <a:lnSpc>
                <a:spcPct val="160000"/>
              </a:lnSpc>
            </a:pPr>
            <a:r>
              <a:rPr lang="en-US" sz="8000" dirty="0"/>
              <a:t>No dereferenced.</a:t>
            </a:r>
          </a:p>
          <a:p>
            <a:pPr lvl="1" algn="l" rtl="0">
              <a:lnSpc>
                <a:spcPct val="160000"/>
              </a:lnSpc>
            </a:pPr>
            <a:r>
              <a:rPr lang="en-US" sz="8000" dirty="0"/>
              <a:t>Only moved between storage locations.</a:t>
            </a:r>
          </a:p>
          <a:p>
            <a:pPr lvl="1" algn="l" rtl="0">
              <a:lnSpc>
                <a:spcPct val="160000"/>
              </a:lnSpc>
            </a:pPr>
            <a:r>
              <a:rPr lang="en-US" sz="8000" dirty="0"/>
              <a:t>“first-class” – ordinary program value.</a:t>
            </a:r>
          </a:p>
          <a:p>
            <a:pPr lvl="1" algn="l" rtl="0">
              <a:lnSpc>
                <a:spcPct val="160000"/>
              </a:lnSpc>
            </a:pPr>
            <a:r>
              <a:rPr lang="en-US" sz="8000" dirty="0"/>
              <a:t>Critical operations on a resource type T will only be performed inside the module that defines T.</a:t>
            </a:r>
          </a:p>
          <a:p>
            <a:pPr lvl="1" algn="l" rtl="0"/>
            <a:endParaRPr lang="en-US" dirty="0"/>
          </a:p>
          <a:p>
            <a:pPr lvl="1"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1434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0ECA-4C43-4705-9F83-FC2AF1EB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00828"/>
            <a:ext cx="8825659" cy="1736488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The global state:</a:t>
            </a:r>
          </a:p>
          <a:p>
            <a:pPr lvl="1" algn="l" rtl="0"/>
            <a:r>
              <a:rPr lang="en-US" dirty="0"/>
              <a:t>Structures as a map from account addresses to accounts</a:t>
            </a:r>
          </a:p>
          <a:p>
            <a:pPr lvl="1" algn="l" rtl="0"/>
            <a:r>
              <a:rPr lang="en-US" dirty="0"/>
              <a:t>Each account can contain zero or more modules.</a:t>
            </a:r>
          </a:p>
          <a:p>
            <a:pPr lvl="1" algn="l" rtl="0"/>
            <a:r>
              <a:rPr lang="en-US" dirty="0"/>
              <a:t>Each account can contain one or more resource value.</a:t>
            </a:r>
            <a:endParaRPr lang="he-I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623401-E285-4005-8E82-7238A503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en-US" dirty="0"/>
              <a:t>The Move Language</a:t>
            </a:r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F8A283-69B9-441B-8F8A-2F43BBA0C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73" t="44299" r="10783" b="8239"/>
          <a:stretch/>
        </p:blipFill>
        <p:spPr>
          <a:xfrm>
            <a:off x="1037230" y="3665761"/>
            <a:ext cx="9539786" cy="31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56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8366DE-C245-41DB-BD46-BE75F67FE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58" t="58560" r="16922" b="25582"/>
          <a:stretch/>
        </p:blipFill>
        <p:spPr>
          <a:xfrm>
            <a:off x="450999" y="3126476"/>
            <a:ext cx="10892759" cy="14558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2E4BC1-7FA4-45FF-BF8E-5E2B1532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en-US" dirty="0"/>
              <a:t>Peer-to-Peer Payment implementation example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8872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55E4B-70DC-4181-92D6-D785A9A9F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73" t="51595" r="25108" b="15925"/>
          <a:stretch/>
        </p:blipFill>
        <p:spPr>
          <a:xfrm>
            <a:off x="87201" y="2505394"/>
            <a:ext cx="12104799" cy="33789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D533C8D-9DA3-4B94-A522-81D4F0F6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en-US" dirty="0"/>
              <a:t>Peer-to-Peer Payment implementation example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19021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EB6C7-E9D0-4EA1-ACFD-336C57DF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Peer-to-Peer Payment implementation example </a:t>
            </a:r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F85E0-8C8D-4624-9AA0-2A09DA4A7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73" t="41735" r="12282" b="16506"/>
          <a:stretch/>
        </p:blipFill>
        <p:spPr>
          <a:xfrm>
            <a:off x="0" y="2504662"/>
            <a:ext cx="12189425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49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D3114-1B37-45CC-B8DA-4CBEF79C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340768" cy="706964"/>
          </a:xfrm>
        </p:spPr>
        <p:txBody>
          <a:bodyPr/>
          <a:lstStyle/>
          <a:p>
            <a:r>
              <a:rPr lang="en-US" dirty="0"/>
              <a:t>Bytecode Interpreter &amp; Bytecode verifier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1F000-31D9-49BF-85EA-BAF4D13C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2767" y="2308671"/>
            <a:ext cx="9090991" cy="1655961"/>
          </a:xfrm>
        </p:spPr>
        <p:txBody>
          <a:bodyPr/>
          <a:lstStyle/>
          <a:p>
            <a:pPr algn="l" rtl="0"/>
            <a:r>
              <a:rPr lang="en-US" dirty="0"/>
              <a:t>Bytecode Interpreter:</a:t>
            </a:r>
          </a:p>
          <a:p>
            <a:pPr lvl="1" algn="l" rtl="0"/>
            <a:r>
              <a:rPr lang="en-US" sz="2000" dirty="0"/>
              <a:t>Stack-based interpreter.</a:t>
            </a:r>
          </a:p>
          <a:p>
            <a:pPr lvl="1" algn="l" rtl="0"/>
            <a:r>
              <a:rPr lang="en-US" sz="2000" dirty="0"/>
              <a:t>Gas unit budget to each transaction (similar to EVM). </a:t>
            </a:r>
            <a:endParaRPr lang="he-IL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5C6DD5-EBF9-42CB-8830-D6B3C6735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4" t="22596" r="34348" b="8385"/>
          <a:stretch/>
        </p:blipFill>
        <p:spPr>
          <a:xfrm>
            <a:off x="7328162" y="2394096"/>
            <a:ext cx="4823792" cy="425761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480360D-67F7-4217-9155-6050B0BA2E06}"/>
              </a:ext>
            </a:extLst>
          </p:cNvPr>
          <p:cNvSpPr txBox="1">
            <a:spLocks/>
          </p:cNvSpPr>
          <p:nvPr/>
        </p:nvSpPr>
        <p:spPr>
          <a:xfrm>
            <a:off x="-92767" y="3797864"/>
            <a:ext cx="8825659" cy="1450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100" dirty="0"/>
              <a:t>Bytecode Verifier:</a:t>
            </a:r>
          </a:p>
          <a:p>
            <a:pPr lvl="1" algn="l" rtl="0"/>
            <a:r>
              <a:rPr lang="en-US" sz="2300" dirty="0"/>
              <a:t>Enforce safety properties for any module publication</a:t>
            </a:r>
          </a:p>
          <a:p>
            <a:pPr marL="457200" lvl="1" indent="0" algn="l" rtl="0">
              <a:buNone/>
            </a:pPr>
            <a:r>
              <a:rPr lang="en-US" sz="2300" dirty="0"/>
              <a:t>     and transaction script execution.</a:t>
            </a:r>
          </a:p>
          <a:p>
            <a:pPr lvl="1" algn="l" rtl="0"/>
            <a:r>
              <a:rPr lang="en-US" sz="2300" dirty="0"/>
              <a:t>Structural, semantic and linking checks.</a:t>
            </a:r>
          </a:p>
          <a:p>
            <a:pPr lvl="1" algn="l" rtl="0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DDE55-13E3-4288-AAC3-5C108997B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05" t="43427" r="22030" b="37407"/>
          <a:stretch/>
        </p:blipFill>
        <p:spPr>
          <a:xfrm>
            <a:off x="40046" y="5395033"/>
            <a:ext cx="6997150" cy="14500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871576-CB8D-4C21-A9ED-1519D0FEE7AC}"/>
              </a:ext>
            </a:extLst>
          </p:cNvPr>
          <p:cNvSpPr txBox="1"/>
          <p:nvPr/>
        </p:nvSpPr>
        <p:spPr>
          <a:xfrm>
            <a:off x="1882098" y="1605507"/>
            <a:ext cx="76696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EBDDC3"/>
                </a:solidFill>
              </a:rPr>
              <a:t>compile time vs runtime - approach between two extremes</a:t>
            </a:r>
            <a:endParaRPr lang="he-IL" sz="2000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81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31EE-83AC-42E8-A695-694FCDCC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Putting it all together</a:t>
            </a:r>
            <a:endParaRPr lang="he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156210-0E78-4DE8-8E5A-1F84A3472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89" t="43475" r="16638" b="17085"/>
          <a:stretch/>
        </p:blipFill>
        <p:spPr>
          <a:xfrm>
            <a:off x="1263911" y="4168117"/>
            <a:ext cx="8903671" cy="26898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3C7024-196D-4011-BC5C-AE63D140BB92}"/>
              </a:ext>
            </a:extLst>
          </p:cNvPr>
          <p:cNvSpPr txBox="1"/>
          <p:nvPr/>
        </p:nvSpPr>
        <p:spPr>
          <a:xfrm>
            <a:off x="34130" y="1998681"/>
            <a:ext cx="91238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ym typeface="Symbol" panose="05050102010706020507" pitchFamily="18" charset="2"/>
              </a:rPr>
              <a:t></a:t>
            </a:r>
            <a:endParaRPr lang="he-IL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6A3EE-836D-410D-92A2-CF6D10DB3C98}"/>
              </a:ext>
            </a:extLst>
          </p:cNvPr>
          <p:cNvSpPr/>
          <p:nvPr/>
        </p:nvSpPr>
        <p:spPr>
          <a:xfrm>
            <a:off x="839920" y="3039810"/>
            <a:ext cx="1126435" cy="706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F9144A-201E-4B06-81C1-04142630F8F1}"/>
              </a:ext>
            </a:extLst>
          </p:cNvPr>
          <p:cNvSpPr/>
          <p:nvPr/>
        </p:nvSpPr>
        <p:spPr>
          <a:xfrm>
            <a:off x="2577765" y="3039810"/>
            <a:ext cx="1126435" cy="706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88B2A8-FFAB-41A0-88B1-CFB02E22A011}"/>
              </a:ext>
            </a:extLst>
          </p:cNvPr>
          <p:cNvSpPr txBox="1"/>
          <p:nvPr/>
        </p:nvSpPr>
        <p:spPr>
          <a:xfrm>
            <a:off x="1990130" y="3227579"/>
            <a:ext cx="7686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/>
              <a:t>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51AC1E-F3D7-44C1-AEE8-19701F77EF4A}"/>
              </a:ext>
            </a:extLst>
          </p:cNvPr>
          <p:cNvSpPr txBox="1"/>
          <p:nvPr/>
        </p:nvSpPr>
        <p:spPr>
          <a:xfrm>
            <a:off x="2587621" y="2645012"/>
            <a:ext cx="15330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Block M </a:t>
            </a:r>
            <a:endParaRPr lang="he-IL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A1132-10F6-412E-96CF-C0D4818DA393}"/>
              </a:ext>
            </a:extLst>
          </p:cNvPr>
          <p:cNvSpPr txBox="1"/>
          <p:nvPr/>
        </p:nvSpPr>
        <p:spPr>
          <a:xfrm>
            <a:off x="2565156" y="3036473"/>
            <a:ext cx="131769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Transaction 1</a:t>
            </a:r>
            <a:endParaRPr lang="he-IL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E0D116-6560-4128-B70F-F9D16B8D4676}"/>
              </a:ext>
            </a:extLst>
          </p:cNvPr>
          <p:cNvSpPr txBox="1"/>
          <p:nvPr/>
        </p:nvSpPr>
        <p:spPr>
          <a:xfrm>
            <a:off x="2557191" y="3469775"/>
            <a:ext cx="131769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Transaction n</a:t>
            </a:r>
            <a:endParaRPr lang="he-IL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80BBB9-DD66-4629-BB3A-C0A761AC3C85}"/>
              </a:ext>
            </a:extLst>
          </p:cNvPr>
          <p:cNvSpPr txBox="1"/>
          <p:nvPr/>
        </p:nvSpPr>
        <p:spPr>
          <a:xfrm rot="5400000">
            <a:off x="2944484" y="3171767"/>
            <a:ext cx="5431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...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6915D2-0C39-4943-877A-BD33728E79BA}"/>
              </a:ext>
            </a:extLst>
          </p:cNvPr>
          <p:cNvSpPr/>
          <p:nvPr/>
        </p:nvSpPr>
        <p:spPr>
          <a:xfrm>
            <a:off x="490323" y="2517316"/>
            <a:ext cx="3498574" cy="17092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id="{163D7958-E234-4AA2-BE80-58EE0F663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48773"/>
              </p:ext>
            </p:extLst>
          </p:nvPr>
        </p:nvGraphicFramePr>
        <p:xfrm>
          <a:off x="4130556" y="2514384"/>
          <a:ext cx="7981913" cy="1709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A027E27-FB55-4228-9EC9-F6CC8E0E0F45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704200" y="3369029"/>
            <a:ext cx="4263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235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83B9-3844-49E3-9BA9-FF0F1A8E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F1849-54CF-46CA-870B-2528D92C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393776" cy="3943074"/>
          </a:xfrm>
        </p:spPr>
        <p:txBody>
          <a:bodyPr/>
          <a:lstStyle/>
          <a:p>
            <a:pPr algn="l" rtl="0"/>
            <a:r>
              <a:rPr lang="en-US" dirty="0"/>
              <a:t>Two main challenges in the blockchain system: representing transitions and state and working in an open system.</a:t>
            </a:r>
          </a:p>
          <a:p>
            <a:pPr algn="l" rtl="0"/>
            <a:r>
              <a:rPr lang="en-US" dirty="0"/>
              <a:t>Move design addresses the challenges: first-class resources, safety, flexibility and vulnerability.</a:t>
            </a:r>
          </a:p>
          <a:p>
            <a:pPr algn="l" rtl="0"/>
            <a:r>
              <a:rPr lang="en-US" dirty="0"/>
              <a:t>The key feature of Move: </a:t>
            </a:r>
            <a:r>
              <a:rPr lang="en-US" sz="1800" dirty="0"/>
              <a:t>the ability to define custom resource types.</a:t>
            </a:r>
          </a:p>
          <a:p>
            <a:pPr algn="l" rtl="0"/>
            <a:r>
              <a:rPr lang="en-US" dirty="0"/>
              <a:t>Types and values: primitives, structs, resources, references, mutable, immutable…</a:t>
            </a:r>
          </a:p>
          <a:p>
            <a:pPr algn="l" rtl="0"/>
            <a:r>
              <a:rPr lang="en-US" dirty="0"/>
              <a:t>Code example that expressed the main components in the language.</a:t>
            </a:r>
          </a:p>
          <a:p>
            <a:pPr algn="l" rtl="0"/>
            <a:r>
              <a:rPr lang="en-US" dirty="0"/>
              <a:t>Safety-check: compile time vs runtime - approach between two extremes.</a:t>
            </a:r>
          </a:p>
          <a:p>
            <a:pPr algn="l" rtl="0"/>
            <a:r>
              <a:rPr lang="en-US" dirty="0"/>
              <a:t>Update global state process.</a:t>
            </a:r>
            <a:endParaRPr lang="he-IL" dirty="0"/>
          </a:p>
          <a:p>
            <a:pPr algn="l" rtl="0"/>
            <a:endParaRPr lang="en-US" dirty="0"/>
          </a:p>
          <a:p>
            <a:pPr algn="l" rtl="0"/>
            <a:endParaRPr lang="en-US" sz="1800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690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7107-63B8-4414-A565-66AB93313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E53A6-AD17-4BF4-8C67-80D532F5E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10" y="2683013"/>
            <a:ext cx="11381603" cy="341630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Background – challenges of representing digital assets on a blockchain.</a:t>
            </a:r>
          </a:p>
          <a:p>
            <a:pPr algn="l" rtl="0"/>
            <a:r>
              <a:rPr lang="en-US" sz="2400" dirty="0"/>
              <a:t>Move design – how the design of move addresses these challenges.</a:t>
            </a:r>
          </a:p>
          <a:p>
            <a:pPr algn="l" rtl="0"/>
            <a:r>
              <a:rPr lang="en-US" sz="2400" dirty="0"/>
              <a:t>Technical details</a:t>
            </a:r>
          </a:p>
          <a:p>
            <a:pPr algn="l" rtl="0"/>
            <a:r>
              <a:rPr lang="en-US" sz="2400" dirty="0"/>
              <a:t>Implementation example of peer-to-peer payment</a:t>
            </a:r>
          </a:p>
          <a:p>
            <a:pPr algn="l" rtl="0"/>
            <a:r>
              <a:rPr lang="en-US" sz="2400" dirty="0"/>
              <a:t>Move interpreter &amp; move verifier</a:t>
            </a:r>
          </a:p>
          <a:p>
            <a:pPr algn="l" rtl="0"/>
            <a:r>
              <a:rPr lang="en-US" sz="2400" dirty="0"/>
              <a:t>Putting it al together</a:t>
            </a:r>
          </a:p>
          <a:p>
            <a:pPr algn="l" rtl="0"/>
            <a:endParaRPr lang="en-US" sz="2400" dirty="0"/>
          </a:p>
          <a:p>
            <a:pPr algn="l" rtl="0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281408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718E-B85E-4283-8503-CA2BCEC6C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964" y="1291350"/>
            <a:ext cx="8825658" cy="2677648"/>
          </a:xfrm>
        </p:spPr>
        <p:txBody>
          <a:bodyPr/>
          <a:lstStyle/>
          <a:p>
            <a:pPr algn="ctr"/>
            <a:r>
              <a:rPr lang="en-US" b="1" dirty="0"/>
              <a:t>QUESTIONS?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90098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718E-B85E-4283-8503-CA2BCEC6C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964" y="1291350"/>
            <a:ext cx="8825658" cy="2677648"/>
          </a:xfrm>
        </p:spPr>
        <p:txBody>
          <a:bodyPr/>
          <a:lstStyle/>
          <a:p>
            <a:pPr algn="ctr"/>
            <a:r>
              <a:rPr lang="en-US" b="1" dirty="0"/>
              <a:t>THANK YOU!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603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2BCE-BFC0-43EC-BBF9-FB5A838D2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3894A-6EDA-44ED-9B86-FF5560FD2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/>
              <a:t>Why do we need a special programming language for blockchain?</a:t>
            </a:r>
          </a:p>
          <a:p>
            <a:pPr marL="0" indent="0" algn="l" rtl="0">
              <a:buNone/>
            </a:pPr>
            <a:endParaRPr lang="en-US" sz="2400" dirty="0"/>
          </a:p>
          <a:p>
            <a:pPr algn="l" rtl="0"/>
            <a:r>
              <a:rPr lang="en-US" sz="2400" dirty="0"/>
              <a:t>What informs the design of a blockchain programming language?</a:t>
            </a:r>
            <a:r>
              <a:rPr lang="en-US" dirty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6336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2BCE-BFC0-43EC-BBF9-FB5A838D2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3894A-6EDA-44ED-9B86-FF5560FD2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135898" cy="184923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challenging to…</a:t>
            </a:r>
            <a:endParaRPr lang="en-US" sz="2800" dirty="0"/>
          </a:p>
          <a:p>
            <a:pPr marL="400050" lvl="1" indent="0" algn="l" rtl="0">
              <a:buNone/>
            </a:pPr>
            <a:r>
              <a:rPr lang="en-US" sz="2400" dirty="0"/>
              <a:t>1</a:t>
            </a:r>
            <a:r>
              <a:rPr lang="en-US" sz="2400" b="1" dirty="0"/>
              <a:t>. </a:t>
            </a:r>
            <a:r>
              <a:rPr lang="en-US" sz="2400" dirty="0"/>
              <a:t>Representing transitions and state that encode ownership          	   of digital asset.</a:t>
            </a:r>
          </a:p>
          <a:p>
            <a:pPr marL="400050" lvl="1" indent="0" algn="l" rtl="0">
              <a:buNone/>
            </a:pPr>
            <a:r>
              <a:rPr lang="en-US" sz="2400" dirty="0"/>
              <a:t>2. Working in an open software system.</a:t>
            </a:r>
          </a:p>
          <a:p>
            <a:pPr marL="400050" lvl="1" indent="0" algn="l" rtl="0">
              <a:buNone/>
            </a:pPr>
            <a:endParaRPr lang="en-US" sz="2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199583-6532-44CD-A2B8-935F0D31C625}"/>
              </a:ext>
            </a:extLst>
          </p:cNvPr>
          <p:cNvCxnSpPr>
            <a:cxnSpLocks/>
          </p:cNvCxnSpPr>
          <p:nvPr/>
        </p:nvCxnSpPr>
        <p:spPr>
          <a:xfrm flipH="1">
            <a:off x="4916987" y="4499030"/>
            <a:ext cx="796138" cy="811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167D69-AD84-4988-B18A-FDA16166263C}"/>
              </a:ext>
            </a:extLst>
          </p:cNvPr>
          <p:cNvCxnSpPr>
            <a:cxnSpLocks/>
          </p:cNvCxnSpPr>
          <p:nvPr/>
        </p:nvCxnSpPr>
        <p:spPr>
          <a:xfrm>
            <a:off x="5713125" y="4499030"/>
            <a:ext cx="765749" cy="811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EEE6DD1-6C91-42A2-87B9-D6B7CBE879E1}"/>
              </a:ext>
            </a:extLst>
          </p:cNvPr>
          <p:cNvSpPr/>
          <p:nvPr/>
        </p:nvSpPr>
        <p:spPr>
          <a:xfrm>
            <a:off x="6095999" y="5375598"/>
            <a:ext cx="2145414" cy="13001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800" dirty="0"/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Access control</a:t>
            </a:r>
            <a:endParaRPr lang="he-IL" sz="2400" dirty="0">
              <a:solidFill>
                <a:sysClr val="windowText" lastClr="000000"/>
              </a:solidFill>
            </a:endParaRPr>
          </a:p>
          <a:p>
            <a:pPr algn="ctr"/>
            <a:endParaRPr lang="he-IL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437DD9-339E-42CB-8B5B-0AE827BC0844}"/>
              </a:ext>
            </a:extLst>
          </p:cNvPr>
          <p:cNvSpPr/>
          <p:nvPr/>
        </p:nvSpPr>
        <p:spPr>
          <a:xfrm>
            <a:off x="3390246" y="5375597"/>
            <a:ext cx="2145414" cy="13001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Scarcity</a:t>
            </a:r>
            <a:endParaRPr lang="he-IL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0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D41D-D724-45EA-91ED-2160DD571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BE854-7E82-4214-9DC8-C5EFADF3F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520" y="2364959"/>
            <a:ext cx="10506959" cy="4141857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Move:</a:t>
            </a:r>
          </a:p>
          <a:p>
            <a:pPr marL="857250" lvl="1" indent="-457200" algn="l" rtl="0">
              <a:buFont typeface="+mj-lt"/>
              <a:buAutoNum type="arabicPeriod"/>
            </a:pPr>
            <a:r>
              <a:rPr lang="en-US" sz="2200" dirty="0"/>
              <a:t>Blockchain high-level programming language for the Diem (Libra) Blockchain.</a:t>
            </a:r>
          </a:p>
          <a:p>
            <a:pPr marL="857250" lvl="1" indent="-457200" algn="l" rtl="0">
              <a:buFont typeface="+mj-lt"/>
              <a:buAutoNum type="arabicPeriod"/>
            </a:pPr>
            <a:r>
              <a:rPr lang="en-US" sz="2200" dirty="0"/>
              <a:t>Used to implement custom transactions and smart contracts.</a:t>
            </a:r>
          </a:p>
          <a:p>
            <a:pPr marL="857250" lvl="1" indent="-457200" algn="l" rtl="0">
              <a:buFont typeface="+mj-lt"/>
              <a:buAutoNum type="arabicPeriod"/>
            </a:pPr>
            <a:r>
              <a:rPr lang="en-US" sz="2200" dirty="0"/>
              <a:t>Developed by Meta (Facebook), 2019.</a:t>
            </a:r>
          </a:p>
          <a:p>
            <a:pPr marL="857250" lvl="1" indent="-457200" algn="l" rtl="0">
              <a:buFont typeface="+mj-lt"/>
              <a:buAutoNum type="arabicPeriod"/>
            </a:pPr>
            <a:r>
              <a:rPr lang="en-US" sz="2200" dirty="0"/>
              <a:t>Values and reference types.</a:t>
            </a:r>
          </a:p>
          <a:p>
            <a:pPr marL="857250" lvl="1" indent="-457200" algn="l" rtl="0">
              <a:buFont typeface="+mj-lt"/>
              <a:buAutoNum type="arabicPeriod"/>
            </a:pPr>
            <a:r>
              <a:rPr lang="en-US" sz="2200" dirty="0"/>
              <a:t>Executable bytecode language.</a:t>
            </a:r>
          </a:p>
          <a:p>
            <a:pPr marL="857250" lvl="1" indent="-457200" algn="l" rtl="0">
              <a:buFont typeface="+mj-lt"/>
              <a:buAutoNum type="arabicPeriod"/>
            </a:pPr>
            <a:r>
              <a:rPr lang="en-US" sz="2200" dirty="0"/>
              <a:t>Similar (but different!) to object oriented-programming.</a:t>
            </a:r>
          </a:p>
          <a:p>
            <a:pPr marL="857250" lvl="1" indent="-457200" algn="l" rtl="0">
              <a:buFont typeface="+mj-lt"/>
              <a:buAutoNum type="arabicPeriod"/>
            </a:pPr>
            <a:r>
              <a:rPr lang="en-US" sz="2200" dirty="0"/>
              <a:t>The key feature: the ability to define custom resource types.</a:t>
            </a:r>
          </a:p>
          <a:p>
            <a:pPr marL="400050" lvl="1" indent="0" algn="l" rtl="0">
              <a:buNone/>
            </a:pPr>
            <a:endParaRPr lang="en-US" sz="2200" b="1" dirty="0"/>
          </a:p>
          <a:p>
            <a:pPr marL="857250" lvl="1" indent="-457200" algn="l" rtl="0">
              <a:buFont typeface="+mj-lt"/>
              <a:buAutoNum type="arabicPeriod"/>
            </a:pPr>
            <a:endParaRPr lang="en-US" sz="2400" dirty="0"/>
          </a:p>
          <a:p>
            <a:pPr algn="l" rtl="0"/>
            <a:endParaRPr lang="en-US" sz="2400" dirty="0"/>
          </a:p>
          <a:p>
            <a:pPr marL="0" indent="0" algn="l" rtl="0">
              <a:buNone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15436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BCEE7-77E5-46F9-87F4-28DF7275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Design - Four key goals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7BB68-0C6A-4A17-939F-9CFDD575D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07" y="2603500"/>
            <a:ext cx="11275585" cy="3416300"/>
          </a:xfrm>
        </p:spPr>
        <p:txBody>
          <a:bodyPr>
            <a:normAutofit fontScale="70000" lnSpcReduction="20000"/>
          </a:bodyPr>
          <a:lstStyle/>
          <a:p>
            <a:pPr lvl="1" algn="l" rtl="0">
              <a:lnSpc>
                <a:spcPct val="160000"/>
              </a:lnSpc>
            </a:pPr>
            <a:r>
              <a:rPr lang="en-US" sz="2800" dirty="0"/>
              <a:t>First-class Resources – special characteristics but still an ordinary program value.</a:t>
            </a:r>
          </a:p>
          <a:p>
            <a:pPr lvl="1" algn="l" rtl="0">
              <a:lnSpc>
                <a:spcPct val="160000"/>
              </a:lnSpc>
            </a:pPr>
            <a:r>
              <a:rPr lang="en-US" sz="2800" dirty="0"/>
              <a:t>Flexibility – transaction scripts and modules.</a:t>
            </a:r>
          </a:p>
          <a:p>
            <a:pPr lvl="1" algn="l" rtl="0">
              <a:lnSpc>
                <a:spcPct val="160000"/>
              </a:lnSpc>
            </a:pPr>
            <a:r>
              <a:rPr lang="en-US" sz="2800" dirty="0"/>
              <a:t>Safety – compile time vs runtime - approach between two extremes; bytecode verifier and bytecode interpreter.</a:t>
            </a:r>
          </a:p>
          <a:p>
            <a:pPr lvl="1" algn="l" rtl="0">
              <a:lnSpc>
                <a:spcPct val="160000"/>
              </a:lnSpc>
            </a:pPr>
            <a:r>
              <a:rPr lang="en-US" sz="2800" dirty="0"/>
              <a:t>Verifiability – move is amenable to static verification tools; no dynamic dispatch, limited mutability, modularity.</a:t>
            </a:r>
          </a:p>
          <a:p>
            <a:pPr marL="0" indent="0" algn="l" rtl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408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FF30-97CE-4CEA-B593-A740AC57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Execution Model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5509A-0A1A-4E93-8210-5124A3758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68032"/>
            <a:ext cx="11741426" cy="4389968"/>
          </a:xfrm>
        </p:spPr>
        <p:txBody>
          <a:bodyPr>
            <a:normAutofit fontScale="55000" lnSpcReduction="20000"/>
          </a:bodyPr>
          <a:lstStyle/>
          <a:p>
            <a:pPr lvl="1" algn="l" rtl="0"/>
            <a:r>
              <a:rPr lang="en-US" sz="3600" dirty="0"/>
              <a:t>two different kinds of programs:</a:t>
            </a:r>
          </a:p>
          <a:p>
            <a:pPr marL="914400" lvl="2" indent="0" algn="l" rtl="0">
              <a:buNone/>
            </a:pPr>
            <a:r>
              <a:rPr lang="en-US" sz="3600" b="1" dirty="0"/>
              <a:t>1. Modules</a:t>
            </a:r>
            <a:r>
              <a:rPr lang="en-US" sz="3600" dirty="0"/>
              <a:t> </a:t>
            </a:r>
          </a:p>
          <a:p>
            <a:pPr marL="914400" lvl="2" indent="0" algn="l" rtl="0">
              <a:buNone/>
            </a:pPr>
            <a:r>
              <a:rPr lang="en-US" sz="3600" dirty="0"/>
              <a:t>	- long-lived piece of code published it the global state.</a:t>
            </a:r>
          </a:p>
          <a:p>
            <a:pPr marL="914400" lvl="2" indent="0" algn="l" rtl="0">
              <a:buNone/>
            </a:pPr>
            <a:r>
              <a:rPr lang="en-US" sz="3600" dirty="0"/>
              <a:t> 	- include struct declarations and procedures declaration. </a:t>
            </a:r>
          </a:p>
          <a:p>
            <a:pPr marL="914400" lvl="2" indent="0" algn="l" rtl="0">
              <a:buNone/>
            </a:pPr>
            <a:r>
              <a:rPr lang="en-US" sz="3600" dirty="0"/>
              <a:t>	- data abstraction.</a:t>
            </a:r>
          </a:p>
          <a:p>
            <a:pPr marL="457200" lvl="1" indent="0" algn="l" rtl="0">
              <a:buNone/>
            </a:pPr>
            <a:r>
              <a:rPr lang="en-US" sz="3600" b="1" dirty="0"/>
              <a:t>	2. Transaction scripts</a:t>
            </a:r>
            <a:endParaRPr lang="en-US" sz="3600" dirty="0"/>
          </a:p>
          <a:p>
            <a:pPr marL="914400" lvl="2" indent="0" algn="l" rtl="0">
              <a:buNone/>
            </a:pPr>
            <a:r>
              <a:rPr lang="en-US" sz="3600" dirty="0"/>
              <a:t>	- the main procedure of the transaction.</a:t>
            </a:r>
          </a:p>
          <a:p>
            <a:pPr marL="914400" lvl="2" indent="0" algn="l" rtl="0">
              <a:buNone/>
            </a:pPr>
            <a:r>
              <a:rPr lang="en-US" sz="3600" dirty="0"/>
              <a:t>	- included procedures of a modules to update the global state.</a:t>
            </a:r>
          </a:p>
          <a:p>
            <a:pPr marL="914400" lvl="2" indent="0" algn="l" rtl="0">
              <a:buNone/>
            </a:pPr>
            <a:r>
              <a:rPr lang="en-US" sz="3600" dirty="0"/>
              <a:t>	- a single-use piece of code.</a:t>
            </a:r>
          </a:p>
          <a:p>
            <a:pPr marL="914400" lvl="2" indent="0" algn="l" rtl="0">
              <a:buNone/>
            </a:pPr>
            <a:r>
              <a:rPr lang="en-US" sz="3600" dirty="0"/>
              <a:t>	- “all or nothing”.</a:t>
            </a:r>
          </a:p>
          <a:p>
            <a:pPr marL="914400" lvl="2" indent="0" algn="l" rtl="0">
              <a:buNone/>
            </a:pPr>
            <a:r>
              <a:rPr lang="en-US" sz="3600" dirty="0"/>
              <a:t>		</a:t>
            </a:r>
          </a:p>
          <a:p>
            <a:pPr marL="1257300" lvl="2" indent="-342900" algn="l" rtl="0">
              <a:buAutoNum type="arabicPeriod"/>
            </a:pPr>
            <a:endParaRPr lang="en-US" sz="1600" dirty="0"/>
          </a:p>
          <a:p>
            <a:pPr marL="0" indent="0" algn="l" rtl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246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AE29-67C0-4433-A48C-EF3F44352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Move Language</a:t>
            </a:r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B58DC-1460-4BEB-A7D5-3785CBBCF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9" t="22594" r="55000" b="59619"/>
          <a:stretch/>
        </p:blipFill>
        <p:spPr>
          <a:xfrm>
            <a:off x="185380" y="2395146"/>
            <a:ext cx="7371494" cy="1971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9D69FD-F6CD-4F43-AFD4-68E275CE2C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60" t="34138" r="26734" b="35980"/>
          <a:stretch/>
        </p:blipFill>
        <p:spPr>
          <a:xfrm>
            <a:off x="930529" y="4366592"/>
            <a:ext cx="9210261" cy="2491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B29E94-7AA6-42D6-86CA-E6CB1633F926}"/>
              </a:ext>
            </a:extLst>
          </p:cNvPr>
          <p:cNvSpPr txBox="1"/>
          <p:nvPr/>
        </p:nvSpPr>
        <p:spPr>
          <a:xfrm>
            <a:off x="2331777" y="3380869"/>
            <a:ext cx="39756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9DC2D3"/>
                </a:solidFill>
                <a:latin typeface="Consolas" panose="020B0609020204030204" pitchFamily="49" charset="0"/>
              </a:rPr>
              <a:t>Procedures declarations</a:t>
            </a:r>
            <a:endParaRPr lang="he-IL" sz="2000" b="1" dirty="0">
              <a:solidFill>
                <a:srgbClr val="9DC2D3"/>
              </a:solidFill>
              <a:latin typeface="Consolas" panose="020B06090202040302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5A4A3F-CEE9-45BD-BD2A-FED19FFDC9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43" t="63701" r="66621" b="33709"/>
          <a:stretch/>
        </p:blipFill>
        <p:spPr>
          <a:xfrm>
            <a:off x="8447539" y="5735494"/>
            <a:ext cx="1693252" cy="23773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115AC7-67DC-469D-BC50-F32227904461}"/>
              </a:ext>
            </a:extLst>
          </p:cNvPr>
          <p:cNvCxnSpPr/>
          <p:nvPr/>
        </p:nvCxnSpPr>
        <p:spPr>
          <a:xfrm>
            <a:off x="8004313" y="5831689"/>
            <a:ext cx="3578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DA211C7-CD19-430B-B377-674EEAD12C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43" t="63701" r="61633" b="33709"/>
          <a:stretch/>
        </p:blipFill>
        <p:spPr>
          <a:xfrm>
            <a:off x="8447538" y="6086178"/>
            <a:ext cx="2438401" cy="23773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D8F386-2628-4364-B338-84F000190C0F}"/>
              </a:ext>
            </a:extLst>
          </p:cNvPr>
          <p:cNvCxnSpPr/>
          <p:nvPr/>
        </p:nvCxnSpPr>
        <p:spPr>
          <a:xfrm>
            <a:off x="7288696" y="6152440"/>
            <a:ext cx="1073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68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54B131-5D87-4E98-AB7A-4857C608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en-US" dirty="0"/>
              <a:t>The Move Language</a:t>
            </a:r>
            <a:endParaRPr lang="he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DD20CA-5B89-420D-B098-62407E2BC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58" t="58560" r="16922" b="25582"/>
          <a:stretch/>
        </p:blipFill>
        <p:spPr>
          <a:xfrm>
            <a:off x="808808" y="2478157"/>
            <a:ext cx="10892759" cy="14558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838D58-10B6-49C0-872B-855B38EE9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2" t="40382" r="20978" b="23465"/>
          <a:stretch/>
        </p:blipFill>
        <p:spPr>
          <a:xfrm>
            <a:off x="945392" y="4068417"/>
            <a:ext cx="8874469" cy="257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9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3132</TotalTime>
  <Words>614</Words>
  <Application>Microsoft Office PowerPoint</Application>
  <PresentationFormat>Widescreen</PresentationFormat>
  <Paragraphs>102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Consolas</vt:lpstr>
      <vt:lpstr>Symbol</vt:lpstr>
      <vt:lpstr>Wingdings 3</vt:lpstr>
      <vt:lpstr>Ion Boardroom</vt:lpstr>
      <vt:lpstr>MOVE: A Language With Programmable Resources</vt:lpstr>
      <vt:lpstr>Overview</vt:lpstr>
      <vt:lpstr>Background</vt:lpstr>
      <vt:lpstr>Background</vt:lpstr>
      <vt:lpstr>Background</vt:lpstr>
      <vt:lpstr>Move Design - Four key goals</vt:lpstr>
      <vt:lpstr>Move Execution Model</vt:lpstr>
      <vt:lpstr>The Move Language</vt:lpstr>
      <vt:lpstr>The Move Language</vt:lpstr>
      <vt:lpstr>The Move Language</vt:lpstr>
      <vt:lpstr>The Move Language</vt:lpstr>
      <vt:lpstr>The Move Language</vt:lpstr>
      <vt:lpstr>The Move Language</vt:lpstr>
      <vt:lpstr>Peer-to-Peer Payment implementation example </vt:lpstr>
      <vt:lpstr>Peer-to-Peer Payment implementation example </vt:lpstr>
      <vt:lpstr>Peer-to-Peer Payment implementation example </vt:lpstr>
      <vt:lpstr>Bytecode Interpreter &amp; Bytecode verifier</vt:lpstr>
      <vt:lpstr> Putting it all together</vt:lpstr>
      <vt:lpstr>Conclusion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MOVE: A Language With Programmable Resources</dc:title>
  <dc:creator>Shani Cattan</dc:creator>
  <cp:lastModifiedBy>Shani Cattan</cp:lastModifiedBy>
  <cp:revision>9</cp:revision>
  <dcterms:created xsi:type="dcterms:W3CDTF">2021-12-16T18:44:46Z</dcterms:created>
  <dcterms:modified xsi:type="dcterms:W3CDTF">2021-12-19T19:35:46Z</dcterms:modified>
</cp:coreProperties>
</file>