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30"/>
      <p:bold r:id="rId31"/>
      <p:italic r:id="rId32"/>
      <p:boldItalic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Roboto" panose="02000000000000000000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637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1a1c169a9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01a1c169a9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1a1c169a9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01a1c169a9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1a1c169a9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1a1c169a9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1a1c169a9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01a1c169a9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01a1c169a9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01a1c169a9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</a:pPr>
            <a:endParaRPr sz="1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1a1c169a9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01a1c169a9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1a1c169a9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1a1c169a9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1a1c169a9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01a1c169a9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01a1c169a9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01a1c169a9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1a1c169a9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01a1c169a9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197fe020f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197fe020f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01a1c169a9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01a1c169a9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01a1c169a9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01a1c169a9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01a1c169a9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01a1c169a9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01a1c169a9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01a1c169a9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01a1c169a9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01a1c169a9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01a1c169a9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01a1c169a9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1a1c169a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01a1c169a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01a1c169a9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01a1c169a9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197fe020f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197fe020f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01a1c169a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01a1c169a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1a1c169a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1a1c169a9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1a1c169a9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01a1c169a9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01a1c169a9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01a1c169a9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1a1c169a9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1a1c169a9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1a1c169a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01a1c169a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boogie-org/boogie/blob/master/Test/test17/flpydisk.bpl" TargetMode="External"/><Relationship Id="rId3" Type="http://schemas.openxmlformats.org/officeDocument/2006/relationships/hyperlink" Target="https://github.com/boogie-org/boogie/blob/master/Test/test1/Arrays.bpl" TargetMode="External"/><Relationship Id="rId7" Type="http://schemas.openxmlformats.org/officeDocument/2006/relationships/hyperlink" Target="https://github.com/boogie-org/boogie/tree/master/Test/test16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boogie-org/boogie/blob/master/Test/test15/CaptureState.bpl" TargetMode="External"/><Relationship Id="rId5" Type="http://schemas.openxmlformats.org/officeDocument/2006/relationships/hyperlink" Target="https://github.com/boogie-org/boogie/blob/master/Test/test1/Frame1.bpl" TargetMode="External"/><Relationship Id="rId4" Type="http://schemas.openxmlformats.org/officeDocument/2006/relationships/hyperlink" Target="https://github.com/boogie-org/boogie/blob/master/Test/test1/Frame0.bp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research/project/boogie-an-intermediate-verification-languag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s://github.com/boogie-org/corral" TargetMode="External"/><Relationship Id="rId4" Type="http://schemas.openxmlformats.org/officeDocument/2006/relationships/hyperlink" Target="https://github.com/Z3Prover/z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research/project/havoc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microsoft.com/en-us/research/publication/safe-to-the-last-instruction-automated-verification-of-a-type-safe-operating-system/" TargetMode="External"/><Relationship Id="rId5" Type="http://schemas.openxmlformats.org/officeDocument/2006/relationships/hyperlink" Target="https://www.microsoft.com/en-us/research/project/vcc-a-verifier-for-concurrent-c/" TargetMode="External"/><Relationship Id="rId4" Type="http://schemas.openxmlformats.org/officeDocument/2006/relationships/hyperlink" Target="https://www.microsoft.com/en-us/research/download/symdiff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6196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Boogie - </a:t>
            </a:r>
            <a:r>
              <a:rPr lang="en" sz="4022"/>
              <a:t>Polymorphic Intermediate Verification Language: Design and Logical Encodings</a:t>
            </a:r>
            <a:endParaRPr sz="4022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Ido Faran, Verification of Smart Contracts, 14/11/21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6577" y="2898924"/>
            <a:ext cx="2436050" cy="191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 and Variables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471900" y="17666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Symbolic constants are introduced by constant declarations: </a:t>
            </a:r>
            <a:r>
              <a:rPr lang="en" sz="1000" b="1">
                <a:solidFill>
                  <a:srgbClr val="00702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" sz="100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z:</a:t>
            </a:r>
            <a:r>
              <a:rPr lang="en" sz="1000">
                <a:solidFill>
                  <a:srgbClr val="90200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lang="en" sz="100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Value defined by </a:t>
            </a: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axiom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statement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 variable declarations introduce the state on which all procedure operate - </a:t>
            </a:r>
            <a:r>
              <a:rPr lang="en" sz="1150" b="1">
                <a:solidFill>
                  <a:srgbClr val="00702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var</a:t>
            </a:r>
            <a:r>
              <a:rPr lang="en" sz="115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5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a:</a:t>
            </a:r>
            <a:r>
              <a:rPr lang="en" sz="1150">
                <a:solidFill>
                  <a:srgbClr val="90200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15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Restricted by </a:t>
            </a: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axiom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modify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statements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31" name="Google Shape;131;p22"/>
          <p:cNvSpPr txBox="1"/>
          <p:nvPr/>
        </p:nvSpPr>
        <p:spPr>
          <a:xfrm>
            <a:off x="658000" y="2896800"/>
            <a:ext cx="6555900" cy="20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 b="1">
                <a:solidFill>
                  <a:srgbClr val="00702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var</a:t>
            </a:r>
            <a:r>
              <a:rPr lang="en" sz="115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5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a:</a:t>
            </a:r>
            <a:r>
              <a:rPr lang="en" sz="1150">
                <a:solidFill>
                  <a:srgbClr val="90200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15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150">
              <a:solidFill>
                <a:srgbClr val="3E4349"/>
              </a:solidFill>
              <a:highlight>
                <a:srgbClr val="EEEEE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 b="1">
                <a:solidFill>
                  <a:srgbClr val="00702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var</a:t>
            </a:r>
            <a:r>
              <a:rPr lang="en" sz="115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5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b:</a:t>
            </a:r>
            <a:r>
              <a:rPr lang="en" sz="1150">
                <a:solidFill>
                  <a:srgbClr val="90200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15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150">
              <a:solidFill>
                <a:srgbClr val="3E4349"/>
              </a:solidFill>
              <a:highlight>
                <a:srgbClr val="EEEEE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 b="1">
                <a:solidFill>
                  <a:srgbClr val="00702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var</a:t>
            </a:r>
            <a:r>
              <a:rPr lang="en" sz="115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5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map:</a:t>
            </a:r>
            <a:r>
              <a:rPr lang="en" sz="1150">
                <a:solidFill>
                  <a:srgbClr val="666666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150">
                <a:solidFill>
                  <a:srgbClr val="90200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150">
                <a:solidFill>
                  <a:srgbClr val="666666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150">
                <a:solidFill>
                  <a:srgbClr val="90200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15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150">
              <a:solidFill>
                <a:srgbClr val="3E4349"/>
              </a:solidFill>
              <a:highlight>
                <a:srgbClr val="EEEEE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 b="1">
                <a:solidFill>
                  <a:srgbClr val="00702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axiom</a:t>
            </a:r>
            <a:r>
              <a:rPr lang="en" sz="115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5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{:some_attribute}</a:t>
            </a:r>
            <a:r>
              <a:rPr lang="en" sz="115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5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 sz="115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50">
                <a:solidFill>
                  <a:srgbClr val="666666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" sz="115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5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b;</a:t>
            </a:r>
            <a:endParaRPr sz="1150">
              <a:solidFill>
                <a:srgbClr val="3E4349"/>
              </a:solidFill>
              <a:highlight>
                <a:srgbClr val="EEEEE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 b="1">
                <a:solidFill>
                  <a:srgbClr val="00702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axiom</a:t>
            </a:r>
            <a:r>
              <a:rPr lang="en" sz="115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5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150" b="1">
                <a:solidFill>
                  <a:srgbClr val="00702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forall</a:t>
            </a:r>
            <a:r>
              <a:rPr lang="en" sz="115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5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x:</a:t>
            </a:r>
            <a:r>
              <a:rPr lang="en" sz="1150">
                <a:solidFill>
                  <a:srgbClr val="90200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15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5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::</a:t>
            </a:r>
            <a:r>
              <a:rPr lang="en" sz="115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5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map</a:t>
            </a:r>
            <a:r>
              <a:rPr lang="en" sz="1150">
                <a:solidFill>
                  <a:srgbClr val="666666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15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150">
                <a:solidFill>
                  <a:srgbClr val="666666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15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50">
                <a:solidFill>
                  <a:srgbClr val="666666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" sz="115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5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a);</a:t>
            </a:r>
            <a:endParaRPr sz="1150">
              <a:solidFill>
                <a:srgbClr val="3E4349"/>
              </a:solidFill>
              <a:highlight>
                <a:srgbClr val="EEEEE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rgbClr val="3E4349"/>
              </a:solidFill>
              <a:highlight>
                <a:srgbClr val="EEEEE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rgbClr val="40809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// Immutable global variable with idenitifer z.</a:t>
            </a:r>
            <a:endParaRPr sz="1000">
              <a:solidFill>
                <a:srgbClr val="3E4349"/>
              </a:solidFill>
              <a:highlight>
                <a:srgbClr val="EEEEE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rgbClr val="40809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// Properties on this variable should be set using axiom(s)</a:t>
            </a:r>
            <a:endParaRPr sz="1000">
              <a:solidFill>
                <a:srgbClr val="3E4349"/>
              </a:solidFill>
              <a:highlight>
                <a:srgbClr val="EEEEE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marR="292100" lvl="0" indent="0" algn="l" rtl="0">
              <a:lnSpc>
                <a:spcPct val="13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" sz="1000" b="1">
                <a:solidFill>
                  <a:srgbClr val="00702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" sz="100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z:</a:t>
            </a:r>
            <a:r>
              <a:rPr lang="en" sz="1000">
                <a:solidFill>
                  <a:srgbClr val="90200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lang="en" sz="100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150" b="1">
                <a:solidFill>
                  <a:srgbClr val="00702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50" b="1">
                <a:solidFill>
                  <a:srgbClr val="00702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axiom</a:t>
            </a:r>
            <a:r>
              <a:rPr lang="en" sz="115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5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z</a:t>
            </a:r>
            <a:r>
              <a:rPr lang="en" sz="115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50">
                <a:solidFill>
                  <a:srgbClr val="666666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==</a:t>
            </a:r>
            <a:r>
              <a:rPr lang="en" sz="115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50">
                <a:solidFill>
                  <a:srgbClr val="20805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15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300">
              <a:solidFill>
                <a:srgbClr val="3E434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Procedures</a:t>
            </a:r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183025" y="1878950"/>
            <a:ext cx="5907300" cy="30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Procedure - gives a name to a set of execution traces, which are specified by pre and post conditions.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typed parameters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input parameters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output parameters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Conditions - </a:t>
            </a: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requires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(precondition)</a:t>
            </a: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ensures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(postcondition)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frame specification </a:t>
            </a: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modifies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Loop </a:t>
            </a: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invariant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625" y="2515550"/>
            <a:ext cx="5209248" cy="7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3749" y="2196525"/>
            <a:ext cx="3172002" cy="27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351525" y="1770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Procedure - Complex</a:t>
            </a:r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875" y="994999"/>
            <a:ext cx="6477051" cy="41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</a:t>
            </a:r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xfrm>
            <a:off x="110825" y="2103625"/>
            <a:ext cx="56184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Function declarations, with or without definitions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a definition is provided, the body is an expression, not a statement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Properties of function can be defined by </a:t>
            </a: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axioms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declarations can be </a:t>
            </a: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polymorphic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 parameters instantiated implicitly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family of functions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 correction expression x:T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9175" y="2186200"/>
            <a:ext cx="3005574" cy="245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>
            <a:off x="0" y="1870950"/>
            <a:ext cx="5626500" cy="30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Mathematical maps are built-in in Boogie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map types are written [domain]result - e.g. [int]bool and[int,int]int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map types can also be polymorphic - </a:t>
            </a:r>
            <a:r>
              <a:rPr lang="en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 a:&lt;T&gt;[int]T</a:t>
            </a:r>
            <a:b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Boogie provides syntax for map lookup and “update” operations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practise, maps are immutable values; a - map update defines a new map value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Boogie maps are not extensional -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maps can return the same lookup values but not be (known to be) equal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7975" y="1870950"/>
            <a:ext cx="3025175" cy="316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 Types - Type Constructor</a:t>
            </a:r>
            <a:endParaRPr/>
          </a:p>
        </p:txBody>
      </p:sp>
      <p:pic>
        <p:nvPicPr>
          <p:cNvPr id="166" name="Google Shape;1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7650" y="1821475"/>
            <a:ext cx="6318326" cy="314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OOP Class Declaration in Boogie</a:t>
            </a:r>
            <a:endParaRPr/>
          </a:p>
        </p:txBody>
      </p:sp>
      <p:pic>
        <p:nvPicPr>
          <p:cNvPr id="172" name="Google Shape;17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700" y="3111249"/>
            <a:ext cx="7748761" cy="157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625" y="1878126"/>
            <a:ext cx="8496549" cy="7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Synonyms and Polymorphic Maps</a:t>
            </a:r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body" idx="1"/>
          </p:nvPr>
        </p:nvSpPr>
        <p:spPr>
          <a:xfrm>
            <a:off x="0" y="1911050"/>
            <a:ext cx="5088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8162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81620"/>
                </a:solidFill>
                <a:latin typeface="Arial"/>
                <a:ea typeface="Arial"/>
                <a:cs typeface="Arial"/>
                <a:sym typeface="Arial"/>
              </a:rPr>
              <a:t>Type synonyms + polymorphic types allows recursive types</a:t>
            </a:r>
            <a:endParaRPr sz="1400">
              <a:solidFill>
                <a:srgbClr val="0816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8162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81620"/>
                </a:solidFill>
                <a:latin typeface="Arial"/>
                <a:ea typeface="Arial"/>
                <a:cs typeface="Arial"/>
                <a:sym typeface="Arial"/>
              </a:rPr>
              <a:t>For example, we can define a map which contains instances of the same map type to lookup:</a:t>
            </a:r>
            <a:endParaRPr sz="1400">
              <a:solidFill>
                <a:srgbClr val="0816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8162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81620"/>
                </a:solidFill>
                <a:latin typeface="Arial"/>
                <a:ea typeface="Arial"/>
                <a:cs typeface="Arial"/>
                <a:sym typeface="Arial"/>
              </a:rPr>
              <a:t>note that none of the following statements require type annotations</a:t>
            </a:r>
            <a:endParaRPr>
              <a:solidFill>
                <a:srgbClr val="0816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8162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81620"/>
                </a:solidFill>
                <a:latin typeface="Arial"/>
                <a:ea typeface="Arial"/>
                <a:cs typeface="Arial"/>
                <a:sym typeface="Arial"/>
              </a:rPr>
              <a:t>Example - test function here</a:t>
            </a:r>
            <a:endParaRPr sz="1400">
              <a:solidFill>
                <a:srgbClr val="0816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>
              <a:solidFill>
                <a:srgbClr val="0816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2673" y="1774275"/>
            <a:ext cx="3648750" cy="333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Representation of types as terms</a:t>
            </a:r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Automated theorem provers and SMT solvers typically accept only untyped logics as their input language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expressions from the richer language have to be translated into the simpler logic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 Boogie’s types as terms so that typing conditions can be expressed as formulae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approaches to this translation: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Captures type information using logical guards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Encodes type parameters of polymorphic functions as additional function arguments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Constructor encoding</a:t>
            </a:r>
            <a:endParaRPr/>
          </a:p>
        </p:txBody>
      </p:sp>
      <p:pic>
        <p:nvPicPr>
          <p:cNvPr id="192" name="Google Shape;1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825" y="2002225"/>
            <a:ext cx="6665427" cy="213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Boogie IVL - Concept, Frontend, Backend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 Boogie Language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Boogie Types and Expressions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Representation of types as terms for solvers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Type guards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Type arguments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Performance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Demo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Reduction of Map types to Ordinary Constructors</a:t>
            </a:r>
            <a:endParaRPr/>
          </a:p>
        </p:txBody>
      </p:sp>
      <p:sp>
        <p:nvSpPr>
          <p:cNvPr id="198" name="Google Shape;198;p32"/>
          <p:cNvSpPr txBox="1"/>
          <p:nvPr/>
        </p:nvSpPr>
        <p:spPr>
          <a:xfrm>
            <a:off x="158550" y="1787875"/>
            <a:ext cx="8657700" cy="18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encoding of Boogie’s polymorphic map types is done by a reduction to normal type constructor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Access functions (get, set) can be axiomatized as ordinary functions 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Problematic - two maps that have common instances, might be represented by a different constructor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Solution - larger classes of type constructor for map types - define constructor only for the “most general” map type (more details in the paper)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9" name="Google Shape;1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00" y="3642763"/>
            <a:ext cx="2539100" cy="60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2"/>
          <p:cNvSpPr txBox="1"/>
          <p:nvPr/>
        </p:nvSpPr>
        <p:spPr>
          <a:xfrm>
            <a:off x="114100" y="3180938"/>
            <a:ext cx="34965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292100" lvl="0" indent="0" algn="l" rtl="0">
              <a:lnSpc>
                <a:spcPct val="13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" sz="1000" b="1">
                <a:solidFill>
                  <a:srgbClr val="00702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type </a:t>
            </a:r>
            <a:r>
              <a:rPr lang="en" sz="100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myMap = </a:t>
            </a:r>
            <a:r>
              <a:rPr lang="en" sz="115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&lt;a1, …, an&gt;</a:t>
            </a:r>
            <a:r>
              <a:rPr lang="en" sz="1150">
                <a:solidFill>
                  <a:srgbClr val="666666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150">
                <a:solidFill>
                  <a:srgbClr val="90200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150">
                <a:solidFill>
                  <a:srgbClr val="666666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150">
                <a:solidFill>
                  <a:srgbClr val="90200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a1, … an</a:t>
            </a:r>
            <a:r>
              <a:rPr lang="en" sz="115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150">
              <a:solidFill>
                <a:srgbClr val="3E4349"/>
              </a:solidFill>
              <a:highlight>
                <a:srgbClr val="EEEEEE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01" name="Google Shape;20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775" y="4531975"/>
            <a:ext cx="8003227" cy="5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4275" y="3412811"/>
            <a:ext cx="5205645" cy="8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Translation of Expressions - Logical Guards</a:t>
            </a:r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body" idx="1"/>
          </p:nvPr>
        </p:nvSpPr>
        <p:spPr>
          <a:xfrm>
            <a:off x="460950" y="196312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Encoding type information using type guard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Axioms about functions variables’ types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Complicating the propositional structures of the formula, performance impact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575" y="3117187"/>
            <a:ext cx="3877576" cy="4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725" y="3718538"/>
            <a:ext cx="3583275" cy="3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950" y="4198750"/>
            <a:ext cx="6362649" cy="6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Logical Guards - Example</a:t>
            </a:r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8" name="Google Shape;21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100" y="2052100"/>
            <a:ext cx="6731404" cy="4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475" y="3459525"/>
            <a:ext cx="6679698" cy="1346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34"/>
          <p:cNvCxnSpPr/>
          <p:nvPr/>
        </p:nvCxnSpPr>
        <p:spPr>
          <a:xfrm>
            <a:off x="4086625" y="2739100"/>
            <a:ext cx="0" cy="4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Translation of Expressions - Type Arguments</a:t>
            </a:r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body" idx="1"/>
          </p:nvPr>
        </p:nvSpPr>
        <p:spPr>
          <a:xfrm>
            <a:off x="460950" y="196312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Explicitly passing the values of type parameters to functions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Much faster - trades generality for performance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350" y="3288325"/>
            <a:ext cx="6866863" cy="4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350" y="3817450"/>
            <a:ext cx="8839200" cy="374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800" y="4287125"/>
            <a:ext cx="8019771" cy="4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Arguments - Example</a:t>
            </a:r>
            <a:endParaRPr/>
          </a:p>
        </p:txBody>
      </p:sp>
      <p:sp>
        <p:nvSpPr>
          <p:cNvPr id="235" name="Google Shape;235;p3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6" name="Google Shape;23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100" y="2052100"/>
            <a:ext cx="6731404" cy="433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36"/>
          <p:cNvCxnSpPr/>
          <p:nvPr/>
        </p:nvCxnSpPr>
        <p:spPr>
          <a:xfrm>
            <a:off x="4086625" y="2739100"/>
            <a:ext cx="0" cy="4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38" name="Google Shape;23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414875"/>
            <a:ext cx="9143999" cy="10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Benchmark</a:t>
            </a:r>
            <a:endParaRPr/>
          </a:p>
        </p:txBody>
      </p:sp>
      <p:sp>
        <p:nvSpPr>
          <p:cNvPr id="244" name="Google Shape;244;p37"/>
          <p:cNvSpPr txBox="1">
            <a:spLocks noGrp="1"/>
          </p:cNvSpPr>
          <p:nvPr>
            <p:ph type="body" idx="1"/>
          </p:nvPr>
        </p:nvSpPr>
        <p:spPr>
          <a:xfrm>
            <a:off x="-36375" y="1708850"/>
            <a:ext cx="91440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457200" lvl="0" indent="-3036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types of translations</a:t>
            </a:r>
            <a:endParaRPr sz="2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036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2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 Guards</a:t>
            </a:r>
            <a:endParaRPr sz="2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036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2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 Arguments</a:t>
            </a:r>
            <a:endParaRPr sz="2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036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2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Types - aries all type information</a:t>
            </a:r>
            <a:endParaRPr sz="2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36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Four boogie programs (last two does not use polymorphism)</a:t>
            </a:r>
            <a:endParaRPr sz="2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36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Boogie 2 generated verifications conditions, SMT Solver Z3 2.0 verified them</a:t>
            </a:r>
            <a:endParaRPr sz="2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36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Reports in each cell:</a:t>
            </a:r>
            <a:endParaRPr sz="2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036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2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times for each outcome - valid/invalid/timeout</a:t>
            </a:r>
            <a:endParaRPr sz="2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036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2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Average time needed for proof attempts</a:t>
            </a:r>
            <a:endParaRPr sz="2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36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difference between Type Argument encoding and without types is small, while providing stronger coding for the frontend models</a:t>
            </a:r>
            <a:endParaRPr sz="2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45" name="Google Shape;24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825" y="3568800"/>
            <a:ext cx="4700574" cy="148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51" name="Google Shape;251;p38"/>
          <p:cNvSpPr txBox="1">
            <a:spLocks noGrp="1"/>
          </p:cNvSpPr>
          <p:nvPr>
            <p:ph type="body" idx="1"/>
          </p:nvPr>
        </p:nvSpPr>
        <p:spPr>
          <a:xfrm>
            <a:off x="155450" y="1815650"/>
            <a:ext cx="8222100" cy="32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Boogie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intermediate verification language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(Frontend -&gt; Boogie -&gt; Backend)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Procedural, imperative language with support for specification constructs, maps, and a rich polymorphic type system</a:t>
            </a:r>
            <a:b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Boogie main features: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variables, consts, procedures, functions, maps, custom types and polymorphism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axiom, requires , modifies, ensures, loop invariant </a:t>
            </a:r>
            <a:b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Boogie translates expressions and types for verification by SMT solver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Logical guard, encode type parameters as additional function arguments</a:t>
            </a:r>
            <a:b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</a:t>
            </a:r>
            <a:endParaRPr/>
          </a:p>
        </p:txBody>
      </p:sp>
      <p:sp>
        <p:nvSpPr>
          <p:cNvPr id="263" name="Google Shape;263;p4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boogie\Test\test1\Arrays.bpl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boogie\Test\test1\Frame0.bp</a:t>
            </a:r>
            <a:r>
              <a:rPr lang="en" u="sng">
                <a:solidFill>
                  <a:schemeClr val="hlink"/>
                </a:solidFill>
                <a:hlinkClick r:id="rId4"/>
              </a:rPr>
              <a:t>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boogie\Test\</a:t>
            </a:r>
            <a:r>
              <a:rPr lang="en" u="sng">
                <a:solidFill>
                  <a:schemeClr val="hlink"/>
                </a:solidFill>
                <a:hlinkClick r:id="rId5"/>
              </a:rPr>
              <a:t>test1\Frame1.bpl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boogie\Test\test15\CaptureState.bpl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7"/>
              </a:rPr>
              <a:t>boogie\Test\test16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8"/>
              </a:rPr>
              <a:t>boogie\Test\test17\flpydisk.bpl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Boogie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276825" y="22311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17500" algn="l" rtl="0">
              <a:lnSpc>
                <a:spcPct val="140000"/>
              </a:lnSpc>
              <a:spcBef>
                <a:spcPts val="1300"/>
              </a:spcBef>
              <a:spcAft>
                <a:spcPts val="0"/>
              </a:spcAft>
              <a:buClr>
                <a:srgbClr val="08162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81620"/>
                </a:solidFill>
                <a:latin typeface="Arial"/>
                <a:ea typeface="Arial"/>
                <a:cs typeface="Arial"/>
                <a:sym typeface="Arial"/>
              </a:rPr>
              <a:t>The Boogie IVL (intermediate verification language) is a simple language designed for verification which was originally created by </a:t>
            </a:r>
            <a:r>
              <a:rPr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Microsoft Research</a:t>
            </a:r>
            <a:r>
              <a:rPr lang="en" sz="1400">
                <a:solidFill>
                  <a:srgbClr val="08162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solidFill>
                <a:srgbClr val="0816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8162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81620"/>
                </a:solidFill>
                <a:latin typeface="Arial"/>
                <a:ea typeface="Arial"/>
                <a:cs typeface="Arial"/>
                <a:sym typeface="Arial"/>
              </a:rPr>
              <a:t>Intermediate verification language - a layer on which to build program verifiers for other languages</a:t>
            </a:r>
            <a:endParaRPr sz="1400">
              <a:solidFill>
                <a:srgbClr val="0816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0816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08162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81620"/>
                </a:solidFill>
                <a:latin typeface="Arial"/>
                <a:ea typeface="Arial"/>
                <a:cs typeface="Arial"/>
                <a:sym typeface="Arial"/>
              </a:rPr>
              <a:t>Frontend - translates a program written in some language to the Boogie IVL</a:t>
            </a:r>
            <a:endParaRPr sz="1400">
              <a:solidFill>
                <a:srgbClr val="0816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8162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81620"/>
                </a:solidFill>
                <a:latin typeface="Arial"/>
                <a:ea typeface="Arial"/>
                <a:cs typeface="Arial"/>
                <a:sym typeface="Arial"/>
              </a:rPr>
              <a:t> VCC and HAVOC verifiers for C and the verifiers for Dafny, Chalice, and Spec#.</a:t>
            </a:r>
            <a:endParaRPr sz="1400">
              <a:solidFill>
                <a:srgbClr val="0816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8162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81620"/>
                </a:solidFill>
                <a:latin typeface="Arial"/>
                <a:ea typeface="Arial"/>
                <a:cs typeface="Arial"/>
                <a:sym typeface="Arial"/>
              </a:rPr>
              <a:t>Backend - tries to verify the translated program - SMT Solver</a:t>
            </a:r>
            <a:endParaRPr sz="1400">
              <a:solidFill>
                <a:srgbClr val="0816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81620"/>
              </a:buClr>
              <a:buSzPts val="1400"/>
              <a:buFont typeface="Arial"/>
              <a:buChar char="○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Z3</a:t>
            </a:r>
            <a:r>
              <a:rPr lang="en">
                <a:solidFill>
                  <a:srgbClr val="081620"/>
                </a:solidFill>
                <a:latin typeface="Arial"/>
                <a:ea typeface="Arial"/>
                <a:cs typeface="Arial"/>
                <a:sym typeface="Arial"/>
              </a:rPr>
              <a:t>, CVC5, Yices2, </a:t>
            </a: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Corral</a:t>
            </a:r>
            <a:endParaRPr sz="1400">
              <a:solidFill>
                <a:srgbClr val="0816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8272" y="106363"/>
            <a:ext cx="2452000" cy="203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IVL - Separation of concerns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rgbClr val="3E4349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3E4349"/>
                </a:solidFill>
                <a:latin typeface="Arial"/>
                <a:ea typeface="Arial"/>
                <a:cs typeface="Arial"/>
                <a:sym typeface="Arial"/>
              </a:rPr>
              <a:t>SoC - Design principle for separating a computer program into distinct sections. Each section addresses a separate concern, a set of information that affects the code of a computer program</a:t>
            </a:r>
            <a:br>
              <a:rPr lang="en" sz="1400">
                <a:solidFill>
                  <a:srgbClr val="3E4349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rgbClr val="3E43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E4349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3E4349"/>
                </a:solidFill>
                <a:latin typeface="Arial"/>
                <a:ea typeface="Arial"/>
                <a:cs typeface="Arial"/>
                <a:sym typeface="Arial"/>
              </a:rPr>
              <a:t>The front-end (programing language) does need to care about what method is used to verify the program.</a:t>
            </a:r>
            <a:br>
              <a:rPr lang="en" sz="1400">
                <a:solidFill>
                  <a:srgbClr val="3E4349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rgbClr val="3E43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E4349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3E4349"/>
                </a:solidFill>
                <a:latin typeface="Arial"/>
                <a:ea typeface="Arial"/>
                <a:cs typeface="Arial"/>
                <a:sym typeface="Arial"/>
              </a:rPr>
              <a:t>The back-end (verifier) does not need to care about the semantics of several different programming languages. It only needs to care about the Boogie IVL syntax.</a:t>
            </a:r>
            <a:endParaRPr sz="1400">
              <a:solidFill>
                <a:srgbClr val="3E43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200"/>
              </a:spcAft>
              <a:buNone/>
            </a:pPr>
            <a:endParaRPr sz="1400">
              <a:solidFill>
                <a:srgbClr val="3E43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Projects over Boogie</a:t>
            </a: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Boogie has proven to be a great platform on top of which to implement other verification systems: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081620"/>
              </a:buClr>
              <a:buSzPts val="1400"/>
              <a:buFont typeface="Arial"/>
              <a:buChar char="●"/>
            </a:pPr>
            <a:r>
              <a:rPr lang="en" sz="1400" u="sng">
                <a:solidFill>
                  <a:srgbClr val="005BA3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Havoc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 tool for checking systems software written in C.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Poirot: a property checker for concurrent programs.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 u="sng">
                <a:solidFill>
                  <a:srgbClr val="005BA3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Symdiff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 windiff that shows semantic differences!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 u="sng">
                <a:solidFill>
                  <a:srgbClr val="005BA3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VCC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 tool that analyzes concurrent C programs.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 u="sng">
                <a:solidFill>
                  <a:srgbClr val="005BA3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Verve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an operating system whose type safety has been verified.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2100"/>
              </a:spcBef>
              <a:spcAft>
                <a:spcPts val="120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Boogie - Concept and History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4096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Boogie (2005) was developed as an intermediate tool for the Spec# project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Spec# is an extension of C# with non-null types, preconditions, postconditions, and object invariants.</a:t>
            </a:r>
            <a:b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Boogie language is designed to provide reusable language features: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Encoding imperative programing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Heap-based programs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Representing verification requirements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Adding custom types, axioms, assumptions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Polymorphism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Boogie Language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254775" y="1925875"/>
            <a:ext cx="4814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Built-in types for integers, booleans, bit-vectors, real numbers and maps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User-defined types and axioms, polymorphism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Standard features such as variables, loops, conditionals, procedure calls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and assert statements, non-deterministic choice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0875" y="1051775"/>
            <a:ext cx="2600649" cy="38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Boogie Verification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78725" y="1862875"/>
            <a:ext cx="79536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Correctness of programs means no failing traces </a:t>
            </a:r>
            <a:b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each procedure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procedures can be given </a:t>
            </a:r>
            <a:r>
              <a:rPr lang="en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preconditions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postconditions </a:t>
            </a:r>
            <a:endParaRPr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loops must be provided with invariants</a:t>
            </a:r>
            <a:b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Boogie comes with a verifier to check correctness of Boogie programs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weakest preconditions are efficiently calculated by the Boogie verifier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corresponding entailments are encoded to a backend SMT solver (typically Z3)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verification by a SMT solver</a:t>
            </a:r>
            <a:b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Boogie Output - localise errors and traces which reach the error locations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1474" y="140449"/>
            <a:ext cx="3813726" cy="224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Boogie Types and Expressions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67600" y="1758650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Built-in types: bool, integers, bit-vectors, maps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User-defined types (constructors), type synonyms (macros)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 - non empty set of individuals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3984100" y="3283450"/>
            <a:ext cx="3169500" cy="14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rgbClr val="40809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// Variable x maps integers to boolean values</a:t>
            </a:r>
            <a:endParaRPr sz="1000">
              <a:solidFill>
                <a:srgbClr val="3E4349"/>
              </a:solidFill>
              <a:highlight>
                <a:srgbClr val="EEEEE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var</a:t>
            </a:r>
            <a:r>
              <a:rPr lang="en" sz="100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x:</a:t>
            </a:r>
            <a:r>
              <a:rPr lang="en" sz="1000">
                <a:solidFill>
                  <a:srgbClr val="666666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>
                <a:solidFill>
                  <a:srgbClr val="90200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rgbClr val="666666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rgbClr val="90200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lang="en" sz="100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rgbClr val="3E4349"/>
              </a:solidFill>
              <a:highlight>
                <a:srgbClr val="EEEEE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rgbClr val="408090"/>
              </a:solidFill>
              <a:highlight>
                <a:srgbClr val="EEEEE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rgbClr val="40809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// Variable y maps boolean values to boolean values</a:t>
            </a:r>
            <a:endParaRPr sz="1000">
              <a:solidFill>
                <a:srgbClr val="3E4349"/>
              </a:solidFill>
              <a:highlight>
                <a:srgbClr val="EEEEE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marR="292100" lvl="0" indent="0" algn="l" rtl="0">
              <a:lnSpc>
                <a:spcPct val="13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" sz="1000" b="1">
                <a:solidFill>
                  <a:srgbClr val="00702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var</a:t>
            </a:r>
            <a:r>
              <a:rPr lang="en" sz="100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y:</a:t>
            </a:r>
            <a:r>
              <a:rPr lang="en" sz="1000">
                <a:solidFill>
                  <a:srgbClr val="666666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>
                <a:solidFill>
                  <a:srgbClr val="90200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lang="en" sz="1000">
                <a:solidFill>
                  <a:srgbClr val="666666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rgbClr val="90200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lang="en" sz="100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rgbClr val="3E4349"/>
              </a:solidFill>
              <a:highlight>
                <a:srgbClr val="EEEEEE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304950" y="3323575"/>
            <a:ext cx="30000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var</a:t>
            </a:r>
            <a:r>
              <a:rPr lang="en" sz="100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a:</a:t>
            </a:r>
            <a:r>
              <a:rPr lang="en" sz="1000">
                <a:solidFill>
                  <a:srgbClr val="90200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rgbClr val="3E4349"/>
              </a:solidFill>
              <a:highlight>
                <a:srgbClr val="EEEEE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marR="292100" lvl="0" indent="0" algn="l" rtl="0">
              <a:lnSpc>
                <a:spcPct val="13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" sz="1000" b="1">
                <a:solidFill>
                  <a:srgbClr val="00702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var</a:t>
            </a:r>
            <a:r>
              <a:rPr lang="en" sz="100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b:</a:t>
            </a:r>
            <a:r>
              <a:rPr lang="en" sz="1000">
                <a:solidFill>
                  <a:srgbClr val="90200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lang="en" sz="100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rgbClr val="3E4349"/>
              </a:solidFill>
              <a:highlight>
                <a:srgbClr val="EEEEEE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1636925" y="3283450"/>
            <a:ext cx="3000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var</a:t>
            </a:r>
            <a:r>
              <a:rPr lang="en" sz="100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x:bv8;</a:t>
            </a:r>
            <a:endParaRPr sz="1000">
              <a:solidFill>
                <a:srgbClr val="3E4349"/>
              </a:solidFill>
              <a:highlight>
                <a:srgbClr val="EEEEE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3E4349"/>
              </a:solidFill>
              <a:highlight>
                <a:srgbClr val="EEEEE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:=</a:t>
            </a:r>
            <a:r>
              <a:rPr lang="en" sz="100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20805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00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bv8;</a:t>
            </a:r>
            <a:r>
              <a:rPr lang="en" sz="100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i="1">
                <a:solidFill>
                  <a:srgbClr val="40809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// 0b00000000</a:t>
            </a:r>
            <a:endParaRPr sz="1000">
              <a:solidFill>
                <a:srgbClr val="3E4349"/>
              </a:solidFill>
              <a:highlight>
                <a:srgbClr val="EEEEE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:=</a:t>
            </a:r>
            <a:r>
              <a:rPr lang="en" sz="100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20805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00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bv8;</a:t>
            </a:r>
            <a:r>
              <a:rPr lang="en" sz="100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i="1">
                <a:solidFill>
                  <a:srgbClr val="40809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// 0b00000001</a:t>
            </a:r>
            <a:endParaRPr sz="1000">
              <a:solidFill>
                <a:srgbClr val="3E4349"/>
              </a:solidFill>
              <a:highlight>
                <a:srgbClr val="EEEEE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:=</a:t>
            </a:r>
            <a:r>
              <a:rPr lang="en" sz="100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20805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00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bv8;</a:t>
            </a:r>
            <a:r>
              <a:rPr lang="en" sz="100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i="1">
                <a:solidFill>
                  <a:srgbClr val="40809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// 0b00000010</a:t>
            </a:r>
            <a:endParaRPr sz="1000">
              <a:solidFill>
                <a:srgbClr val="3E4349"/>
              </a:solidFill>
              <a:highlight>
                <a:srgbClr val="EEEEE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:=</a:t>
            </a:r>
            <a:r>
              <a:rPr lang="en" sz="100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20805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00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bv8;</a:t>
            </a:r>
            <a:r>
              <a:rPr lang="en" sz="100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i="1">
                <a:solidFill>
                  <a:srgbClr val="40809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// 0b00000011</a:t>
            </a:r>
            <a:endParaRPr sz="1000">
              <a:solidFill>
                <a:srgbClr val="3E4349"/>
              </a:solidFill>
              <a:highlight>
                <a:srgbClr val="EEEEE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:=</a:t>
            </a:r>
            <a:r>
              <a:rPr lang="en" sz="100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20805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15</a:t>
            </a:r>
            <a:r>
              <a:rPr lang="en" sz="100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bv8;</a:t>
            </a:r>
            <a:r>
              <a:rPr lang="en" sz="1000">
                <a:solidFill>
                  <a:srgbClr val="BBBBBB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i="1">
                <a:solidFill>
                  <a:srgbClr val="40809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// 0b11111111</a:t>
            </a:r>
            <a:endParaRPr sz="1000" i="1">
              <a:solidFill>
                <a:srgbClr val="408090"/>
              </a:solidFill>
              <a:highlight>
                <a:srgbClr val="EEEEEE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7037250" y="3283450"/>
            <a:ext cx="3000000" cy="19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type </a:t>
            </a:r>
            <a:r>
              <a:rPr lang="en" sz="100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CustomNum </a:t>
            </a:r>
            <a:r>
              <a:rPr lang="en" sz="1000">
                <a:solidFill>
                  <a:srgbClr val="90200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rgbClr val="3E4349"/>
              </a:solidFill>
              <a:highlight>
                <a:srgbClr val="EEEEE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marR="292100" lvl="0" indent="0" algn="l" rtl="0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type </a:t>
            </a:r>
            <a:r>
              <a:rPr lang="en" sz="100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Pair S T;</a:t>
            </a:r>
            <a:endParaRPr sz="1000">
              <a:solidFill>
                <a:srgbClr val="3E4349"/>
              </a:solidFill>
              <a:highlight>
                <a:srgbClr val="EEEEE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marR="292100" lvl="0" indent="0" algn="l" rtl="0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type </a:t>
            </a:r>
            <a:r>
              <a:rPr lang="en" sz="100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PolyMap = &lt;S&gt;[</a:t>
            </a:r>
            <a:r>
              <a:rPr lang="en" sz="1000">
                <a:solidFill>
                  <a:srgbClr val="90200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]S</a:t>
            </a:r>
            <a:endParaRPr sz="1000">
              <a:solidFill>
                <a:srgbClr val="3E4349"/>
              </a:solidFill>
              <a:highlight>
                <a:srgbClr val="EEEEE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rgbClr val="40809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// type synonyms</a:t>
            </a:r>
            <a:endParaRPr sz="1000" b="1">
              <a:solidFill>
                <a:srgbClr val="007020"/>
              </a:solidFill>
              <a:highlight>
                <a:srgbClr val="EEEEE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marR="292100" lvl="0" indent="0" algn="l" rtl="0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type </a:t>
            </a:r>
            <a:r>
              <a:rPr lang="en" sz="1000">
                <a:solidFill>
                  <a:srgbClr val="3E4349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IntPair = Pair </a:t>
            </a:r>
            <a:r>
              <a:rPr lang="en" sz="1000">
                <a:solidFill>
                  <a:srgbClr val="902000"/>
                </a:solidFill>
                <a:highlight>
                  <a:srgbClr val="EEEEEE"/>
                </a:highlight>
                <a:latin typeface="Consolas"/>
                <a:ea typeface="Consolas"/>
                <a:cs typeface="Consolas"/>
                <a:sym typeface="Consolas"/>
              </a:rPr>
              <a:t>int int</a:t>
            </a:r>
            <a:endParaRPr sz="1000">
              <a:solidFill>
                <a:srgbClr val="3E4349"/>
              </a:solidFill>
              <a:highlight>
                <a:srgbClr val="EEEEE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marR="292100" lvl="0" indent="0" algn="l" rtl="0">
              <a:lnSpc>
                <a:spcPct val="130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sz="1000">
              <a:solidFill>
                <a:srgbClr val="3E4349"/>
              </a:solidFill>
              <a:highlight>
                <a:srgbClr val="EEEEEE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1440</Words>
  <Application>Microsoft Office PowerPoint</Application>
  <PresentationFormat>On-screen Show (16:9)</PresentationFormat>
  <Paragraphs>176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Roboto</vt:lpstr>
      <vt:lpstr>Arial</vt:lpstr>
      <vt:lpstr>Georgia</vt:lpstr>
      <vt:lpstr>Consolas</vt:lpstr>
      <vt:lpstr>Material</vt:lpstr>
      <vt:lpstr>Boogie - Polymorphic Intermediate Verification Language: Design and Logical Encodings</vt:lpstr>
      <vt:lpstr>Agenda</vt:lpstr>
      <vt:lpstr>What is Boogie</vt:lpstr>
      <vt:lpstr>IVL - Separation of concerns</vt:lpstr>
      <vt:lpstr>Projects over Boogie</vt:lpstr>
      <vt:lpstr>Boogie - Concept and History</vt:lpstr>
      <vt:lpstr>The Boogie Language</vt:lpstr>
      <vt:lpstr>Boogie Verification</vt:lpstr>
      <vt:lpstr>Boogie Types and Expressions</vt:lpstr>
      <vt:lpstr>Const and Variables</vt:lpstr>
      <vt:lpstr>Procedures</vt:lpstr>
      <vt:lpstr>Procedure - Complex</vt:lpstr>
      <vt:lpstr>Functions</vt:lpstr>
      <vt:lpstr>Maps</vt:lpstr>
      <vt:lpstr>Custom Types - Type Constructor</vt:lpstr>
      <vt:lpstr>OOP Class Declaration in Boogie</vt:lpstr>
      <vt:lpstr>Type Synonyms and Polymorphic Maps</vt:lpstr>
      <vt:lpstr>Representation of types as terms</vt:lpstr>
      <vt:lpstr>Type Constructor encoding</vt:lpstr>
      <vt:lpstr>Reduction of Map types to Ordinary Constructors</vt:lpstr>
      <vt:lpstr>Translation of Expressions - Logical Guards</vt:lpstr>
      <vt:lpstr>Logical Guards - Example</vt:lpstr>
      <vt:lpstr>Translation of Expressions - Type Arguments</vt:lpstr>
      <vt:lpstr>Type Arguments - Example</vt:lpstr>
      <vt:lpstr>Performance Benchmark</vt:lpstr>
      <vt:lpstr>Summary</vt:lpstr>
      <vt:lpstr>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Boogie - Polymorphic Intermediate Verification Language: Design and Logical Encodings</dc:title>
  <cp:lastModifiedBy>Ido Faran</cp:lastModifiedBy>
  <cp:revision>1</cp:revision>
  <dcterms:modified xsi:type="dcterms:W3CDTF">2021-11-18T16:55:34Z</dcterms:modified>
</cp:coreProperties>
</file>