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 id="2147483744" r:id="rId2"/>
  </p:sldMasterIdLst>
  <p:notesMasterIdLst>
    <p:notesMasterId r:id="rId40"/>
  </p:notesMasterIdLst>
  <p:sldIdLst>
    <p:sldId id="464" r:id="rId3"/>
    <p:sldId id="742" r:id="rId4"/>
    <p:sldId id="889" r:id="rId5"/>
    <p:sldId id="746" r:id="rId6"/>
    <p:sldId id="747" r:id="rId7"/>
    <p:sldId id="941" r:id="rId8"/>
    <p:sldId id="748" r:id="rId9"/>
    <p:sldId id="749" r:id="rId10"/>
    <p:sldId id="751" r:id="rId11"/>
    <p:sldId id="758" r:id="rId12"/>
    <p:sldId id="759" r:id="rId13"/>
    <p:sldId id="760" r:id="rId14"/>
    <p:sldId id="761" r:id="rId15"/>
    <p:sldId id="820" r:id="rId16"/>
    <p:sldId id="942" r:id="rId17"/>
    <p:sldId id="928" r:id="rId18"/>
    <p:sldId id="929" r:id="rId19"/>
    <p:sldId id="930" r:id="rId20"/>
    <p:sldId id="931" r:id="rId21"/>
    <p:sldId id="932" r:id="rId22"/>
    <p:sldId id="933" r:id="rId23"/>
    <p:sldId id="934" r:id="rId24"/>
    <p:sldId id="935" r:id="rId25"/>
    <p:sldId id="936" r:id="rId26"/>
    <p:sldId id="937" r:id="rId27"/>
    <p:sldId id="938" r:id="rId28"/>
    <p:sldId id="939" r:id="rId29"/>
    <p:sldId id="940" r:id="rId30"/>
    <p:sldId id="892" r:id="rId31"/>
    <p:sldId id="893" r:id="rId32"/>
    <p:sldId id="894" r:id="rId33"/>
    <p:sldId id="895" r:id="rId34"/>
    <p:sldId id="896" r:id="rId35"/>
    <p:sldId id="926" r:id="rId36"/>
    <p:sldId id="943" r:id="rId37"/>
    <p:sldId id="947" r:id="rId38"/>
    <p:sldId id="948" r:id="rId3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1647" autoAdjust="0"/>
    <p:restoredTop sz="79372" autoAdjust="0"/>
  </p:normalViewPr>
  <p:slideViewPr>
    <p:cSldViewPr>
      <p:cViewPr>
        <p:scale>
          <a:sx n="66" d="100"/>
          <a:sy n="66" d="100"/>
        </p:scale>
        <p:origin x="-2832" y="-58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PAL</c:v>
                </c:pt>
              </c:strCache>
            </c:strRef>
          </c:tx>
          <c:invertIfNegative val="0"/>
          <c:errBars>
            <c:errBarType val="both"/>
            <c:errValType val="stdErr"/>
            <c:noEndCap val="0"/>
          </c:errBars>
          <c:cat>
            <c:strRef>
              <c:f>Sheet1!$A$2:$A$4</c:f>
              <c:strCache>
                <c:ptCount val="3"/>
                <c:pt idx="0">
                  <c:v>U.S</c:v>
                </c:pt>
                <c:pt idx="1">
                  <c:v>Lebanon</c:v>
                </c:pt>
                <c:pt idx="2">
                  <c:v>Israel</c:v>
                </c:pt>
              </c:strCache>
            </c:strRef>
          </c:cat>
          <c:val>
            <c:numRef>
              <c:f>Sheet1!$B$2:$B$4</c:f>
              <c:numCache>
                <c:formatCode>General</c:formatCode>
                <c:ptCount val="3"/>
                <c:pt idx="0">
                  <c:v>192.6</c:v>
                </c:pt>
                <c:pt idx="1">
                  <c:v>132.6</c:v>
                </c:pt>
                <c:pt idx="2">
                  <c:v>152.75</c:v>
                </c:pt>
              </c:numCache>
            </c:numRef>
          </c:val>
        </c:ser>
        <c:ser>
          <c:idx val="1"/>
          <c:order val="1"/>
          <c:tx>
            <c:strRef>
              <c:f>Sheet1!$C$1</c:f>
              <c:strCache>
                <c:ptCount val="1"/>
                <c:pt idx="0">
                  <c:v>Human</c:v>
                </c:pt>
              </c:strCache>
            </c:strRef>
          </c:tx>
          <c:invertIfNegative val="0"/>
          <c:errBars>
            <c:errBarType val="both"/>
            <c:errValType val="stdErr"/>
            <c:noEndCap val="0"/>
          </c:errBars>
          <c:cat>
            <c:strRef>
              <c:f>Sheet1!$A$2:$A$4</c:f>
              <c:strCache>
                <c:ptCount val="3"/>
                <c:pt idx="0">
                  <c:v>U.S</c:v>
                </c:pt>
                <c:pt idx="1">
                  <c:v>Lebanon</c:v>
                </c:pt>
                <c:pt idx="2">
                  <c:v>Israel</c:v>
                </c:pt>
              </c:strCache>
            </c:strRef>
          </c:cat>
          <c:val>
            <c:numRef>
              <c:f>Sheet1!$C$2:$C$4</c:f>
              <c:numCache>
                <c:formatCode>General</c:formatCode>
                <c:ptCount val="3"/>
                <c:pt idx="0">
                  <c:v>75.77</c:v>
                </c:pt>
                <c:pt idx="1">
                  <c:v>94.86</c:v>
                </c:pt>
                <c:pt idx="2">
                  <c:v>97.85</c:v>
                </c:pt>
              </c:numCache>
            </c:numRef>
          </c:val>
        </c:ser>
        <c:dLbls>
          <c:showLegendKey val="0"/>
          <c:showVal val="0"/>
          <c:showCatName val="0"/>
          <c:showSerName val="0"/>
          <c:showPercent val="0"/>
          <c:showBubbleSize val="0"/>
        </c:dLbls>
        <c:gapWidth val="150"/>
        <c:axId val="40715776"/>
        <c:axId val="41036608"/>
      </c:barChart>
      <c:catAx>
        <c:axId val="40715776"/>
        <c:scaling>
          <c:orientation val="minMax"/>
        </c:scaling>
        <c:delete val="0"/>
        <c:axPos val="b"/>
        <c:majorTickMark val="out"/>
        <c:minorTickMark val="none"/>
        <c:tickLblPos val="nextTo"/>
        <c:crossAx val="41036608"/>
        <c:crosses val="autoZero"/>
        <c:auto val="1"/>
        <c:lblAlgn val="ctr"/>
        <c:lblOffset val="100"/>
        <c:noMultiLvlLbl val="0"/>
      </c:catAx>
      <c:valAx>
        <c:axId val="41036608"/>
        <c:scaling>
          <c:orientation val="minMax"/>
        </c:scaling>
        <c:delete val="0"/>
        <c:axPos val="l"/>
        <c:majorGridlines/>
        <c:numFmt formatCode="General" sourceLinked="1"/>
        <c:majorTickMark val="out"/>
        <c:minorTickMark val="none"/>
        <c:tickLblPos val="nextTo"/>
        <c:crossAx val="40715776"/>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F52CC69-797E-43F4-877B-3369480CFA67}" type="datetimeFigureOut">
              <a:rPr lang="en-US"/>
              <a:pPr>
                <a:defRPr/>
              </a:pPr>
              <a:t>6/14/2014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5EDC9312-C8AA-4893-8B68-67CCE22049FE}" type="slidenum">
              <a:rPr lang="he-IL"/>
              <a:pPr/>
              <a:t>‹#›</a:t>
            </a:fld>
            <a:endParaRPr lang="en-US"/>
          </a:p>
        </p:txBody>
      </p:sp>
    </p:spTree>
    <p:extLst>
      <p:ext uri="{BB962C8B-B14F-4D97-AF65-F5344CB8AC3E}">
        <p14:creationId xmlns:p14="http://schemas.microsoft.com/office/powerpoint/2010/main" val="10717499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BF624C37-3389-4169-B6A6-186A7E1D2A82}" type="slidenum">
              <a:rPr lang="he-IL" smtClean="0"/>
              <a:pPr/>
              <a:t>1</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dirty="0" smtClean="0"/>
              <a:t>There are many application that</a:t>
            </a:r>
            <a:r>
              <a:rPr lang="en-US" baseline="0" dirty="0" smtClean="0"/>
              <a:t> make negotiation between people from different cultures. The issue here is build an agent that will know how to handle with this issue. And our hypothesis is that in order to succeed, the agent must take into account the culture issue when making negotiation.</a:t>
            </a:r>
            <a:endParaRPr lang="en-US" dirty="0" smtClean="0"/>
          </a:p>
          <a:p>
            <a:pPr algn="l" rtl="0"/>
            <a:endParaRPr lang="en-US" dirty="0" smtClean="0"/>
          </a:p>
        </p:txBody>
      </p:sp>
      <p:sp>
        <p:nvSpPr>
          <p:cNvPr id="4" name="Slide Number Placeholder 3"/>
          <p:cNvSpPr>
            <a:spLocks noGrp="1"/>
          </p:cNvSpPr>
          <p:nvPr>
            <p:ph type="sldNum" sz="quarter" idx="10"/>
          </p:nvPr>
        </p:nvSpPr>
        <p:spPr/>
        <p:txBody>
          <a:bodyPr/>
          <a:lstStyle/>
          <a:p>
            <a:pPr>
              <a:defRPr/>
            </a:pPr>
            <a:fld id="{E8AAC254-7861-4A5E-A607-F2547FC5421B}" type="slidenum">
              <a:rPr lang="he-IL" smtClean="0"/>
              <a:pPr>
                <a:defRPr/>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1"/>
          <p:cNvSpPr>
            <a:spLocks noGrp="1" noRot="1" noChangeAspect="1" noChangeArrowheads="1"/>
          </p:cNvSpPr>
          <p:nvPr>
            <p:ph type="sldImg"/>
          </p:nvPr>
        </p:nvSpPr>
        <p:spPr>
          <a:solidFill>
            <a:srgbClr val="FFFFFF"/>
          </a:solidFill>
          <a:ln/>
        </p:spPr>
      </p:sp>
      <p:sp>
        <p:nvSpPr>
          <p:cNvPr id="202755" name="Rectangle 2"/>
          <p:cNvSpPr>
            <a:spLocks noGrp="1" noChangeArrowheads="1"/>
          </p:cNvSpPr>
          <p:nvPr>
            <p:ph type="body" idx="1"/>
          </p:nvPr>
        </p:nvSpPr>
        <p:spPr>
          <a:noFill/>
          <a:ln/>
        </p:spPr>
        <p:txBody>
          <a:bodyPr/>
          <a:lstStyle/>
          <a:p>
            <a:pPr eaLnBrk="1" hangingPunct="1"/>
            <a:r>
              <a:rPr lang="en-US" sz="2200" smtClean="0">
                <a:latin typeface="Lucida Grande" pitchFamily="-111" charset="0"/>
                <a:sym typeface="Lucida Grande" pitchFamily="-111" charset="0"/>
              </a:rPr>
              <a:t>if I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8AAC254-7861-4A5E-A607-F2547FC5421B}" type="slidenum">
              <a:rPr lang="he-IL" smtClean="0"/>
              <a:pPr>
                <a:defRPr/>
              </a:pPr>
              <a:t>20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8AAC254-7861-4A5E-A607-F2547FC5421B}" type="slidenum">
              <a:rPr lang="he-IL" smtClean="0"/>
              <a:pPr>
                <a:defRPr/>
              </a:pPr>
              <a:t>21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8AAC254-7861-4A5E-A607-F2547FC5421B}" type="slidenum">
              <a:rPr lang="he-IL" smtClean="0"/>
              <a:pPr>
                <a:defRPr/>
              </a:pPr>
              <a:t>22</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8AAC254-7861-4A5E-A607-F2547FC5421B}" type="slidenum">
              <a:rPr lang="he-IL" smtClean="0"/>
              <a:pPr>
                <a:defRPr/>
              </a:pPr>
              <a:t>23</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buFontTx/>
              <a:buChar char="•"/>
            </a:pPr>
            <a:r>
              <a:rPr lang="en-US" dirty="0" smtClean="0">
                <a:latin typeface="Arial" charset="0"/>
                <a:ea typeface="ＭＳ Ｐゴシック" charset="-128"/>
                <a:cs typeface="Arial" charset="0"/>
              </a:rPr>
              <a:t>Reports performance (in average score per game) for each of the countries and for each dependency condition </a:t>
            </a:r>
            <a:endParaRPr lang="he-IL" dirty="0" smtClean="0">
              <a:latin typeface="Arial" charset="0"/>
              <a:ea typeface="ＭＳ Ｐゴシック" charset="-128"/>
              <a:cs typeface="Arial" charset="0"/>
            </a:endParaRPr>
          </a:p>
          <a:p>
            <a:pPr algn="l" rtl="0">
              <a:buFontTx/>
              <a:buChar char="•"/>
            </a:pPr>
            <a:r>
              <a:rPr lang="en-US" dirty="0" smtClean="0">
                <a:latin typeface="Arial" charset="0"/>
                <a:ea typeface="ＭＳ Ｐゴシック" charset="-128"/>
                <a:cs typeface="Arial" charset="0"/>
              </a:rPr>
              <a:t> The best performance for PAL and the worst performance for people occurred in the U.S</a:t>
            </a:r>
          </a:p>
          <a:p>
            <a:pPr algn="l" rtl="0">
              <a:buFontTx/>
              <a:buChar char="•"/>
            </a:pPr>
            <a:endParaRPr lang="en-US" dirty="0" smtClean="0">
              <a:latin typeface="Arial" charset="0"/>
              <a:ea typeface="ＭＳ Ｐゴシック" charset="-128"/>
              <a:cs typeface="Arial" charset="0"/>
            </a:endParaRPr>
          </a:p>
          <a:p>
            <a:pPr marL="0" marR="0" indent="0" algn="l" defTabSz="914400" rtl="0" eaLnBrk="0" fontAlgn="base" latinLnBrk="0" hangingPunct="0">
              <a:lnSpc>
                <a:spcPct val="100000"/>
              </a:lnSpc>
              <a:spcBef>
                <a:spcPct val="30000"/>
              </a:spcBef>
              <a:spcAft>
                <a:spcPct val="0"/>
              </a:spcAft>
              <a:buClrTx/>
              <a:buSzTx/>
              <a:buFontTx/>
              <a:buChar char="•"/>
              <a:tabLst/>
              <a:defRPr/>
            </a:pPr>
            <a:r>
              <a:rPr lang="en-US" sz="1200" dirty="0" smtClean="0"/>
              <a:t>PAL was able to outperform people in all dependency conditions and in all countries</a:t>
            </a:r>
            <a:endParaRPr lang="he-IL" sz="1200" dirty="0" smtClean="0"/>
          </a:p>
          <a:p>
            <a:pPr algn="l" rtl="0">
              <a:buFontTx/>
              <a:buChar char="•"/>
            </a:pPr>
            <a:endParaRPr lang="en-US" dirty="0" smtClean="0">
              <a:latin typeface="Arial" charset="0"/>
              <a:ea typeface="ＭＳ Ｐゴシック" charset="-128"/>
              <a:cs typeface="Arial" charset="0"/>
            </a:endParaRPr>
          </a:p>
          <a:p>
            <a:pPr algn="l" rtl="0">
              <a:buFontTx/>
              <a:buChar char="•"/>
            </a:pPr>
            <a:endParaRPr lang="he-IL" dirty="0" smtClean="0">
              <a:latin typeface="Arial" charset="0"/>
              <a:ea typeface="ＭＳ Ｐゴシック" charset="-128"/>
            </a:endParaRPr>
          </a:p>
          <a:p>
            <a:pPr algn="l" rtl="0"/>
            <a:endParaRPr lang="he-IL" dirty="0" smtClean="0">
              <a:latin typeface="Arial" charset="0"/>
              <a:ea typeface="ＭＳ Ｐゴシック" charset="-128"/>
            </a:endParaRPr>
          </a:p>
          <a:p>
            <a:pPr algn="l" rtl="0"/>
            <a:endParaRPr lang="he-IL" dirty="0"/>
          </a:p>
        </p:txBody>
      </p:sp>
      <p:sp>
        <p:nvSpPr>
          <p:cNvPr id="4" name="Slide Number Placeholder 3"/>
          <p:cNvSpPr>
            <a:spLocks noGrp="1"/>
          </p:cNvSpPr>
          <p:nvPr>
            <p:ph type="sldNum" sz="quarter" idx="10"/>
          </p:nvPr>
        </p:nvSpPr>
        <p:spPr/>
        <p:txBody>
          <a:bodyPr/>
          <a:lstStyle/>
          <a:p>
            <a:pPr>
              <a:defRPr/>
            </a:pPr>
            <a:fld id="{E8AAC254-7861-4A5E-A607-F2547FC5421B}" type="slidenum">
              <a:rPr lang="he-IL" smtClean="0"/>
              <a:pPr>
                <a:defRPr/>
              </a:pPr>
              <a:t>27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Mild cerebral palsy</a:t>
            </a:r>
            <a:endParaRPr lang="en-US" dirty="0"/>
          </a:p>
        </p:txBody>
      </p:sp>
      <p:sp>
        <p:nvSpPr>
          <p:cNvPr id="4" name="Slide Number Placeholder 3"/>
          <p:cNvSpPr>
            <a:spLocks noGrp="1"/>
          </p:cNvSpPr>
          <p:nvPr>
            <p:ph type="sldNum" sz="quarter" idx="10"/>
          </p:nvPr>
        </p:nvSpPr>
        <p:spPr/>
        <p:txBody>
          <a:bodyPr/>
          <a:lstStyle/>
          <a:p>
            <a:fld id="{5EDC9312-C8AA-4893-8B68-67CCE22049FE}" type="slidenum">
              <a:rPr lang="he-IL" smtClean="0"/>
              <a:pPr/>
              <a:t>29</a:t>
            </a:fld>
            <a:endParaRPr lang="en-US"/>
          </a:p>
        </p:txBody>
      </p:sp>
    </p:spTree>
    <p:extLst>
      <p:ext uri="{BB962C8B-B14F-4D97-AF65-F5344CB8AC3E}">
        <p14:creationId xmlns:p14="http://schemas.microsoft.com/office/powerpoint/2010/main" val="29241664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Mild cerebral palsy</a:t>
            </a:r>
            <a:endParaRPr lang="en-US" dirty="0"/>
          </a:p>
        </p:txBody>
      </p:sp>
      <p:sp>
        <p:nvSpPr>
          <p:cNvPr id="4" name="Slide Number Placeholder 3"/>
          <p:cNvSpPr>
            <a:spLocks noGrp="1"/>
          </p:cNvSpPr>
          <p:nvPr>
            <p:ph type="sldNum" sz="quarter" idx="10"/>
          </p:nvPr>
        </p:nvSpPr>
        <p:spPr/>
        <p:txBody>
          <a:bodyPr/>
          <a:lstStyle/>
          <a:p>
            <a:fld id="{5EDC9312-C8AA-4893-8B68-67CCE22049FE}" type="slidenum">
              <a:rPr lang="he-IL" smtClean="0"/>
              <a:pPr/>
              <a:t>30</a:t>
            </a:fld>
            <a:endParaRPr lang="en-US"/>
          </a:p>
        </p:txBody>
      </p:sp>
    </p:spTree>
    <p:extLst>
      <p:ext uri="{BB962C8B-B14F-4D97-AF65-F5344CB8AC3E}">
        <p14:creationId xmlns:p14="http://schemas.microsoft.com/office/powerpoint/2010/main" val="29241664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Mild cerebral palsy</a:t>
            </a:r>
            <a:endParaRPr lang="en-US" dirty="0"/>
          </a:p>
        </p:txBody>
      </p:sp>
      <p:sp>
        <p:nvSpPr>
          <p:cNvPr id="4" name="Slide Number Placeholder 3"/>
          <p:cNvSpPr>
            <a:spLocks noGrp="1"/>
          </p:cNvSpPr>
          <p:nvPr>
            <p:ph type="sldNum" sz="quarter" idx="10"/>
          </p:nvPr>
        </p:nvSpPr>
        <p:spPr/>
        <p:txBody>
          <a:bodyPr/>
          <a:lstStyle/>
          <a:p>
            <a:fld id="{5EDC9312-C8AA-4893-8B68-67CCE22049FE}" type="slidenum">
              <a:rPr lang="he-IL" smtClean="0"/>
              <a:pPr/>
              <a:t>32</a:t>
            </a:fld>
            <a:endParaRPr lang="en-US"/>
          </a:p>
        </p:txBody>
      </p:sp>
    </p:spTree>
    <p:extLst>
      <p:ext uri="{BB962C8B-B14F-4D97-AF65-F5344CB8AC3E}">
        <p14:creationId xmlns:p14="http://schemas.microsoft.com/office/powerpoint/2010/main" val="2924166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685801" y="6216150"/>
            <a:ext cx="5486399" cy="369300"/>
          </a:xfrm>
          <a:prstGeom prst="rect">
            <a:avLst/>
          </a:prstGeom>
        </p:spPr>
        <p:txBody>
          <a:bodyPr lIns="91424" tIns="91424" rIns="91424" bIns="91424" anchor="ctr" anchorCtr="0">
            <a:spAutoFit/>
          </a:bodyPr>
          <a:lstStyle/>
          <a:p>
            <a:endParaRPr/>
          </a:p>
        </p:txBody>
      </p:sp>
      <p:sp>
        <p:nvSpPr>
          <p:cNvPr id="102" name="Shape 102"/>
          <p:cNvSpPr>
            <a:spLocks noGrp="1" noRot="1" noChangeAspect="1"/>
          </p:cNvSpPr>
          <p:nvPr>
            <p:ph type="sldImg" idx="2"/>
          </p:nvPr>
        </p:nvSpPr>
        <p:spPr>
          <a:xfrm>
            <a:off x="1143000" y="685800"/>
            <a:ext cx="4573588"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54</a:t>
            </a:r>
            <a:endParaRPr lang="en-US" dirty="0"/>
          </a:p>
        </p:txBody>
      </p:sp>
      <p:sp>
        <p:nvSpPr>
          <p:cNvPr id="4" name="Slide Number Placeholder 3"/>
          <p:cNvSpPr>
            <a:spLocks noGrp="1"/>
          </p:cNvSpPr>
          <p:nvPr>
            <p:ph type="sldNum" sz="quarter" idx="10"/>
          </p:nvPr>
        </p:nvSpPr>
        <p:spPr/>
        <p:txBody>
          <a:bodyPr/>
          <a:lstStyle/>
          <a:p>
            <a:fld id="{5EDC9312-C8AA-4893-8B68-67CCE22049FE}" type="slidenum">
              <a:rPr lang="he-IL" smtClean="0"/>
              <a:pPr/>
              <a:t>34</a:t>
            </a:fld>
            <a:endParaRPr lang="en-US"/>
          </a:p>
        </p:txBody>
      </p:sp>
    </p:spTree>
    <p:extLst>
      <p:ext uri="{BB962C8B-B14F-4D97-AF65-F5344CB8AC3E}">
        <p14:creationId xmlns:p14="http://schemas.microsoft.com/office/powerpoint/2010/main" val="2667083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1143000" y="685800"/>
            <a:ext cx="4573588"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1" y="4343400"/>
            <a:ext cx="5486399" cy="369300"/>
          </a:xfrm>
          <a:prstGeom prst="rect">
            <a:avLst/>
          </a:prstGeom>
        </p:spPr>
        <p:txBody>
          <a:bodyPr lIns="91424" tIns="91424" rIns="91424" bIns="91424" anchor="t" anchorCtr="0">
            <a:sp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685801" y="6216150"/>
            <a:ext cx="5486399" cy="369300"/>
          </a:xfrm>
          <a:prstGeom prst="rect">
            <a:avLst/>
          </a:prstGeom>
        </p:spPr>
        <p:txBody>
          <a:bodyPr lIns="91424" tIns="91424" rIns="91424" bIns="91424" anchor="ctr" anchorCtr="0">
            <a:spAutoFit/>
          </a:bodyPr>
          <a:lstStyle/>
          <a:p>
            <a:endParaRPr/>
          </a:p>
        </p:txBody>
      </p:sp>
      <p:sp>
        <p:nvSpPr>
          <p:cNvPr id="127" name="Shape 127"/>
          <p:cNvSpPr>
            <a:spLocks noGrp="1" noRot="1" noChangeAspect="1"/>
          </p:cNvSpPr>
          <p:nvPr>
            <p:ph type="sldImg" idx="2"/>
          </p:nvPr>
        </p:nvSpPr>
        <p:spPr>
          <a:xfrm>
            <a:off x="1143000" y="685800"/>
            <a:ext cx="4573588"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US" smtClean="0">
              <a:latin typeface="Arial" charset="0"/>
              <a:ea typeface="ＭＳ Ｐゴシック" charset="-128"/>
            </a:endParaRPr>
          </a:p>
        </p:txBody>
      </p:sp>
      <p:sp>
        <p:nvSpPr>
          <p:cNvPr id="54276" name="Slide Number Placeholder 3"/>
          <p:cNvSpPr>
            <a:spLocks noGrp="1"/>
          </p:cNvSpPr>
          <p:nvPr>
            <p:ph type="sldNum" sz="quarter" idx="5"/>
          </p:nvPr>
        </p:nvSpPr>
        <p:spPr>
          <a:noFill/>
        </p:spPr>
        <p:txBody>
          <a:bodyPr/>
          <a:lstStyle/>
          <a:p>
            <a:fld id="{DBE7772D-9DAE-43AB-A90F-DA8E45BD02E4}" type="slidenum">
              <a:rPr lang="ar-SA" smtClean="0">
                <a:ea typeface="ＭＳ Ｐゴシック" charset="-128"/>
              </a:rPr>
              <a:pPr/>
              <a:t>6</a:t>
            </a:fld>
            <a:endParaRPr lang="en-US" smtClean="0">
              <a:ea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685801" y="6216150"/>
            <a:ext cx="5486399" cy="369300"/>
          </a:xfrm>
          <a:prstGeom prst="rect">
            <a:avLst/>
          </a:prstGeom>
        </p:spPr>
        <p:txBody>
          <a:bodyPr lIns="91424" tIns="91424" rIns="91424" bIns="91424" anchor="ctr" anchorCtr="0">
            <a:spAutoFit/>
          </a:bodyPr>
          <a:lstStyle/>
          <a:p>
            <a:endParaRPr/>
          </a:p>
        </p:txBody>
      </p:sp>
      <p:sp>
        <p:nvSpPr>
          <p:cNvPr id="178" name="Shape 178"/>
          <p:cNvSpPr>
            <a:spLocks noGrp="1" noRot="1" noChangeAspect="1"/>
          </p:cNvSpPr>
          <p:nvPr>
            <p:ph type="sldImg" idx="2"/>
          </p:nvPr>
        </p:nvSpPr>
        <p:spPr>
          <a:xfrm>
            <a:off x="1143000" y="685800"/>
            <a:ext cx="4573588"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Highest</a:t>
            </a:r>
            <a:r>
              <a:rPr lang="en-US" baseline="0" dirty="0" smtClean="0"/>
              <a:t> corruption level in China (not surprising), followed by US and Israel.</a:t>
            </a:r>
          </a:p>
          <a:p>
            <a:r>
              <a:rPr lang="en-US" baseline="0" dirty="0" smtClean="0"/>
              <a:t>The difference between China and U.S. is surprising given the lower CPI level in U.S. than in Israel. </a:t>
            </a:r>
          </a:p>
          <a:p>
            <a:r>
              <a:rPr lang="en-US" baseline="0" dirty="0" smtClean="0"/>
              <a:t>Number of corruption instances increased in last rounds of play (but there was no significant correlation between round number and  corruption).</a:t>
            </a:r>
          </a:p>
        </p:txBody>
      </p:sp>
      <p:sp>
        <p:nvSpPr>
          <p:cNvPr id="4" name="Slide Number Placeholder 3"/>
          <p:cNvSpPr>
            <a:spLocks noGrp="1"/>
          </p:cNvSpPr>
          <p:nvPr>
            <p:ph type="sldNum" sz="quarter" idx="10"/>
          </p:nvPr>
        </p:nvSpPr>
        <p:spPr/>
        <p:txBody>
          <a:bodyPr/>
          <a:lstStyle/>
          <a:p>
            <a:pPr>
              <a:defRPr/>
            </a:pPr>
            <a:fld id="{92D76183-7F1B-481B-AC49-C1E0601540BD}" type="slidenum">
              <a:rPr lang="he-IL" smtClean="0"/>
              <a:pPr>
                <a:defRPr/>
              </a:pPr>
              <a:t>11</a:t>
            </a:fld>
            <a:endParaRPr lang="en-US"/>
          </a:p>
        </p:txBody>
      </p:sp>
    </p:spTree>
    <p:extLst>
      <p:ext uri="{BB962C8B-B14F-4D97-AF65-F5344CB8AC3E}">
        <p14:creationId xmlns:p14="http://schemas.microsoft.com/office/powerpoint/2010/main" val="1679632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433">
              <a:defRPr/>
            </a:pPr>
            <a:r>
              <a:rPr lang="en-US" dirty="0">
                <a:latin typeface="Arial" pitchFamily="-65" charset="0"/>
                <a:ea typeface="ＭＳ Ｐゴシック" pitchFamily="-65" charset="-128"/>
                <a:cs typeface="ＭＳ Ｐゴシック" pitchFamily="-65" charset="-128"/>
              </a:rPr>
              <a:t>As expected, corruption decreases the total government score in each country. </a:t>
            </a:r>
          </a:p>
          <a:p>
            <a:pPr defTabSz="904433">
              <a:defRPr/>
            </a:pPr>
            <a:r>
              <a:rPr lang="en-US" dirty="0">
                <a:latin typeface="Arial" pitchFamily="-65" charset="0"/>
                <a:ea typeface="ＭＳ Ｐゴシック" pitchFamily="-65" charset="-128"/>
                <a:cs typeface="ＭＳ Ｐゴシック" pitchFamily="-65" charset="-128"/>
              </a:rPr>
              <a:t>Similar trends can be seen in China and Israel, with U.S. being surprisingly different. </a:t>
            </a:r>
          </a:p>
          <a:p>
            <a:pPr defTabSz="904433">
              <a:defRPr/>
            </a:pPr>
            <a:r>
              <a:rPr lang="en-US" dirty="0">
                <a:latin typeface="Arial" pitchFamily="-65" charset="0"/>
                <a:ea typeface="ＭＳ Ｐゴシック" pitchFamily="-65" charset="-128"/>
                <a:cs typeface="ＭＳ Ｐゴシック" pitchFamily="-65" charset="-128"/>
              </a:rPr>
              <a:t>The auctioneer significantly benefited from corruption in the U.S., but not in China and in Israel.</a:t>
            </a:r>
          </a:p>
          <a:p>
            <a:pPr defTabSz="904433">
              <a:defRPr/>
            </a:pPr>
            <a:r>
              <a:rPr lang="en-US" dirty="0">
                <a:latin typeface="Arial" pitchFamily="-65" charset="0"/>
                <a:ea typeface="ＭＳ Ｐゴシック" pitchFamily="-65" charset="-128"/>
                <a:cs typeface="ＭＳ Ｐゴシック" pitchFamily="-65" charset="-128"/>
              </a:rPr>
              <a:t>Winning bidders significantly benefited from corruption in Chin and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92D76183-7F1B-481B-AC49-C1E0601540BD}" type="slidenum">
              <a:rPr lang="he-IL" smtClean="0"/>
              <a:pPr>
                <a:defRPr/>
              </a:pPr>
              <a:t>12</a:t>
            </a:fld>
            <a:endParaRPr lang="en-US"/>
          </a:p>
        </p:txBody>
      </p:sp>
    </p:spTree>
    <p:extLst>
      <p:ext uri="{BB962C8B-B14F-4D97-AF65-F5344CB8AC3E}">
        <p14:creationId xmlns:p14="http://schemas.microsoft.com/office/powerpoint/2010/main" val="517834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t>
            </a:r>
            <a:r>
              <a:rPr lang="en-US" baseline="0" dirty="0" smtClean="0"/>
              <a:t>o explain this result we analyze the amount of chips sent by  the winning bidder in each country; as can be seen the bribery in China is significantly (</a:t>
            </a:r>
            <a:r>
              <a:rPr lang="en-US" baseline="0" dirty="0" err="1" smtClean="0"/>
              <a:t>unnessarily</a:t>
            </a:r>
            <a:r>
              <a:rPr lang="en-US" baseline="0" dirty="0" smtClean="0"/>
              <a:t>) higher than in the other countries.</a:t>
            </a:r>
            <a:endParaRPr lang="en-US" dirty="0"/>
          </a:p>
        </p:txBody>
      </p:sp>
      <p:sp>
        <p:nvSpPr>
          <p:cNvPr id="4" name="Slide Number Placeholder 3"/>
          <p:cNvSpPr>
            <a:spLocks noGrp="1"/>
          </p:cNvSpPr>
          <p:nvPr>
            <p:ph type="sldNum" sz="quarter" idx="10"/>
          </p:nvPr>
        </p:nvSpPr>
        <p:spPr/>
        <p:txBody>
          <a:bodyPr/>
          <a:lstStyle/>
          <a:p>
            <a:pPr>
              <a:defRPr/>
            </a:pPr>
            <a:fld id="{92D76183-7F1B-481B-AC49-C1E0601540BD}" type="slidenum">
              <a:rPr lang="he-IL" smtClean="0"/>
              <a:pPr>
                <a:defRPr/>
              </a:pPr>
              <a:t>13</a:t>
            </a:fld>
            <a:endParaRPr lang="en-US"/>
          </a:p>
        </p:txBody>
      </p:sp>
    </p:spTree>
    <p:extLst>
      <p:ext uri="{BB962C8B-B14F-4D97-AF65-F5344CB8AC3E}">
        <p14:creationId xmlns:p14="http://schemas.microsoft.com/office/powerpoint/2010/main" val="1232035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AB0BDE-DB37-4F8F-B4E7-7EB49BDD3E21}" type="datetime1">
              <a:rPr lang="en-US" smtClean="0"/>
              <a:pPr/>
              <a:t>6/14/2014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37262-14D0-4467-8DBA-E04A6AA4AC41}" type="slidenum">
              <a:rPr lang="en-US" smtClean="0"/>
              <a:pPr/>
              <a:t>‹#›</a:t>
            </a:fld>
            <a:endParaRPr lang="en-US"/>
          </a:p>
        </p:txBody>
      </p:sp>
    </p:spTree>
    <p:extLst>
      <p:ext uri="{BB962C8B-B14F-4D97-AF65-F5344CB8AC3E}">
        <p14:creationId xmlns:p14="http://schemas.microsoft.com/office/powerpoint/2010/main" val="3682873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C8DB1F-48F7-424C-96EF-52C09A484D55}" type="datetime1">
              <a:rPr lang="en-US" smtClean="0"/>
              <a:pPr/>
              <a:t>6/14/2014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37262-14D0-4467-8DBA-E04A6AA4AC41}" type="slidenum">
              <a:rPr lang="en-US" smtClean="0"/>
              <a:pPr/>
              <a:t>‹#›</a:t>
            </a:fld>
            <a:endParaRPr lang="en-US"/>
          </a:p>
        </p:txBody>
      </p:sp>
    </p:spTree>
    <p:extLst>
      <p:ext uri="{BB962C8B-B14F-4D97-AF65-F5344CB8AC3E}">
        <p14:creationId xmlns:p14="http://schemas.microsoft.com/office/powerpoint/2010/main" val="4239369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0A4538-DC4E-46E8-BC75-37109E8D05A5}" type="datetime1">
              <a:rPr lang="en-US" smtClean="0"/>
              <a:pPr/>
              <a:t>6/14/2014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37262-14D0-4467-8DBA-E04A6AA4AC41}" type="slidenum">
              <a:rPr lang="en-US" smtClean="0"/>
              <a:pPr/>
              <a:t>‹#›</a:t>
            </a:fld>
            <a:endParaRPr lang="en-US"/>
          </a:p>
        </p:txBody>
      </p:sp>
    </p:spTree>
    <p:extLst>
      <p:ext uri="{BB962C8B-B14F-4D97-AF65-F5344CB8AC3E}">
        <p14:creationId xmlns:p14="http://schemas.microsoft.com/office/powerpoint/2010/main" val="4134761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fld id="{FD09B0B2-DBC0-4320-A9C6-A4A8766362DC}" type="datetime1">
              <a:rPr lang="en-US" smtClean="0"/>
              <a:pPr>
                <a:defRPr/>
              </a:pPr>
              <a:t>6/14/2014</a:t>
            </a:fld>
            <a:endParaRPr lang="en-US"/>
          </a:p>
        </p:txBody>
      </p:sp>
      <p:sp>
        <p:nvSpPr>
          <p:cNvPr id="19" name="Footer Placeholder 18"/>
          <p:cNvSpPr>
            <a:spLocks noGrp="1"/>
          </p:cNvSpPr>
          <p:nvPr>
            <p:ph type="ftr" sz="quarter" idx="11"/>
          </p:nvPr>
        </p:nvSpPr>
        <p:spPr/>
        <p:txBody>
          <a:bodyPr/>
          <a:lstStyle/>
          <a:p>
            <a:pPr>
              <a:defRPr/>
            </a:pPr>
            <a:endParaRPr lang="en-US"/>
          </a:p>
        </p:txBody>
      </p:sp>
      <p:sp>
        <p:nvSpPr>
          <p:cNvPr id="27" name="Slide Number Placeholder 26"/>
          <p:cNvSpPr>
            <a:spLocks noGrp="1"/>
          </p:cNvSpPr>
          <p:nvPr>
            <p:ph type="sldNum" sz="quarter" idx="12"/>
          </p:nvPr>
        </p:nvSpPr>
        <p:spPr/>
        <p:txBody>
          <a:bodyPr/>
          <a:lstStyle/>
          <a:p>
            <a:fld id="{9299FC37-8B9E-4D91-A886-6458AA2FFEC3}" type="slidenum">
              <a:rPr lang="he-IL"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E292055F-F35B-4940-BAC2-53997839448D}" type="datetime1">
              <a:rPr lang="en-US" smtClean="0"/>
              <a:pPr>
                <a:defRPr/>
              </a:pPr>
              <a:t>6/14/2014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0976B79-0DD0-4D71-841F-0C38EA70C66A}" type="slidenum">
              <a:rPr lang="he-IL" smtClean="0"/>
              <a:pPr/>
              <a:t>‹#›</a:t>
            </a:fld>
            <a:endParaRPr lang="en-US"/>
          </a:p>
        </p:txBody>
      </p:sp>
      <p:pic>
        <p:nvPicPr>
          <p:cNvPr id="8" name="Picture 2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53779" y="-6804"/>
            <a:ext cx="15938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E5203101-55DC-48E6-AE61-0B824069F32E}" type="datetime1">
              <a:rPr lang="en-US" smtClean="0"/>
              <a:pPr>
                <a:defRPr/>
              </a:pPr>
              <a:t>6/14/2014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A5054E4E-60AB-4158-A3B3-587A3E56C98C}" type="slidenum">
              <a:rPr lang="he-IL" smtClean="0"/>
              <a:pPr/>
              <a:t>‹#›</a:t>
            </a:fld>
            <a:endParaRPr lang="en-US"/>
          </a:p>
        </p:txBody>
      </p:sp>
      <p:pic>
        <p:nvPicPr>
          <p:cNvPr id="7" name="Picture 2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43800" y="0"/>
            <a:ext cx="15938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E4BF522D-EB80-4501-B690-1757A6BCC306}" type="datetime1">
              <a:rPr lang="en-US" smtClean="0"/>
              <a:pPr>
                <a:defRPr/>
              </a:pPr>
              <a:t>6/14/2014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2518A6EB-A327-42C3-8632-4F3C4C06ECCD}" type="slidenum">
              <a:rPr lang="he-IL" smtClean="0"/>
              <a:pPr/>
              <a:t>‹#›</a:t>
            </a:fld>
            <a:endParaRPr lang="en-US"/>
          </a:p>
        </p:txBody>
      </p:sp>
      <p:pic>
        <p:nvPicPr>
          <p:cNvPr id="8" name="Picture 2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43800" y="0"/>
            <a:ext cx="15938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0498278F-4ECD-4F1A-9298-872EA994CE3C}" type="datetime1">
              <a:rPr lang="en-US" smtClean="0"/>
              <a:pPr>
                <a:defRPr/>
              </a:pPr>
              <a:t>6/14/2014</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9CFB80CF-FA5F-494F-84D5-F071B3B25218}" type="slidenum">
              <a:rPr lang="he-IL" smtClean="0"/>
              <a:pPr/>
              <a:t>‹#›</a:t>
            </a:fld>
            <a:endParaRPr lang="en-US"/>
          </a:p>
        </p:txBody>
      </p:sp>
      <p:pic>
        <p:nvPicPr>
          <p:cNvPr id="10" name="Picture 2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43800" y="0"/>
            <a:ext cx="15938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0E417726-08E5-46BA-840E-4B5F2351CCB5}" type="datetime1">
              <a:rPr lang="en-US" smtClean="0"/>
              <a:pPr>
                <a:defRPr/>
              </a:pPr>
              <a:t>6/14/2014</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CC2F0B92-0978-4ECA-85EF-A83EE21CC228}" type="slidenum">
              <a:rPr lang="he-IL" smtClean="0"/>
              <a:pPr/>
              <a:t>‹#›</a:t>
            </a:fld>
            <a:endParaRPr lang="en-US"/>
          </a:p>
        </p:txBody>
      </p:sp>
      <p:pic>
        <p:nvPicPr>
          <p:cNvPr id="6" name="Picture 2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43800" y="0"/>
            <a:ext cx="15938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902F76F-E92C-4D80-99EB-57D5E098F889}" type="datetime1">
              <a:rPr lang="en-US" smtClean="0"/>
              <a:pPr>
                <a:defRPr/>
              </a:pPr>
              <a:t>6/14/2014</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6A1307F6-D9F1-4609-B42B-40F096E9813F}" type="slidenum">
              <a:rPr lang="he-IL" smtClean="0"/>
              <a:pPr/>
              <a:t>‹#›</a:t>
            </a:fld>
            <a:endParaRPr lang="en-US"/>
          </a:p>
        </p:txBody>
      </p:sp>
      <p:pic>
        <p:nvPicPr>
          <p:cNvPr id="5" name="Picture 2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43800" y="0"/>
            <a:ext cx="15938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BF6E1B75-EF87-4FAC-827D-6CB40DD4AD88}" type="datetime1">
              <a:rPr lang="en-US" smtClean="0"/>
              <a:pPr>
                <a:defRPr/>
              </a:pPr>
              <a:t>6/14/2014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3309EF2A-AF2A-4BA2-88A4-0DE8CBD10AB4}" type="slidenum">
              <a:rPr lang="he-IL" smtClean="0"/>
              <a:pPr/>
              <a:t>‹#›</a:t>
            </a:fld>
            <a:endParaRPr lang="en-US"/>
          </a:p>
        </p:txBody>
      </p:sp>
      <p:pic>
        <p:nvPicPr>
          <p:cNvPr id="8" name="Picture 7" descr="MAS_Logo.JPG"/>
          <p:cNvPicPr>
            <a:picLocks noChangeAspect="1"/>
          </p:cNvPicPr>
          <p:nvPr userDrawn="1"/>
        </p:nvPicPr>
        <p:blipFill>
          <a:blip r:embed="rId2" cstate="print"/>
          <a:stretch>
            <a:fillRect/>
          </a:stretch>
        </p:blipFill>
        <p:spPr>
          <a:xfrm>
            <a:off x="0" y="6248400"/>
            <a:ext cx="1411301" cy="6096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683709-1137-484C-8EF3-9652EE54A53F}" type="datetime1">
              <a:rPr lang="en-US" smtClean="0"/>
              <a:pPr/>
              <a:t>6/14/2014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37262-14D0-4467-8DBA-E04A6AA4AC41}" type="slidenum">
              <a:rPr lang="en-US" smtClean="0"/>
              <a:pPr/>
              <a:t>‹#›</a:t>
            </a:fld>
            <a:endParaRPr lang="en-US"/>
          </a:p>
        </p:txBody>
      </p:sp>
    </p:spTree>
    <p:extLst>
      <p:ext uri="{BB962C8B-B14F-4D97-AF65-F5344CB8AC3E}">
        <p14:creationId xmlns:p14="http://schemas.microsoft.com/office/powerpoint/2010/main" val="5768201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21287320-1CD4-47A1-B810-6009BB15B047}" type="datetime1">
              <a:rPr lang="en-US" smtClean="0"/>
              <a:pPr>
                <a:defRPr/>
              </a:pPr>
              <a:t>6/14/2014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683CF426-A172-4D6E-9EDA-AF44175448F5}" type="slidenum">
              <a:rPr lang="he-IL"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pic>
        <p:nvPicPr>
          <p:cNvPr id="13" name="Picture 2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43800" y="0"/>
            <a:ext cx="15938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8FEEE29B-C185-40CC-82FC-79258620072E}" type="datetime1">
              <a:rPr lang="en-US" smtClean="0"/>
              <a:pPr>
                <a:defRPr/>
              </a:pPr>
              <a:t>6/14/2014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4D9B7B9-5FB1-497D-AC97-3A2E1F9080D2}" type="slidenum">
              <a:rPr lang="he-IL" smtClean="0"/>
              <a:pPr/>
              <a:t>‹#›</a:t>
            </a:fld>
            <a:endParaRPr lang="en-US"/>
          </a:p>
        </p:txBody>
      </p:sp>
      <p:pic>
        <p:nvPicPr>
          <p:cNvPr id="7" name="Picture 2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43800" y="0"/>
            <a:ext cx="15938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6D64B842-A07C-4C4D-8D4E-26227652F61F}" type="datetime1">
              <a:rPr lang="en-US" smtClean="0"/>
              <a:pPr>
                <a:defRPr/>
              </a:pPr>
              <a:t>6/14/2014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C6EF1CB-8425-4103-9BBA-F1F60B99CA27}" type="slidenum">
              <a:rPr lang="he-IL"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462B82-E5F1-4C3A-8681-42BBA3BCB25D}" type="datetime1">
              <a:rPr lang="en-US" smtClean="0"/>
              <a:pPr/>
              <a:t>6/14/2014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37262-14D0-4467-8DBA-E04A6AA4AC41}" type="slidenum">
              <a:rPr lang="en-US" smtClean="0"/>
              <a:pPr/>
              <a:t>‹#›</a:t>
            </a:fld>
            <a:endParaRPr lang="en-US"/>
          </a:p>
        </p:txBody>
      </p:sp>
    </p:spTree>
    <p:extLst>
      <p:ext uri="{BB962C8B-B14F-4D97-AF65-F5344CB8AC3E}">
        <p14:creationId xmlns:p14="http://schemas.microsoft.com/office/powerpoint/2010/main" val="3101496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8026B9-2F56-42B0-81EF-C15BBAEC6277}" type="datetime1">
              <a:rPr lang="en-US" smtClean="0"/>
              <a:pPr/>
              <a:t>6/14/2014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37262-14D0-4467-8DBA-E04A6AA4AC41}" type="slidenum">
              <a:rPr lang="en-US" smtClean="0"/>
              <a:pPr/>
              <a:t>‹#›</a:t>
            </a:fld>
            <a:endParaRPr lang="en-US"/>
          </a:p>
        </p:txBody>
      </p:sp>
    </p:spTree>
    <p:extLst>
      <p:ext uri="{BB962C8B-B14F-4D97-AF65-F5344CB8AC3E}">
        <p14:creationId xmlns:p14="http://schemas.microsoft.com/office/powerpoint/2010/main" val="1452170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2FCDEA-8172-4E2E-B1E7-9E410456F372}" type="datetime1">
              <a:rPr lang="en-US" smtClean="0"/>
              <a:pPr/>
              <a:t>6/14/2014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737262-14D0-4467-8DBA-E04A6AA4AC41}" type="slidenum">
              <a:rPr lang="en-US" smtClean="0"/>
              <a:pPr/>
              <a:t>‹#›</a:t>
            </a:fld>
            <a:endParaRPr lang="en-US"/>
          </a:p>
        </p:txBody>
      </p:sp>
    </p:spTree>
    <p:extLst>
      <p:ext uri="{BB962C8B-B14F-4D97-AF65-F5344CB8AC3E}">
        <p14:creationId xmlns:p14="http://schemas.microsoft.com/office/powerpoint/2010/main" val="3267858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5A2BCD-164F-4E00-8300-779C2A49B20A}" type="datetime1">
              <a:rPr lang="en-US" smtClean="0"/>
              <a:pPr/>
              <a:t>6/14/2014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737262-14D0-4467-8DBA-E04A6AA4AC41}" type="slidenum">
              <a:rPr lang="en-US" smtClean="0"/>
              <a:pPr/>
              <a:t>‹#›</a:t>
            </a:fld>
            <a:endParaRPr lang="en-US"/>
          </a:p>
        </p:txBody>
      </p:sp>
    </p:spTree>
    <p:extLst>
      <p:ext uri="{BB962C8B-B14F-4D97-AF65-F5344CB8AC3E}">
        <p14:creationId xmlns:p14="http://schemas.microsoft.com/office/powerpoint/2010/main" val="1941864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6BF51C-7687-4ECE-854E-144C30237615}" type="datetime1">
              <a:rPr lang="en-US" smtClean="0"/>
              <a:pPr/>
              <a:t>6/14/2014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737262-14D0-4467-8DBA-E04A6AA4AC41}" type="slidenum">
              <a:rPr lang="en-US" smtClean="0"/>
              <a:pPr/>
              <a:t>‹#›</a:t>
            </a:fld>
            <a:endParaRPr lang="en-US"/>
          </a:p>
        </p:txBody>
      </p:sp>
    </p:spTree>
    <p:extLst>
      <p:ext uri="{BB962C8B-B14F-4D97-AF65-F5344CB8AC3E}">
        <p14:creationId xmlns:p14="http://schemas.microsoft.com/office/powerpoint/2010/main" val="3779148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81FA22-8877-4E99-AEE8-FFD2E0BDE069}" type="datetime1">
              <a:rPr lang="en-US" smtClean="0"/>
              <a:pPr/>
              <a:t>6/14/2014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37262-14D0-4467-8DBA-E04A6AA4AC41}" type="slidenum">
              <a:rPr lang="en-US" smtClean="0"/>
              <a:pPr/>
              <a:t>‹#›</a:t>
            </a:fld>
            <a:endParaRPr lang="en-US"/>
          </a:p>
        </p:txBody>
      </p:sp>
    </p:spTree>
    <p:extLst>
      <p:ext uri="{BB962C8B-B14F-4D97-AF65-F5344CB8AC3E}">
        <p14:creationId xmlns:p14="http://schemas.microsoft.com/office/powerpoint/2010/main" val="3653978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1926EA-9C45-41B1-8EB0-4FD40DF0B755}" type="datetime1">
              <a:rPr lang="en-US" smtClean="0"/>
              <a:pPr/>
              <a:t>6/14/2014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37262-14D0-4467-8DBA-E04A6AA4AC41}" type="slidenum">
              <a:rPr lang="en-US" smtClean="0"/>
              <a:pPr/>
              <a:t>‹#›</a:t>
            </a:fld>
            <a:endParaRPr lang="en-US"/>
          </a:p>
        </p:txBody>
      </p:sp>
    </p:spTree>
    <p:extLst>
      <p:ext uri="{BB962C8B-B14F-4D97-AF65-F5344CB8AC3E}">
        <p14:creationId xmlns:p14="http://schemas.microsoft.com/office/powerpoint/2010/main" val="3159627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2EA6B3-5BF8-4D62-97BE-524A48579EB0}" type="datetime1">
              <a:rPr lang="en-US" smtClean="0"/>
              <a:pPr/>
              <a:t>6/14/2014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737262-14D0-4467-8DBA-E04A6AA4AC41}" type="slidenum">
              <a:rPr lang="en-US" smtClean="0"/>
              <a:pPr/>
              <a:t>‹#›</a:t>
            </a:fld>
            <a:endParaRPr lang="en-US"/>
          </a:p>
        </p:txBody>
      </p:sp>
      <p:pic>
        <p:nvPicPr>
          <p:cNvPr id="7" name="Picture 20"/>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543800" y="0"/>
            <a:ext cx="15938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5850133"/>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rtl="0" eaLnBrk="1" latinLnBrk="0" hangingPunct="1">
              <a:defRPr kumimoji="0" sz="1200">
                <a:solidFill>
                  <a:schemeClr val="tx2">
                    <a:shade val="90000"/>
                  </a:schemeClr>
                </a:solidFill>
              </a:defRPr>
            </a:lvl1pPr>
          </a:lstStyle>
          <a:p>
            <a:pPr>
              <a:defRPr/>
            </a:pPr>
            <a:fld id="{D5A11594-0F15-4CA9-9131-4A91B147BE41}" type="datetime1">
              <a:rPr lang="en-US" smtClean="0"/>
              <a:pPr>
                <a:defRPr/>
              </a:pPr>
              <a:t>6/14/2014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rtl="0"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rtl="0" eaLnBrk="1" latinLnBrk="0" hangingPunct="1">
              <a:defRPr kumimoji="0" sz="1200">
                <a:solidFill>
                  <a:schemeClr val="tx2">
                    <a:shade val="90000"/>
                  </a:schemeClr>
                </a:solidFill>
              </a:defRPr>
            </a:lvl1pPr>
          </a:lstStyle>
          <a:p>
            <a:fld id="{D01A3725-2CDC-4D81-9749-AD21EC7D40AA}" type="slidenum">
              <a:rPr lang="he-IL"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rtl="0"/>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rtl="0"/>
              <a:endParaRPr kumimoji="0" lang="en-US"/>
            </a:p>
          </p:txBody>
        </p:sp>
      </p:gr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r"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27.jpeg"/><Relationship Id="rId2" Type="http://schemas.openxmlformats.org/officeDocument/2006/relationships/slideLayout" Target="../slideLayouts/slideLayout17.xml"/><Relationship Id="rId1" Type="http://schemas.openxmlformats.org/officeDocument/2006/relationships/vmlDrawing" Target="../drawings/vmlDrawing1.vml"/><Relationship Id="rId6" Type="http://schemas.openxmlformats.org/officeDocument/2006/relationships/image" Target="../media/image9.jpeg"/><Relationship Id="rId5" Type="http://schemas.openxmlformats.org/officeDocument/2006/relationships/image" Target="../media/image28.png"/><Relationship Id="rId4" Type="http://schemas.openxmlformats.org/officeDocument/2006/relationships/oleObject" Target="../embeddings/Microsoft_Excel_97-2003_Worksheet1.xls"/></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17.xml"/><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9.jpeg"/><Relationship Id="rId5" Type="http://schemas.openxmlformats.org/officeDocument/2006/relationships/image" Target="../media/image27.jpe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13.xml"/><Relationship Id="rId6" Type="http://schemas.openxmlformats.org/officeDocument/2006/relationships/image" Target="../media/image37.jpeg"/><Relationship Id="rId11" Type="http://schemas.openxmlformats.org/officeDocument/2006/relationships/image" Target="../media/image42.jpeg"/><Relationship Id="rId5" Type="http://schemas.openxmlformats.org/officeDocument/2006/relationships/image" Target="../media/image36.jpeg"/><Relationship Id="rId10" Type="http://schemas.openxmlformats.org/officeDocument/2006/relationships/image" Target="../media/image41.jpeg"/><Relationship Id="rId4" Type="http://schemas.openxmlformats.org/officeDocument/2006/relationships/image" Target="../media/image35.jpeg"/><Relationship Id="rId9" Type="http://schemas.openxmlformats.org/officeDocument/2006/relationships/image" Target="../media/image40.jpeg"/></Relationships>
</file>

<file path=ppt/slides/_rels/slide36.xml.rels><?xml version="1.0" encoding="UTF-8" standalone="yes"?>
<Relationships xmlns="http://schemas.openxmlformats.org/package/2006/relationships"><Relationship Id="rId8" Type="http://schemas.openxmlformats.org/officeDocument/2006/relationships/image" Target="../media/image48.jpeg"/><Relationship Id="rId13" Type="http://schemas.openxmlformats.org/officeDocument/2006/relationships/image" Target="../media/image52.jpeg"/><Relationship Id="rId3" Type="http://schemas.openxmlformats.org/officeDocument/2006/relationships/image" Target="../media/image44.jpeg"/><Relationship Id="rId7" Type="http://schemas.openxmlformats.org/officeDocument/2006/relationships/image" Target="https://ci4.googleusercontent.com/proxy/Ww_cOtoqEWsWfDIhHyqUAB-Lfl-XeqWXnKZ_uK8E_QaMbXQaca9NhwKu5hABQEz-ORxkpnnYAdFeRcFK=s0-d-e1-ft#http://azariaa.com/Content/picture.jpg" TargetMode="External"/><Relationship Id="rId12" Type="http://schemas.openxmlformats.org/officeDocument/2006/relationships/image" Target="../media/image51.jpeg"/><Relationship Id="rId2" Type="http://schemas.openxmlformats.org/officeDocument/2006/relationships/image" Target="../media/image43.jpeg"/><Relationship Id="rId1" Type="http://schemas.openxmlformats.org/officeDocument/2006/relationships/slideLayout" Target="../slideLayouts/slideLayout13.xml"/><Relationship Id="rId6" Type="http://schemas.openxmlformats.org/officeDocument/2006/relationships/image" Target="../media/image47.jpeg"/><Relationship Id="rId11" Type="http://schemas.openxmlformats.org/officeDocument/2006/relationships/hyperlink" Target="http://www.cs.cmu.edu/~paruchur/" TargetMode="External"/><Relationship Id="rId5" Type="http://schemas.openxmlformats.org/officeDocument/2006/relationships/image" Target="../media/image46.jpeg"/><Relationship Id="rId10" Type="http://schemas.openxmlformats.org/officeDocument/2006/relationships/image" Target="../media/image50.jpeg"/><Relationship Id="rId4" Type="http://schemas.openxmlformats.org/officeDocument/2006/relationships/image" Target="../media/image45.jpeg"/><Relationship Id="rId9" Type="http://schemas.openxmlformats.org/officeDocument/2006/relationships/image" Target="../media/image49.png"/></Relationships>
</file>

<file path=ppt/slides/_rels/slide3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AutoShape 2"/>
          <p:cNvSpPr>
            <a:spLocks noGrp="1" noChangeArrowheads="1"/>
          </p:cNvSpPr>
          <p:nvPr>
            <p:ph type="ctrTitle"/>
          </p:nvPr>
        </p:nvSpPr>
        <p:spPr>
          <a:xfrm>
            <a:off x="-381000" y="1752600"/>
            <a:ext cx="9601200" cy="5410200"/>
          </a:xfrm>
        </p:spPr>
        <p:txBody>
          <a:bodyPr>
            <a:normAutofit fontScale="90000"/>
          </a:bodyPr>
          <a:lstStyle/>
          <a:p>
            <a:pPr algn="ctr"/>
            <a:r>
              <a:rPr lang="en-US" sz="4400" dirty="0" smtClean="0"/>
              <a:t/>
            </a:r>
            <a:br>
              <a:rPr lang="en-US" sz="4400" dirty="0" smtClean="0"/>
            </a:br>
            <a:r>
              <a:rPr lang="en-US" sz="4400" dirty="0"/>
              <a:t/>
            </a:r>
            <a:br>
              <a:rPr lang="en-US" sz="4400" dirty="0"/>
            </a:br>
            <a:r>
              <a:rPr lang="en-US" sz="4400" dirty="0" smtClean="0"/>
              <a:t/>
            </a:r>
            <a:br>
              <a:rPr lang="en-US" sz="4400" dirty="0" smtClean="0"/>
            </a:br>
            <a:r>
              <a:rPr lang="en-US" sz="4400" dirty="0"/>
              <a:t/>
            </a:r>
            <a:br>
              <a:rPr lang="en-US" sz="4400" dirty="0"/>
            </a:br>
            <a:r>
              <a:rPr lang="en-US" sz="4900" dirty="0">
                <a:solidFill>
                  <a:schemeClr val="tx1"/>
                </a:solidFill>
                <a:effectLst/>
              </a:rPr>
              <a:t>Intelligent Systems </a:t>
            </a:r>
            <a:r>
              <a:rPr lang="en-US" sz="4900" dirty="0" smtClean="0">
                <a:solidFill>
                  <a:schemeClr val="tx1"/>
                </a:solidFill>
                <a:effectLst/>
              </a:rPr>
              <a:t>for</a:t>
            </a:r>
            <a:r>
              <a:rPr lang="en-US" sz="4900" dirty="0">
                <a:solidFill>
                  <a:schemeClr val="tx1"/>
                </a:solidFill>
                <a:effectLst/>
              </a:rPr>
              <a:t> Homeland </a:t>
            </a:r>
            <a:r>
              <a:rPr lang="en-US" sz="4900" dirty="0" smtClean="0">
                <a:solidFill>
                  <a:schemeClr val="tx1"/>
                </a:solidFill>
                <a:effectLst/>
              </a:rPr>
              <a:t>Security</a:t>
            </a:r>
            <a:br>
              <a:rPr lang="en-US" sz="4900" dirty="0" smtClean="0">
                <a:solidFill>
                  <a:schemeClr val="tx1"/>
                </a:solidFill>
                <a:effectLst/>
              </a:rPr>
            </a:br>
            <a:r>
              <a:rPr lang="en-US" sz="4000" b="0" dirty="0" smtClean="0">
                <a:effectLst/>
              </a:rPr>
              <a:t/>
            </a:r>
            <a:br>
              <a:rPr lang="en-US" sz="4000" b="0" dirty="0" smtClean="0">
                <a:effectLst/>
              </a:rPr>
            </a:br>
            <a:r>
              <a:rPr lang="en-US" sz="4000" dirty="0" smtClean="0">
                <a:solidFill>
                  <a:schemeClr val="tx1">
                    <a:lumMod val="75000"/>
                  </a:schemeClr>
                </a:solidFill>
                <a:effectLst/>
              </a:rPr>
              <a:t>Sarit Kraus</a:t>
            </a:r>
            <a:br>
              <a:rPr lang="en-US" sz="4000" dirty="0" smtClean="0">
                <a:solidFill>
                  <a:schemeClr val="tx1">
                    <a:lumMod val="75000"/>
                  </a:schemeClr>
                </a:solidFill>
                <a:effectLst/>
              </a:rPr>
            </a:br>
            <a:r>
              <a:rPr lang="en-US" sz="4000" dirty="0" err="1" smtClean="0">
                <a:solidFill>
                  <a:schemeClr val="tx1">
                    <a:lumMod val="75000"/>
                  </a:schemeClr>
                </a:solidFill>
                <a:effectLst/>
              </a:rPr>
              <a:t>Dept</a:t>
            </a:r>
            <a:r>
              <a:rPr lang="en-US" sz="4000" dirty="0" smtClean="0">
                <a:solidFill>
                  <a:schemeClr val="tx1">
                    <a:lumMod val="75000"/>
                  </a:schemeClr>
                </a:solidFill>
                <a:effectLst/>
              </a:rPr>
              <a:t> of Computer Science</a:t>
            </a:r>
            <a:br>
              <a:rPr lang="en-US" sz="4000" dirty="0" smtClean="0">
                <a:solidFill>
                  <a:schemeClr val="tx1">
                    <a:lumMod val="75000"/>
                  </a:schemeClr>
                </a:solidFill>
                <a:effectLst/>
              </a:rPr>
            </a:br>
            <a:r>
              <a:rPr lang="en-US" sz="4000" dirty="0" smtClean="0">
                <a:solidFill>
                  <a:schemeClr val="tx1">
                    <a:lumMod val="75000"/>
                  </a:schemeClr>
                </a:solidFill>
                <a:effectLst/>
              </a:rPr>
              <a:t>Bar-Ilan University</a:t>
            </a:r>
            <a:br>
              <a:rPr lang="en-US" sz="4000" dirty="0" smtClean="0">
                <a:solidFill>
                  <a:schemeClr val="tx1">
                    <a:lumMod val="75000"/>
                  </a:schemeClr>
                </a:solidFill>
                <a:effectLst/>
              </a:rPr>
            </a:br>
            <a:r>
              <a:rPr lang="en-US" sz="4000" dirty="0" smtClean="0">
                <a:solidFill>
                  <a:schemeClr val="tx1">
                    <a:lumMod val="75000"/>
                  </a:schemeClr>
                </a:solidFill>
                <a:effectLst/>
              </a:rPr>
              <a:t>Israel</a:t>
            </a:r>
            <a:r>
              <a:rPr lang="en-US" sz="4000" dirty="0" smtClean="0">
                <a:solidFill>
                  <a:schemeClr val="tx2">
                    <a:lumMod val="25000"/>
                  </a:schemeClr>
                </a:solidFill>
                <a:effectLst>
                  <a:outerShdw blurRad="38100" dist="38100" dir="2700000" algn="tl">
                    <a:srgbClr val="000000">
                      <a:alpha val="43137"/>
                    </a:srgbClr>
                  </a:outerShdw>
                </a:effectLst>
              </a:rPr>
              <a:t/>
            </a:r>
            <a:br>
              <a:rPr lang="en-US" sz="4000" dirty="0" smtClean="0">
                <a:solidFill>
                  <a:schemeClr val="tx2">
                    <a:lumMod val="25000"/>
                  </a:schemeClr>
                </a:solidFill>
                <a:effectLst>
                  <a:outerShdw blurRad="38100" dist="38100" dir="2700000" algn="tl">
                    <a:srgbClr val="000000">
                      <a:alpha val="43137"/>
                    </a:srgbClr>
                  </a:outerShdw>
                </a:effectLst>
              </a:rPr>
            </a:br>
            <a:r>
              <a:rPr lang="en-US" sz="4000" dirty="0" smtClean="0"/>
              <a:t/>
            </a:r>
            <a:br>
              <a:rPr lang="en-US" sz="4000" dirty="0" smtClean="0"/>
            </a:br>
            <a:r>
              <a:rPr lang="en-US" sz="4400" dirty="0" smtClean="0"/>
              <a:t/>
            </a:r>
            <a:br>
              <a:rPr lang="en-US" sz="4400" dirty="0" smtClean="0"/>
            </a:br>
            <a:endParaRPr lang="en-US" sz="4400" dirty="0" smtClean="0"/>
          </a:p>
        </p:txBody>
      </p:sp>
      <p:sp>
        <p:nvSpPr>
          <p:cNvPr id="2" name="Slide Number Placeholder 1"/>
          <p:cNvSpPr>
            <a:spLocks noGrp="1"/>
          </p:cNvSpPr>
          <p:nvPr>
            <p:ph type="sldNum" sz="quarter" idx="12"/>
          </p:nvPr>
        </p:nvSpPr>
        <p:spPr/>
        <p:txBody>
          <a:bodyPr/>
          <a:lstStyle/>
          <a:p>
            <a:fld id="{9299FC37-8B9E-4D91-A886-6458AA2FFEC3}" type="slidenum">
              <a:rPr lang="he-IL" smtClean="0"/>
              <a:pPr/>
              <a:t>1</a:t>
            </a:fld>
            <a:endParaRPr lang="en-US"/>
          </a:p>
        </p:txBody>
      </p:sp>
      <p:sp>
        <p:nvSpPr>
          <p:cNvPr id="4" name="Rectangle 3"/>
          <p:cNvSpPr/>
          <p:nvPr/>
        </p:nvSpPr>
        <p:spPr>
          <a:xfrm>
            <a:off x="2757110" y="4953000"/>
            <a:ext cx="4253289" cy="646331"/>
          </a:xfrm>
          <a:prstGeom prst="rect">
            <a:avLst/>
          </a:prstGeom>
        </p:spPr>
        <p:txBody>
          <a:bodyPr wrap="square">
            <a:spAutoFit/>
          </a:bodyPr>
          <a:lstStyle/>
          <a:p>
            <a:pPr marL="39688" indent="0" algn="ctr" eaLnBrk="1" hangingPunct="1">
              <a:buFont typeface="Arial" charset="0"/>
              <a:buNone/>
            </a:pPr>
            <a:r>
              <a:rPr lang="en-US" sz="3600" b="1" dirty="0" smtClean="0">
                <a:solidFill>
                  <a:schemeClr val="bg1"/>
                </a:solidFill>
                <a:latin typeface="Times New Roman" pitchFamily="-107" charset="0"/>
                <a:cs typeface="Times New Roman" pitchFamily="-107" charset="0"/>
                <a:sym typeface="Times New Roman" pitchFamily="-107" charset="0"/>
              </a:rPr>
              <a:t>sarit@cs.biu.ac.il</a:t>
            </a:r>
            <a:endParaRPr lang="en-US" sz="3600" b="1" dirty="0" smtClean="0">
              <a:solidFill>
                <a:schemeClr val="bg1"/>
              </a:solidFill>
              <a:latin typeface="Courier New" pitchFamily="-107" charset="0"/>
              <a:sym typeface="Courier New" pitchFamily="-107" charset="0"/>
            </a:endParaRPr>
          </a:p>
        </p:txBody>
      </p:sp>
      <p:sp>
        <p:nvSpPr>
          <p:cNvPr id="6" name="Rectangle 5"/>
          <p:cNvSpPr/>
          <p:nvPr/>
        </p:nvSpPr>
        <p:spPr>
          <a:xfrm>
            <a:off x="1663639" y="5486400"/>
            <a:ext cx="5803961" cy="584775"/>
          </a:xfrm>
          <a:prstGeom prst="rect">
            <a:avLst/>
          </a:prstGeom>
        </p:spPr>
        <p:txBody>
          <a:bodyPr wrap="none">
            <a:spAutoFit/>
          </a:bodyPr>
          <a:lstStyle/>
          <a:p>
            <a:r>
              <a:rPr lang="en-US" sz="3200" b="1" dirty="0" smtClean="0">
                <a:solidFill>
                  <a:schemeClr val="bg1"/>
                </a:solidFill>
              </a:rPr>
              <a:t>http://www.cs.biu.ac.il/~sarit/</a:t>
            </a:r>
            <a:endParaRPr lang="en-US" sz="3200" b="1" dirty="0">
              <a:solidFill>
                <a:schemeClr val="bg1"/>
              </a:solidFill>
            </a:endParaRPr>
          </a:p>
        </p:txBody>
      </p:sp>
      <p:pic>
        <p:nvPicPr>
          <p:cNvPr id="7" name="Picture 6" descr="http://erc.europa.eu/sites/default/files/content/ERC_logo.JPG"/>
          <p:cNvPicPr/>
          <p:nvPr/>
        </p:nvPicPr>
        <p:blipFill>
          <a:blip r:embed="rId3" cstate="print"/>
          <a:srcRect/>
          <a:stretch>
            <a:fillRect/>
          </a:stretch>
        </p:blipFill>
        <p:spPr bwMode="auto">
          <a:xfrm>
            <a:off x="7731696" y="5867400"/>
            <a:ext cx="1336104" cy="867066"/>
          </a:xfrm>
          <a:prstGeom prst="rect">
            <a:avLst/>
          </a:prstGeom>
          <a:noFill/>
          <a:ln w="9525">
            <a:noFill/>
            <a:miter lim="800000"/>
            <a:headEnd/>
            <a:tailEnd/>
          </a:ln>
        </p:spPr>
      </p:pic>
      <p:pic>
        <p:nvPicPr>
          <p:cNvPr id="8" name="Picture 2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47" y="5867400"/>
            <a:ext cx="1535453" cy="874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457200" y="453742"/>
            <a:ext cx="8229600" cy="784790"/>
          </a:xfrm>
          <a:prstGeom prst="rect">
            <a:avLst/>
          </a:prstGeom>
          <a:noFill/>
          <a:ln>
            <a:noFill/>
          </a:ln>
        </p:spPr>
        <p:txBody>
          <a:bodyPr lIns="91425" tIns="45700" rIns="91425" bIns="45700" anchor="ctr" anchorCtr="0">
            <a:spAutoFit/>
          </a:bodyPr>
          <a:lstStyle/>
          <a:p>
            <a:pPr algn="ctr" rtl="0">
              <a:spcBef>
                <a:spcPts val="0"/>
              </a:spcBef>
              <a:buClr>
                <a:schemeClr val="dk1"/>
              </a:buClr>
              <a:buSzPct val="25000"/>
            </a:pPr>
            <a:r>
              <a:rPr lang="en" sz="4500" b="1" dirty="0" smtClean="0">
                <a:latin typeface="Calibri" pitchFamily="34" charset="0"/>
                <a:sym typeface="Calibri"/>
              </a:rPr>
              <a:t>Corruption Definition</a:t>
            </a:r>
            <a:endParaRPr lang="en" sz="4500" b="1" dirty="0">
              <a:latin typeface="Calibri" pitchFamily="34" charset="0"/>
              <a:sym typeface="Calibri"/>
            </a:endParaRPr>
          </a:p>
        </p:txBody>
      </p:sp>
      <p:sp>
        <p:nvSpPr>
          <p:cNvPr id="175" name="Shape 175"/>
          <p:cNvSpPr txBox="1">
            <a:spLocks noGrp="1"/>
          </p:cNvSpPr>
          <p:nvPr>
            <p:ph idx="1"/>
          </p:nvPr>
        </p:nvSpPr>
        <p:spPr>
          <a:xfrm>
            <a:off x="457200" y="1447800"/>
            <a:ext cx="8229600" cy="4456564"/>
          </a:xfrm>
          <a:prstGeom prst="rect">
            <a:avLst/>
          </a:prstGeom>
          <a:noFill/>
          <a:ln>
            <a:noFill/>
          </a:ln>
        </p:spPr>
        <p:txBody>
          <a:bodyPr lIns="91425" tIns="45700" rIns="91425" bIns="45700" anchor="t" anchorCtr="0">
            <a:spAutoFit/>
          </a:bodyPr>
          <a:lstStyle/>
          <a:p>
            <a:pPr algn="l" rtl="0"/>
            <a:r>
              <a:rPr lang="en" sz="3200" b="1" dirty="0">
                <a:sym typeface="Calibri"/>
              </a:rPr>
              <a:t>Bidder chosen by auctioneer despite submitting a lower </a:t>
            </a:r>
            <a:r>
              <a:rPr lang="en" sz="3200" b="1" dirty="0" smtClean="0">
                <a:sym typeface="Calibri"/>
              </a:rPr>
              <a:t>bid.</a:t>
            </a:r>
            <a:endParaRPr lang="en" sz="3200" b="1" dirty="0">
              <a:sym typeface="Calibri"/>
            </a:endParaRPr>
          </a:p>
          <a:p>
            <a:pPr algn="l" rtl="0"/>
            <a:r>
              <a:rPr lang="en" sz="3200" dirty="0" smtClean="0">
                <a:sym typeface="Calibri"/>
              </a:rPr>
              <a:t>Defining Communication </a:t>
            </a:r>
            <a:r>
              <a:rPr lang="en" sz="3200" dirty="0">
                <a:sym typeface="Calibri"/>
              </a:rPr>
              <a:t>between bidder and </a:t>
            </a:r>
            <a:r>
              <a:rPr lang="en" sz="3200" dirty="0" smtClean="0">
                <a:sym typeface="Calibri"/>
              </a:rPr>
              <a:t>auctioneer</a:t>
            </a:r>
            <a:r>
              <a:rPr lang="en" sz="3200" dirty="0">
                <a:sym typeface="Calibri"/>
              </a:rPr>
              <a:t> </a:t>
            </a:r>
            <a:r>
              <a:rPr lang="en" sz="3200" dirty="0" smtClean="0">
                <a:sym typeface="Calibri"/>
              </a:rPr>
              <a:t>(may </a:t>
            </a:r>
            <a:r>
              <a:rPr lang="en" sz="3200" dirty="0">
                <a:sym typeface="Calibri"/>
              </a:rPr>
              <a:t>be initiated by either player</a:t>
            </a:r>
            <a:r>
              <a:rPr lang="en" sz="3200" dirty="0" smtClean="0">
                <a:sym typeface="Calibri"/>
              </a:rPr>
              <a:t>).</a:t>
            </a:r>
            <a:endParaRPr lang="en" sz="3200" dirty="0">
              <a:sym typeface="Calibri"/>
            </a:endParaRPr>
          </a:p>
          <a:p>
            <a:pPr algn="l" rtl="0"/>
            <a:r>
              <a:rPr lang="en" sz="3400" dirty="0">
                <a:sym typeface="Calibri"/>
              </a:rPr>
              <a:t>Bidder pays auctioneer in return for getting </a:t>
            </a:r>
            <a:r>
              <a:rPr lang="en" sz="3400" dirty="0" smtClean="0">
                <a:sym typeface="Calibri"/>
              </a:rPr>
              <a:t>chosen.</a:t>
            </a:r>
            <a:endParaRPr lang="en" sz="3400" dirty="0">
              <a:sym typeface="Calibri"/>
            </a:endParaRPr>
          </a:p>
          <a:p>
            <a:endParaRPr lang="en" sz="3200" b="0" i="0" u="none" strike="noStrike" cap="none" baseline="0" dirty="0">
              <a:solidFill>
                <a:schemeClr val="dk1"/>
              </a:solidFill>
              <a:latin typeface="Calibri"/>
              <a:ea typeface="Calibri"/>
              <a:cs typeface="Calibri"/>
              <a:sym typeface="Calibri"/>
            </a:endParaRPr>
          </a:p>
        </p:txBody>
      </p:sp>
      <p:sp>
        <p:nvSpPr>
          <p:cNvPr id="2" name="Slide Number Placeholder 1"/>
          <p:cNvSpPr>
            <a:spLocks noGrp="1"/>
          </p:cNvSpPr>
          <p:nvPr>
            <p:ph type="sldNum" sz="quarter" idx="12"/>
          </p:nvPr>
        </p:nvSpPr>
        <p:spPr/>
        <p:txBody>
          <a:bodyPr/>
          <a:lstStyle/>
          <a:p>
            <a:fld id="{70976B79-0DD0-4D71-841F-0C38EA70C66A}" type="slidenum">
              <a:rPr lang="he-IL" smtClean="0"/>
              <a:pPr/>
              <a:t>10</a:t>
            </a:fld>
            <a:endParaRPr lang="en-US"/>
          </a:p>
        </p:txBody>
      </p:sp>
    </p:spTree>
    <p:extLst>
      <p:ext uri="{BB962C8B-B14F-4D97-AF65-F5344CB8AC3E}">
        <p14:creationId xmlns:p14="http://schemas.microsoft.com/office/powerpoint/2010/main" val="2668029673"/>
      </p:ext>
    </p:extLst>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A1307F6-D9F1-4609-B42B-40F096E9813F}" type="slidenum">
              <a:rPr lang="he-IL" smtClean="0"/>
              <a:pPr/>
              <a:t>11</a:t>
            </a:fld>
            <a:endParaRPr lang="en-US"/>
          </a:p>
        </p:txBody>
      </p:sp>
      <p:sp>
        <p:nvSpPr>
          <p:cNvPr id="2" name="Title 1"/>
          <p:cNvSpPr>
            <a:spLocks noGrp="1"/>
          </p:cNvSpPr>
          <p:nvPr>
            <p:ph type="title" idx="4294967295"/>
          </p:nvPr>
        </p:nvSpPr>
        <p:spPr>
          <a:xfrm>
            <a:off x="-6350" y="762000"/>
            <a:ext cx="8229600" cy="1143000"/>
          </a:xfrm>
        </p:spPr>
        <p:txBody>
          <a:bodyPr>
            <a:normAutofit fontScale="90000"/>
          </a:bodyPr>
          <a:lstStyle/>
          <a:p>
            <a:pPr algn="ctr" rtl="0"/>
            <a:r>
              <a:rPr lang="en-US" b="1" dirty="0" smtClean="0"/>
              <a:t>Frequency of Corruption</a:t>
            </a:r>
            <a:br>
              <a:rPr lang="en-US" b="1" dirty="0" smtClean="0"/>
            </a:br>
            <a:endParaRPr lang="en-US" b="1" dirty="0"/>
          </a:p>
        </p:txBody>
      </p:sp>
      <p:pic>
        <p:nvPicPr>
          <p:cNvPr id="4" name="Picture 3"/>
          <p:cNvPicPr>
            <a:picLocks noChangeAspect="1"/>
          </p:cNvPicPr>
          <p:nvPr/>
        </p:nvPicPr>
        <p:blipFill>
          <a:blip r:embed="rId3" cstate="print"/>
          <a:stretch>
            <a:fillRect/>
          </a:stretch>
        </p:blipFill>
        <p:spPr>
          <a:xfrm>
            <a:off x="1600200" y="1169352"/>
            <a:ext cx="5016500" cy="4799648"/>
          </a:xfrm>
          <a:prstGeom prst="rect">
            <a:avLst/>
          </a:prstGeom>
        </p:spPr>
      </p:pic>
      <p:sp>
        <p:nvSpPr>
          <p:cNvPr id="5" name="TextBox 4"/>
          <p:cNvSpPr txBox="1"/>
          <p:nvPr/>
        </p:nvSpPr>
        <p:spPr>
          <a:xfrm>
            <a:off x="762000" y="6172200"/>
            <a:ext cx="7276351" cy="400110"/>
          </a:xfrm>
          <a:prstGeom prst="rect">
            <a:avLst/>
          </a:prstGeom>
          <a:noFill/>
        </p:spPr>
        <p:txBody>
          <a:bodyPr wrap="none" rtlCol="0">
            <a:spAutoFit/>
          </a:bodyPr>
          <a:lstStyle/>
          <a:p>
            <a:r>
              <a:rPr lang="en-US" sz="2000" b="1" i="1" dirty="0" smtClean="0"/>
              <a:t>* Number of corruption instances increased in last rounds!</a:t>
            </a:r>
            <a:endParaRPr lang="en-US" sz="2000" b="1" i="1" dirty="0"/>
          </a:p>
        </p:txBody>
      </p:sp>
      <p:pic>
        <p:nvPicPr>
          <p:cNvPr id="6" name="Picture 2" descr="http://upload.wikimedia.org/wikipedia/commons/thumb/d/d4/Flag_of_Israel.svg/250px-Flag_of_Israel.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5358" y="863135"/>
            <a:ext cx="1180697" cy="9916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encrypted-tbn0.gstatic.com/images?q=tbn:ANd9GcSJN67bY8RhMLuPLGgSIPBIc-Zq_y-TOLg8NcdM_x2xuQlcX12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81729" y="1851502"/>
            <a:ext cx="1295399" cy="86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http://upload.wikimedia.org/wikipedia/commons/thumb/f/fa/Flag_of_the_People's_Republic_of_China.svg/1500px-Flag_of_the_People's_Republic_of_China.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29186" y="0"/>
            <a:ext cx="1293043" cy="862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50429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A1307F6-D9F1-4609-B42B-40F096E9813F}" type="slidenum">
              <a:rPr lang="he-IL" smtClean="0"/>
              <a:pPr/>
              <a:t>12</a:t>
            </a:fld>
            <a:endParaRPr lang="en-US"/>
          </a:p>
        </p:txBody>
      </p:sp>
      <p:sp>
        <p:nvSpPr>
          <p:cNvPr id="2" name="Title 1"/>
          <p:cNvSpPr>
            <a:spLocks noGrp="1"/>
          </p:cNvSpPr>
          <p:nvPr>
            <p:ph type="title" idx="4294967295"/>
          </p:nvPr>
        </p:nvSpPr>
        <p:spPr>
          <a:xfrm>
            <a:off x="0" y="304800"/>
            <a:ext cx="8229600" cy="1447800"/>
          </a:xfrm>
        </p:spPr>
        <p:txBody>
          <a:bodyPr>
            <a:normAutofit fontScale="90000"/>
          </a:bodyPr>
          <a:lstStyle/>
          <a:p>
            <a:pPr algn="ctr" rtl="0"/>
            <a:r>
              <a:rPr lang="en-US" b="1" dirty="0" smtClean="0"/>
              <a:t>Score Comparison</a:t>
            </a:r>
            <a:br>
              <a:rPr lang="en-US" b="1" dirty="0" smtClean="0"/>
            </a:br>
            <a:endParaRPr lang="en-US" b="1" dirty="0"/>
          </a:p>
        </p:txBody>
      </p:sp>
      <p:pic>
        <p:nvPicPr>
          <p:cNvPr id="5" name="Picture 4"/>
          <p:cNvPicPr>
            <a:picLocks noChangeAspect="1"/>
          </p:cNvPicPr>
          <p:nvPr/>
        </p:nvPicPr>
        <p:blipFill>
          <a:blip r:embed="rId3" cstate="print"/>
          <a:stretch>
            <a:fillRect/>
          </a:stretch>
        </p:blipFill>
        <p:spPr>
          <a:xfrm>
            <a:off x="0" y="1485900"/>
            <a:ext cx="9144000" cy="4610100"/>
          </a:xfrm>
          <a:prstGeom prst="rect">
            <a:avLst/>
          </a:prstGeom>
        </p:spPr>
      </p:pic>
      <p:sp>
        <p:nvSpPr>
          <p:cNvPr id="6" name="TextBox 5"/>
          <p:cNvSpPr txBox="1"/>
          <p:nvPr/>
        </p:nvSpPr>
        <p:spPr>
          <a:xfrm>
            <a:off x="1066800" y="6248400"/>
            <a:ext cx="7244291" cy="400110"/>
          </a:xfrm>
          <a:prstGeom prst="rect">
            <a:avLst/>
          </a:prstGeom>
          <a:noFill/>
        </p:spPr>
        <p:txBody>
          <a:bodyPr wrap="none" rtlCol="0">
            <a:spAutoFit/>
          </a:bodyPr>
          <a:lstStyle/>
          <a:p>
            <a:r>
              <a:rPr lang="en-US" sz="2000" b="1" i="1" dirty="0" smtClean="0"/>
              <a:t>* More corruption in China, but winning bidders earn less!</a:t>
            </a:r>
            <a:endParaRPr lang="en-US" sz="2000" b="1" i="1" dirty="0"/>
          </a:p>
        </p:txBody>
      </p:sp>
      <p:sp>
        <p:nvSpPr>
          <p:cNvPr id="4" name="TextBox 3"/>
          <p:cNvSpPr txBox="1"/>
          <p:nvPr/>
        </p:nvSpPr>
        <p:spPr>
          <a:xfrm>
            <a:off x="1752600" y="1143000"/>
            <a:ext cx="5161991" cy="954107"/>
          </a:xfrm>
          <a:prstGeom prst="rect">
            <a:avLst/>
          </a:prstGeom>
          <a:solidFill>
            <a:schemeClr val="accent1">
              <a:lumMod val="75000"/>
            </a:schemeClr>
          </a:solidFill>
        </p:spPr>
        <p:txBody>
          <a:bodyPr wrap="none" rtlCol="0">
            <a:spAutoFit/>
          </a:bodyPr>
          <a:lstStyle/>
          <a:p>
            <a:r>
              <a:rPr lang="en-US" sz="2800" dirty="0" smtClean="0">
                <a:solidFill>
                  <a:schemeClr val="bg1"/>
                </a:solidFill>
              </a:rPr>
              <a:t>Easy to predict if corruption</a:t>
            </a:r>
          </a:p>
          <a:p>
            <a:r>
              <a:rPr lang="en-US" sz="2800" dirty="0" smtClean="0">
                <a:solidFill>
                  <a:schemeClr val="bg1"/>
                </a:solidFill>
              </a:rPr>
              <a:t> occurs  from government profit</a:t>
            </a:r>
            <a:endParaRPr lang="en-US" sz="2800" dirty="0">
              <a:solidFill>
                <a:schemeClr val="bg1"/>
              </a:solidFill>
            </a:endParaRPr>
          </a:p>
        </p:txBody>
      </p:sp>
      <p:pic>
        <p:nvPicPr>
          <p:cNvPr id="7" name="Picture 2" descr="http://upload.wikimedia.org/wikipedia/commons/thumb/d/d4/Flag_of_Israel.svg/250px-Flag_of_Israel.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5358" y="863135"/>
            <a:ext cx="1180697" cy="9916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encrypted-tbn0.gstatic.com/images?q=tbn:ANd9GcSJN67bY8RhMLuPLGgSIPBIc-Zq_y-TOLg8NcdM_x2xuQlcX12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81729" y="1851502"/>
            <a:ext cx="1295399" cy="86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http://upload.wikimedia.org/wikipedia/commons/thumb/f/fa/Flag_of_the_People's_Republic_of_China.svg/1500px-Flag_of_the_People's_Republic_of_China.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29186" y="0"/>
            <a:ext cx="1293043" cy="862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23481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A1307F6-D9F1-4609-B42B-40F096E9813F}" type="slidenum">
              <a:rPr lang="he-IL" smtClean="0"/>
              <a:pPr/>
              <a:t>13</a:t>
            </a:fld>
            <a:endParaRPr lang="en-US"/>
          </a:p>
        </p:txBody>
      </p:sp>
      <p:sp>
        <p:nvSpPr>
          <p:cNvPr id="2" name="Title 1"/>
          <p:cNvSpPr>
            <a:spLocks noGrp="1"/>
          </p:cNvSpPr>
          <p:nvPr>
            <p:ph type="title" idx="4294967295"/>
          </p:nvPr>
        </p:nvSpPr>
        <p:spPr>
          <a:xfrm>
            <a:off x="0" y="274638"/>
            <a:ext cx="8229600" cy="1401762"/>
          </a:xfrm>
        </p:spPr>
        <p:txBody>
          <a:bodyPr>
            <a:normAutofit fontScale="90000"/>
          </a:bodyPr>
          <a:lstStyle/>
          <a:p>
            <a:pPr algn="ctr" rtl="0"/>
            <a:r>
              <a:rPr lang="en-US" b="1" dirty="0" smtClean="0"/>
              <a:t>Bribery Amounts</a:t>
            </a:r>
            <a:br>
              <a:rPr lang="en-US" b="1" dirty="0" smtClean="0"/>
            </a:br>
            <a:endParaRPr lang="en-US" b="1" dirty="0"/>
          </a:p>
        </p:txBody>
      </p:sp>
      <p:pic>
        <p:nvPicPr>
          <p:cNvPr id="4" name="Picture 3"/>
          <p:cNvPicPr>
            <a:picLocks noChangeAspect="1"/>
          </p:cNvPicPr>
          <p:nvPr/>
        </p:nvPicPr>
        <p:blipFill>
          <a:blip r:embed="rId3" cstate="print"/>
          <a:stretch>
            <a:fillRect/>
          </a:stretch>
        </p:blipFill>
        <p:spPr>
          <a:xfrm>
            <a:off x="1828799" y="1371600"/>
            <a:ext cx="4839789" cy="4953000"/>
          </a:xfrm>
          <a:prstGeom prst="rect">
            <a:avLst/>
          </a:prstGeom>
        </p:spPr>
      </p:pic>
      <p:pic>
        <p:nvPicPr>
          <p:cNvPr id="5" name="Picture 2" descr="http://upload.wikimedia.org/wikipedia/commons/thumb/d/d4/Flag_of_Israel.svg/250px-Flag_of_Israel.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5358" y="863135"/>
            <a:ext cx="1180697" cy="9916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encrypted-tbn0.gstatic.com/images?q=tbn:ANd9GcSJN67bY8RhMLuPLGgSIPBIc-Zq_y-TOLg8NcdM_x2xuQlcX12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81729" y="1851502"/>
            <a:ext cx="1295399" cy="86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ttp://upload.wikimedia.org/wikipedia/commons/thumb/f/fa/Flag_of_the_People's_Republic_of_China.svg/1500px-Flag_of_the_People's_Republic_of_China.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29186" y="0"/>
            <a:ext cx="1293043" cy="862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46805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458200" cy="1143000"/>
          </a:xfrm>
        </p:spPr>
        <p:txBody>
          <a:bodyPr>
            <a:normAutofit fontScale="90000"/>
          </a:bodyPr>
          <a:lstStyle/>
          <a:p>
            <a:r>
              <a:rPr lang="en-US" b="1" dirty="0" smtClean="0"/>
              <a:t>Corruption Game – Open Questions</a:t>
            </a:r>
            <a:r>
              <a:rPr lang="en-US" dirty="0" smtClean="0"/>
              <a:t> </a:t>
            </a:r>
            <a:endParaRPr lang="en-US" dirty="0"/>
          </a:p>
        </p:txBody>
      </p:sp>
      <p:sp>
        <p:nvSpPr>
          <p:cNvPr id="3" name="Content Placeholder 2"/>
          <p:cNvSpPr>
            <a:spLocks noGrp="1"/>
          </p:cNvSpPr>
          <p:nvPr>
            <p:ph idx="1"/>
          </p:nvPr>
        </p:nvSpPr>
        <p:spPr/>
        <p:txBody>
          <a:bodyPr/>
          <a:lstStyle/>
          <a:p>
            <a:pPr algn="l" rtl="0"/>
            <a:r>
              <a:rPr lang="en-US" dirty="0" smtClean="0"/>
              <a:t>Can we build a (culture sensitive?) agent playing the game?</a:t>
            </a:r>
          </a:p>
          <a:p>
            <a:pPr algn="l" rtl="0"/>
            <a:r>
              <a:rPr lang="en-US" dirty="0" smtClean="0"/>
              <a:t>Can we change the game to prevent corruption?</a:t>
            </a:r>
          </a:p>
          <a:p>
            <a:pPr algn="l" rtl="0"/>
            <a:r>
              <a:rPr lang="en-US" dirty="0" smtClean="0"/>
              <a:t>Should the game change be different for each country?</a:t>
            </a:r>
            <a:endParaRPr lang="en-US" dirty="0"/>
          </a:p>
        </p:txBody>
      </p:sp>
      <p:sp>
        <p:nvSpPr>
          <p:cNvPr id="4" name="Slide Number Placeholder 3"/>
          <p:cNvSpPr>
            <a:spLocks noGrp="1"/>
          </p:cNvSpPr>
          <p:nvPr>
            <p:ph type="sldNum" sz="quarter" idx="12"/>
          </p:nvPr>
        </p:nvSpPr>
        <p:spPr/>
        <p:txBody>
          <a:bodyPr/>
          <a:lstStyle/>
          <a:p>
            <a:fld id="{70976B79-0DD0-4D71-841F-0C38EA70C66A}" type="slidenum">
              <a:rPr lang="he-IL" smtClean="0"/>
              <a:pPr/>
              <a:t>14</a:t>
            </a:fld>
            <a:endParaRPr lang="en-US"/>
          </a:p>
        </p:txBody>
      </p:sp>
      <p:sp>
        <p:nvSpPr>
          <p:cNvPr id="5" name="TextBox 4"/>
          <p:cNvSpPr txBox="1"/>
          <p:nvPr/>
        </p:nvSpPr>
        <p:spPr>
          <a:xfrm>
            <a:off x="1371600" y="5029200"/>
            <a:ext cx="5181600" cy="646331"/>
          </a:xfrm>
          <a:prstGeom prst="rect">
            <a:avLst/>
          </a:prstGeom>
          <a:noFill/>
        </p:spPr>
        <p:txBody>
          <a:bodyPr wrap="square" rtlCol="0">
            <a:spAutoFit/>
          </a:bodyPr>
          <a:lstStyle/>
          <a:p>
            <a:r>
              <a:rPr lang="en-US" b="1" dirty="0" smtClean="0"/>
              <a:t>We can predict if corruption occurred based on the government score.</a:t>
            </a:r>
            <a:endParaRPr lang="en-US" b="1" dirty="0"/>
          </a:p>
        </p:txBody>
      </p:sp>
    </p:spTree>
    <p:extLst>
      <p:ext uri="{BB962C8B-B14F-4D97-AF65-F5344CB8AC3E}">
        <p14:creationId xmlns:p14="http://schemas.microsoft.com/office/powerpoint/2010/main" val="3671897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2800"/>
            <a:ext cx="8229600" cy="1296000"/>
          </a:xfrm>
        </p:spPr>
        <p:txBody>
          <a:bodyPr>
            <a:noAutofit/>
          </a:bodyPr>
          <a:lstStyle/>
          <a:p>
            <a:pPr algn="ctr" rtl="0"/>
            <a:r>
              <a:rPr lang="en-US" sz="4400" b="1" dirty="0" smtClean="0"/>
              <a:t>Motivation: Training People</a:t>
            </a:r>
            <a:br>
              <a:rPr lang="en-US" sz="4400" b="1" dirty="0" smtClean="0"/>
            </a:br>
            <a:endParaRPr lang="he-IL" sz="4400" b="1" dirty="0"/>
          </a:p>
        </p:txBody>
      </p:sp>
      <p:sp>
        <p:nvSpPr>
          <p:cNvPr id="3" name="Slide Number Placeholder 2"/>
          <p:cNvSpPr>
            <a:spLocks noGrp="1"/>
          </p:cNvSpPr>
          <p:nvPr>
            <p:ph type="sldNum" sz="quarter" idx="12"/>
          </p:nvPr>
        </p:nvSpPr>
        <p:spPr/>
        <p:txBody>
          <a:bodyPr/>
          <a:lstStyle/>
          <a:p>
            <a:fld id="{70976B79-0DD0-4D71-841F-0C38EA70C66A}" type="slidenum">
              <a:rPr lang="he-IL" smtClean="0"/>
              <a:pPr/>
              <a:t>15</a:t>
            </a:fld>
            <a:endParaRPr lang="en-US"/>
          </a:p>
        </p:txBody>
      </p:sp>
      <p:pic>
        <p:nvPicPr>
          <p:cNvPr id="7" name="Picture 2" descr="http://www.wired.com/images_blogs/dangerroom/2010/09/100413-a-3603j-0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979" y="1143000"/>
            <a:ext cx="4382839" cy="29241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cmsimg.armytimes.com/apps/pbcsi.dll/bilde?Site=M6&amp;Date=20120128&amp;Category=NEWS&amp;ArtNo=201280311&amp;Ref=AR&amp;MaxW=640&amp;Border=0&amp;West-Point-group-teaches-art-negotiat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8047" y="1143000"/>
            <a:ext cx="4364779" cy="2924176"/>
          </a:xfrm>
          <a:prstGeom prst="rect">
            <a:avLst/>
          </a:prstGeom>
          <a:noFill/>
          <a:extLst>
            <a:ext uri="{909E8E84-426E-40DD-AFC4-6F175D3DCCD1}">
              <a14:hiddenFill xmlns:a14="http://schemas.microsoft.com/office/drawing/2010/main">
                <a:solidFill>
                  <a:srgbClr val="FFFFFF"/>
                </a:solidFill>
              </a14:hiddenFill>
            </a:ext>
          </a:extLst>
        </p:spPr>
      </p:pic>
      <p:pic>
        <p:nvPicPr>
          <p:cNvPr id="425986" name="Picture 2" descr="http://usarmy.vo.llnwd.net/e2/-images/2011/02/08/98724/size0-army.mil-98724-2011-02-09-07022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1807" y="4067176"/>
            <a:ext cx="4456393" cy="2790824"/>
          </a:xfrm>
          <a:prstGeom prst="rect">
            <a:avLst/>
          </a:prstGeom>
          <a:noFill/>
          <a:extLst>
            <a:ext uri="{909E8E84-426E-40DD-AFC4-6F175D3DCCD1}">
              <a14:hiddenFill xmlns:a14="http://schemas.microsoft.com/office/drawing/2010/main">
                <a:solidFill>
                  <a:srgbClr val="FFFFFF"/>
                </a:solidFill>
              </a14:hiddenFill>
            </a:ext>
          </a:extLst>
        </p:spPr>
      </p:pic>
      <p:pic>
        <p:nvPicPr>
          <p:cNvPr id="425988" name="Picture 4" descr="http://blog.netsciwestpoint.org/wp-content/uploads/2012/02/MTT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63218" y="4067176"/>
            <a:ext cx="4299465" cy="2790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70325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2" name="Rectangle 3"/>
          <p:cNvSpPr>
            <a:spLocks noGrp="1" noChangeArrowheads="1"/>
          </p:cNvSpPr>
          <p:nvPr>
            <p:ph type="title"/>
          </p:nvPr>
        </p:nvSpPr>
        <p:spPr>
          <a:xfrm>
            <a:off x="304800" y="457200"/>
            <a:ext cx="4724400" cy="762000"/>
          </a:xfrm>
        </p:spPr>
        <p:txBody>
          <a:bodyPr>
            <a:normAutofit/>
          </a:bodyPr>
          <a:lstStyle/>
          <a:p>
            <a:pPr algn="ctr" eaLnBrk="1" hangingPunct="1"/>
            <a:r>
              <a:rPr lang="en-US" sz="4500" b="1" dirty="0" smtClean="0"/>
              <a:t>CT Game</a:t>
            </a:r>
          </a:p>
        </p:txBody>
      </p:sp>
      <p:sp>
        <p:nvSpPr>
          <p:cNvPr id="201730" name="Rectangle 1"/>
          <p:cNvSpPr>
            <a:spLocks noGrp="1" noChangeArrowheads="1"/>
          </p:cNvSpPr>
          <p:nvPr>
            <p:ph idx="1"/>
          </p:nvPr>
        </p:nvSpPr>
        <p:spPr>
          <a:xfrm>
            <a:off x="304800" y="1371600"/>
            <a:ext cx="4495800" cy="4648200"/>
          </a:xfrm>
        </p:spPr>
        <p:txBody>
          <a:bodyPr>
            <a:normAutofit/>
          </a:bodyPr>
          <a:lstStyle/>
          <a:p>
            <a:pPr marL="403593" algn="l" rtl="0" eaLnBrk="1" hangingPunct="1"/>
            <a:r>
              <a:rPr lang="en-US" sz="2800" dirty="0" smtClean="0"/>
              <a:t>100 point bonus for </a:t>
            </a:r>
            <a:br>
              <a:rPr lang="en-US" sz="2800" dirty="0" smtClean="0"/>
            </a:br>
            <a:r>
              <a:rPr lang="en-US" sz="2800" dirty="0" smtClean="0"/>
              <a:t>getting to goal</a:t>
            </a:r>
          </a:p>
          <a:p>
            <a:pPr marL="403593" algn="l" rtl="0" eaLnBrk="1" hangingPunct="1"/>
            <a:r>
              <a:rPr lang="en-US" sz="2800" dirty="0" smtClean="0"/>
              <a:t>10 point bonus for each chip left at end of game</a:t>
            </a:r>
          </a:p>
          <a:p>
            <a:pPr marL="403593" algn="l" rtl="0" eaLnBrk="1" hangingPunct="1"/>
            <a:r>
              <a:rPr lang="en-US" sz="2800" dirty="0" smtClean="0"/>
              <a:t>Agreement are not enforceable</a:t>
            </a:r>
          </a:p>
        </p:txBody>
      </p:sp>
      <p:sp>
        <p:nvSpPr>
          <p:cNvPr id="3" name="Slide Number Placeholder 2"/>
          <p:cNvSpPr>
            <a:spLocks noGrp="1"/>
          </p:cNvSpPr>
          <p:nvPr>
            <p:ph type="sldNum" sz="quarter" idx="12"/>
          </p:nvPr>
        </p:nvSpPr>
        <p:spPr/>
        <p:txBody>
          <a:bodyPr/>
          <a:lstStyle/>
          <a:p>
            <a:fld id="{70976B79-0DD0-4D71-841F-0C38EA70C66A}" type="slidenum">
              <a:rPr lang="he-IL" smtClean="0"/>
              <a:pPr/>
              <a:t>16</a:t>
            </a:fld>
            <a:endParaRPr lang="en-US"/>
          </a:p>
        </p:txBody>
      </p:sp>
      <p:sp>
        <p:nvSpPr>
          <p:cNvPr id="201731" name="Text Box 2"/>
          <p:cNvSpPr txBox="1">
            <a:spLocks noChangeArrowheads="1"/>
          </p:cNvSpPr>
          <p:nvPr/>
        </p:nvSpPr>
        <p:spPr bwMode="auto">
          <a:xfrm>
            <a:off x="258932" y="6357958"/>
            <a:ext cx="312540" cy="258961"/>
          </a:xfrm>
          <a:prstGeom prst="rect">
            <a:avLst/>
          </a:prstGeom>
          <a:noFill/>
          <a:ln w="12700">
            <a:noFill/>
            <a:miter lim="800000"/>
            <a:headEnd/>
            <a:tailEnd/>
          </a:ln>
        </p:spPr>
        <p:txBody>
          <a:bodyPr wrap="none" lIns="64291" tIns="32146" rIns="64291" bIns="32146"/>
          <a:lstStyle/>
          <a:p>
            <a:fld id="{94DBAA0F-6AD7-4155-8863-E5C9B692A8B6}" type="slidenum">
              <a:rPr lang="en-US" sz="2400">
                <a:solidFill>
                  <a:schemeClr val="bg1"/>
                </a:solidFill>
              </a:rPr>
              <a:pPr/>
              <a:t>16</a:t>
            </a:fld>
            <a:endParaRPr lang="en-US" sz="2400" dirty="0">
              <a:solidFill>
                <a:schemeClr val="bg1"/>
              </a:solidFill>
            </a:endParaRPr>
          </a:p>
        </p:txBody>
      </p:sp>
      <p:pic>
        <p:nvPicPr>
          <p:cNvPr id="5" name="Picture 1"/>
          <p:cNvPicPr>
            <a:picLocks noChangeAspect="1" noChangeArrowheads="1"/>
          </p:cNvPicPr>
          <p:nvPr/>
        </p:nvPicPr>
        <p:blipFill>
          <a:blip r:embed="rId3" cstate="print"/>
          <a:srcRect t="31510"/>
          <a:stretch>
            <a:fillRect/>
          </a:stretch>
        </p:blipFill>
        <p:spPr bwMode="auto">
          <a:xfrm>
            <a:off x="5105400" y="838200"/>
            <a:ext cx="4429156" cy="4749712"/>
          </a:xfrm>
          <a:prstGeom prst="rect">
            <a:avLst/>
          </a:prstGeom>
          <a:noFill/>
          <a:ln w="9525">
            <a:noFill/>
            <a:miter lim="800000"/>
            <a:headEnd/>
            <a:tailEnd/>
          </a:ln>
          <a:effectLst/>
        </p:spPr>
      </p:pic>
      <p:sp>
        <p:nvSpPr>
          <p:cNvPr id="4" name="TextBox 3"/>
          <p:cNvSpPr txBox="1"/>
          <p:nvPr/>
        </p:nvSpPr>
        <p:spPr>
          <a:xfrm>
            <a:off x="106821" y="5715000"/>
            <a:ext cx="8960979" cy="923330"/>
          </a:xfrm>
          <a:prstGeom prst="rect">
            <a:avLst/>
          </a:prstGeom>
          <a:noFill/>
        </p:spPr>
        <p:txBody>
          <a:bodyPr wrap="none" rtlCol="0">
            <a:spAutoFit/>
          </a:bodyPr>
          <a:lstStyle/>
          <a:p>
            <a:r>
              <a:rPr lang="en-US" dirty="0" smtClean="0"/>
              <a:t>Gal</a:t>
            </a:r>
            <a:r>
              <a:rPr lang="en-US" dirty="0"/>
              <a:t>, </a:t>
            </a:r>
            <a:r>
              <a:rPr lang="en-US" dirty="0" smtClean="0"/>
              <a:t>Kraus</a:t>
            </a:r>
            <a:r>
              <a:rPr lang="en-US" dirty="0"/>
              <a:t>, </a:t>
            </a:r>
            <a:r>
              <a:rPr lang="en-US" dirty="0" smtClean="0"/>
              <a:t>Gelfand</a:t>
            </a:r>
            <a:r>
              <a:rPr lang="en-US" dirty="0"/>
              <a:t>, </a:t>
            </a:r>
            <a:r>
              <a:rPr lang="en-US" dirty="0" err="1" smtClean="0"/>
              <a:t>Khashan</a:t>
            </a:r>
            <a:r>
              <a:rPr lang="en-US" dirty="0" smtClean="0"/>
              <a:t> </a:t>
            </a:r>
            <a:r>
              <a:rPr lang="en-US" dirty="0"/>
              <a:t>and </a:t>
            </a:r>
            <a:r>
              <a:rPr lang="en-US" dirty="0" smtClean="0"/>
              <a:t>Salmon.  </a:t>
            </a:r>
            <a:r>
              <a:rPr lang="en-US" dirty="0"/>
              <a:t>Negotiating with People across </a:t>
            </a:r>
            <a:endParaRPr lang="en-US" dirty="0" smtClean="0"/>
          </a:p>
          <a:p>
            <a:r>
              <a:rPr lang="en-US" dirty="0" smtClean="0"/>
              <a:t>Cultures </a:t>
            </a:r>
            <a:r>
              <a:rPr lang="en-US" dirty="0"/>
              <a:t>using an Adaptive Agent, ACM </a:t>
            </a:r>
            <a:r>
              <a:rPr lang="en-US" dirty="0" smtClean="0"/>
              <a:t>Trans. on </a:t>
            </a:r>
            <a:r>
              <a:rPr lang="en-US" dirty="0"/>
              <a:t>Intelligent Systems and Technology</a:t>
            </a:r>
            <a:r>
              <a:rPr lang="en-US" dirty="0" smtClean="0"/>
              <a:t>,</a:t>
            </a:r>
          </a:p>
          <a:p>
            <a:r>
              <a:rPr lang="en-US" dirty="0" smtClean="0"/>
              <a:t> 2011</a:t>
            </a:r>
            <a:endParaRPr lang="en-US" dirty="0"/>
          </a:p>
        </p:txBody>
      </p:sp>
    </p:spTree>
    <p:extLst>
      <p:ext uri="{BB962C8B-B14F-4D97-AF65-F5344CB8AC3E}">
        <p14:creationId xmlns:p14="http://schemas.microsoft.com/office/powerpoint/2010/main" val="1349823564"/>
      </p:ext>
    </p:extLst>
  </p:cSld>
  <p:clrMapOvr>
    <a:masterClrMapping/>
  </p:clrMapOvr>
  <p:transition spd="med">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533400"/>
            <a:ext cx="8229600" cy="743712"/>
          </a:xfrm>
        </p:spPr>
        <p:txBody>
          <a:bodyPr>
            <a:normAutofit/>
          </a:bodyPr>
          <a:lstStyle/>
          <a:p>
            <a:pPr algn="ctr" rtl="0"/>
            <a:r>
              <a:rPr lang="en-US" sz="4500" b="1" dirty="0" smtClean="0"/>
              <a:t>The PURB-Agent</a:t>
            </a:r>
          </a:p>
        </p:txBody>
      </p:sp>
      <p:sp>
        <p:nvSpPr>
          <p:cNvPr id="2" name="Slide Number Placeholder 1"/>
          <p:cNvSpPr>
            <a:spLocks noGrp="1"/>
          </p:cNvSpPr>
          <p:nvPr>
            <p:ph type="sldNum" sz="quarter" idx="12"/>
          </p:nvPr>
        </p:nvSpPr>
        <p:spPr/>
        <p:txBody>
          <a:bodyPr/>
          <a:lstStyle/>
          <a:p>
            <a:fld id="{70976B79-0DD0-4D71-841F-0C38EA70C66A}" type="slidenum">
              <a:rPr lang="he-IL" smtClean="0"/>
              <a:pPr/>
              <a:t>17</a:t>
            </a:fld>
            <a:endParaRPr lang="en-US"/>
          </a:p>
        </p:txBody>
      </p:sp>
      <p:sp>
        <p:nvSpPr>
          <p:cNvPr id="19459" name="Rectangle 5"/>
          <p:cNvSpPr>
            <a:spLocks noChangeArrowheads="1"/>
          </p:cNvSpPr>
          <p:nvPr/>
        </p:nvSpPr>
        <p:spPr bwMode="auto">
          <a:xfrm>
            <a:off x="533400" y="2065200"/>
            <a:ext cx="3240000" cy="14400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r>
              <a:rPr lang="en-US" sz="2400" b="1" dirty="0"/>
              <a:t>Agent’s </a:t>
            </a:r>
          </a:p>
          <a:p>
            <a:pPr algn="ctr"/>
            <a:r>
              <a:rPr lang="en-US" sz="2400" b="1" dirty="0"/>
              <a:t>Cooperativeness</a:t>
            </a:r>
          </a:p>
          <a:p>
            <a:pPr algn="ctr"/>
            <a:r>
              <a:rPr lang="en-US" sz="2400" b="1" dirty="0" smtClean="0"/>
              <a:t> &amp; </a:t>
            </a:r>
            <a:r>
              <a:rPr lang="en-US" sz="2400" b="1" dirty="0"/>
              <a:t>Reliability</a:t>
            </a:r>
          </a:p>
        </p:txBody>
      </p:sp>
      <p:sp>
        <p:nvSpPr>
          <p:cNvPr id="19460" name="Line 9"/>
          <p:cNvSpPr>
            <a:spLocks noChangeShapeType="1"/>
          </p:cNvSpPr>
          <p:nvPr/>
        </p:nvSpPr>
        <p:spPr bwMode="auto">
          <a:xfrm>
            <a:off x="1981200" y="3505200"/>
            <a:ext cx="1828800" cy="457200"/>
          </a:xfrm>
          <a:prstGeom prst="line">
            <a:avLst/>
          </a:prstGeom>
          <a:noFill/>
          <a:ln w="57150">
            <a:solidFill>
              <a:schemeClr val="tx1"/>
            </a:solidFill>
            <a:round/>
            <a:headEnd/>
            <a:tailEnd type="triangle" w="med" len="med"/>
          </a:ln>
        </p:spPr>
        <p:txBody>
          <a:bodyPr/>
          <a:lstStyle/>
          <a:p>
            <a:endParaRPr lang="en-US"/>
          </a:p>
        </p:txBody>
      </p:sp>
      <p:sp>
        <p:nvSpPr>
          <p:cNvPr id="19461" name="Oval 11"/>
          <p:cNvSpPr>
            <a:spLocks noChangeArrowheads="1"/>
          </p:cNvSpPr>
          <p:nvPr/>
        </p:nvSpPr>
        <p:spPr bwMode="auto">
          <a:xfrm>
            <a:off x="2971800" y="3886200"/>
            <a:ext cx="3124200" cy="990600"/>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en-US" sz="2800" b="1" dirty="0"/>
              <a:t>Social Utility</a:t>
            </a:r>
          </a:p>
        </p:txBody>
      </p:sp>
      <p:sp>
        <p:nvSpPr>
          <p:cNvPr id="19462" name="Rectangle 15"/>
          <p:cNvSpPr>
            <a:spLocks noChangeArrowheads="1"/>
          </p:cNvSpPr>
          <p:nvPr/>
        </p:nvSpPr>
        <p:spPr bwMode="auto">
          <a:xfrm>
            <a:off x="5076056" y="2065200"/>
            <a:ext cx="3240000" cy="14400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r>
              <a:rPr lang="en-US" sz="2400" b="1"/>
              <a:t>Estimations of others’</a:t>
            </a:r>
          </a:p>
          <a:p>
            <a:pPr algn="ctr"/>
            <a:r>
              <a:rPr lang="en-US" sz="2400" b="1"/>
              <a:t>Cooperativeness</a:t>
            </a:r>
          </a:p>
          <a:p>
            <a:pPr algn="ctr"/>
            <a:r>
              <a:rPr lang="en-US" sz="2400" b="1"/>
              <a:t>&amp; Reliability</a:t>
            </a:r>
          </a:p>
        </p:txBody>
      </p:sp>
      <p:sp>
        <p:nvSpPr>
          <p:cNvPr id="19463" name="Line 16"/>
          <p:cNvSpPr>
            <a:spLocks noChangeShapeType="1"/>
          </p:cNvSpPr>
          <p:nvPr/>
        </p:nvSpPr>
        <p:spPr bwMode="auto">
          <a:xfrm flipH="1">
            <a:off x="5334000" y="3505200"/>
            <a:ext cx="1524000" cy="457200"/>
          </a:xfrm>
          <a:prstGeom prst="line">
            <a:avLst/>
          </a:prstGeom>
          <a:noFill/>
          <a:ln w="57150">
            <a:solidFill>
              <a:schemeClr val="tx1"/>
            </a:solidFill>
            <a:round/>
            <a:headEnd/>
            <a:tailEnd type="triangle" w="med" len="med"/>
          </a:ln>
        </p:spPr>
        <p:txBody>
          <a:bodyPr/>
          <a:lstStyle/>
          <a:p>
            <a:endParaRPr lang="en-US"/>
          </a:p>
        </p:txBody>
      </p:sp>
      <p:sp>
        <p:nvSpPr>
          <p:cNvPr id="19464" name="Rectangle 17"/>
          <p:cNvSpPr>
            <a:spLocks noChangeArrowheads="1"/>
          </p:cNvSpPr>
          <p:nvPr/>
        </p:nvSpPr>
        <p:spPr bwMode="auto">
          <a:xfrm>
            <a:off x="533400" y="5181600"/>
            <a:ext cx="3240000" cy="144000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r>
              <a:rPr lang="en-US" sz="2400" b="1" dirty="0">
                <a:solidFill>
                  <a:schemeClr val="bg1"/>
                </a:solidFill>
              </a:rPr>
              <a:t>Expected value </a:t>
            </a:r>
          </a:p>
          <a:p>
            <a:pPr algn="ctr"/>
            <a:r>
              <a:rPr lang="en-US" sz="2400" b="1" dirty="0">
                <a:solidFill>
                  <a:schemeClr val="bg1"/>
                </a:solidFill>
              </a:rPr>
              <a:t>of action</a:t>
            </a:r>
          </a:p>
        </p:txBody>
      </p:sp>
      <p:sp>
        <p:nvSpPr>
          <p:cNvPr id="19465" name="Rectangle 18"/>
          <p:cNvSpPr>
            <a:spLocks noChangeArrowheads="1"/>
          </p:cNvSpPr>
          <p:nvPr/>
        </p:nvSpPr>
        <p:spPr bwMode="auto">
          <a:xfrm>
            <a:off x="5076056" y="5181600"/>
            <a:ext cx="3240000" cy="144000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r>
              <a:rPr lang="en-US" sz="2400" b="1" dirty="0">
                <a:solidFill>
                  <a:schemeClr val="bg1"/>
                </a:solidFill>
              </a:rPr>
              <a:t>Expected </a:t>
            </a:r>
            <a:endParaRPr lang="en-US" sz="2400" b="1" dirty="0" smtClean="0">
              <a:solidFill>
                <a:schemeClr val="bg1"/>
              </a:solidFill>
            </a:endParaRPr>
          </a:p>
          <a:p>
            <a:pPr algn="ctr"/>
            <a:r>
              <a:rPr lang="en-US" sz="2400" b="1" dirty="0" smtClean="0">
                <a:solidFill>
                  <a:schemeClr val="bg1"/>
                </a:solidFill>
              </a:rPr>
              <a:t>ramification</a:t>
            </a:r>
            <a:endParaRPr lang="en-US" sz="2400" b="1" dirty="0">
              <a:solidFill>
                <a:schemeClr val="bg1"/>
              </a:solidFill>
            </a:endParaRPr>
          </a:p>
          <a:p>
            <a:pPr algn="ctr"/>
            <a:r>
              <a:rPr lang="en-US" sz="2400" b="1" dirty="0">
                <a:solidFill>
                  <a:schemeClr val="bg1"/>
                </a:solidFill>
              </a:rPr>
              <a:t>of action</a:t>
            </a:r>
          </a:p>
        </p:txBody>
      </p:sp>
      <p:sp>
        <p:nvSpPr>
          <p:cNvPr id="19466" name="Line 20"/>
          <p:cNvSpPr>
            <a:spLocks noChangeShapeType="1"/>
          </p:cNvSpPr>
          <p:nvPr/>
        </p:nvSpPr>
        <p:spPr bwMode="auto">
          <a:xfrm flipV="1">
            <a:off x="2133600" y="4800600"/>
            <a:ext cx="1676400" cy="381000"/>
          </a:xfrm>
          <a:prstGeom prst="line">
            <a:avLst/>
          </a:prstGeom>
          <a:noFill/>
          <a:ln w="57150">
            <a:solidFill>
              <a:schemeClr val="tx1"/>
            </a:solidFill>
            <a:round/>
            <a:headEnd/>
            <a:tailEnd type="triangle" w="med" len="med"/>
          </a:ln>
        </p:spPr>
        <p:txBody>
          <a:bodyPr/>
          <a:lstStyle/>
          <a:p>
            <a:endParaRPr lang="en-US"/>
          </a:p>
        </p:txBody>
      </p:sp>
      <p:sp>
        <p:nvSpPr>
          <p:cNvPr id="19467" name="Line 21"/>
          <p:cNvSpPr>
            <a:spLocks noChangeShapeType="1"/>
          </p:cNvSpPr>
          <p:nvPr/>
        </p:nvSpPr>
        <p:spPr bwMode="auto">
          <a:xfrm flipH="1" flipV="1">
            <a:off x="5334000" y="4800600"/>
            <a:ext cx="1447800" cy="381000"/>
          </a:xfrm>
          <a:prstGeom prst="line">
            <a:avLst/>
          </a:prstGeom>
          <a:noFill/>
          <a:ln w="57150">
            <a:solidFill>
              <a:schemeClr val="tx1"/>
            </a:solidFill>
            <a:round/>
            <a:headEnd/>
            <a:tailEnd type="triangle" w="med" len="med"/>
          </a:ln>
        </p:spPr>
        <p:txBody>
          <a:bodyPr/>
          <a:lstStyle/>
          <a:p>
            <a:endParaRPr lang="en-US"/>
          </a:p>
        </p:txBody>
      </p:sp>
      <p:sp>
        <p:nvSpPr>
          <p:cNvPr id="12" name="Oval Callout 11"/>
          <p:cNvSpPr/>
          <p:nvPr/>
        </p:nvSpPr>
        <p:spPr>
          <a:xfrm>
            <a:off x="4267200" y="2286000"/>
            <a:ext cx="4114800" cy="1676400"/>
          </a:xfrm>
          <a:prstGeom prst="wedgeEllipseCallout">
            <a:avLst>
              <a:gd name="adj1" fmla="val -43457"/>
              <a:gd name="adj2" fmla="val 5717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t>Taking into consideration</a:t>
            </a:r>
          </a:p>
          <a:p>
            <a:pPr algn="ctr"/>
            <a:r>
              <a:rPr lang="en-US" sz="2800" b="1" dirty="0" smtClean="0"/>
              <a:t>human factors </a:t>
            </a:r>
            <a:endParaRPr lang="en-US" sz="2800" b="1" dirty="0"/>
          </a:p>
        </p:txBody>
      </p:sp>
      <p:sp>
        <p:nvSpPr>
          <p:cNvPr id="13" name="Rounded Rectangle 12"/>
          <p:cNvSpPr/>
          <p:nvPr/>
        </p:nvSpPr>
        <p:spPr>
          <a:xfrm>
            <a:off x="304800" y="1295400"/>
            <a:ext cx="2743200" cy="1447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Rules!!</a:t>
            </a:r>
            <a:endParaRPr lang="en-US" sz="4000" dirty="0"/>
          </a:p>
        </p:txBody>
      </p:sp>
    </p:spTree>
    <p:extLst>
      <p:ext uri="{BB962C8B-B14F-4D97-AF65-F5344CB8AC3E}">
        <p14:creationId xmlns:p14="http://schemas.microsoft.com/office/powerpoint/2010/main" val="230476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0"/>
            <a:r>
              <a:rPr lang="en-US" b="1" dirty="0" smtClean="0"/>
              <a:t>Hypothesizes</a:t>
            </a:r>
            <a:r>
              <a:rPr lang="en-US" dirty="0" smtClean="0"/>
              <a:t/>
            </a:r>
            <a:br>
              <a:rPr lang="en-US" dirty="0" smtClean="0"/>
            </a:br>
            <a:r>
              <a:rPr lang="en-US" dirty="0" smtClean="0"/>
              <a:t> </a:t>
            </a:r>
            <a:endParaRPr lang="en-US" dirty="0"/>
          </a:p>
        </p:txBody>
      </p:sp>
      <p:sp>
        <p:nvSpPr>
          <p:cNvPr id="3" name="Content Placeholder 2"/>
          <p:cNvSpPr>
            <a:spLocks noGrp="1"/>
          </p:cNvSpPr>
          <p:nvPr>
            <p:ph idx="1"/>
          </p:nvPr>
        </p:nvSpPr>
        <p:spPr/>
        <p:txBody>
          <a:bodyPr/>
          <a:lstStyle/>
          <a:p>
            <a:pPr algn="l" rtl="0"/>
            <a:r>
              <a:rPr lang="en-US" dirty="0" smtClean="0"/>
              <a:t>People in the U.S. and Lebanon would differ significantly with respect to cooperativeness:</a:t>
            </a:r>
          </a:p>
          <a:p>
            <a:pPr lvl="1" algn="l" rtl="0"/>
            <a:r>
              <a:rPr lang="en-US" b="1" dirty="0"/>
              <a:t>helpfulness trait: </a:t>
            </a:r>
            <a:endParaRPr lang="en-US" b="1" dirty="0" smtClean="0"/>
          </a:p>
          <a:p>
            <a:pPr lvl="1" algn="l" rtl="0"/>
            <a:r>
              <a:rPr lang="en-US" b="1" dirty="0" smtClean="0"/>
              <a:t>reliability trait: </a:t>
            </a:r>
          </a:p>
          <a:p>
            <a:pPr algn="l" rtl="0"/>
            <a:endParaRPr lang="en-US" dirty="0" smtClean="0"/>
          </a:p>
          <a:p>
            <a:pPr algn="l" rtl="0"/>
            <a:r>
              <a:rPr lang="en-US" dirty="0" smtClean="0"/>
              <a:t>An agent that modeled and adapted to the cooperativeness measures exhibited by people will play at least as well as people</a:t>
            </a:r>
          </a:p>
        </p:txBody>
      </p:sp>
      <p:sp>
        <p:nvSpPr>
          <p:cNvPr id="5" name="Slide Number Placeholder 4"/>
          <p:cNvSpPr>
            <a:spLocks noGrp="1"/>
          </p:cNvSpPr>
          <p:nvPr>
            <p:ph type="sldNum" sz="quarter" idx="12"/>
          </p:nvPr>
        </p:nvSpPr>
        <p:spPr/>
        <p:txBody>
          <a:bodyPr/>
          <a:lstStyle/>
          <a:p>
            <a:fld id="{70976B79-0DD0-4D71-841F-0C38EA70C66A}" type="slidenum">
              <a:rPr lang="he-IL" smtClean="0"/>
              <a:pPr/>
              <a:t>18</a:t>
            </a:fld>
            <a:endParaRPr lang="en-US"/>
          </a:p>
        </p:txBody>
      </p:sp>
      <p:pic>
        <p:nvPicPr>
          <p:cNvPr id="6" name="Picture 4" descr="https://encrypted-tbn0.gstatic.com/images?q=tbn:ANd9GcSJN67bY8RhMLuPLGgSIPBIc-Zq_y-TOLg8NcdM_x2xuQlcX12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8601" y="18143"/>
            <a:ext cx="1295399" cy="86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https://encrypted-tbn2.gstatic.com/images?q=tbn:ANd9GcQCbugmJvPqDxxW16trNXDzyErDZbDfsdTGkZARsNukUiqRaTU85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7037"/>
            <a:ext cx="1285319" cy="86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99104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7"/>
          <p:cNvSpPr>
            <a:spLocks noGrp="1" noChangeArrowheads="1"/>
          </p:cNvSpPr>
          <p:nvPr>
            <p:ph type="title"/>
          </p:nvPr>
        </p:nvSpPr>
        <p:spPr/>
        <p:txBody>
          <a:bodyPr>
            <a:normAutofit fontScale="90000"/>
          </a:bodyPr>
          <a:lstStyle/>
          <a:p>
            <a:pPr algn="ctr" eaLnBrk="1" hangingPunct="1"/>
            <a:r>
              <a:rPr lang="en-US" b="1" dirty="0" smtClean="0"/>
              <a:t>PURB vs People in Lebanon &amp; US</a:t>
            </a:r>
            <a:endParaRPr lang="he-IL" b="1" dirty="0" smtClean="0"/>
          </a:p>
        </p:txBody>
      </p:sp>
      <p:sp>
        <p:nvSpPr>
          <p:cNvPr id="2" name="Slide Number Placeholder 1"/>
          <p:cNvSpPr>
            <a:spLocks noGrp="1"/>
          </p:cNvSpPr>
          <p:nvPr>
            <p:ph type="sldNum" sz="quarter" idx="12"/>
          </p:nvPr>
        </p:nvSpPr>
        <p:spPr/>
        <p:txBody>
          <a:bodyPr/>
          <a:lstStyle/>
          <a:p>
            <a:fld id="{CC2F0B92-0978-4ECA-85EF-A83EE21CC228}" type="slidenum">
              <a:rPr lang="he-IL" smtClean="0"/>
              <a:pPr/>
              <a:t>19</a:t>
            </a:fld>
            <a:endParaRPr lang="en-US"/>
          </a:p>
        </p:txBody>
      </p:sp>
      <p:graphicFrame>
        <p:nvGraphicFramePr>
          <p:cNvPr id="13314" name="Object 6"/>
          <p:cNvGraphicFramePr>
            <a:graphicFrameLocks noChangeAspect="1"/>
          </p:cNvGraphicFramePr>
          <p:nvPr/>
        </p:nvGraphicFramePr>
        <p:xfrm>
          <a:off x="342900" y="1397000"/>
          <a:ext cx="8191500" cy="4851400"/>
        </p:xfrm>
        <a:graphic>
          <a:graphicData uri="http://schemas.openxmlformats.org/presentationml/2006/ole">
            <mc:AlternateContent xmlns:mc="http://schemas.openxmlformats.org/markup-compatibility/2006">
              <mc:Choice xmlns:v="urn:schemas-microsoft-com:vml" Requires="v">
                <p:oleObj spid="_x0000_s1059" r:id="rId4" imgW="6095496" imgH="4065696" progId="">
                  <p:embed/>
                </p:oleObj>
              </mc:Choice>
              <mc:Fallback>
                <p:oleObj r:id="rId4" imgW="6095496" imgH="4065696"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 y="1397000"/>
                        <a:ext cx="8191500" cy="4851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2438400" y="1905000"/>
            <a:ext cx="2438400" cy="369332"/>
          </a:xfrm>
          <a:prstGeom prst="rect">
            <a:avLst/>
          </a:prstGeom>
          <a:noFill/>
        </p:spPr>
        <p:txBody>
          <a:bodyPr wrap="square" rtlCol="0">
            <a:spAutoFit/>
          </a:bodyPr>
          <a:lstStyle/>
          <a:p>
            <a:endParaRPr lang="en-US"/>
          </a:p>
        </p:txBody>
      </p:sp>
      <p:sp>
        <p:nvSpPr>
          <p:cNvPr id="5" name="Rectangle 4"/>
          <p:cNvSpPr/>
          <p:nvPr/>
        </p:nvSpPr>
        <p:spPr>
          <a:xfrm>
            <a:off x="1447800" y="1828800"/>
            <a:ext cx="3276600" cy="396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descr="https://encrypted-tbn0.gstatic.com/images?q=tbn:ANd9GcSJN67bY8RhMLuPLGgSIPBIc-Zq_y-TOLg8NcdM_x2xuQlcX12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48601" y="18143"/>
            <a:ext cx="1295399" cy="86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https://encrypted-tbn2.gstatic.com/images?q=tbn:ANd9GcQCbugmJvPqDxxW16trNXDzyErDZbDfsdTGkZARsNukUiqRaTU85w"/>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17037"/>
            <a:ext cx="1285319" cy="86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342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prstGeom prst="rect">
            <a:avLst/>
          </a:prstGeom>
          <a:noFill/>
          <a:ln>
            <a:noFill/>
          </a:ln>
        </p:spPr>
        <p:txBody>
          <a:bodyPr wrap="square" lIns="91425" tIns="45700" rIns="91425" bIns="45700" anchor="ctr" anchorCtr="0">
            <a:spAutoFit/>
          </a:bodyPr>
          <a:lstStyle/>
          <a:p>
            <a:pPr marL="0" marR="0" lvl="0" indent="0" algn="ctr" rtl="0">
              <a:spcBef>
                <a:spcPts val="0"/>
              </a:spcBef>
              <a:buClr>
                <a:schemeClr val="dk1"/>
              </a:buClr>
              <a:buSzPct val="25000"/>
              <a:buFont typeface="Calibri"/>
              <a:buNone/>
            </a:pPr>
            <a:r>
              <a:rPr lang="en" sz="4500" b="1" dirty="0">
                <a:sym typeface="Calibri"/>
              </a:rPr>
              <a:t>A </a:t>
            </a:r>
            <a:r>
              <a:rPr lang="en" sz="4500" b="1" dirty="0" smtClean="0">
                <a:sym typeface="Calibri"/>
              </a:rPr>
              <a:t>Study </a:t>
            </a:r>
            <a:r>
              <a:rPr lang="en" sz="4500" b="1" dirty="0">
                <a:sym typeface="Calibri"/>
              </a:rPr>
              <a:t>of </a:t>
            </a:r>
            <a:r>
              <a:rPr lang="en" sz="4500" b="1" dirty="0" smtClean="0">
                <a:sym typeface="Calibri"/>
              </a:rPr>
              <a:t>Corruption </a:t>
            </a:r>
            <a:r>
              <a:rPr lang="en" sz="4500" b="1" dirty="0">
                <a:sym typeface="Calibri"/>
              </a:rPr>
              <a:t>in </a:t>
            </a:r>
            <a:r>
              <a:rPr lang="en" sz="4500" b="1" dirty="0" smtClean="0">
                <a:sym typeface="Calibri"/>
              </a:rPr>
              <a:t/>
            </a:r>
            <a:br>
              <a:rPr lang="en" sz="4500" b="1" dirty="0" smtClean="0">
                <a:sym typeface="Calibri"/>
              </a:rPr>
            </a:br>
            <a:r>
              <a:rPr lang="en" sz="4500" b="1" dirty="0" smtClean="0">
                <a:sym typeface="Calibri"/>
              </a:rPr>
              <a:t>Different Cultures</a:t>
            </a:r>
            <a:endParaRPr lang="en" sz="4500" b="1" dirty="0">
              <a:sym typeface="Calibri"/>
            </a:endParaRPr>
          </a:p>
        </p:txBody>
      </p:sp>
      <p:sp>
        <p:nvSpPr>
          <p:cNvPr id="99" name="Shape 99"/>
          <p:cNvSpPr txBox="1">
            <a:spLocks noGrp="1"/>
          </p:cNvSpPr>
          <p:nvPr>
            <p:ph idx="1"/>
          </p:nvPr>
        </p:nvSpPr>
        <p:spPr>
          <a:xfrm>
            <a:off x="381000" y="2025544"/>
            <a:ext cx="5638800" cy="4216499"/>
          </a:xfrm>
          <a:prstGeom prst="rect">
            <a:avLst/>
          </a:prstGeom>
          <a:noFill/>
          <a:ln>
            <a:noFill/>
          </a:ln>
        </p:spPr>
        <p:txBody>
          <a:bodyPr wrap="square" lIns="91425" tIns="45700" rIns="91425" bIns="45700" anchor="t" anchorCtr="0">
            <a:spAutoFit/>
          </a:bodyPr>
          <a:lstStyle/>
          <a:p>
            <a:pPr marR="0" lvl="0" algn="l" rtl="0"/>
            <a:r>
              <a:rPr lang="en" sz="3200" dirty="0">
                <a:sym typeface="Calibri"/>
              </a:rPr>
              <a:t>Corruption is an important policy concern in </a:t>
            </a:r>
            <a:r>
              <a:rPr lang="en" sz="3200" dirty="0"/>
              <a:t>many</a:t>
            </a:r>
            <a:r>
              <a:rPr lang="en" sz="3200" dirty="0">
                <a:sym typeface="Calibri"/>
              </a:rPr>
              <a:t> </a:t>
            </a:r>
            <a:r>
              <a:rPr lang="en" sz="3200" dirty="0" smtClean="0">
                <a:sym typeface="Calibri"/>
              </a:rPr>
              <a:t>countries</a:t>
            </a:r>
            <a:endParaRPr lang="en" sz="3200" dirty="0">
              <a:sym typeface="Calibri"/>
            </a:endParaRPr>
          </a:p>
          <a:p>
            <a:pPr marR="0" lvl="0" algn="l" rtl="0"/>
            <a:endParaRPr lang="en" sz="3200" dirty="0" smtClean="0">
              <a:sym typeface="Calibri"/>
            </a:endParaRPr>
          </a:p>
          <a:p>
            <a:pPr marR="0" lvl="0" algn="l" rtl="0"/>
            <a:r>
              <a:rPr lang="en" sz="3200" dirty="0" smtClean="0">
                <a:sym typeface="Calibri"/>
              </a:rPr>
              <a:t>Difficult </a:t>
            </a:r>
            <a:r>
              <a:rPr lang="en" sz="3200" dirty="0">
                <a:sym typeface="Calibri"/>
              </a:rPr>
              <a:t>to model and to predict in the confinements of the </a:t>
            </a:r>
            <a:r>
              <a:rPr lang="en" sz="3200" dirty="0" smtClean="0">
                <a:sym typeface="Calibri"/>
              </a:rPr>
              <a:t>laboratory</a:t>
            </a:r>
            <a:endParaRPr lang="en" sz="3200" dirty="0">
              <a:sym typeface="Calibri"/>
            </a:endParaRPr>
          </a:p>
          <a:p>
            <a:pPr marL="0" marR="0" lvl="0" indent="0" algn="l" rtl="0">
              <a:buNone/>
            </a:pPr>
            <a:endParaRPr lang="en" dirty="0" smtClean="0"/>
          </a:p>
        </p:txBody>
      </p:sp>
      <p:sp>
        <p:nvSpPr>
          <p:cNvPr id="3" name="Slide Number Placeholder 2"/>
          <p:cNvSpPr>
            <a:spLocks noGrp="1"/>
          </p:cNvSpPr>
          <p:nvPr>
            <p:ph type="sldNum" sz="quarter" idx="12"/>
          </p:nvPr>
        </p:nvSpPr>
        <p:spPr/>
        <p:txBody>
          <a:bodyPr/>
          <a:lstStyle/>
          <a:p>
            <a:fld id="{70976B79-0DD0-4D71-841F-0C38EA70C66A}" type="slidenum">
              <a:rPr lang="he-IL" smtClean="0"/>
              <a:pPr/>
              <a:t>2</a:t>
            </a:fld>
            <a:endParaRPr lang="en-US"/>
          </a:p>
        </p:txBody>
      </p:sp>
      <p:pic>
        <p:nvPicPr>
          <p:cNvPr id="1026" name="Picture 2" descr="http://t2.gstatic.com/images?q=tbn:ANd9GcRQ3IN2FFvpMEwBuMV_2uEbdLBBxptAE5rQG_Vy-kk16tYFdsSJ1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2819400"/>
            <a:ext cx="2524125" cy="180975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57200" y="5867400"/>
            <a:ext cx="8676542" cy="707886"/>
          </a:xfrm>
          <a:prstGeom prst="rect">
            <a:avLst/>
          </a:prstGeom>
          <a:noFill/>
        </p:spPr>
        <p:txBody>
          <a:bodyPr wrap="none" rtlCol="0">
            <a:spAutoFit/>
          </a:bodyPr>
          <a:lstStyle/>
          <a:p>
            <a:pPr lvl="0"/>
            <a:r>
              <a:rPr lang="en-US" sz="2000" dirty="0" smtClean="0"/>
              <a:t>Gal, Rosenfeld</a:t>
            </a:r>
            <a:r>
              <a:rPr lang="en-US" sz="2000" dirty="0"/>
              <a:t>, </a:t>
            </a:r>
            <a:r>
              <a:rPr lang="en-US" sz="2000" dirty="0" smtClean="0"/>
              <a:t>Kraus</a:t>
            </a:r>
            <a:r>
              <a:rPr lang="en-US" sz="2000" dirty="0"/>
              <a:t>, </a:t>
            </a:r>
            <a:r>
              <a:rPr lang="en-US" sz="2000" dirty="0" smtClean="0"/>
              <a:t>Gelfand</a:t>
            </a:r>
            <a:r>
              <a:rPr lang="en-US" sz="2000" dirty="0"/>
              <a:t>, </a:t>
            </a:r>
            <a:r>
              <a:rPr lang="en-US" sz="2000" dirty="0" smtClean="0"/>
              <a:t>An </a:t>
            </a:r>
            <a:r>
              <a:rPr lang="en-US" sz="2000" dirty="0"/>
              <a:t>and J. Lin. </a:t>
            </a:r>
            <a:endParaRPr lang="en-US" sz="2000" dirty="0" smtClean="0"/>
          </a:p>
          <a:p>
            <a:pPr lvl="0"/>
            <a:r>
              <a:rPr lang="en-US" sz="2000" dirty="0" smtClean="0"/>
              <a:t>New </a:t>
            </a:r>
            <a:r>
              <a:rPr lang="en-US" sz="2000" dirty="0"/>
              <a:t>Paradigm for the Study of Corruption in Different Cultures, </a:t>
            </a:r>
            <a:r>
              <a:rPr lang="en-US" sz="2000" dirty="0" smtClean="0"/>
              <a:t>SBP, </a:t>
            </a:r>
            <a:r>
              <a:rPr lang="en-US" sz="2000" dirty="0"/>
              <a:t>2014.</a:t>
            </a:r>
          </a:p>
        </p:txBody>
      </p:sp>
    </p:spTree>
    <p:extLst>
      <p:ext uri="{BB962C8B-B14F-4D97-AF65-F5344CB8AC3E}">
        <p14:creationId xmlns:p14="http://schemas.microsoft.com/office/powerpoint/2010/main" val="2444664071"/>
      </p:ext>
    </p:extLst>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68" name="Group 120"/>
          <p:cNvGraphicFramePr>
            <a:graphicFrameLocks noGrp="1"/>
          </p:cNvGraphicFramePr>
          <p:nvPr/>
        </p:nvGraphicFramePr>
        <p:xfrm>
          <a:off x="304800" y="1828800"/>
          <a:ext cx="8640000" cy="3240000"/>
        </p:xfrm>
        <a:graphic>
          <a:graphicData uri="http://schemas.openxmlformats.org/drawingml/2006/table">
            <a:tbl>
              <a:tblPr rtl="1"/>
              <a:tblGrid>
                <a:gridCol w="1625263"/>
                <a:gridCol w="1625263"/>
                <a:gridCol w="1627369"/>
                <a:gridCol w="1625263"/>
                <a:gridCol w="2136842"/>
              </a:tblGrid>
              <a:tr h="108000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Average</a:t>
                      </a:r>
                      <a:endParaRPr kumimoji="0" lang="he-IL" sz="2800" b="0" i="0" u="none" strike="noStrike" cap="none" normalizeH="0" baseline="0" dirty="0" smtClean="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Task dep.</a:t>
                      </a:r>
                      <a:endParaRPr kumimoji="0" lang="he-IL" sz="2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Task indep.</a:t>
                      </a:r>
                      <a:endParaRPr kumimoji="0" lang="he-IL" sz="2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Co-</a:t>
                      </a:r>
                      <a:r>
                        <a:rPr kumimoji="0" lang="en-US" sz="2800" b="0" i="0" u="none" strike="noStrike" cap="none" normalizeH="0" baseline="0" dirty="0" err="1" smtClean="0">
                          <a:ln>
                            <a:noFill/>
                          </a:ln>
                          <a:solidFill>
                            <a:schemeClr val="tx1"/>
                          </a:solidFill>
                          <a:effectLst/>
                          <a:latin typeface="Arial" charset="0"/>
                          <a:cs typeface="Arial" charset="0"/>
                        </a:rPr>
                        <a:t>dep</a:t>
                      </a:r>
                      <a:endParaRPr kumimoji="0" lang="he-IL" sz="2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r>
              <a:tr h="108000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0.92</a:t>
                      </a:r>
                      <a:endParaRPr kumimoji="0" lang="he-IL" sz="2800" b="0" i="0" u="none" strike="noStrike" cap="none" normalizeH="0" baseline="0" dirty="0" smtClean="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0.87</a:t>
                      </a:r>
                      <a:endParaRPr kumimoji="0" lang="he-IL" sz="2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0.94</a:t>
                      </a:r>
                      <a:endParaRPr kumimoji="0" lang="he-IL" sz="2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0.96</a:t>
                      </a:r>
                      <a:endParaRPr kumimoji="0" lang="he-IL" sz="2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People (Lebanon)</a:t>
                      </a:r>
                      <a:endParaRPr kumimoji="0" lang="he-IL" sz="2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r>
              <a:tr h="108000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0.65</a:t>
                      </a:r>
                      <a:endParaRPr kumimoji="0" lang="he-IL" sz="2800" b="0" i="0" u="none" strike="noStrike" cap="none" normalizeH="0" baseline="0" dirty="0" smtClean="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0.51</a:t>
                      </a:r>
                      <a:endParaRPr kumimoji="0" lang="he-IL" sz="2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FF0000"/>
                          </a:solidFill>
                          <a:effectLst/>
                          <a:latin typeface="Arial" charset="0"/>
                          <a:cs typeface="Arial" charset="0"/>
                        </a:rPr>
                        <a:t>0.78</a:t>
                      </a:r>
                      <a:endParaRPr kumimoji="0" lang="he-IL" sz="2800" b="0" i="0" u="none" strike="noStrike" cap="none" normalizeH="0" baseline="0" dirty="0" smtClean="0">
                        <a:ln>
                          <a:noFill/>
                        </a:ln>
                        <a:solidFill>
                          <a:srgbClr val="FF0000"/>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0.64</a:t>
                      </a:r>
                      <a:endParaRPr kumimoji="0" lang="he-IL" sz="2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People </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a:t>
                      </a:r>
                      <a:r>
                        <a:rPr kumimoji="0" lang="en-US" sz="2800" b="0" i="0" u="none" strike="noStrike" cap="none" normalizeH="0" baseline="0" dirty="0" smtClean="0">
                          <a:ln>
                            <a:noFill/>
                          </a:ln>
                          <a:solidFill>
                            <a:schemeClr val="tx1"/>
                          </a:solidFill>
                          <a:effectLst/>
                          <a:latin typeface="Arial" charset="0"/>
                          <a:cs typeface="Arial" charset="0"/>
                        </a:rPr>
                        <a:t>US)</a:t>
                      </a:r>
                      <a:endParaRPr kumimoji="0" lang="he-IL" sz="2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r>
            </a:tbl>
          </a:graphicData>
        </a:graphic>
      </p:graphicFrame>
      <p:sp>
        <p:nvSpPr>
          <p:cNvPr id="16432" name="Rectangle 119"/>
          <p:cNvSpPr>
            <a:spLocks noGrp="1" noChangeArrowheads="1"/>
          </p:cNvSpPr>
          <p:nvPr>
            <p:ph type="title"/>
          </p:nvPr>
        </p:nvSpPr>
        <p:spPr/>
        <p:txBody>
          <a:bodyPr>
            <a:normAutofit fontScale="90000"/>
          </a:bodyPr>
          <a:lstStyle/>
          <a:p>
            <a:pPr algn="ctr" eaLnBrk="1" hangingPunct="1"/>
            <a:r>
              <a:rPr lang="en-US" b="1" dirty="0" smtClean="0"/>
              <a:t>Reliability Measures</a:t>
            </a:r>
            <a:br>
              <a:rPr lang="en-US" b="1" dirty="0" smtClean="0"/>
            </a:br>
            <a:endParaRPr lang="he-IL" b="1" dirty="0" smtClean="0"/>
          </a:p>
        </p:txBody>
      </p:sp>
      <p:sp>
        <p:nvSpPr>
          <p:cNvPr id="2" name="Slide Number Placeholder 1"/>
          <p:cNvSpPr>
            <a:spLocks noGrp="1"/>
          </p:cNvSpPr>
          <p:nvPr>
            <p:ph type="sldNum" sz="quarter" idx="12"/>
          </p:nvPr>
        </p:nvSpPr>
        <p:spPr/>
        <p:txBody>
          <a:bodyPr/>
          <a:lstStyle/>
          <a:p>
            <a:fld id="{CC2F0B92-0978-4ECA-85EF-A83EE21CC228}" type="slidenum">
              <a:rPr lang="he-IL" smtClean="0"/>
              <a:pPr/>
              <a:t>20</a:t>
            </a:fld>
            <a:endParaRPr lang="en-US"/>
          </a:p>
        </p:txBody>
      </p:sp>
      <p:pic>
        <p:nvPicPr>
          <p:cNvPr id="5" name="Picture 4" descr="https://encrypted-tbn0.gstatic.com/images?q=tbn:ANd9GcSJN67bY8RhMLuPLGgSIPBIc-Zq_y-TOLg8NcdM_x2xuQlcX12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1" y="18143"/>
            <a:ext cx="1295399" cy="86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https://encrypted-tbn2.gstatic.com/images?q=tbn:ANd9GcQCbugmJvPqDxxW16trNXDzyErDZbDfsdTGkZARsNukUiqRaTU85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7037"/>
            <a:ext cx="1285319" cy="86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06015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68" name="Group 120"/>
          <p:cNvGraphicFramePr>
            <a:graphicFrameLocks noGrp="1"/>
          </p:cNvGraphicFramePr>
          <p:nvPr/>
        </p:nvGraphicFramePr>
        <p:xfrm>
          <a:off x="304800" y="1828800"/>
          <a:ext cx="8639999" cy="3240000"/>
        </p:xfrm>
        <a:graphic>
          <a:graphicData uri="http://schemas.openxmlformats.org/drawingml/2006/table">
            <a:tbl>
              <a:tblPr rtl="1"/>
              <a:tblGrid>
                <a:gridCol w="1625263"/>
                <a:gridCol w="1625263"/>
                <a:gridCol w="1627369"/>
                <a:gridCol w="1625263"/>
                <a:gridCol w="2136841"/>
              </a:tblGrid>
              <a:tr h="104843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Average</a:t>
                      </a:r>
                      <a:endParaRPr kumimoji="0" lang="he-IL" sz="2800" b="0" i="0" u="none" strike="noStrike" cap="none" normalizeH="0" baseline="0" dirty="0" smtClean="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Task dep.</a:t>
                      </a:r>
                      <a:endParaRPr kumimoji="0" lang="he-IL" sz="2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Task indep.</a:t>
                      </a:r>
                      <a:endParaRPr kumimoji="0" lang="he-IL" sz="2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Co-</a:t>
                      </a:r>
                      <a:r>
                        <a:rPr kumimoji="0" lang="en-US" sz="2800" b="0" i="0" u="none" strike="noStrike" cap="none" normalizeH="0" baseline="0" dirty="0" err="1" smtClean="0">
                          <a:ln>
                            <a:noFill/>
                          </a:ln>
                          <a:solidFill>
                            <a:schemeClr val="tx1"/>
                          </a:solidFill>
                          <a:effectLst/>
                          <a:latin typeface="Arial" charset="0"/>
                          <a:cs typeface="Arial" charset="0"/>
                        </a:rPr>
                        <a:t>dep</a:t>
                      </a:r>
                      <a:endParaRPr kumimoji="0" lang="he-IL" sz="2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r>
              <a:tr h="104843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0.98</a:t>
                      </a:r>
                      <a:endParaRPr kumimoji="0" lang="he-IL" sz="2800" b="0" i="0" u="none" strike="noStrike" cap="none" normalizeH="0" baseline="0" dirty="0" smtClean="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0.99</a:t>
                      </a:r>
                      <a:endParaRPr kumimoji="0" lang="he-IL" sz="2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0.99</a:t>
                      </a:r>
                      <a:endParaRPr kumimoji="0" lang="he-IL" sz="2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0.96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PURB (Lebanon) </a:t>
                      </a:r>
                      <a:endParaRPr kumimoji="0" lang="he-IL" sz="2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r>
              <a:tr h="114313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0.62</a:t>
                      </a:r>
                      <a:endParaRPr kumimoji="0" lang="he-IL" sz="2800" b="0" i="0" u="none" strike="noStrike" cap="none" normalizeH="0" baseline="0" dirty="0" smtClean="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0.72</a:t>
                      </a:r>
                      <a:endParaRPr kumimoji="0" lang="he-IL" sz="2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0.59</a:t>
                      </a:r>
                      <a:endParaRPr kumimoji="0" lang="he-IL" sz="2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0.59</a:t>
                      </a:r>
                      <a:endParaRPr kumimoji="0" lang="he-IL" sz="2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PURB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(US)</a:t>
                      </a:r>
                      <a:endParaRPr kumimoji="0" lang="he-IL" sz="2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r>
            </a:tbl>
          </a:graphicData>
        </a:graphic>
      </p:graphicFrame>
      <p:sp>
        <p:nvSpPr>
          <p:cNvPr id="16432" name="Rectangle 119"/>
          <p:cNvSpPr>
            <a:spLocks noGrp="1" noChangeArrowheads="1"/>
          </p:cNvSpPr>
          <p:nvPr>
            <p:ph type="title"/>
          </p:nvPr>
        </p:nvSpPr>
        <p:spPr/>
        <p:txBody>
          <a:bodyPr>
            <a:normAutofit fontScale="90000"/>
          </a:bodyPr>
          <a:lstStyle/>
          <a:p>
            <a:pPr algn="ctr" eaLnBrk="1" hangingPunct="1"/>
            <a:r>
              <a:rPr lang="en-US" b="1" dirty="0" smtClean="0"/>
              <a:t>Reliability Measures</a:t>
            </a:r>
            <a:br>
              <a:rPr lang="en-US" b="1" dirty="0" smtClean="0"/>
            </a:br>
            <a:endParaRPr lang="he-IL" b="1" dirty="0" smtClean="0"/>
          </a:p>
        </p:txBody>
      </p:sp>
      <p:sp>
        <p:nvSpPr>
          <p:cNvPr id="2" name="Slide Number Placeholder 1"/>
          <p:cNvSpPr>
            <a:spLocks noGrp="1"/>
          </p:cNvSpPr>
          <p:nvPr>
            <p:ph type="sldNum" sz="quarter" idx="12"/>
          </p:nvPr>
        </p:nvSpPr>
        <p:spPr/>
        <p:txBody>
          <a:bodyPr/>
          <a:lstStyle/>
          <a:p>
            <a:fld id="{CC2F0B92-0978-4ECA-85EF-A83EE21CC228}" type="slidenum">
              <a:rPr lang="he-IL" smtClean="0"/>
              <a:pPr/>
              <a:t>21</a:t>
            </a:fld>
            <a:endParaRPr lang="en-US"/>
          </a:p>
        </p:txBody>
      </p:sp>
      <p:pic>
        <p:nvPicPr>
          <p:cNvPr id="5" name="Picture 4" descr="https://encrypted-tbn0.gstatic.com/images?q=tbn:ANd9GcSJN67bY8RhMLuPLGgSIPBIc-Zq_y-TOLg8NcdM_x2xuQlcX12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1" y="18143"/>
            <a:ext cx="1295399" cy="86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https://encrypted-tbn2.gstatic.com/images?q=tbn:ANd9GcQCbugmJvPqDxxW16trNXDzyErDZbDfsdTGkZARsNukUiqRaTU85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7037"/>
            <a:ext cx="1285319" cy="86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75256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68" name="Group 120"/>
          <p:cNvGraphicFramePr>
            <a:graphicFrameLocks noGrp="1"/>
          </p:cNvGraphicFramePr>
          <p:nvPr/>
        </p:nvGraphicFramePr>
        <p:xfrm>
          <a:off x="199200" y="1773238"/>
          <a:ext cx="8639999" cy="4320001"/>
        </p:xfrm>
        <a:graphic>
          <a:graphicData uri="http://schemas.openxmlformats.org/drawingml/2006/table">
            <a:tbl>
              <a:tblPr rtl="1"/>
              <a:tblGrid>
                <a:gridCol w="1513100"/>
                <a:gridCol w="1073581"/>
                <a:gridCol w="1210481"/>
                <a:gridCol w="1483085"/>
                <a:gridCol w="1708749"/>
                <a:gridCol w="1651003"/>
              </a:tblGrid>
              <a:tr h="11644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Average</a:t>
                      </a:r>
                      <a:endParaRPr kumimoji="0" lang="he-IL" sz="2800" b="0" i="0" u="none" strike="noStrike" cap="none" normalizeH="0" baseline="0" dirty="0" smtClean="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Task dep.</a:t>
                      </a:r>
                      <a:endParaRPr kumimoji="0" lang="he-IL" sz="2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Task indep.</a:t>
                      </a:r>
                      <a:endParaRPr kumimoji="0" lang="he-IL" sz="2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Co-</a:t>
                      </a:r>
                      <a:r>
                        <a:rPr kumimoji="0" lang="en-US" sz="2800" b="0" i="0" u="none" strike="noStrike" cap="none" normalizeH="0" baseline="0" dirty="0" err="1" smtClean="0">
                          <a:ln>
                            <a:noFill/>
                          </a:ln>
                          <a:solidFill>
                            <a:schemeClr val="tx1"/>
                          </a:solidFill>
                          <a:effectLst/>
                          <a:latin typeface="Arial" charset="0"/>
                          <a:cs typeface="Arial" charset="0"/>
                        </a:rPr>
                        <a:t>dep</a:t>
                      </a:r>
                      <a:endParaRPr kumimoji="0" lang="he-IL" sz="2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r>
              <a:tr h="7668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FF0000"/>
                          </a:solidFill>
                          <a:effectLst/>
                          <a:latin typeface="Arial" charset="0"/>
                          <a:cs typeface="Arial" charset="0"/>
                        </a:rPr>
                        <a:t>0.98</a:t>
                      </a:r>
                      <a:endParaRPr kumimoji="0" lang="he-IL" sz="2800" b="0" i="0" u="none" strike="noStrike" cap="none" normalizeH="0" baseline="0" smtClean="0">
                        <a:ln>
                          <a:noFill/>
                        </a:ln>
                        <a:solidFill>
                          <a:srgbClr val="FF0000"/>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FF0000"/>
                          </a:solidFill>
                          <a:effectLst/>
                          <a:latin typeface="Arial" charset="0"/>
                          <a:cs typeface="Arial" charset="0"/>
                        </a:rPr>
                        <a:t>0.99</a:t>
                      </a:r>
                      <a:endParaRPr kumimoji="0" lang="he-IL" sz="2800" b="0" i="0" u="none" strike="noStrike" cap="none" normalizeH="0" baseline="0" smtClean="0">
                        <a:ln>
                          <a:noFill/>
                        </a:ln>
                        <a:solidFill>
                          <a:srgbClr val="FF0000"/>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0.99</a:t>
                      </a:r>
                      <a:endParaRPr kumimoji="0" lang="he-IL" sz="2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0.96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PURB</a:t>
                      </a:r>
                      <a:endParaRPr kumimoji="0" lang="he-IL" sz="2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Lebanon</a:t>
                      </a:r>
                      <a:endParaRPr kumimoji="0" lang="he-IL" sz="2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r>
              <a:tr h="79623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0.92</a:t>
                      </a:r>
                      <a:endParaRPr kumimoji="0" lang="he-IL" sz="2800" b="0" i="0" u="none" strike="noStrike" cap="none" normalizeH="0" baseline="0" dirty="0" smtClean="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0.87</a:t>
                      </a:r>
                      <a:endParaRPr kumimoji="0" lang="he-IL" sz="2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0.94</a:t>
                      </a:r>
                      <a:endParaRPr kumimoji="0" lang="he-IL" sz="2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0.96</a:t>
                      </a:r>
                      <a:endParaRPr kumimoji="0" lang="he-IL" sz="2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People</a:t>
                      </a:r>
                      <a:endParaRPr kumimoji="0" lang="he-IL" sz="2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he-IL"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623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0.62</a:t>
                      </a:r>
                      <a:endParaRPr kumimoji="0" lang="he-IL" sz="2800" b="0" i="0" u="none" strike="noStrike" cap="none" normalizeH="0" baseline="0" dirty="0" smtClean="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FF0000"/>
                          </a:solidFill>
                          <a:effectLst/>
                          <a:latin typeface="Arial" charset="0"/>
                          <a:cs typeface="Arial" charset="0"/>
                        </a:rPr>
                        <a:t>0.72</a:t>
                      </a:r>
                      <a:endParaRPr kumimoji="0" lang="he-IL" sz="2800" b="0" i="0" u="none" strike="noStrike" cap="none" normalizeH="0" baseline="0" smtClean="0">
                        <a:ln>
                          <a:noFill/>
                        </a:ln>
                        <a:solidFill>
                          <a:srgbClr val="FF0000"/>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0.59</a:t>
                      </a:r>
                      <a:endParaRPr kumimoji="0" lang="he-IL" sz="2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0.59</a:t>
                      </a:r>
                      <a:endParaRPr kumimoji="0" lang="he-IL" sz="2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PURB</a:t>
                      </a:r>
                      <a:endParaRPr kumimoji="0" lang="he-IL" sz="2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US</a:t>
                      </a:r>
                      <a:endParaRPr kumimoji="0" lang="he-IL" sz="2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r>
              <a:tr h="79623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0.65</a:t>
                      </a:r>
                      <a:endParaRPr kumimoji="0" lang="he-IL" sz="2800" b="0" i="0" u="none" strike="noStrike" cap="none" normalizeH="0" baseline="0" dirty="0" smtClean="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0.51</a:t>
                      </a:r>
                      <a:endParaRPr kumimoji="0" lang="he-IL" sz="2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FF0000"/>
                          </a:solidFill>
                          <a:effectLst/>
                          <a:latin typeface="Arial" charset="0"/>
                          <a:cs typeface="Arial" charset="0"/>
                        </a:rPr>
                        <a:t>0.78</a:t>
                      </a:r>
                      <a:endParaRPr kumimoji="0" lang="he-IL" sz="2800" b="0" i="0" u="none" strike="noStrike" cap="none" normalizeH="0" baseline="0" smtClean="0">
                        <a:ln>
                          <a:noFill/>
                        </a:ln>
                        <a:solidFill>
                          <a:srgbClr val="FF0000"/>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0.64</a:t>
                      </a:r>
                      <a:endParaRPr kumimoji="0" lang="he-IL" sz="2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People</a:t>
                      </a:r>
                      <a:endParaRPr kumimoji="0" lang="he-IL" sz="2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he-IL"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432" name="Rectangle 119"/>
          <p:cNvSpPr>
            <a:spLocks noGrp="1" noChangeArrowheads="1"/>
          </p:cNvSpPr>
          <p:nvPr>
            <p:ph type="title"/>
          </p:nvPr>
        </p:nvSpPr>
        <p:spPr/>
        <p:txBody>
          <a:bodyPr>
            <a:normAutofit fontScale="90000"/>
          </a:bodyPr>
          <a:lstStyle/>
          <a:p>
            <a:pPr algn="ctr" eaLnBrk="1" hangingPunct="1"/>
            <a:r>
              <a:rPr lang="en-US" b="1" dirty="0" smtClean="0"/>
              <a:t>Reliability Measures</a:t>
            </a:r>
            <a:br>
              <a:rPr lang="en-US" b="1" dirty="0" smtClean="0"/>
            </a:br>
            <a:endParaRPr lang="he-IL" b="1" dirty="0" smtClean="0"/>
          </a:p>
        </p:txBody>
      </p:sp>
      <p:sp>
        <p:nvSpPr>
          <p:cNvPr id="2" name="Slide Number Placeholder 1"/>
          <p:cNvSpPr>
            <a:spLocks noGrp="1"/>
          </p:cNvSpPr>
          <p:nvPr>
            <p:ph type="sldNum" sz="quarter" idx="12"/>
          </p:nvPr>
        </p:nvSpPr>
        <p:spPr/>
        <p:txBody>
          <a:bodyPr/>
          <a:lstStyle/>
          <a:p>
            <a:fld id="{CC2F0B92-0978-4ECA-85EF-A83EE21CC228}" type="slidenum">
              <a:rPr lang="he-IL" smtClean="0"/>
              <a:pPr/>
              <a:t>22</a:t>
            </a:fld>
            <a:endParaRPr lang="en-US"/>
          </a:p>
        </p:txBody>
      </p:sp>
      <p:pic>
        <p:nvPicPr>
          <p:cNvPr id="5" name="Picture 4" descr="https://encrypted-tbn0.gstatic.com/images?q=tbn:ANd9GcSJN67bY8RhMLuPLGgSIPBIc-Zq_y-TOLg8NcdM_x2xuQlcX12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1" y="18143"/>
            <a:ext cx="1295399" cy="86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https://encrypted-tbn2.gstatic.com/images?q=tbn:ANd9GcQCbugmJvPqDxxW16trNXDzyErDZbDfsdTGkZARsNukUiqRaTU85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7037"/>
            <a:ext cx="1285319" cy="86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93008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68" name="Group 120"/>
          <p:cNvGraphicFramePr>
            <a:graphicFrameLocks noGrp="1"/>
          </p:cNvGraphicFramePr>
          <p:nvPr/>
        </p:nvGraphicFramePr>
        <p:xfrm>
          <a:off x="199200" y="1773238"/>
          <a:ext cx="8639999" cy="4320001"/>
        </p:xfrm>
        <a:graphic>
          <a:graphicData uri="http://schemas.openxmlformats.org/drawingml/2006/table">
            <a:tbl>
              <a:tblPr rtl="1"/>
              <a:tblGrid>
                <a:gridCol w="1513100"/>
                <a:gridCol w="1073581"/>
                <a:gridCol w="1210481"/>
                <a:gridCol w="1483085"/>
                <a:gridCol w="1708749"/>
                <a:gridCol w="1651003"/>
              </a:tblGrid>
              <a:tr h="11644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Average</a:t>
                      </a:r>
                      <a:endParaRPr kumimoji="0" lang="he-IL" sz="2800" b="0" i="0" u="none" strike="noStrike" cap="none" normalizeH="0" baseline="0" dirty="0" smtClean="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Task dep.</a:t>
                      </a:r>
                      <a:endParaRPr kumimoji="0" lang="he-IL" sz="2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Task indep.</a:t>
                      </a:r>
                      <a:endParaRPr kumimoji="0" lang="he-IL" sz="2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Co-</a:t>
                      </a:r>
                      <a:r>
                        <a:rPr kumimoji="0" lang="en-US" sz="2800" b="0" i="0" u="none" strike="noStrike" cap="none" normalizeH="0" baseline="0" dirty="0" err="1" smtClean="0">
                          <a:ln>
                            <a:noFill/>
                          </a:ln>
                          <a:solidFill>
                            <a:schemeClr val="tx1"/>
                          </a:solidFill>
                          <a:effectLst/>
                          <a:latin typeface="Arial" charset="0"/>
                          <a:cs typeface="Arial" charset="0"/>
                        </a:rPr>
                        <a:t>dep</a:t>
                      </a:r>
                      <a:endParaRPr kumimoji="0" lang="he-IL" sz="2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r>
              <a:tr h="7668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FF0000"/>
                          </a:solidFill>
                          <a:effectLst/>
                          <a:latin typeface="Arial" charset="0"/>
                          <a:cs typeface="Arial" charset="0"/>
                        </a:rPr>
                        <a:t>0.98</a:t>
                      </a:r>
                      <a:endParaRPr kumimoji="0" lang="he-IL" sz="2800" b="0" i="0" u="none" strike="noStrike" cap="none" normalizeH="0" baseline="0" smtClean="0">
                        <a:ln>
                          <a:noFill/>
                        </a:ln>
                        <a:solidFill>
                          <a:srgbClr val="FF0000"/>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FF0000"/>
                          </a:solidFill>
                          <a:effectLst/>
                          <a:latin typeface="Arial" charset="0"/>
                          <a:cs typeface="Arial" charset="0"/>
                        </a:rPr>
                        <a:t>0.99</a:t>
                      </a:r>
                      <a:endParaRPr kumimoji="0" lang="he-IL" sz="2800" b="0" i="0" u="none" strike="noStrike" cap="none" normalizeH="0" baseline="0" smtClean="0">
                        <a:ln>
                          <a:noFill/>
                        </a:ln>
                        <a:solidFill>
                          <a:srgbClr val="FF0000"/>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0.99</a:t>
                      </a:r>
                      <a:endParaRPr kumimoji="0" lang="he-IL" sz="2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0.96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PURB</a:t>
                      </a:r>
                      <a:endParaRPr kumimoji="0" lang="he-IL" sz="2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Lebanon</a:t>
                      </a:r>
                      <a:endParaRPr kumimoji="0" lang="he-IL" sz="2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r>
              <a:tr h="79623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0.92</a:t>
                      </a:r>
                      <a:endParaRPr kumimoji="0" lang="he-IL" sz="2800" b="0" i="0" u="none" strike="noStrike" cap="none" normalizeH="0" baseline="0" dirty="0" smtClean="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0.87</a:t>
                      </a:r>
                      <a:endParaRPr kumimoji="0" lang="he-IL" sz="2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0.94</a:t>
                      </a:r>
                      <a:endParaRPr kumimoji="0" lang="he-IL" sz="2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0.96</a:t>
                      </a:r>
                      <a:endParaRPr kumimoji="0" lang="he-IL" sz="2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People</a:t>
                      </a:r>
                      <a:endParaRPr kumimoji="0" lang="he-IL" sz="2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he-IL"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623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0.62</a:t>
                      </a:r>
                      <a:endParaRPr kumimoji="0" lang="he-IL" sz="2800" b="0" i="0" u="none" strike="noStrike" cap="none" normalizeH="0" baseline="0" dirty="0" smtClean="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FF0000"/>
                          </a:solidFill>
                          <a:effectLst/>
                          <a:latin typeface="Arial" charset="0"/>
                          <a:cs typeface="Arial" charset="0"/>
                        </a:rPr>
                        <a:t>0.72</a:t>
                      </a:r>
                      <a:endParaRPr kumimoji="0" lang="he-IL" sz="2800" b="0" i="0" u="none" strike="noStrike" cap="none" normalizeH="0" baseline="0" smtClean="0">
                        <a:ln>
                          <a:noFill/>
                        </a:ln>
                        <a:solidFill>
                          <a:srgbClr val="FF0000"/>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0.59</a:t>
                      </a:r>
                      <a:endParaRPr kumimoji="0" lang="he-IL" sz="2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0.59</a:t>
                      </a:r>
                      <a:endParaRPr kumimoji="0" lang="he-IL" sz="2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PURB</a:t>
                      </a:r>
                      <a:endParaRPr kumimoji="0" lang="he-IL" sz="2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US</a:t>
                      </a:r>
                      <a:endParaRPr kumimoji="0" lang="he-IL" sz="2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r>
              <a:tr h="79623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0.65</a:t>
                      </a:r>
                      <a:endParaRPr kumimoji="0" lang="he-IL" sz="2800" b="0" i="0" u="none" strike="noStrike" cap="none" normalizeH="0" baseline="0" dirty="0" smtClean="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0.51</a:t>
                      </a:r>
                      <a:endParaRPr kumimoji="0" lang="he-IL" sz="2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FF0000"/>
                          </a:solidFill>
                          <a:effectLst/>
                          <a:latin typeface="Arial" charset="0"/>
                          <a:cs typeface="Arial" charset="0"/>
                        </a:rPr>
                        <a:t>0.78</a:t>
                      </a:r>
                      <a:endParaRPr kumimoji="0" lang="he-IL" sz="2800" b="0" i="0" u="none" strike="noStrike" cap="none" normalizeH="0" baseline="0" smtClean="0">
                        <a:ln>
                          <a:noFill/>
                        </a:ln>
                        <a:solidFill>
                          <a:srgbClr val="FF0000"/>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0.64</a:t>
                      </a:r>
                      <a:endParaRPr kumimoji="0" lang="he-IL" sz="2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People</a:t>
                      </a:r>
                      <a:endParaRPr kumimoji="0" lang="he-IL" sz="2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he-IL"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432" name="Rectangle 119"/>
          <p:cNvSpPr>
            <a:spLocks noGrp="1" noChangeArrowheads="1"/>
          </p:cNvSpPr>
          <p:nvPr>
            <p:ph type="title"/>
          </p:nvPr>
        </p:nvSpPr>
        <p:spPr/>
        <p:txBody>
          <a:bodyPr>
            <a:normAutofit fontScale="90000"/>
          </a:bodyPr>
          <a:lstStyle/>
          <a:p>
            <a:pPr algn="ctr" eaLnBrk="1" hangingPunct="1"/>
            <a:r>
              <a:rPr lang="en-US" b="1" dirty="0" smtClean="0"/>
              <a:t>Reliability Measures</a:t>
            </a:r>
            <a:br>
              <a:rPr lang="en-US" b="1" dirty="0" smtClean="0"/>
            </a:br>
            <a:endParaRPr lang="he-IL" b="1" dirty="0" smtClean="0"/>
          </a:p>
        </p:txBody>
      </p:sp>
      <p:sp>
        <p:nvSpPr>
          <p:cNvPr id="2" name="Slide Number Placeholder 1"/>
          <p:cNvSpPr>
            <a:spLocks noGrp="1"/>
          </p:cNvSpPr>
          <p:nvPr>
            <p:ph type="sldNum" sz="quarter" idx="12"/>
          </p:nvPr>
        </p:nvSpPr>
        <p:spPr/>
        <p:txBody>
          <a:bodyPr/>
          <a:lstStyle/>
          <a:p>
            <a:fld id="{CC2F0B92-0978-4ECA-85EF-A83EE21CC228}" type="slidenum">
              <a:rPr lang="he-IL" smtClean="0"/>
              <a:pPr/>
              <a:t>23</a:t>
            </a:fld>
            <a:endParaRPr lang="en-US"/>
          </a:p>
        </p:txBody>
      </p:sp>
      <p:pic>
        <p:nvPicPr>
          <p:cNvPr id="5" name="Picture 4" descr="https://encrypted-tbn0.gstatic.com/images?q=tbn:ANd9GcSJN67bY8RhMLuPLGgSIPBIc-Zq_y-TOLg8NcdM_x2xuQlcX12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1" y="18143"/>
            <a:ext cx="1295399" cy="86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https://encrypted-tbn2.gstatic.com/images?q=tbn:ANd9GcQCbugmJvPqDxxW16trNXDzyErDZbDfsdTGkZARsNukUiqRaTU85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7037"/>
            <a:ext cx="1285319" cy="86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42105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228600"/>
            <a:ext cx="8305800" cy="1143000"/>
          </a:xfrm>
        </p:spPr>
        <p:txBody>
          <a:bodyPr>
            <a:normAutofit fontScale="90000"/>
          </a:bodyPr>
          <a:lstStyle/>
          <a:p>
            <a:pPr algn="ctr"/>
            <a:r>
              <a:rPr lang="en-US" b="1" dirty="0" smtClean="0"/>
              <a:t>Learning culture </a:t>
            </a:r>
            <a:r>
              <a:rPr lang="en-US" b="1" dirty="0"/>
              <a:t>vs </a:t>
            </a:r>
            <a:r>
              <a:rPr lang="en-US" b="1" dirty="0" smtClean="0"/>
              <a:t/>
            </a:r>
            <a:br>
              <a:rPr lang="en-US" b="1" dirty="0" smtClean="0"/>
            </a:br>
            <a:r>
              <a:rPr lang="en-US" b="1" dirty="0" smtClean="0"/>
              <a:t>Programming </a:t>
            </a:r>
            <a:r>
              <a:rPr lang="en-US" b="1" dirty="0"/>
              <a:t>ahead of </a:t>
            </a:r>
            <a:r>
              <a:rPr lang="en-US" b="1" dirty="0" smtClean="0"/>
              <a:t>Time</a:t>
            </a:r>
            <a:endParaRPr lang="en-US" b="1" dirty="0"/>
          </a:p>
        </p:txBody>
      </p:sp>
      <p:sp>
        <p:nvSpPr>
          <p:cNvPr id="6" name="Slide Number Placeholder 5"/>
          <p:cNvSpPr>
            <a:spLocks noGrp="1"/>
          </p:cNvSpPr>
          <p:nvPr>
            <p:ph type="sldNum" sz="quarter" idx="12"/>
          </p:nvPr>
        </p:nvSpPr>
        <p:spPr/>
        <p:txBody>
          <a:bodyPr/>
          <a:lstStyle/>
          <a:p>
            <a:fld id="{CC2F0B92-0978-4ECA-85EF-A83EE21CC228}" type="slidenum">
              <a:rPr lang="he-IL" smtClean="0"/>
              <a:pPr/>
              <a:t>24</a:t>
            </a:fld>
            <a:endParaRPr lang="en-US"/>
          </a:p>
        </p:txBody>
      </p:sp>
      <p:sp>
        <p:nvSpPr>
          <p:cNvPr id="3" name="Rounded Rectangle 2"/>
          <p:cNvSpPr/>
          <p:nvPr/>
        </p:nvSpPr>
        <p:spPr bwMode="auto">
          <a:xfrm>
            <a:off x="535800" y="1524000"/>
            <a:ext cx="3960000" cy="1981200"/>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b="1" dirty="0" smtClean="0">
                <a:solidFill>
                  <a:schemeClr val="bg1"/>
                </a:solidFill>
                <a:ea typeface="ＭＳ Ｐゴシック" pitchFamily="34" charset="-128"/>
              </a:rPr>
              <a:t>Can we build an agent that will be better than the people it plays with in all countries?</a:t>
            </a:r>
          </a:p>
        </p:txBody>
      </p:sp>
      <p:sp>
        <p:nvSpPr>
          <p:cNvPr id="4" name="Rounded Rectangle 3"/>
          <p:cNvSpPr/>
          <p:nvPr/>
        </p:nvSpPr>
        <p:spPr bwMode="auto">
          <a:xfrm>
            <a:off x="4800600" y="1525200"/>
            <a:ext cx="3960000" cy="1980000"/>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ea typeface="ＭＳ Ｐゴシック" pitchFamily="34" charset="-128"/>
              </a:rPr>
              <a:t>Can we build </a:t>
            </a:r>
            <a:r>
              <a:rPr lang="en-US" sz="2400" b="1" dirty="0" smtClean="0">
                <a:solidFill>
                  <a:schemeClr val="bg1"/>
                </a:solidFill>
                <a:ea typeface="ＭＳ Ｐゴシック" pitchFamily="34" charset="-128"/>
              </a:rPr>
              <a:t>proficient negotiator with no expert designed rules?</a:t>
            </a:r>
          </a:p>
        </p:txBody>
      </p:sp>
      <p:sp>
        <p:nvSpPr>
          <p:cNvPr id="5" name="Rounded Rectangle 4"/>
          <p:cNvSpPr/>
          <p:nvPr/>
        </p:nvSpPr>
        <p:spPr bwMode="auto">
          <a:xfrm>
            <a:off x="4800600" y="3811200"/>
            <a:ext cx="3960000" cy="1980000"/>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Char char="•"/>
              <a:tabLst/>
            </a:pPr>
            <a:r>
              <a:rPr lang="en-US" sz="2400" b="1" dirty="0" smtClean="0">
                <a:ea typeface="ＭＳ Ｐゴシック" pitchFamily="34" charset="-128"/>
              </a:rPr>
              <a:t>Can we build prediction model?</a:t>
            </a:r>
          </a:p>
          <a:p>
            <a:pPr marL="0" marR="0" indent="0" algn="l" defTabSz="914400" rtl="0" eaLnBrk="0" fontAlgn="base" latinLnBrk="0" hangingPunct="0">
              <a:lnSpc>
                <a:spcPct val="100000"/>
              </a:lnSpc>
              <a:spcBef>
                <a:spcPct val="0"/>
              </a:spcBef>
              <a:spcAft>
                <a:spcPct val="0"/>
              </a:spcAft>
              <a:buClrTx/>
              <a:buSzTx/>
              <a:buFont typeface="Arial" pitchFamily="34" charset="0"/>
              <a:buChar char="•"/>
              <a:tabLst/>
            </a:pPr>
            <a:r>
              <a:rPr lang="en-US" sz="2400" b="1" dirty="0" smtClean="0">
                <a:ea typeface="ＭＳ Ｐゴシック" pitchFamily="34" charset="-128"/>
              </a:rPr>
              <a:t>Should we build prediction model for each culture?</a:t>
            </a:r>
          </a:p>
        </p:txBody>
      </p:sp>
      <p:sp>
        <p:nvSpPr>
          <p:cNvPr id="13" name="Rounded Rectangle 12"/>
          <p:cNvSpPr/>
          <p:nvPr/>
        </p:nvSpPr>
        <p:spPr bwMode="auto">
          <a:xfrm>
            <a:off x="535800" y="3811200"/>
            <a:ext cx="3960000" cy="1980000"/>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400" b="1" i="0" u="none" strike="noStrike" cap="none" normalizeH="0" baseline="0" dirty="0" smtClean="0">
                <a:ln>
                  <a:noFill/>
                </a:ln>
                <a:solidFill>
                  <a:schemeClr val="tx1"/>
                </a:solidFill>
                <a:effectLst/>
                <a:ea typeface="ＭＳ Ｐゴシック" pitchFamily="34" charset="-128"/>
              </a:rPr>
              <a:t>New rules?</a:t>
            </a:r>
          </a:p>
          <a:p>
            <a:pPr marL="0" marR="0" indent="0" algn="l" defTabSz="914400" rtl="0" eaLnBrk="0" fontAlgn="base" latinLnBrk="0" hangingPunct="0">
              <a:lnSpc>
                <a:spcPct val="100000"/>
              </a:lnSpc>
              <a:spcBef>
                <a:spcPct val="0"/>
              </a:spcBef>
              <a:spcAft>
                <a:spcPct val="0"/>
              </a:spcAft>
              <a:buClrTx/>
              <a:buSzTx/>
              <a:buFont typeface="Arial" pitchFamily="34" charset="0"/>
              <a:buChar char="•"/>
              <a:tabLst/>
            </a:pPr>
            <a:r>
              <a:rPr lang="en-US" sz="2400" b="1" dirty="0" smtClean="0">
                <a:ea typeface="ＭＳ Ｐゴシック" pitchFamily="34" charset="-128"/>
              </a:rPr>
              <a:t>Rules that are culture sensitive?</a:t>
            </a:r>
          </a:p>
          <a:p>
            <a:pPr marL="0" marR="0" indent="0" algn="l" defTabSz="914400" rtl="0" eaLnBrk="0" fontAlgn="base" latinLnBrk="0" hangingPunct="0">
              <a:lnSpc>
                <a:spcPct val="100000"/>
              </a:lnSpc>
              <a:spcBef>
                <a:spcPct val="0"/>
              </a:spcBef>
              <a:spcAft>
                <a:spcPct val="0"/>
              </a:spcAft>
              <a:buClrTx/>
              <a:buSzTx/>
              <a:buFont typeface="Arial" pitchFamily="34" charset="0"/>
              <a:buChar char="•"/>
              <a:tabLst/>
            </a:pPr>
            <a:r>
              <a:rPr lang="en-US" sz="2400" b="1" dirty="0" smtClean="0">
                <a:ea typeface="ＭＳ Ｐゴシック" pitchFamily="34" charset="-128"/>
              </a:rPr>
              <a:t>Learning weights of social utility from data?</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a typeface="ＭＳ Ｐゴシック" pitchFamily="34" charset="-128"/>
            </a:endParaRPr>
          </a:p>
        </p:txBody>
      </p:sp>
      <p:sp>
        <p:nvSpPr>
          <p:cNvPr id="8" name="TextBox 7"/>
          <p:cNvSpPr txBox="1"/>
          <p:nvPr/>
        </p:nvSpPr>
        <p:spPr>
          <a:xfrm>
            <a:off x="0" y="5886050"/>
            <a:ext cx="9144000" cy="707886"/>
          </a:xfrm>
          <a:prstGeom prst="rect">
            <a:avLst/>
          </a:prstGeom>
          <a:noFill/>
        </p:spPr>
        <p:txBody>
          <a:bodyPr wrap="square" rtlCol="0">
            <a:spAutoFit/>
          </a:bodyPr>
          <a:lstStyle/>
          <a:p>
            <a:r>
              <a:rPr lang="en-US" sz="2000" dirty="0" smtClean="0"/>
              <a:t>Haim</a:t>
            </a:r>
            <a:r>
              <a:rPr lang="en-US" sz="2000" dirty="0"/>
              <a:t>, </a:t>
            </a:r>
            <a:r>
              <a:rPr lang="en-US" sz="2000" dirty="0" smtClean="0"/>
              <a:t>Gal</a:t>
            </a:r>
            <a:r>
              <a:rPr lang="en-US" sz="2000" dirty="0"/>
              <a:t>, </a:t>
            </a:r>
            <a:r>
              <a:rPr lang="en-US" sz="2000" dirty="0" smtClean="0"/>
              <a:t> Kraus, Gelfand</a:t>
            </a:r>
            <a:r>
              <a:rPr lang="en-US" sz="2000" dirty="0"/>
              <a:t>, </a:t>
            </a:r>
            <a:r>
              <a:rPr lang="en-US" sz="2000" dirty="0" smtClean="0"/>
              <a:t> Cultural </a:t>
            </a:r>
            <a:r>
              <a:rPr lang="en-US" sz="2000" dirty="0"/>
              <a:t>Sensitive Agent for Human-Computer Negotiation. </a:t>
            </a:r>
            <a:r>
              <a:rPr lang="en-US" sz="2000" dirty="0" smtClean="0"/>
              <a:t>AAMAS </a:t>
            </a:r>
            <a:r>
              <a:rPr lang="en-US" sz="2000" dirty="0"/>
              <a:t>2012.</a:t>
            </a:r>
            <a:endParaRPr lang="en-US" sz="2000" b="1" i="1" dirty="0">
              <a:solidFill>
                <a:schemeClr val="bg2">
                  <a:lumMod val="25000"/>
                </a:schemeClr>
              </a:solidFill>
              <a:latin typeface="+mj-lt"/>
            </a:endParaRPr>
          </a:p>
        </p:txBody>
      </p:sp>
    </p:spTree>
    <p:extLst>
      <p:ext uri="{BB962C8B-B14F-4D97-AF65-F5344CB8AC3E}">
        <p14:creationId xmlns:p14="http://schemas.microsoft.com/office/powerpoint/2010/main" val="2233495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rved Left Arrow 15"/>
          <p:cNvSpPr/>
          <p:nvPr/>
        </p:nvSpPr>
        <p:spPr>
          <a:xfrm>
            <a:off x="4800600" y="4419600"/>
            <a:ext cx="1219200" cy="1066800"/>
          </a:xfrm>
          <a:prstGeom prst="curvedLef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24" name="Down Arrow 23"/>
          <p:cNvSpPr/>
          <p:nvPr/>
        </p:nvSpPr>
        <p:spPr>
          <a:xfrm rot="20162987">
            <a:off x="6425001" y="4448542"/>
            <a:ext cx="685800" cy="1021265"/>
          </a:xfrm>
          <a:prstGeom prst="downArrow">
            <a:avLst>
              <a:gd name="adj1" fmla="val 50000"/>
              <a:gd name="adj2" fmla="val 53137"/>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0723" name="Title 2"/>
          <p:cNvSpPr>
            <a:spLocks noGrp="1"/>
          </p:cNvSpPr>
          <p:nvPr>
            <p:ph type="title"/>
          </p:nvPr>
        </p:nvSpPr>
        <p:spPr>
          <a:xfrm>
            <a:off x="76200" y="457200"/>
            <a:ext cx="8153400" cy="1219200"/>
          </a:xfrm>
        </p:spPr>
        <p:txBody>
          <a:bodyPr>
            <a:normAutofit fontScale="90000"/>
          </a:bodyPr>
          <a:lstStyle/>
          <a:p>
            <a:pPr algn="ctr"/>
            <a:r>
              <a:rPr lang="en-US" b="1" dirty="0" smtClean="0"/>
              <a:t>Personality, Adaptive Learning </a:t>
            </a:r>
            <a:br>
              <a:rPr lang="en-US" b="1" dirty="0" smtClean="0"/>
            </a:br>
            <a:r>
              <a:rPr lang="en-US" b="1" dirty="0" smtClean="0"/>
              <a:t>(PAL) Agent</a:t>
            </a:r>
            <a:endParaRPr lang="en-US" altLang="en-US" b="1" dirty="0" smtClean="0"/>
          </a:p>
        </p:txBody>
      </p:sp>
      <p:sp>
        <p:nvSpPr>
          <p:cNvPr id="2" name="Slide Number Placeholder 1"/>
          <p:cNvSpPr>
            <a:spLocks noGrp="1"/>
          </p:cNvSpPr>
          <p:nvPr>
            <p:ph type="sldNum" sz="quarter" idx="12"/>
          </p:nvPr>
        </p:nvSpPr>
        <p:spPr/>
        <p:txBody>
          <a:bodyPr/>
          <a:lstStyle/>
          <a:p>
            <a:fld id="{70976B79-0DD0-4D71-841F-0C38EA70C66A}" type="slidenum">
              <a:rPr lang="he-IL" smtClean="0"/>
              <a:pPr/>
              <a:t>25</a:t>
            </a:fld>
            <a:endParaRPr lang="en-US"/>
          </a:p>
        </p:txBody>
      </p:sp>
      <p:sp>
        <p:nvSpPr>
          <p:cNvPr id="4" name="Oval 3"/>
          <p:cNvSpPr/>
          <p:nvPr/>
        </p:nvSpPr>
        <p:spPr>
          <a:xfrm>
            <a:off x="2057400" y="4267200"/>
            <a:ext cx="2880000" cy="1296000"/>
          </a:xfrm>
          <a:prstGeom prst="ellipse">
            <a:avLst/>
          </a:prstGeom>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US" sz="2000" b="1" dirty="0">
                <a:solidFill>
                  <a:schemeClr val="bg1"/>
                </a:solidFill>
              </a:rPr>
              <a:t>Human Prediction Model</a:t>
            </a:r>
          </a:p>
        </p:txBody>
      </p:sp>
      <p:sp>
        <p:nvSpPr>
          <p:cNvPr id="10" name="Down Arrow 9"/>
          <p:cNvSpPr/>
          <p:nvPr/>
        </p:nvSpPr>
        <p:spPr>
          <a:xfrm rot="1326347">
            <a:off x="3162048" y="3613698"/>
            <a:ext cx="722601" cy="747276"/>
          </a:xfrm>
          <a:prstGeom prst="downArrow">
            <a:avLst>
              <a:gd name="adj1" fmla="val 50000"/>
              <a:gd name="adj2" fmla="val 53137"/>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Hexagon 10"/>
          <p:cNvSpPr/>
          <p:nvPr/>
        </p:nvSpPr>
        <p:spPr>
          <a:xfrm>
            <a:off x="5715000" y="5445224"/>
            <a:ext cx="2590800" cy="1219200"/>
          </a:xfrm>
          <a:prstGeom prst="hexagon">
            <a:avLst/>
          </a:prstGeom>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US" sz="2000" b="1" dirty="0">
                <a:solidFill>
                  <a:schemeClr val="bg1"/>
                </a:solidFill>
              </a:rPr>
              <a:t>Take action</a:t>
            </a:r>
          </a:p>
        </p:txBody>
      </p:sp>
      <p:sp>
        <p:nvSpPr>
          <p:cNvPr id="15" name="32-Point Star 14"/>
          <p:cNvSpPr/>
          <p:nvPr/>
        </p:nvSpPr>
        <p:spPr>
          <a:xfrm>
            <a:off x="2743200" y="1828800"/>
            <a:ext cx="2540000" cy="1981200"/>
          </a:xfrm>
          <a:prstGeom prst="star32">
            <a:avLst/>
          </a:prstGeom>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US" sz="2000" b="1" dirty="0" smtClean="0">
                <a:solidFill>
                  <a:schemeClr val="bg1"/>
                </a:solidFill>
              </a:rPr>
              <a:t>Machine Learning</a:t>
            </a:r>
            <a:endParaRPr lang="en-US" sz="2000" b="1" dirty="0">
              <a:solidFill>
                <a:schemeClr val="bg1"/>
              </a:solidFill>
            </a:endParaRPr>
          </a:p>
        </p:txBody>
      </p:sp>
      <p:sp>
        <p:nvSpPr>
          <p:cNvPr id="17" name="24-Point Star 16"/>
          <p:cNvSpPr/>
          <p:nvPr/>
        </p:nvSpPr>
        <p:spPr>
          <a:xfrm>
            <a:off x="4953000" y="2798762"/>
            <a:ext cx="3124200" cy="1849438"/>
          </a:xfrm>
          <a:prstGeom prst="star24">
            <a:avLst/>
          </a:prstGeom>
        </p:spPr>
        <p:style>
          <a:lnRef idx="1">
            <a:schemeClr val="accent1"/>
          </a:lnRef>
          <a:fillRef idx="3">
            <a:schemeClr val="accent1"/>
          </a:fillRef>
          <a:effectRef idx="2">
            <a:schemeClr val="accent1"/>
          </a:effectRef>
          <a:fontRef idx="minor">
            <a:schemeClr val="lt1"/>
          </a:fontRef>
        </p:style>
        <p:txBody>
          <a:bodyPr lIns="0" tIns="36000" rIns="0" bIns="36000" anchor="ctr"/>
          <a:lstStyle/>
          <a:p>
            <a:pPr algn="ctr">
              <a:defRPr/>
            </a:pPr>
            <a:r>
              <a:rPr lang="en-US" sz="2000" b="1" dirty="0">
                <a:solidFill>
                  <a:schemeClr val="bg1"/>
                </a:solidFill>
              </a:rPr>
              <a:t>Game Theory Optimization</a:t>
            </a:r>
          </a:p>
          <a:p>
            <a:pPr algn="ctr">
              <a:defRPr/>
            </a:pPr>
            <a:r>
              <a:rPr lang="en-US" sz="2000" b="1" dirty="0">
                <a:solidFill>
                  <a:schemeClr val="bg1"/>
                </a:solidFill>
              </a:rPr>
              <a:t>methods</a:t>
            </a:r>
          </a:p>
        </p:txBody>
      </p:sp>
      <p:sp>
        <p:nvSpPr>
          <p:cNvPr id="22" name="Down Arrow 21"/>
          <p:cNvSpPr/>
          <p:nvPr/>
        </p:nvSpPr>
        <p:spPr>
          <a:xfrm rot="3893121">
            <a:off x="5044867" y="1977931"/>
            <a:ext cx="742384" cy="1011448"/>
          </a:xfrm>
          <a:prstGeom prst="downArrow">
            <a:avLst>
              <a:gd name="adj1" fmla="val 50000"/>
              <a:gd name="adj2" fmla="val 53137"/>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Oval 4"/>
          <p:cNvSpPr/>
          <p:nvPr/>
        </p:nvSpPr>
        <p:spPr>
          <a:xfrm>
            <a:off x="5486400" y="1319213"/>
            <a:ext cx="3240000" cy="1296000"/>
          </a:xfrm>
          <a:prstGeom prst="ellipse">
            <a:avLst/>
          </a:prstGeom>
        </p:spPr>
        <p:style>
          <a:lnRef idx="1">
            <a:schemeClr val="accent1"/>
          </a:lnRef>
          <a:fillRef idx="3">
            <a:schemeClr val="accent1"/>
          </a:fillRef>
          <a:effectRef idx="2">
            <a:schemeClr val="accent1"/>
          </a:effectRef>
          <a:fontRef idx="minor">
            <a:schemeClr val="lt1"/>
          </a:fontRef>
        </p:style>
        <p:txBody>
          <a:bodyPr lIns="0" rIns="0" anchor="ctr"/>
          <a:lstStyle/>
          <a:p>
            <a:pPr lvl="1">
              <a:defRPr/>
            </a:pPr>
            <a:r>
              <a:rPr lang="en-US" sz="2000" b="1" dirty="0">
                <a:solidFill>
                  <a:schemeClr val="bg1"/>
                </a:solidFill>
              </a:rPr>
              <a:t>Data </a:t>
            </a:r>
            <a:r>
              <a:rPr lang="en-US" sz="2000" b="1" dirty="0" smtClean="0">
                <a:solidFill>
                  <a:schemeClr val="bg1"/>
                </a:solidFill>
              </a:rPr>
              <a:t>from specific  culture</a:t>
            </a:r>
            <a:endParaRPr lang="en-US" sz="2000" b="1" dirty="0">
              <a:solidFill>
                <a:schemeClr val="bg1"/>
              </a:solidFill>
            </a:endParaRPr>
          </a:p>
        </p:txBody>
      </p:sp>
      <p:sp>
        <p:nvSpPr>
          <p:cNvPr id="20" name="Down Arrow 19"/>
          <p:cNvSpPr/>
          <p:nvPr/>
        </p:nvSpPr>
        <p:spPr>
          <a:xfrm rot="20098948">
            <a:off x="1477070" y="3710149"/>
            <a:ext cx="839157" cy="1037902"/>
          </a:xfrm>
          <a:prstGeom prst="downArrow">
            <a:avLst>
              <a:gd name="adj1" fmla="val 50000"/>
              <a:gd name="adj2" fmla="val 53137"/>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 name="Oval 17"/>
          <p:cNvSpPr/>
          <p:nvPr/>
        </p:nvSpPr>
        <p:spPr>
          <a:xfrm>
            <a:off x="304799" y="2819399"/>
            <a:ext cx="2286001" cy="1080000"/>
          </a:xfrm>
          <a:prstGeom prst="ellipse">
            <a:avLst/>
          </a:prstGeom>
        </p:spPr>
        <p:style>
          <a:lnRef idx="1">
            <a:schemeClr val="accent1"/>
          </a:lnRef>
          <a:fillRef idx="3">
            <a:schemeClr val="accent1"/>
          </a:fillRef>
          <a:effectRef idx="2">
            <a:schemeClr val="accent1"/>
          </a:effectRef>
          <a:fontRef idx="minor">
            <a:schemeClr val="lt1"/>
          </a:fontRef>
        </p:style>
        <p:txBody>
          <a:bodyPr lIns="0" rIns="0" anchor="ctr"/>
          <a:lstStyle/>
          <a:p>
            <a:pPr lvl="1">
              <a:defRPr/>
            </a:pPr>
            <a:r>
              <a:rPr lang="en-US" sz="2000" b="1" dirty="0" smtClean="0">
                <a:solidFill>
                  <a:schemeClr val="bg1"/>
                </a:solidFill>
              </a:rPr>
              <a:t>Human specific data</a:t>
            </a:r>
          </a:p>
        </p:txBody>
      </p:sp>
      <p:sp>
        <p:nvSpPr>
          <p:cNvPr id="21" name="TextBox 20"/>
          <p:cNvSpPr txBox="1"/>
          <p:nvPr/>
        </p:nvSpPr>
        <p:spPr>
          <a:xfrm>
            <a:off x="304800" y="6197025"/>
            <a:ext cx="5161926" cy="523220"/>
          </a:xfrm>
          <a:prstGeom prst="rect">
            <a:avLst/>
          </a:prstGeom>
          <a:blipFill>
            <a:blip r:embed="rId2" cstate="print"/>
            <a:tile tx="0" ty="0" sx="100000" sy="100000" flip="none" algn="tl"/>
          </a:blipFill>
        </p:spPr>
        <p:txBody>
          <a:bodyPr wrap="none" rtlCol="0">
            <a:spAutoFit/>
          </a:bodyPr>
          <a:lstStyle/>
          <a:p>
            <a:r>
              <a:rPr lang="en-US" sz="2800" b="1" i="1" dirty="0" smtClean="0">
                <a:solidFill>
                  <a:schemeClr val="bg2">
                    <a:lumMod val="25000"/>
                  </a:schemeClr>
                </a:solidFill>
                <a:latin typeface="+mj-lt"/>
              </a:rPr>
              <a:t>Collaborators: </a:t>
            </a:r>
            <a:r>
              <a:rPr lang="en-US" sz="2800" b="1" i="1" dirty="0" err="1" smtClean="0">
                <a:solidFill>
                  <a:schemeClr val="bg2">
                    <a:lumMod val="25000"/>
                  </a:schemeClr>
                </a:solidFill>
                <a:latin typeface="+mj-lt"/>
              </a:rPr>
              <a:t>Haim</a:t>
            </a:r>
            <a:r>
              <a:rPr lang="en-US" sz="2800" b="1" i="1" dirty="0" smtClean="0">
                <a:solidFill>
                  <a:schemeClr val="bg2">
                    <a:lumMod val="25000"/>
                  </a:schemeClr>
                </a:solidFill>
                <a:latin typeface="+mj-lt"/>
              </a:rPr>
              <a:t>, Gal, Gelfand</a:t>
            </a:r>
            <a:endParaRPr lang="en-US" sz="2800" b="1" i="1" dirty="0">
              <a:solidFill>
                <a:schemeClr val="bg2">
                  <a:lumMod val="25000"/>
                </a:schemeClr>
              </a:solidFill>
              <a:latin typeface="+mj-lt"/>
            </a:endParaRPr>
          </a:p>
        </p:txBody>
      </p:sp>
    </p:spTree>
    <p:extLst>
      <p:ext uri="{BB962C8B-B14F-4D97-AF65-F5344CB8AC3E}">
        <p14:creationId xmlns:p14="http://schemas.microsoft.com/office/powerpoint/2010/main" val="33897360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rved Left Arrow 15"/>
          <p:cNvSpPr/>
          <p:nvPr/>
        </p:nvSpPr>
        <p:spPr>
          <a:xfrm>
            <a:off x="4800600" y="4419600"/>
            <a:ext cx="1219200" cy="1066800"/>
          </a:xfrm>
          <a:prstGeom prst="curvedLef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24" name="Down Arrow 23"/>
          <p:cNvSpPr/>
          <p:nvPr/>
        </p:nvSpPr>
        <p:spPr>
          <a:xfrm rot="20162987">
            <a:off x="6425001" y="4448542"/>
            <a:ext cx="685800" cy="1021265"/>
          </a:xfrm>
          <a:prstGeom prst="downArrow">
            <a:avLst>
              <a:gd name="adj1" fmla="val 50000"/>
              <a:gd name="adj2" fmla="val 53137"/>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0723" name="Title 2"/>
          <p:cNvSpPr>
            <a:spLocks noGrp="1"/>
          </p:cNvSpPr>
          <p:nvPr>
            <p:ph type="title"/>
          </p:nvPr>
        </p:nvSpPr>
        <p:spPr>
          <a:xfrm>
            <a:off x="76200" y="457200"/>
            <a:ext cx="8153400" cy="1219200"/>
          </a:xfrm>
        </p:spPr>
        <p:txBody>
          <a:bodyPr>
            <a:normAutofit fontScale="90000"/>
          </a:bodyPr>
          <a:lstStyle/>
          <a:p>
            <a:pPr algn="ctr"/>
            <a:r>
              <a:rPr lang="en-US" b="1" dirty="0" smtClean="0"/>
              <a:t>Personality, Adaptive Learning </a:t>
            </a:r>
            <a:br>
              <a:rPr lang="en-US" b="1" dirty="0" smtClean="0"/>
            </a:br>
            <a:r>
              <a:rPr lang="en-US" b="1" dirty="0" smtClean="0"/>
              <a:t>(PAL) Agent</a:t>
            </a:r>
            <a:endParaRPr lang="en-US" altLang="en-US" b="1" dirty="0" smtClean="0"/>
          </a:p>
        </p:txBody>
      </p:sp>
      <p:sp>
        <p:nvSpPr>
          <p:cNvPr id="2" name="Slide Number Placeholder 1"/>
          <p:cNvSpPr>
            <a:spLocks noGrp="1"/>
          </p:cNvSpPr>
          <p:nvPr>
            <p:ph type="sldNum" sz="quarter" idx="12"/>
          </p:nvPr>
        </p:nvSpPr>
        <p:spPr/>
        <p:txBody>
          <a:bodyPr/>
          <a:lstStyle/>
          <a:p>
            <a:fld id="{70976B79-0DD0-4D71-841F-0C38EA70C66A}" type="slidenum">
              <a:rPr lang="he-IL" smtClean="0"/>
              <a:pPr/>
              <a:t>26</a:t>
            </a:fld>
            <a:endParaRPr lang="en-US"/>
          </a:p>
        </p:txBody>
      </p:sp>
      <p:sp>
        <p:nvSpPr>
          <p:cNvPr id="4" name="Oval 3"/>
          <p:cNvSpPr/>
          <p:nvPr/>
        </p:nvSpPr>
        <p:spPr>
          <a:xfrm>
            <a:off x="2057400" y="4267200"/>
            <a:ext cx="2880000" cy="1296000"/>
          </a:xfrm>
          <a:prstGeom prst="ellipse">
            <a:avLst/>
          </a:prstGeom>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US" sz="2000" b="1" dirty="0">
                <a:solidFill>
                  <a:schemeClr val="bg1"/>
                </a:solidFill>
              </a:rPr>
              <a:t>Human Prediction Model</a:t>
            </a:r>
          </a:p>
        </p:txBody>
      </p:sp>
      <p:sp>
        <p:nvSpPr>
          <p:cNvPr id="10" name="Down Arrow 9"/>
          <p:cNvSpPr/>
          <p:nvPr/>
        </p:nvSpPr>
        <p:spPr>
          <a:xfrm rot="1326347">
            <a:off x="3162048" y="3613698"/>
            <a:ext cx="722601" cy="747276"/>
          </a:xfrm>
          <a:prstGeom prst="downArrow">
            <a:avLst>
              <a:gd name="adj1" fmla="val 50000"/>
              <a:gd name="adj2" fmla="val 53137"/>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Hexagon 10"/>
          <p:cNvSpPr/>
          <p:nvPr/>
        </p:nvSpPr>
        <p:spPr>
          <a:xfrm>
            <a:off x="5715000" y="5445224"/>
            <a:ext cx="2590800" cy="1219200"/>
          </a:xfrm>
          <a:prstGeom prst="hexagon">
            <a:avLst/>
          </a:prstGeom>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US" sz="2000" b="1" dirty="0">
                <a:solidFill>
                  <a:schemeClr val="bg1"/>
                </a:solidFill>
              </a:rPr>
              <a:t>Take action</a:t>
            </a:r>
          </a:p>
        </p:txBody>
      </p:sp>
      <p:sp>
        <p:nvSpPr>
          <p:cNvPr id="15" name="32-Point Star 14"/>
          <p:cNvSpPr/>
          <p:nvPr/>
        </p:nvSpPr>
        <p:spPr>
          <a:xfrm>
            <a:off x="2743200" y="1828800"/>
            <a:ext cx="2540000" cy="1981200"/>
          </a:xfrm>
          <a:prstGeom prst="star32">
            <a:avLst/>
          </a:prstGeom>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US" sz="2000" b="1" dirty="0" smtClean="0">
                <a:solidFill>
                  <a:schemeClr val="bg1"/>
                </a:solidFill>
              </a:rPr>
              <a:t>Machine Learning</a:t>
            </a:r>
            <a:endParaRPr lang="en-US" sz="2000" b="1" dirty="0">
              <a:solidFill>
                <a:schemeClr val="bg1"/>
              </a:solidFill>
            </a:endParaRPr>
          </a:p>
        </p:txBody>
      </p:sp>
      <p:sp>
        <p:nvSpPr>
          <p:cNvPr id="17" name="24-Point Star 16"/>
          <p:cNvSpPr/>
          <p:nvPr/>
        </p:nvSpPr>
        <p:spPr>
          <a:xfrm>
            <a:off x="4953000" y="2798762"/>
            <a:ext cx="3124200" cy="1849438"/>
          </a:xfrm>
          <a:prstGeom prst="star24">
            <a:avLst/>
          </a:prstGeom>
        </p:spPr>
        <p:style>
          <a:lnRef idx="1">
            <a:schemeClr val="accent1"/>
          </a:lnRef>
          <a:fillRef idx="3">
            <a:schemeClr val="accent1"/>
          </a:fillRef>
          <a:effectRef idx="2">
            <a:schemeClr val="accent1"/>
          </a:effectRef>
          <a:fontRef idx="minor">
            <a:schemeClr val="lt1"/>
          </a:fontRef>
        </p:style>
        <p:txBody>
          <a:bodyPr lIns="0" tIns="36000" rIns="0" bIns="36000" anchor="ctr"/>
          <a:lstStyle/>
          <a:p>
            <a:pPr algn="ctr">
              <a:defRPr/>
            </a:pPr>
            <a:r>
              <a:rPr lang="en-US" sz="2000" b="1" dirty="0">
                <a:solidFill>
                  <a:schemeClr val="bg1"/>
                </a:solidFill>
              </a:rPr>
              <a:t>Game Theory Optimization</a:t>
            </a:r>
          </a:p>
          <a:p>
            <a:pPr algn="ctr">
              <a:defRPr/>
            </a:pPr>
            <a:r>
              <a:rPr lang="en-US" sz="2000" b="1" dirty="0">
                <a:solidFill>
                  <a:schemeClr val="bg1"/>
                </a:solidFill>
              </a:rPr>
              <a:t>methods</a:t>
            </a:r>
          </a:p>
        </p:txBody>
      </p:sp>
      <p:sp>
        <p:nvSpPr>
          <p:cNvPr id="22" name="Down Arrow 21"/>
          <p:cNvSpPr/>
          <p:nvPr/>
        </p:nvSpPr>
        <p:spPr>
          <a:xfrm rot="3893121">
            <a:off x="5044867" y="1977931"/>
            <a:ext cx="742384" cy="1011448"/>
          </a:xfrm>
          <a:prstGeom prst="downArrow">
            <a:avLst>
              <a:gd name="adj1" fmla="val 50000"/>
              <a:gd name="adj2" fmla="val 53137"/>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Oval 4"/>
          <p:cNvSpPr/>
          <p:nvPr/>
        </p:nvSpPr>
        <p:spPr>
          <a:xfrm>
            <a:off x="5486400" y="1319213"/>
            <a:ext cx="3240000" cy="1296000"/>
          </a:xfrm>
          <a:prstGeom prst="ellipse">
            <a:avLst/>
          </a:prstGeom>
        </p:spPr>
        <p:style>
          <a:lnRef idx="1">
            <a:schemeClr val="accent1"/>
          </a:lnRef>
          <a:fillRef idx="3">
            <a:schemeClr val="accent1"/>
          </a:fillRef>
          <a:effectRef idx="2">
            <a:schemeClr val="accent1"/>
          </a:effectRef>
          <a:fontRef idx="minor">
            <a:schemeClr val="lt1"/>
          </a:fontRef>
        </p:style>
        <p:txBody>
          <a:bodyPr lIns="0" rIns="0" anchor="ctr"/>
          <a:lstStyle/>
          <a:p>
            <a:pPr lvl="1">
              <a:defRPr/>
            </a:pPr>
            <a:r>
              <a:rPr lang="en-US" sz="2000" b="1" dirty="0">
                <a:solidFill>
                  <a:schemeClr val="bg1"/>
                </a:solidFill>
              </a:rPr>
              <a:t>Data </a:t>
            </a:r>
            <a:r>
              <a:rPr lang="en-US" sz="2000" b="1" dirty="0" smtClean="0">
                <a:solidFill>
                  <a:schemeClr val="bg1"/>
                </a:solidFill>
              </a:rPr>
              <a:t>from specific  culture</a:t>
            </a:r>
            <a:endParaRPr lang="en-US" sz="2000" b="1" dirty="0">
              <a:solidFill>
                <a:schemeClr val="bg1"/>
              </a:solidFill>
            </a:endParaRPr>
          </a:p>
        </p:txBody>
      </p:sp>
      <p:sp>
        <p:nvSpPr>
          <p:cNvPr id="19" name="Oval 18"/>
          <p:cNvSpPr/>
          <p:nvPr/>
        </p:nvSpPr>
        <p:spPr bwMode="auto">
          <a:xfrm>
            <a:off x="5031600" y="1219200"/>
            <a:ext cx="3960000" cy="2160000"/>
          </a:xfrm>
          <a:prstGeom prst="ellipse">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1" anchor="ctr" anchorCtr="0" compatLnSpc="1">
            <a:prstTxWarp prst="textNoShape">
              <a:avLst/>
            </a:prstTxWarp>
          </a:bodyPr>
          <a:lstStyle/>
          <a:p>
            <a:pPr algn="ctr"/>
            <a:r>
              <a:rPr lang="en-US" sz="2000" b="1" dirty="0" smtClean="0">
                <a:solidFill>
                  <a:schemeClr val="tx1"/>
                </a:solidFill>
                <a:latin typeface="Arial" pitchFamily="34" charset="0"/>
                <a:cs typeface="Arial" pitchFamily="34" charset="0"/>
              </a:rPr>
              <a:t>In this data set the </a:t>
            </a:r>
            <a:r>
              <a:rPr kumimoji="0" lang="en-US" sz="2000" b="1" i="0" u="none" strike="noStrike" cap="none" normalizeH="0" baseline="0" dirty="0" smtClean="0">
                <a:ln>
                  <a:noFill/>
                </a:ln>
                <a:solidFill>
                  <a:schemeClr val="tx1"/>
                </a:solidFill>
                <a:effectLst/>
                <a:latin typeface="Arial" pitchFamily="34" charset="0"/>
                <a:cs typeface="Arial" pitchFamily="34" charset="0"/>
              </a:rPr>
              <a:t>Lebanon</a:t>
            </a:r>
            <a:r>
              <a:rPr kumimoji="0" lang="en-US" sz="2000" b="1" i="0" u="none" strike="noStrike" cap="none" normalizeH="0" dirty="0" smtClean="0">
                <a:ln>
                  <a:noFill/>
                </a:ln>
                <a:solidFill>
                  <a:schemeClr val="tx1"/>
                </a:solidFill>
                <a:effectLst/>
                <a:latin typeface="Arial" pitchFamily="34" charset="0"/>
                <a:cs typeface="Arial" pitchFamily="34" charset="0"/>
              </a:rPr>
              <a:t> people</a:t>
            </a:r>
            <a:r>
              <a:rPr kumimoji="0" lang="en-US" sz="2000" b="1" i="0" u="none" strike="noStrike" cap="none" normalizeH="0" baseline="0" dirty="0" smtClean="0">
                <a:ln>
                  <a:noFill/>
                </a:ln>
                <a:solidFill>
                  <a:schemeClr val="tx1"/>
                </a:solidFill>
                <a:effectLst/>
                <a:latin typeface="Arial" pitchFamily="34" charset="0"/>
                <a:cs typeface="Arial" pitchFamily="34" charset="0"/>
              </a:rPr>
              <a:t> almost always kept the agreements </a:t>
            </a:r>
            <a:r>
              <a:rPr kumimoji="0" lang="en-US" sz="2000" b="1" i="0" u="none" strike="noStrike" cap="none" normalizeH="0" baseline="0" dirty="0" smtClean="0">
                <a:ln>
                  <a:noFill/>
                </a:ln>
                <a:solidFill>
                  <a:schemeClr val="tx1"/>
                </a:solidFill>
                <a:effectLst/>
                <a:latin typeface="Arial" pitchFamily="34" charset="0"/>
                <a:cs typeface="Arial" pitchFamily="34" charset="0"/>
                <a:sym typeface="Wingdings" pitchFamily="2" charset="2"/>
              </a:rPr>
              <a:t> </a:t>
            </a:r>
            <a:r>
              <a:rPr kumimoji="0" lang="en-US" sz="2000" b="1" i="0" u="none" strike="noStrike" cap="none" normalizeH="0" baseline="0" dirty="0" smtClean="0">
                <a:ln>
                  <a:noFill/>
                </a:ln>
                <a:solidFill>
                  <a:schemeClr val="tx1"/>
                </a:solidFill>
                <a:effectLst/>
                <a:latin typeface="Arial" pitchFamily="34" charset="0"/>
                <a:cs typeface="Arial" pitchFamily="34" charset="0"/>
              </a:rPr>
              <a:t>PAL never kept agreements </a:t>
            </a:r>
            <a:endParaRPr kumimoji="0" lang="he-IL"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23" name="Oval 22"/>
          <p:cNvSpPr/>
          <p:nvPr/>
        </p:nvSpPr>
        <p:spPr bwMode="auto">
          <a:xfrm>
            <a:off x="122784" y="2024844"/>
            <a:ext cx="3960000" cy="2160000"/>
          </a:xfrm>
          <a:prstGeom prst="ellipse">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1" anchor="ctr" anchorCtr="0" compatLnSpc="1">
            <a:prstTxWarp prst="textNoShape">
              <a:avLst/>
            </a:prstTxWarp>
          </a:bodyPr>
          <a:lstStyle/>
          <a:p>
            <a:pPr marL="0" lvl="2" algn="ctr"/>
            <a:r>
              <a:rPr lang="en-US" sz="2200" b="1" dirty="0">
                <a:latin typeface="Arial" pitchFamily="34" charset="0"/>
                <a:cs typeface="Arial" pitchFamily="34" charset="0"/>
              </a:rPr>
              <a:t>“Nasty </a:t>
            </a:r>
            <a:r>
              <a:rPr lang="en-US" sz="2200" b="1" dirty="0" smtClean="0">
                <a:latin typeface="Arial" pitchFamily="34" charset="0"/>
                <a:cs typeface="Arial" pitchFamily="34" charset="0"/>
              </a:rPr>
              <a:t>Agent</a:t>
            </a:r>
            <a:r>
              <a:rPr lang="en-US" sz="2200" b="1" dirty="0">
                <a:latin typeface="Arial" pitchFamily="34" charset="0"/>
                <a:cs typeface="Arial" pitchFamily="34" charset="0"/>
              </a:rPr>
              <a:t>”: </a:t>
            </a:r>
            <a:r>
              <a:rPr lang="en-US" sz="2200" b="1" dirty="0" smtClean="0">
                <a:latin typeface="Arial" pitchFamily="34" charset="0"/>
                <a:cs typeface="Arial" pitchFamily="34" charset="0"/>
              </a:rPr>
              <a:t/>
            </a:r>
            <a:br>
              <a:rPr lang="en-US" sz="2200" b="1" dirty="0" smtClean="0">
                <a:latin typeface="Arial" pitchFamily="34" charset="0"/>
                <a:cs typeface="Arial" pitchFamily="34" charset="0"/>
              </a:rPr>
            </a:br>
            <a:r>
              <a:rPr lang="en-US" sz="2200" b="1" dirty="0" smtClean="0">
                <a:latin typeface="Arial" pitchFamily="34" charset="0"/>
                <a:cs typeface="Arial" pitchFamily="34" charset="0"/>
              </a:rPr>
              <a:t>Less </a:t>
            </a:r>
            <a:r>
              <a:rPr lang="en-US" sz="2200" b="1" dirty="0">
                <a:latin typeface="Arial" pitchFamily="34" charset="0"/>
                <a:cs typeface="Arial" pitchFamily="34" charset="0"/>
              </a:rPr>
              <a:t>reliable when fulfilling its </a:t>
            </a:r>
            <a:r>
              <a:rPr lang="en-US" sz="2200" b="1" dirty="0" smtClean="0">
                <a:latin typeface="Arial" pitchFamily="34" charset="0"/>
                <a:cs typeface="Arial" pitchFamily="34" charset="0"/>
              </a:rPr>
              <a:t>agreement</a:t>
            </a:r>
          </a:p>
        </p:txBody>
      </p:sp>
      <p:pic>
        <p:nvPicPr>
          <p:cNvPr id="20" name="Picture 19" descr="https://encrypted-tbn2.gstatic.com/images?q=tbn:ANd9GcQCbugmJvPqDxxW16trNXDzyErDZbDfsdTGkZARsNukUiqRaTU85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8681" y="0"/>
            <a:ext cx="1285319" cy="86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22784" y="4191000"/>
            <a:ext cx="2362200" cy="2677656"/>
          </a:xfrm>
          <a:prstGeom prst="rect">
            <a:avLst/>
          </a:prstGeom>
          <a:solidFill>
            <a:schemeClr val="tx2">
              <a:lumMod val="20000"/>
              <a:lumOff val="80000"/>
            </a:schemeClr>
          </a:solidFill>
        </p:spPr>
        <p:txBody>
          <a:bodyPr wrap="square" rtlCol="0">
            <a:spAutoFit/>
          </a:bodyPr>
          <a:lstStyle/>
          <a:p>
            <a:r>
              <a:rPr lang="en-US" sz="2800" b="1" dirty="0" smtClean="0"/>
              <a:t>People adapt their behavior to their counterparts. </a:t>
            </a:r>
            <a:endParaRPr lang="en-US" sz="2800" b="1" dirty="0"/>
          </a:p>
        </p:txBody>
      </p:sp>
    </p:spTree>
    <p:extLst>
      <p:ext uri="{BB962C8B-B14F-4D97-AF65-F5344CB8AC3E}">
        <p14:creationId xmlns:p14="http://schemas.microsoft.com/office/powerpoint/2010/main" val="1786916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19"/>
                                        </p:tgtEl>
                                      </p:cBhvr>
                                    </p:animEffect>
                                    <p:set>
                                      <p:cBhvr>
                                        <p:cTn id="12" dur="1" fill="hold">
                                          <p:stCondLst>
                                            <p:cond delay="499"/>
                                          </p:stCondLst>
                                        </p:cTn>
                                        <p:tgtEl>
                                          <p:spTgt spid="1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linds(horizont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1" nodeType="clickEffect">
                                  <p:stCondLst>
                                    <p:cond delay="0"/>
                                  </p:stCondLst>
                                  <p:childTnLst>
                                    <p:animEffect transition="out" filter="blinds(horizontal)">
                                      <p:cBhvr>
                                        <p:cTn id="21" dur="500"/>
                                        <p:tgtEl>
                                          <p:spTgt spid="23"/>
                                        </p:tgtEl>
                                      </p:cBhvr>
                                    </p:animEffect>
                                    <p:set>
                                      <p:cBhvr>
                                        <p:cTn id="22"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3" grpId="0" animBg="1"/>
      <p:bldP spid="23"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Pal vs Humans</a:t>
            </a:r>
            <a:endParaRPr lang="he-IL" b="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2643929"/>
              </p:ext>
            </p:extLst>
          </p:nvPr>
        </p:nvGraphicFramePr>
        <p:xfrm>
          <a:off x="838200" y="1844675"/>
          <a:ext cx="8126413" cy="446405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70976B79-0DD0-4D71-841F-0C38EA70C66A}" type="slidenum">
              <a:rPr lang="he-IL" smtClean="0"/>
              <a:pPr/>
              <a:t>27</a:t>
            </a:fld>
            <a:endParaRPr lang="en-US"/>
          </a:p>
        </p:txBody>
      </p:sp>
      <p:pic>
        <p:nvPicPr>
          <p:cNvPr id="5" name="Picture 2" descr="http://upload.wikimedia.org/wikipedia/commons/thumb/d/d4/Flag_of_Israel.svg/250px-Flag_of_Israel.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100" y="16867"/>
            <a:ext cx="1180697" cy="9916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ttps://encrypted-tbn2.gstatic.com/images?q=tbn:ANd9GcQCbugmJvPqDxxW16trNXDzyErDZbDfsdTGkZARsNukUiqRaTU85w"/>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48768" y="33825"/>
            <a:ext cx="1285319" cy="86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https://encrypted-tbn0.gstatic.com/images?q=tbn:ANd9GcSJN67bY8RhMLuPLGgSIPBIc-Zq_y-TOLg8NcdM_x2xuQlcX12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48601" y="34931"/>
            <a:ext cx="1295399" cy="86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36314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0"/>
            <a:r>
              <a:rPr lang="en-US" b="1" dirty="0" smtClean="0"/>
              <a:t>Open Questions</a:t>
            </a:r>
            <a:br>
              <a:rPr lang="en-US" b="1" dirty="0" smtClean="0"/>
            </a:br>
            <a:endParaRPr lang="en-US" b="1" dirty="0"/>
          </a:p>
        </p:txBody>
      </p:sp>
      <p:sp>
        <p:nvSpPr>
          <p:cNvPr id="3" name="Content Placeholder 2"/>
          <p:cNvSpPr>
            <a:spLocks noGrp="1"/>
          </p:cNvSpPr>
          <p:nvPr>
            <p:ph idx="1"/>
          </p:nvPr>
        </p:nvSpPr>
        <p:spPr/>
        <p:txBody>
          <a:bodyPr/>
          <a:lstStyle/>
          <a:p>
            <a:pPr algn="l" rtl="0"/>
            <a:r>
              <a:rPr lang="en-US" sz="2800" dirty="0" smtClean="0"/>
              <a:t>Is it possible to develop new innovative learning algorithms that will allow us to learn from one culture to another when the cultures are significantly different? Can we introduce adaptation method to counterparts?</a:t>
            </a:r>
          </a:p>
          <a:p>
            <a:pPr marL="0" indent="0">
              <a:buNone/>
            </a:pPr>
            <a:endParaRPr lang="en-US" dirty="0"/>
          </a:p>
        </p:txBody>
      </p:sp>
      <p:sp>
        <p:nvSpPr>
          <p:cNvPr id="5" name="Slide Number Placeholder 4"/>
          <p:cNvSpPr>
            <a:spLocks noGrp="1"/>
          </p:cNvSpPr>
          <p:nvPr>
            <p:ph type="sldNum" sz="quarter" idx="12"/>
          </p:nvPr>
        </p:nvSpPr>
        <p:spPr/>
        <p:txBody>
          <a:bodyPr/>
          <a:lstStyle/>
          <a:p>
            <a:fld id="{4C737262-14D0-4467-8DBA-E04A6AA4AC41}" type="slidenum">
              <a:rPr lang="en-US" smtClean="0"/>
              <a:pPr/>
              <a:t>28</a:t>
            </a:fld>
            <a:endParaRPr lang="en-US"/>
          </a:p>
        </p:txBody>
      </p:sp>
      <p:sp>
        <p:nvSpPr>
          <p:cNvPr id="6" name="TextBox 5"/>
          <p:cNvSpPr txBox="1"/>
          <p:nvPr/>
        </p:nvSpPr>
        <p:spPr>
          <a:xfrm>
            <a:off x="2099904" y="6197025"/>
            <a:ext cx="5655523" cy="523220"/>
          </a:xfrm>
          <a:prstGeom prst="rect">
            <a:avLst/>
          </a:prstGeom>
          <a:blipFill>
            <a:blip r:embed="rId2" cstate="print"/>
            <a:tile tx="0" ty="0" sx="100000" sy="100000" flip="none" algn="tl"/>
          </a:blipFill>
        </p:spPr>
        <p:txBody>
          <a:bodyPr wrap="none" rtlCol="0">
            <a:spAutoFit/>
          </a:bodyPr>
          <a:lstStyle/>
          <a:p>
            <a:r>
              <a:rPr lang="en-US" sz="2800" b="1" i="1" dirty="0" smtClean="0">
                <a:solidFill>
                  <a:schemeClr val="bg2">
                    <a:lumMod val="25000"/>
                  </a:schemeClr>
                </a:solidFill>
                <a:latin typeface="+mj-lt"/>
              </a:rPr>
              <a:t>Collaborator: Kobi Gal, Avi Rosenfeld</a:t>
            </a:r>
            <a:endParaRPr lang="en-US" sz="2800" b="1" i="1" dirty="0">
              <a:solidFill>
                <a:schemeClr val="bg2">
                  <a:lumMod val="25000"/>
                </a:schemeClr>
              </a:solidFill>
              <a:latin typeface="+mj-lt"/>
            </a:endParaRPr>
          </a:p>
        </p:txBody>
      </p:sp>
    </p:spTree>
    <p:extLst>
      <p:ext uri="{BB962C8B-B14F-4D97-AF65-F5344CB8AC3E}">
        <p14:creationId xmlns:p14="http://schemas.microsoft.com/office/powerpoint/2010/main" val="41724139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316480"/>
            <a:ext cx="8229600" cy="4389120"/>
          </a:xfrm>
        </p:spPr>
        <p:txBody>
          <a:bodyPr>
            <a:normAutofit/>
          </a:bodyPr>
          <a:lstStyle/>
          <a:p>
            <a:r>
              <a:rPr lang="en-US" sz="2800" b="1" dirty="0"/>
              <a:t>Project Goal: development of a simulation system for training </a:t>
            </a:r>
            <a:r>
              <a:rPr lang="en-US" sz="2800" b="1" dirty="0" smtClean="0"/>
              <a:t>law enforcement personnel in investigations.</a:t>
            </a:r>
          </a:p>
          <a:p>
            <a:r>
              <a:rPr lang="en-US" sz="2800" dirty="0" smtClean="0"/>
              <a:t>Support entities:</a:t>
            </a:r>
          </a:p>
          <a:p>
            <a:pPr lvl="1" algn="l" rtl="0"/>
            <a:r>
              <a:rPr lang="en-US" sz="2800" dirty="0" smtClean="0"/>
              <a:t>Trainer</a:t>
            </a:r>
          </a:p>
          <a:p>
            <a:pPr lvl="1" algn="l" rtl="0"/>
            <a:r>
              <a:rPr lang="en-US" sz="2800" dirty="0" smtClean="0"/>
              <a:t>Trainee</a:t>
            </a:r>
          </a:p>
          <a:p>
            <a:pPr lvl="1" algn="l" rtl="0"/>
            <a:r>
              <a:rPr lang="en-US" sz="2800" dirty="0" smtClean="0"/>
              <a:t> Virtual Suspect</a:t>
            </a:r>
          </a:p>
          <a:p>
            <a:pPr lvl="1" algn="l" rtl="0"/>
            <a:r>
              <a:rPr lang="en-US" sz="2800" dirty="0" smtClean="0"/>
              <a:t>System Manager</a:t>
            </a:r>
          </a:p>
          <a:p>
            <a:pPr lvl="1" algn="l" rtl="0"/>
            <a:endParaRPr lang="en-US" sz="2800" dirty="0"/>
          </a:p>
        </p:txBody>
      </p:sp>
      <p:sp>
        <p:nvSpPr>
          <p:cNvPr id="3" name="Title 2"/>
          <p:cNvSpPr>
            <a:spLocks noGrp="1"/>
          </p:cNvSpPr>
          <p:nvPr>
            <p:ph type="title"/>
          </p:nvPr>
        </p:nvSpPr>
        <p:spPr>
          <a:xfrm>
            <a:off x="381000" y="838200"/>
            <a:ext cx="8229600" cy="1143000"/>
          </a:xfrm>
        </p:spPr>
        <p:txBody>
          <a:bodyPr>
            <a:noAutofit/>
          </a:bodyPr>
          <a:lstStyle/>
          <a:p>
            <a:pPr algn="ctr"/>
            <a:r>
              <a:rPr lang="en-US" sz="4000" b="1" dirty="0" smtClean="0"/>
              <a:t>Virtual Suspects for Investigation Training </a:t>
            </a:r>
            <a:endParaRPr lang="en-US" sz="4000" b="1" dirty="0"/>
          </a:p>
        </p:txBody>
      </p:sp>
      <p:pic>
        <p:nvPicPr>
          <p:cNvPr id="6"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12096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74609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Calibri" pitchFamily="34" charset="0"/>
              </a:rPr>
              <a:t>Motivation</a:t>
            </a:r>
            <a:endParaRPr lang="en-US" b="1" dirty="0">
              <a:latin typeface="Calibri" pitchFamily="34" charset="0"/>
            </a:endParaRPr>
          </a:p>
        </p:txBody>
      </p:sp>
      <p:pic>
        <p:nvPicPr>
          <p:cNvPr id="4" name="Content Placeholder 3" descr="holiland.jpg"/>
          <p:cNvPicPr>
            <a:picLocks noGrp="1" noChangeAspect="1"/>
          </p:cNvPicPr>
          <p:nvPr>
            <p:ph idx="1"/>
          </p:nvPr>
        </p:nvPicPr>
        <p:blipFill>
          <a:blip r:embed="rId2"/>
          <a:stretch>
            <a:fillRect/>
          </a:stretch>
        </p:blipFill>
        <p:spPr>
          <a:xfrm>
            <a:off x="1219200" y="1981200"/>
            <a:ext cx="6372038" cy="4240302"/>
          </a:xfrm>
        </p:spPr>
      </p:pic>
    </p:spTree>
    <p:extLst>
      <p:ext uri="{BB962C8B-B14F-4D97-AF65-F5344CB8AC3E}">
        <p14:creationId xmlns:p14="http://schemas.microsoft.com/office/powerpoint/2010/main" val="25893233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1" algn="l" rtl="0"/>
            <a:r>
              <a:rPr lang="en-US" sz="2800" dirty="0" smtClean="0"/>
              <a:t>The development of a computerized system that will play the role of the suspect</a:t>
            </a:r>
          </a:p>
          <a:p>
            <a:pPr lvl="2" algn="l" rtl="0"/>
            <a:r>
              <a:rPr lang="en-US" sz="2800" dirty="0" smtClean="0"/>
              <a:t>The activities of the investigator (trainee) influences the answers and behavior of the virtual suspect</a:t>
            </a:r>
          </a:p>
          <a:p>
            <a:pPr lvl="2" algn="l" rtl="0"/>
            <a:endParaRPr lang="en-US" sz="2800" dirty="0"/>
          </a:p>
        </p:txBody>
      </p:sp>
      <p:sp>
        <p:nvSpPr>
          <p:cNvPr id="3" name="Title 2"/>
          <p:cNvSpPr>
            <a:spLocks noGrp="1"/>
          </p:cNvSpPr>
          <p:nvPr>
            <p:ph type="title"/>
          </p:nvPr>
        </p:nvSpPr>
        <p:spPr>
          <a:xfrm>
            <a:off x="457200" y="304800"/>
            <a:ext cx="8229600" cy="1143000"/>
          </a:xfrm>
        </p:spPr>
        <p:txBody>
          <a:bodyPr>
            <a:noAutofit/>
          </a:bodyPr>
          <a:lstStyle/>
          <a:p>
            <a:pPr algn="ctr"/>
            <a:r>
              <a:rPr lang="en-US" sz="4000" b="1" dirty="0" smtClean="0">
                <a:solidFill>
                  <a:schemeClr val="tx1"/>
                </a:solidFill>
              </a:rPr>
              <a:t>Main Goal: Virtual Suspect</a:t>
            </a:r>
            <a:endParaRPr lang="en-US" sz="4000" b="1" dirty="0">
              <a:solidFill>
                <a:schemeClr val="tx1"/>
              </a:solidFill>
            </a:endParaRPr>
          </a:p>
        </p:txBody>
      </p:sp>
      <p:pic>
        <p:nvPicPr>
          <p:cNvPr id="4" name="Picture 6" descr="http://u.cs.biu.ac.il/~sarit/images/noam.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4415518"/>
            <a:ext cx="3444875"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34484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sz="5400" b="1" dirty="0">
                <a:solidFill>
                  <a:schemeClr val="tx1"/>
                </a:solidFill>
              </a:rPr>
              <a:t>Virtual Suspect (VS)</a:t>
            </a:r>
            <a:endParaRPr lang="en-US" dirty="0"/>
          </a:p>
        </p:txBody>
      </p:sp>
      <p:sp>
        <p:nvSpPr>
          <p:cNvPr id="3" name="Content Placeholder 2"/>
          <p:cNvSpPr>
            <a:spLocks noGrp="1"/>
          </p:cNvSpPr>
          <p:nvPr>
            <p:ph idx="1"/>
          </p:nvPr>
        </p:nvSpPr>
        <p:spPr/>
        <p:txBody>
          <a:bodyPr/>
          <a:lstStyle/>
          <a:p>
            <a:pPr algn="l" rtl="0"/>
            <a:r>
              <a:rPr lang="en-US" dirty="0" smtClean="0"/>
              <a:t>Database of personalized information</a:t>
            </a:r>
          </a:p>
          <a:p>
            <a:pPr lvl="1" algn="l" rtl="0"/>
            <a:r>
              <a:rPr lang="en-US" dirty="0" smtClean="0"/>
              <a:t>Family status, employment history, friends, criminal history</a:t>
            </a:r>
          </a:p>
          <a:p>
            <a:pPr algn="l" rtl="0"/>
            <a:r>
              <a:rPr lang="en-US" dirty="0" smtClean="0"/>
              <a:t>Events</a:t>
            </a:r>
          </a:p>
          <a:p>
            <a:pPr lvl="1" algn="l" rtl="0"/>
            <a:r>
              <a:rPr lang="en-US" dirty="0" smtClean="0"/>
              <a:t>Relevant event, non-relevant events [can be generate automatically]</a:t>
            </a:r>
          </a:p>
          <a:p>
            <a:pPr algn="l" rtl="0"/>
            <a:r>
              <a:rPr lang="en-US" dirty="0" smtClean="0"/>
              <a:t>Personality type and state</a:t>
            </a:r>
            <a:endParaRPr lang="en-US" dirty="0"/>
          </a:p>
        </p:txBody>
      </p:sp>
      <p:sp>
        <p:nvSpPr>
          <p:cNvPr id="4" name="Slide Number Placeholder 3"/>
          <p:cNvSpPr>
            <a:spLocks noGrp="1"/>
          </p:cNvSpPr>
          <p:nvPr>
            <p:ph type="sldNum" sz="quarter" idx="12"/>
          </p:nvPr>
        </p:nvSpPr>
        <p:spPr/>
        <p:txBody>
          <a:bodyPr/>
          <a:lstStyle/>
          <a:p>
            <a:fld id="{70976B79-0DD0-4D71-841F-0C38EA70C66A}" type="slidenum">
              <a:rPr lang="he-IL" smtClean="0"/>
              <a:pPr/>
              <a:t>31</a:t>
            </a:fld>
            <a:endParaRPr lang="en-US"/>
          </a:p>
        </p:txBody>
      </p:sp>
    </p:spTree>
    <p:extLst>
      <p:ext uri="{BB962C8B-B14F-4D97-AF65-F5344CB8AC3E}">
        <p14:creationId xmlns:p14="http://schemas.microsoft.com/office/powerpoint/2010/main" val="15014240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lgn="l" rtl="0"/>
            <a:r>
              <a:rPr lang="en-US" dirty="0" smtClean="0"/>
              <a:t>Cognitive load</a:t>
            </a:r>
          </a:p>
          <a:p>
            <a:pPr lvl="1" algn="l" rtl="0"/>
            <a:r>
              <a:rPr lang="en-US" dirty="0" smtClean="0"/>
              <a:t>Emotional Load</a:t>
            </a:r>
          </a:p>
          <a:p>
            <a:pPr lvl="1" algn="l" rtl="0"/>
            <a:r>
              <a:rPr lang="en-US" dirty="0" smtClean="0"/>
              <a:t>Attitude of the VS toward the investigator </a:t>
            </a:r>
          </a:p>
        </p:txBody>
      </p:sp>
      <p:sp>
        <p:nvSpPr>
          <p:cNvPr id="3" name="Title 2"/>
          <p:cNvSpPr>
            <a:spLocks noGrp="1"/>
          </p:cNvSpPr>
          <p:nvPr>
            <p:ph type="title"/>
          </p:nvPr>
        </p:nvSpPr>
        <p:spPr>
          <a:xfrm>
            <a:off x="914400" y="685800"/>
            <a:ext cx="8229600" cy="1143000"/>
          </a:xfrm>
        </p:spPr>
        <p:txBody>
          <a:bodyPr>
            <a:noAutofit/>
          </a:bodyPr>
          <a:lstStyle/>
          <a:p>
            <a:pPr algn="ctr" rtl="0"/>
            <a:r>
              <a:rPr lang="en-US" altLang="en-US" sz="4000" b="1" dirty="0" smtClean="0">
                <a:solidFill>
                  <a:schemeClr val="tx1"/>
                </a:solidFill>
              </a:rPr>
              <a:t>Psychology </a:t>
            </a:r>
            <a:r>
              <a:rPr lang="en-US" altLang="en-US" sz="4000" b="1" dirty="0">
                <a:solidFill>
                  <a:schemeClr val="tx1"/>
                </a:solidFill>
              </a:rPr>
              <a:t>Based Virtual </a:t>
            </a:r>
            <a:r>
              <a:rPr lang="en-US" altLang="en-US" sz="4000" b="1" dirty="0" smtClean="0">
                <a:solidFill>
                  <a:schemeClr val="tx1"/>
                </a:solidFill>
              </a:rPr>
              <a:t>Suspect (VS) State Model</a:t>
            </a:r>
            <a:r>
              <a:rPr lang="en-US" sz="4000" b="1" dirty="0" smtClean="0"/>
              <a:t> </a:t>
            </a:r>
            <a:endParaRPr lang="en-US" sz="4000" b="1" dirty="0"/>
          </a:p>
        </p:txBody>
      </p:sp>
      <p:graphicFrame>
        <p:nvGraphicFramePr>
          <p:cNvPr id="4" name="Table 3"/>
          <p:cNvGraphicFramePr>
            <a:graphicFrameLocks noGrp="1"/>
          </p:cNvGraphicFramePr>
          <p:nvPr>
            <p:extLst>
              <p:ext uri="{D42A27DB-BD31-4B8C-83A1-F6EECF244321}">
                <p14:modId xmlns:p14="http://schemas.microsoft.com/office/powerpoint/2010/main" val="2769386295"/>
              </p:ext>
            </p:extLst>
          </p:nvPr>
        </p:nvGraphicFramePr>
        <p:xfrm>
          <a:off x="304800" y="3733800"/>
          <a:ext cx="8686801" cy="2417166"/>
        </p:xfrm>
        <a:graphic>
          <a:graphicData uri="http://schemas.openxmlformats.org/drawingml/2006/table">
            <a:tbl>
              <a:tblPr rtl="1" firstRow="1" firstCol="1" bandRow="1">
                <a:tableStyleId>{5C22544A-7EE6-4342-B048-85BDC9FD1C3A}</a:tableStyleId>
              </a:tblPr>
              <a:tblGrid>
                <a:gridCol w="1357086"/>
                <a:gridCol w="4034973"/>
                <a:gridCol w="1034142"/>
                <a:gridCol w="2260600"/>
              </a:tblGrid>
              <a:tr h="707770">
                <a:tc>
                  <a:txBody>
                    <a:bodyPr/>
                    <a:lstStyle/>
                    <a:p>
                      <a:pPr algn="l" rtl="0">
                        <a:lnSpc>
                          <a:spcPct val="115000"/>
                        </a:lnSpc>
                        <a:spcAft>
                          <a:spcPts val="0"/>
                        </a:spcAft>
                      </a:pPr>
                      <a:r>
                        <a:rPr lang="en-US" sz="3200" dirty="0" smtClean="0">
                          <a:solidFill>
                            <a:schemeClr val="tx1"/>
                          </a:solidFill>
                          <a:effectLst/>
                          <a:latin typeface="Calibri"/>
                          <a:ea typeface="Times New Roman"/>
                          <a:cs typeface="Arial"/>
                        </a:rPr>
                        <a:t>High</a:t>
                      </a:r>
                      <a:endParaRPr lang="en-US" sz="3200" dirty="0">
                        <a:solidFill>
                          <a:schemeClr val="tx1"/>
                        </a:solidFill>
                        <a:effectLst/>
                        <a:latin typeface="Calibri"/>
                        <a:ea typeface="Times New Roman"/>
                        <a:cs typeface="Arial"/>
                      </a:endParaRPr>
                    </a:p>
                  </a:txBody>
                  <a:tcPr marL="68580" marR="68580" marT="0" marB="0" anchor="ctr"/>
                </a:tc>
                <a:tc>
                  <a:txBody>
                    <a:bodyPr/>
                    <a:lstStyle/>
                    <a:p>
                      <a:pPr algn="ctr" rtl="0">
                        <a:lnSpc>
                          <a:spcPct val="115000"/>
                        </a:lnSpc>
                        <a:spcAft>
                          <a:spcPts val="0"/>
                        </a:spcAft>
                      </a:pPr>
                      <a:r>
                        <a:rPr lang="en-US" sz="3200" dirty="0" smtClean="0">
                          <a:solidFill>
                            <a:schemeClr val="tx1"/>
                          </a:solidFill>
                          <a:effectLst/>
                        </a:rPr>
                        <a:t>0--</a:t>
                      </a:r>
                      <a:r>
                        <a:rPr lang="en-US" sz="3200" baseline="0" dirty="0" smtClean="0">
                          <a:solidFill>
                            <a:schemeClr val="tx1"/>
                          </a:solidFill>
                          <a:effectLst/>
                        </a:rPr>
                        <a:t>----</a:t>
                      </a:r>
                      <a:r>
                        <a:rPr lang="en-US" sz="3200" dirty="0" smtClean="0">
                          <a:solidFill>
                            <a:schemeClr val="tx1"/>
                          </a:solidFill>
                          <a:effectLst/>
                        </a:rPr>
                        <a:t>[</a:t>
                      </a:r>
                      <a:r>
                        <a:rPr lang="en-US" sz="3200" dirty="0" smtClean="0">
                          <a:solidFill>
                            <a:schemeClr val="tx1"/>
                          </a:solidFill>
                          <a:effectLst/>
                          <a:highlight>
                            <a:srgbClr val="D3D3D3"/>
                          </a:highlight>
                        </a:rPr>
                        <a:t>---</a:t>
                      </a:r>
                      <a:r>
                        <a:rPr lang="en-US" sz="3200" dirty="0">
                          <a:solidFill>
                            <a:schemeClr val="tx1"/>
                          </a:solidFill>
                          <a:effectLst/>
                          <a:highlight>
                            <a:srgbClr val="D3D3D3"/>
                          </a:highlight>
                        </a:rPr>
                        <a:t>X-</a:t>
                      </a:r>
                      <a:r>
                        <a:rPr lang="en-US" sz="3200" dirty="0" smtClean="0">
                          <a:solidFill>
                            <a:schemeClr val="tx1"/>
                          </a:solidFill>
                          <a:effectLst/>
                        </a:rPr>
                        <a:t>][</a:t>
                      </a:r>
                      <a:r>
                        <a:rPr lang="en-US" sz="3200" dirty="0" smtClean="0">
                          <a:solidFill>
                            <a:schemeClr val="tx1"/>
                          </a:solidFill>
                          <a:effectLst/>
                          <a:highlight>
                            <a:srgbClr val="FF00FF"/>
                          </a:highlight>
                        </a:rPr>
                        <a:t>--</a:t>
                      </a:r>
                      <a:r>
                        <a:rPr lang="en-US" sz="3200" dirty="0" smtClean="0">
                          <a:solidFill>
                            <a:schemeClr val="tx1"/>
                          </a:solidFill>
                          <a:effectLst/>
                        </a:rPr>
                        <a:t>] </a:t>
                      </a:r>
                      <a:r>
                        <a:rPr lang="en-US" sz="3200" dirty="0">
                          <a:solidFill>
                            <a:schemeClr val="tx1"/>
                          </a:solidFill>
                          <a:effectLst/>
                        </a:rPr>
                        <a:t>100</a:t>
                      </a:r>
                      <a:endParaRPr lang="en-US" sz="3200" dirty="0">
                        <a:solidFill>
                          <a:schemeClr val="tx1"/>
                        </a:solidFill>
                        <a:effectLst/>
                        <a:latin typeface="Calibri"/>
                        <a:ea typeface="Times New Roman"/>
                        <a:cs typeface="Arial"/>
                      </a:endParaRPr>
                    </a:p>
                  </a:txBody>
                  <a:tcPr marL="68580" marR="68580" marT="0" marB="0" anchor="ctr"/>
                </a:tc>
                <a:tc>
                  <a:txBody>
                    <a:bodyPr/>
                    <a:lstStyle/>
                    <a:p>
                      <a:pPr algn="l" rtl="0">
                        <a:lnSpc>
                          <a:spcPct val="115000"/>
                        </a:lnSpc>
                        <a:spcAft>
                          <a:spcPts val="0"/>
                        </a:spcAft>
                      </a:pPr>
                      <a:r>
                        <a:rPr lang="en-US" sz="3200" dirty="0" smtClean="0">
                          <a:solidFill>
                            <a:schemeClr val="tx1"/>
                          </a:solidFill>
                          <a:effectLst/>
                        </a:rPr>
                        <a:t>Low</a:t>
                      </a:r>
                      <a:endParaRPr lang="en-US" sz="3200" dirty="0">
                        <a:solidFill>
                          <a:schemeClr val="tx1"/>
                        </a:solidFill>
                        <a:effectLst/>
                        <a:latin typeface="Calibri"/>
                        <a:ea typeface="Times New Roman"/>
                        <a:cs typeface="Arial"/>
                      </a:endParaRPr>
                    </a:p>
                  </a:txBody>
                  <a:tcPr marL="68580" marR="68580" marT="0" marB="0" anchor="ctr"/>
                </a:tc>
                <a:tc>
                  <a:txBody>
                    <a:bodyPr/>
                    <a:lstStyle/>
                    <a:p>
                      <a:pPr algn="just" rtl="0">
                        <a:lnSpc>
                          <a:spcPct val="115000"/>
                        </a:lnSpc>
                        <a:spcAft>
                          <a:spcPts val="0"/>
                        </a:spcAft>
                      </a:pPr>
                      <a:r>
                        <a:rPr lang="en-US" sz="3200" dirty="0" smtClean="0">
                          <a:solidFill>
                            <a:schemeClr val="bg1"/>
                          </a:solidFill>
                          <a:effectLst/>
                        </a:rPr>
                        <a:t>Cognitive</a:t>
                      </a:r>
                      <a:endParaRPr lang="en-US" sz="3200" dirty="0">
                        <a:solidFill>
                          <a:schemeClr val="bg1"/>
                        </a:solidFill>
                        <a:effectLst/>
                        <a:latin typeface="Calibri"/>
                        <a:ea typeface="Times New Roman"/>
                        <a:cs typeface="Arial"/>
                      </a:endParaRPr>
                    </a:p>
                  </a:txBody>
                  <a:tcPr marL="68580" marR="68580" marT="0" marB="0">
                    <a:solidFill>
                      <a:schemeClr val="accent1"/>
                    </a:solidFill>
                  </a:tcPr>
                </a:tc>
              </a:tr>
              <a:tr h="587732">
                <a:tc>
                  <a:txBody>
                    <a:bodyPr/>
                    <a:lstStyle/>
                    <a:p>
                      <a:pPr algn="l" rtl="0">
                        <a:lnSpc>
                          <a:spcPct val="115000"/>
                        </a:lnSpc>
                        <a:spcAft>
                          <a:spcPts val="0"/>
                        </a:spcAft>
                      </a:pPr>
                      <a:r>
                        <a:rPr lang="en-US" sz="3200" dirty="0" smtClean="0">
                          <a:solidFill>
                            <a:schemeClr val="tx1"/>
                          </a:solidFill>
                          <a:effectLst/>
                          <a:latin typeface="Calibri"/>
                          <a:ea typeface="Times New Roman"/>
                          <a:cs typeface="Arial"/>
                        </a:rPr>
                        <a:t>High</a:t>
                      </a:r>
                      <a:endParaRPr lang="en-US" sz="3200" dirty="0">
                        <a:solidFill>
                          <a:schemeClr val="tx1"/>
                        </a:solidFill>
                        <a:effectLst/>
                        <a:latin typeface="Calibri"/>
                        <a:ea typeface="Times New Roman"/>
                        <a:cs typeface="Arial"/>
                      </a:endParaRPr>
                    </a:p>
                  </a:txBody>
                  <a:tcPr marL="68580" marR="68580" marT="0" marB="0" anchor="ctr"/>
                </a:tc>
                <a:tc>
                  <a:txBody>
                    <a:bodyPr/>
                    <a:lstStyle/>
                    <a:p>
                      <a:pPr algn="ctr" rtl="0">
                        <a:lnSpc>
                          <a:spcPct val="115000"/>
                        </a:lnSpc>
                        <a:spcAft>
                          <a:spcPts val="0"/>
                        </a:spcAft>
                      </a:pPr>
                      <a:r>
                        <a:rPr lang="en-US" sz="3200" dirty="0" smtClean="0">
                          <a:solidFill>
                            <a:schemeClr val="tx1"/>
                          </a:solidFill>
                          <a:effectLst/>
                        </a:rPr>
                        <a:t>0 ---[</a:t>
                      </a:r>
                      <a:r>
                        <a:rPr lang="en-US" sz="3200" dirty="0" smtClean="0">
                          <a:solidFill>
                            <a:schemeClr val="tx1"/>
                          </a:solidFill>
                          <a:effectLst/>
                          <a:highlight>
                            <a:srgbClr val="D3D3D3"/>
                          </a:highlight>
                        </a:rPr>
                        <a:t>-X-</a:t>
                      </a:r>
                      <a:r>
                        <a:rPr lang="en-US" sz="3200" dirty="0" smtClean="0">
                          <a:solidFill>
                            <a:schemeClr val="tx1"/>
                          </a:solidFill>
                          <a:effectLst/>
                        </a:rPr>
                        <a:t>]--[</a:t>
                      </a:r>
                      <a:r>
                        <a:rPr lang="en-US" sz="3200" dirty="0" smtClean="0">
                          <a:solidFill>
                            <a:schemeClr val="tx1"/>
                          </a:solidFill>
                          <a:effectLst/>
                          <a:highlight>
                            <a:srgbClr val="FF00FF"/>
                          </a:highlight>
                        </a:rPr>
                        <a:t>---</a:t>
                      </a:r>
                      <a:r>
                        <a:rPr lang="en-US" sz="3200" dirty="0" smtClean="0">
                          <a:solidFill>
                            <a:schemeClr val="tx1"/>
                          </a:solidFill>
                          <a:effectLst/>
                        </a:rPr>
                        <a:t>]- </a:t>
                      </a:r>
                      <a:r>
                        <a:rPr lang="en-US" sz="3200" dirty="0">
                          <a:solidFill>
                            <a:schemeClr val="tx1"/>
                          </a:solidFill>
                          <a:effectLst/>
                        </a:rPr>
                        <a:t>100</a:t>
                      </a:r>
                      <a:endParaRPr lang="en-US" sz="3200" dirty="0">
                        <a:solidFill>
                          <a:schemeClr val="tx1"/>
                        </a:solidFill>
                        <a:effectLst/>
                        <a:latin typeface="Calibri"/>
                        <a:ea typeface="Times New Roman"/>
                        <a:cs typeface="Arial"/>
                      </a:endParaRPr>
                    </a:p>
                  </a:txBody>
                  <a:tcPr marL="68580" marR="68580" marT="0" marB="0" anchor="ctr">
                    <a:solidFill>
                      <a:schemeClr val="accent1"/>
                    </a:solidFill>
                  </a:tcPr>
                </a:tc>
                <a:tc>
                  <a:txBody>
                    <a:bodyPr/>
                    <a:lstStyle/>
                    <a:p>
                      <a:pPr algn="l" rtl="0">
                        <a:lnSpc>
                          <a:spcPct val="115000"/>
                        </a:lnSpc>
                        <a:spcAft>
                          <a:spcPts val="0"/>
                        </a:spcAft>
                      </a:pPr>
                      <a:r>
                        <a:rPr lang="en-US" sz="3200" dirty="0" smtClean="0">
                          <a:solidFill>
                            <a:schemeClr val="tx1"/>
                          </a:solidFill>
                          <a:effectLst/>
                          <a:latin typeface="Calibri"/>
                          <a:ea typeface="Times New Roman"/>
                          <a:cs typeface="Arial"/>
                        </a:rPr>
                        <a:t>Low</a:t>
                      </a:r>
                      <a:endParaRPr lang="en-US" sz="3200" dirty="0">
                        <a:solidFill>
                          <a:schemeClr val="tx1"/>
                        </a:solidFill>
                        <a:effectLst/>
                        <a:latin typeface="Calibri"/>
                        <a:ea typeface="Times New Roman"/>
                        <a:cs typeface="Arial"/>
                      </a:endParaRPr>
                    </a:p>
                  </a:txBody>
                  <a:tcPr marL="68580" marR="68580" marT="0" marB="0" anchor="ctr">
                    <a:solidFill>
                      <a:schemeClr val="accent1"/>
                    </a:solidFill>
                  </a:tcPr>
                </a:tc>
                <a:tc>
                  <a:txBody>
                    <a:bodyPr/>
                    <a:lstStyle/>
                    <a:p>
                      <a:pPr algn="just" rtl="0">
                        <a:lnSpc>
                          <a:spcPct val="115000"/>
                        </a:lnSpc>
                        <a:spcAft>
                          <a:spcPts val="0"/>
                        </a:spcAft>
                      </a:pPr>
                      <a:r>
                        <a:rPr lang="en-US" sz="3200" b="1" dirty="0" smtClean="0">
                          <a:solidFill>
                            <a:schemeClr val="bg1"/>
                          </a:solidFill>
                          <a:effectLst/>
                        </a:rPr>
                        <a:t>Emotional</a:t>
                      </a:r>
                      <a:endParaRPr lang="en-US" sz="3200" b="1" dirty="0">
                        <a:solidFill>
                          <a:schemeClr val="bg1"/>
                        </a:solidFill>
                        <a:effectLst/>
                        <a:latin typeface="Calibri"/>
                        <a:ea typeface="Times New Roman"/>
                        <a:cs typeface="Arial"/>
                      </a:endParaRPr>
                    </a:p>
                  </a:txBody>
                  <a:tcPr marL="68580" marR="68580" marT="0" marB="0">
                    <a:solidFill>
                      <a:schemeClr val="accent1"/>
                    </a:solidFill>
                  </a:tcPr>
                </a:tc>
              </a:tr>
              <a:tr h="587732">
                <a:tc>
                  <a:txBody>
                    <a:bodyPr/>
                    <a:lstStyle/>
                    <a:p>
                      <a:pPr algn="l" rtl="0">
                        <a:lnSpc>
                          <a:spcPct val="115000"/>
                        </a:lnSpc>
                        <a:spcAft>
                          <a:spcPts val="0"/>
                        </a:spcAft>
                      </a:pPr>
                      <a:r>
                        <a:rPr lang="en-US" sz="3200" dirty="0" smtClean="0">
                          <a:solidFill>
                            <a:schemeClr val="tx1"/>
                          </a:solidFill>
                          <a:effectLst/>
                          <a:latin typeface="+mn-lt"/>
                          <a:ea typeface="+mn-ea"/>
                          <a:cs typeface="+mn-cs"/>
                        </a:rPr>
                        <a:t>Dependent</a:t>
                      </a:r>
                      <a:endParaRPr lang="en-US" sz="3200" dirty="0">
                        <a:solidFill>
                          <a:schemeClr val="tx1"/>
                        </a:solidFill>
                        <a:effectLst/>
                        <a:latin typeface="Calibri"/>
                        <a:ea typeface="Times New Roman"/>
                        <a:cs typeface="Arial"/>
                      </a:endParaRPr>
                    </a:p>
                  </a:txBody>
                  <a:tcPr marL="68580" marR="68580" marT="0" marB="0" anchor="ctr"/>
                </a:tc>
                <a:tc>
                  <a:txBody>
                    <a:bodyPr/>
                    <a:lstStyle/>
                    <a:p>
                      <a:pPr algn="ctr" rtl="0">
                        <a:lnSpc>
                          <a:spcPct val="115000"/>
                        </a:lnSpc>
                        <a:spcAft>
                          <a:spcPts val="0"/>
                        </a:spcAft>
                      </a:pPr>
                      <a:r>
                        <a:rPr lang="en-US" sz="3200" dirty="0" smtClean="0">
                          <a:solidFill>
                            <a:schemeClr val="tx1"/>
                          </a:solidFill>
                          <a:effectLst/>
                        </a:rPr>
                        <a:t>0----[</a:t>
                      </a:r>
                      <a:r>
                        <a:rPr lang="en-US" sz="3200" dirty="0" smtClean="0">
                          <a:solidFill>
                            <a:schemeClr val="tx1"/>
                          </a:solidFill>
                          <a:effectLst/>
                          <a:highlight>
                            <a:srgbClr val="D3D3D3"/>
                          </a:highlight>
                        </a:rPr>
                        <a:t>-X-]</a:t>
                      </a:r>
                      <a:r>
                        <a:rPr lang="en-US" sz="3200" dirty="0" smtClean="0">
                          <a:solidFill>
                            <a:schemeClr val="tx1"/>
                          </a:solidFill>
                          <a:effectLst/>
                        </a:rPr>
                        <a:t>-[</a:t>
                      </a:r>
                      <a:r>
                        <a:rPr lang="en-US" sz="3200" dirty="0" smtClean="0">
                          <a:solidFill>
                            <a:schemeClr val="tx1"/>
                          </a:solidFill>
                          <a:effectLst/>
                          <a:highlight>
                            <a:srgbClr val="FF00FF"/>
                          </a:highlight>
                        </a:rPr>
                        <a:t>------</a:t>
                      </a:r>
                      <a:r>
                        <a:rPr lang="en-US" sz="3200" dirty="0" smtClean="0">
                          <a:solidFill>
                            <a:schemeClr val="tx1"/>
                          </a:solidFill>
                          <a:effectLst/>
                        </a:rPr>
                        <a:t>] </a:t>
                      </a:r>
                      <a:r>
                        <a:rPr lang="en-US" sz="3200" dirty="0">
                          <a:solidFill>
                            <a:schemeClr val="tx1"/>
                          </a:solidFill>
                          <a:effectLst/>
                        </a:rPr>
                        <a:t>100</a:t>
                      </a:r>
                      <a:endParaRPr lang="en-US" sz="3200" dirty="0">
                        <a:solidFill>
                          <a:schemeClr val="tx1"/>
                        </a:solidFill>
                        <a:effectLst/>
                        <a:latin typeface="Calibri"/>
                        <a:ea typeface="Times New Roman"/>
                        <a:cs typeface="Arial"/>
                      </a:endParaRPr>
                    </a:p>
                  </a:txBody>
                  <a:tcPr marL="68580" marR="68580" marT="0" marB="0" anchor="ctr">
                    <a:solidFill>
                      <a:schemeClr val="accent1"/>
                    </a:solidFill>
                  </a:tcPr>
                </a:tc>
                <a:tc>
                  <a:txBody>
                    <a:bodyPr/>
                    <a:lstStyle/>
                    <a:p>
                      <a:pPr algn="l" rtl="0">
                        <a:lnSpc>
                          <a:spcPct val="115000"/>
                        </a:lnSpc>
                        <a:spcAft>
                          <a:spcPts val="0"/>
                        </a:spcAft>
                      </a:pPr>
                      <a:r>
                        <a:rPr lang="en-US" sz="2400" dirty="0" err="1" smtClean="0">
                          <a:solidFill>
                            <a:schemeClr val="tx1"/>
                          </a:solidFill>
                          <a:effectLst/>
                        </a:rPr>
                        <a:t>Antegonizm</a:t>
                      </a:r>
                      <a:endParaRPr lang="en-US" sz="2400" dirty="0">
                        <a:solidFill>
                          <a:schemeClr val="tx1"/>
                        </a:solidFill>
                        <a:effectLst/>
                        <a:latin typeface="Calibri"/>
                        <a:ea typeface="Times New Roman"/>
                        <a:cs typeface="Arial"/>
                      </a:endParaRPr>
                    </a:p>
                  </a:txBody>
                  <a:tcPr marL="68580" marR="68580" marT="0" marB="0" anchor="ctr">
                    <a:solidFill>
                      <a:schemeClr val="accent1"/>
                    </a:solidFill>
                  </a:tcPr>
                </a:tc>
                <a:tc>
                  <a:txBody>
                    <a:bodyPr/>
                    <a:lstStyle/>
                    <a:p>
                      <a:pPr algn="just" rtl="0">
                        <a:lnSpc>
                          <a:spcPct val="115000"/>
                        </a:lnSpc>
                        <a:spcAft>
                          <a:spcPts val="0"/>
                        </a:spcAft>
                      </a:pPr>
                      <a:r>
                        <a:rPr lang="en-US" sz="3200" b="1" dirty="0">
                          <a:solidFill>
                            <a:schemeClr val="bg1"/>
                          </a:solidFill>
                          <a:effectLst/>
                        </a:rPr>
                        <a:t>Attitude</a:t>
                      </a:r>
                      <a:endParaRPr lang="en-US" sz="3200" b="1" dirty="0">
                        <a:solidFill>
                          <a:schemeClr val="bg1"/>
                        </a:solidFill>
                        <a:effectLst/>
                        <a:latin typeface="Calibri"/>
                        <a:ea typeface="Times New Roman"/>
                        <a:cs typeface="Arial"/>
                      </a:endParaRPr>
                    </a:p>
                  </a:txBody>
                  <a:tcPr marL="68580" marR="68580" marT="0" marB="0">
                    <a:solidFill>
                      <a:schemeClr val="accent1"/>
                    </a:solidFill>
                  </a:tcPr>
                </a:tc>
              </a:tr>
            </a:tbl>
          </a:graphicData>
        </a:graphic>
      </p:graphicFrame>
      <p:sp>
        <p:nvSpPr>
          <p:cNvPr id="7" name="Rectangle 6"/>
          <p:cNvSpPr/>
          <p:nvPr/>
        </p:nvSpPr>
        <p:spPr>
          <a:xfrm>
            <a:off x="3930644" y="2133600"/>
            <a:ext cx="5249642" cy="523220"/>
          </a:xfrm>
          <a:prstGeom prst="rect">
            <a:avLst/>
          </a:prstGeom>
        </p:spPr>
        <p:txBody>
          <a:bodyPr wrap="none">
            <a:spAutoFit/>
          </a:bodyPr>
          <a:lstStyle/>
          <a:p>
            <a:r>
              <a:rPr lang="en-US" sz="2800" b="1" dirty="0"/>
              <a:t>Eysenck’s personality </a:t>
            </a:r>
            <a:r>
              <a:rPr lang="en-US" sz="2800" b="1" dirty="0" smtClean="0"/>
              <a:t>factors</a:t>
            </a:r>
            <a:endParaRPr lang="en-US" sz="2800" dirty="0"/>
          </a:p>
        </p:txBody>
      </p:sp>
    </p:spTree>
    <p:extLst>
      <p:ext uri="{BB962C8B-B14F-4D97-AF65-F5344CB8AC3E}">
        <p14:creationId xmlns:p14="http://schemas.microsoft.com/office/powerpoint/2010/main" val="23910654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9" y="304800"/>
            <a:ext cx="9372600" cy="1143000"/>
          </a:xfrm>
        </p:spPr>
        <p:txBody>
          <a:bodyPr>
            <a:normAutofit fontScale="90000"/>
          </a:bodyPr>
          <a:lstStyle/>
          <a:p>
            <a:pPr algn="ctr"/>
            <a:r>
              <a:rPr lang="en-US" b="1" dirty="0" smtClean="0"/>
              <a:t>The Process of Answering a Question</a:t>
            </a:r>
            <a:endParaRPr lang="en-US" b="1" dirty="0"/>
          </a:p>
        </p:txBody>
      </p:sp>
      <p:sp>
        <p:nvSpPr>
          <p:cNvPr id="4" name="Slide Number Placeholder 3"/>
          <p:cNvSpPr>
            <a:spLocks noGrp="1"/>
          </p:cNvSpPr>
          <p:nvPr>
            <p:ph type="sldNum" sz="quarter" idx="12"/>
          </p:nvPr>
        </p:nvSpPr>
        <p:spPr/>
        <p:txBody>
          <a:bodyPr/>
          <a:lstStyle/>
          <a:p>
            <a:fld id="{70976B79-0DD0-4D71-841F-0C38EA70C66A}" type="slidenum">
              <a:rPr lang="he-IL" smtClean="0"/>
              <a:pPr/>
              <a:t>33</a:t>
            </a:fld>
            <a:endParaRPr lang="en-US"/>
          </a:p>
        </p:txBody>
      </p:sp>
      <p:sp>
        <p:nvSpPr>
          <p:cNvPr id="5" name="Rounded Rectangle 4"/>
          <p:cNvSpPr/>
          <p:nvPr/>
        </p:nvSpPr>
        <p:spPr>
          <a:xfrm>
            <a:off x="685800" y="1981200"/>
            <a:ext cx="22479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VS State</a:t>
            </a:r>
            <a:endParaRPr lang="en-US" sz="2800" dirty="0"/>
          </a:p>
        </p:txBody>
      </p:sp>
      <p:sp>
        <p:nvSpPr>
          <p:cNvPr id="8" name="Down Arrow 7"/>
          <p:cNvSpPr/>
          <p:nvPr/>
        </p:nvSpPr>
        <p:spPr>
          <a:xfrm rot="5400000">
            <a:off x="3640590" y="1045710"/>
            <a:ext cx="828675" cy="2242457"/>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6041570" y="2580823"/>
            <a:ext cx="762000"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029200" y="3651766"/>
            <a:ext cx="2667000" cy="9107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 Base, history, Alibi,</a:t>
            </a:r>
          </a:p>
          <a:p>
            <a:pPr algn="ctr"/>
            <a:r>
              <a:rPr lang="en-US" dirty="0" smtClean="0"/>
              <a:t>Hot spots, Legal Access</a:t>
            </a:r>
            <a:endParaRPr lang="en-US" dirty="0"/>
          </a:p>
        </p:txBody>
      </p:sp>
      <p:sp>
        <p:nvSpPr>
          <p:cNvPr id="14" name="Down Arrow 13"/>
          <p:cNvSpPr/>
          <p:nvPr/>
        </p:nvSpPr>
        <p:spPr>
          <a:xfrm rot="5400000">
            <a:off x="3622447" y="2924855"/>
            <a:ext cx="828675" cy="2008414"/>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933699" y="3282434"/>
            <a:ext cx="2121093" cy="369332"/>
          </a:xfrm>
          <a:prstGeom prst="rect">
            <a:avLst/>
          </a:prstGeom>
          <a:solidFill>
            <a:srgbClr val="FFC000"/>
          </a:solidFill>
        </p:spPr>
        <p:txBody>
          <a:bodyPr wrap="none" rtlCol="0">
            <a:spAutoFit/>
          </a:bodyPr>
          <a:lstStyle/>
          <a:p>
            <a:r>
              <a:rPr lang="en-US" b="1" dirty="0" smtClean="0"/>
              <a:t>Possible answers</a:t>
            </a:r>
            <a:endParaRPr lang="en-US" b="1" dirty="0"/>
          </a:p>
        </p:txBody>
      </p:sp>
      <p:sp>
        <p:nvSpPr>
          <p:cNvPr id="16" name="Hexagon 15"/>
          <p:cNvSpPr/>
          <p:nvPr/>
        </p:nvSpPr>
        <p:spPr>
          <a:xfrm>
            <a:off x="457199" y="3352800"/>
            <a:ext cx="2575377" cy="1209676"/>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Decision Making</a:t>
            </a:r>
          </a:p>
          <a:p>
            <a:pPr algn="ctr"/>
            <a:r>
              <a:rPr lang="en-US" dirty="0" smtClean="0"/>
              <a:t>Process</a:t>
            </a:r>
          </a:p>
          <a:p>
            <a:pPr algn="ctr"/>
            <a:r>
              <a:rPr lang="en-US" dirty="0" smtClean="0"/>
              <a:t>(randomization)</a:t>
            </a:r>
            <a:endParaRPr lang="en-US" dirty="0"/>
          </a:p>
        </p:txBody>
      </p:sp>
      <p:sp>
        <p:nvSpPr>
          <p:cNvPr id="18" name="TextBox 17"/>
          <p:cNvSpPr txBox="1"/>
          <p:nvPr/>
        </p:nvSpPr>
        <p:spPr>
          <a:xfrm>
            <a:off x="685801" y="4724400"/>
            <a:ext cx="2895600" cy="646331"/>
          </a:xfrm>
          <a:prstGeom prst="rect">
            <a:avLst/>
          </a:prstGeom>
          <a:solidFill>
            <a:srgbClr val="FFC000"/>
          </a:solidFill>
        </p:spPr>
        <p:txBody>
          <a:bodyPr wrap="square" rtlCol="0">
            <a:spAutoFit/>
          </a:bodyPr>
          <a:lstStyle/>
          <a:p>
            <a:r>
              <a:rPr lang="en-US" b="1" dirty="0" smtClean="0"/>
              <a:t>Answer,        Emotional 	       state </a:t>
            </a:r>
            <a:endParaRPr lang="en-US" b="1" dirty="0"/>
          </a:p>
        </p:txBody>
      </p:sp>
      <p:sp>
        <p:nvSpPr>
          <p:cNvPr id="19" name="Down Arrow 18"/>
          <p:cNvSpPr/>
          <p:nvPr/>
        </p:nvSpPr>
        <p:spPr>
          <a:xfrm flipH="1">
            <a:off x="1527116" y="2505076"/>
            <a:ext cx="565268" cy="8477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exagon 19"/>
          <p:cNvSpPr/>
          <p:nvPr/>
        </p:nvSpPr>
        <p:spPr>
          <a:xfrm>
            <a:off x="754287" y="5732357"/>
            <a:ext cx="1981200" cy="1053206"/>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Behavioral</a:t>
            </a:r>
          </a:p>
          <a:p>
            <a:pPr algn="ctr"/>
            <a:r>
              <a:rPr lang="en-US" dirty="0" smtClean="0"/>
              <a:t>Model </a:t>
            </a:r>
            <a:endParaRPr lang="en-US" dirty="0"/>
          </a:p>
        </p:txBody>
      </p:sp>
      <p:sp>
        <p:nvSpPr>
          <p:cNvPr id="21" name="Down Arrow 20"/>
          <p:cNvSpPr/>
          <p:nvPr/>
        </p:nvSpPr>
        <p:spPr>
          <a:xfrm flipH="1">
            <a:off x="1563914" y="4584022"/>
            <a:ext cx="565268" cy="11704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p:cNvSpPr/>
          <p:nvPr/>
        </p:nvSpPr>
        <p:spPr>
          <a:xfrm rot="16200000">
            <a:off x="3442378" y="5118582"/>
            <a:ext cx="828675" cy="2242457"/>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6" descr="http://u.cs.biu.ac.il/~sarit/images/noam.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92913" y="5457758"/>
            <a:ext cx="1918963" cy="132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lowchart: Decision 5"/>
          <p:cNvSpPr/>
          <p:nvPr/>
        </p:nvSpPr>
        <p:spPr>
          <a:xfrm>
            <a:off x="5176157" y="1524000"/>
            <a:ext cx="2367643" cy="137160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Question</a:t>
            </a:r>
            <a:endParaRPr lang="en-US" dirty="0"/>
          </a:p>
        </p:txBody>
      </p:sp>
    </p:spTree>
    <p:extLst>
      <p:ext uri="{BB962C8B-B14F-4D97-AF65-F5344CB8AC3E}">
        <p14:creationId xmlns:p14="http://schemas.microsoft.com/office/powerpoint/2010/main" val="22747252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own Arrow 23"/>
          <p:cNvSpPr/>
          <p:nvPr/>
        </p:nvSpPr>
        <p:spPr>
          <a:xfrm rot="18529376">
            <a:off x="5777433" y="2577756"/>
            <a:ext cx="685800" cy="2922002"/>
          </a:xfrm>
          <a:prstGeom prst="downArrow">
            <a:avLst>
              <a:gd name="adj1" fmla="val 50000"/>
              <a:gd name="adj2" fmla="val 53137"/>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0723" name="Title 2"/>
          <p:cNvSpPr>
            <a:spLocks noGrp="1"/>
          </p:cNvSpPr>
          <p:nvPr>
            <p:ph type="title"/>
          </p:nvPr>
        </p:nvSpPr>
        <p:spPr>
          <a:xfrm>
            <a:off x="152400" y="457200"/>
            <a:ext cx="8229600" cy="700314"/>
          </a:xfrm>
        </p:spPr>
        <p:txBody>
          <a:bodyPr>
            <a:noAutofit/>
          </a:bodyPr>
          <a:lstStyle/>
          <a:p>
            <a:r>
              <a:rPr lang="en-US" altLang="en-US" sz="4000" b="1" dirty="0" smtClean="0">
                <a:solidFill>
                  <a:schemeClr val="tx1"/>
                </a:solidFill>
              </a:rPr>
              <a:t>Conclusion: </a:t>
            </a:r>
            <a:r>
              <a:rPr lang="en-US" altLang="en-US" sz="3600" b="1" dirty="0" smtClean="0">
                <a:solidFill>
                  <a:schemeClr val="tx1"/>
                </a:solidFill>
              </a:rPr>
              <a:t>New Approach for Teams </a:t>
            </a:r>
            <a:br>
              <a:rPr lang="en-US" altLang="en-US" sz="3600" b="1" dirty="0" smtClean="0">
                <a:solidFill>
                  <a:schemeClr val="tx1"/>
                </a:solidFill>
              </a:rPr>
            </a:br>
            <a:r>
              <a:rPr lang="en-US" altLang="en-US" sz="3600" b="1" dirty="0" smtClean="0">
                <a:solidFill>
                  <a:schemeClr val="tx1"/>
                </a:solidFill>
              </a:rPr>
              <a:t>of One Operator and Multiple Robots</a:t>
            </a:r>
          </a:p>
        </p:txBody>
      </p:sp>
      <p:sp>
        <p:nvSpPr>
          <p:cNvPr id="2" name="Slide Number Placeholder 1"/>
          <p:cNvSpPr>
            <a:spLocks noGrp="1"/>
          </p:cNvSpPr>
          <p:nvPr>
            <p:ph type="sldNum" sz="quarter" idx="12"/>
          </p:nvPr>
        </p:nvSpPr>
        <p:spPr/>
        <p:txBody>
          <a:bodyPr/>
          <a:lstStyle/>
          <a:p>
            <a:fld id="{70976B79-0DD0-4D71-841F-0C38EA70C66A}" type="slidenum">
              <a:rPr lang="he-IL" smtClean="0"/>
              <a:pPr/>
              <a:t>34</a:t>
            </a:fld>
            <a:endParaRPr lang="en-US"/>
          </a:p>
        </p:txBody>
      </p:sp>
      <p:sp>
        <p:nvSpPr>
          <p:cNvPr id="10" name="Down Arrow 9"/>
          <p:cNvSpPr/>
          <p:nvPr/>
        </p:nvSpPr>
        <p:spPr>
          <a:xfrm rot="1326347">
            <a:off x="2517467" y="3226725"/>
            <a:ext cx="469372" cy="1686616"/>
          </a:xfrm>
          <a:prstGeom prst="downArrow">
            <a:avLst>
              <a:gd name="adj1" fmla="val 50000"/>
              <a:gd name="adj2" fmla="val 53137"/>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Hexagon 10"/>
          <p:cNvSpPr/>
          <p:nvPr/>
        </p:nvSpPr>
        <p:spPr>
          <a:xfrm>
            <a:off x="2046986" y="6241143"/>
            <a:ext cx="1849628" cy="609600"/>
          </a:xfrm>
          <a:prstGeom prst="hexagon">
            <a:avLst/>
          </a:prstGeom>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US" sz="2000" b="1" dirty="0">
                <a:solidFill>
                  <a:schemeClr val="bg1"/>
                </a:solidFill>
              </a:rPr>
              <a:t>Take action</a:t>
            </a:r>
          </a:p>
        </p:txBody>
      </p:sp>
      <p:sp>
        <p:nvSpPr>
          <p:cNvPr id="22" name="Down Arrow 21"/>
          <p:cNvSpPr/>
          <p:nvPr/>
        </p:nvSpPr>
        <p:spPr>
          <a:xfrm rot="3893121">
            <a:off x="5044867" y="1977931"/>
            <a:ext cx="742384" cy="1011448"/>
          </a:xfrm>
          <a:prstGeom prst="downArrow">
            <a:avLst>
              <a:gd name="adj1" fmla="val 50000"/>
              <a:gd name="adj2" fmla="val 53137"/>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Oval 4"/>
          <p:cNvSpPr/>
          <p:nvPr/>
        </p:nvSpPr>
        <p:spPr>
          <a:xfrm>
            <a:off x="5486400" y="1319213"/>
            <a:ext cx="3240000" cy="1296000"/>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lIns="0" rIns="0" anchor="ctr"/>
          <a:lstStyle/>
          <a:p>
            <a:pPr lvl="1">
              <a:defRPr/>
            </a:pPr>
            <a:r>
              <a:rPr lang="en-US" sz="2000" b="1" dirty="0" smtClean="0">
                <a:solidFill>
                  <a:schemeClr val="tx1"/>
                </a:solidFill>
              </a:rPr>
              <a:t>Data on robots performance</a:t>
            </a:r>
            <a:endParaRPr lang="en-US" sz="2000" b="1" dirty="0">
              <a:solidFill>
                <a:schemeClr val="tx1"/>
              </a:solidFill>
            </a:endParaRPr>
          </a:p>
        </p:txBody>
      </p:sp>
      <p:sp>
        <p:nvSpPr>
          <p:cNvPr id="23" name="Down Arrow 22"/>
          <p:cNvSpPr/>
          <p:nvPr/>
        </p:nvSpPr>
        <p:spPr>
          <a:xfrm rot="18778737">
            <a:off x="2385946" y="2222718"/>
            <a:ext cx="685817" cy="1016468"/>
          </a:xfrm>
          <a:prstGeom prst="downArrow">
            <a:avLst>
              <a:gd name="adj1" fmla="val 50000"/>
              <a:gd name="adj2" fmla="val 53137"/>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 name="Down Arrow 19"/>
          <p:cNvSpPr/>
          <p:nvPr/>
        </p:nvSpPr>
        <p:spPr>
          <a:xfrm rot="20098948">
            <a:off x="723422" y="3633949"/>
            <a:ext cx="839157" cy="1037902"/>
          </a:xfrm>
          <a:prstGeom prst="downArrow">
            <a:avLst>
              <a:gd name="adj1" fmla="val 50000"/>
              <a:gd name="adj2" fmla="val 53137"/>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 name="Oval 17"/>
          <p:cNvSpPr/>
          <p:nvPr/>
        </p:nvSpPr>
        <p:spPr>
          <a:xfrm>
            <a:off x="0" y="2730952"/>
            <a:ext cx="2286001" cy="1080000"/>
          </a:xfrm>
          <a:prstGeom prst="ellipse">
            <a:avLst/>
          </a:prstGeom>
          <a:solidFill>
            <a:srgbClr val="92D050"/>
          </a:solidFill>
        </p:spPr>
        <p:style>
          <a:lnRef idx="1">
            <a:schemeClr val="accent1"/>
          </a:lnRef>
          <a:fillRef idx="3">
            <a:schemeClr val="accent1"/>
          </a:fillRef>
          <a:effectRef idx="2">
            <a:schemeClr val="accent1"/>
          </a:effectRef>
          <a:fontRef idx="minor">
            <a:schemeClr val="lt1"/>
          </a:fontRef>
        </p:style>
        <p:txBody>
          <a:bodyPr lIns="0" rIns="0" anchor="ctr"/>
          <a:lstStyle/>
          <a:p>
            <a:pPr lvl="1">
              <a:defRPr/>
            </a:pPr>
            <a:r>
              <a:rPr lang="en-US" sz="2000" b="1" dirty="0" smtClean="0">
                <a:solidFill>
                  <a:schemeClr val="tx1"/>
                </a:solidFill>
              </a:rPr>
              <a:t>Human specific data</a:t>
            </a:r>
          </a:p>
        </p:txBody>
      </p:sp>
      <p:sp>
        <p:nvSpPr>
          <p:cNvPr id="3" name="Down Arrow 2"/>
          <p:cNvSpPr/>
          <p:nvPr/>
        </p:nvSpPr>
        <p:spPr>
          <a:xfrm>
            <a:off x="7524000" y="3802014"/>
            <a:ext cx="801600" cy="10846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031519" y="2788304"/>
            <a:ext cx="2960084" cy="1080000"/>
          </a:xfrm>
          <a:prstGeom prst="ellipse">
            <a:avLst/>
          </a:prstGeom>
          <a:solidFill>
            <a:srgbClr val="92D050"/>
          </a:solidFill>
        </p:spPr>
        <p:style>
          <a:lnRef idx="1">
            <a:schemeClr val="accent1"/>
          </a:lnRef>
          <a:fillRef idx="3">
            <a:schemeClr val="accent1"/>
          </a:fillRef>
          <a:effectRef idx="2">
            <a:schemeClr val="accent1"/>
          </a:effectRef>
          <a:fontRef idx="minor">
            <a:schemeClr val="lt1"/>
          </a:fontRef>
        </p:style>
        <p:txBody>
          <a:bodyPr lIns="0" rIns="0" anchor="ctr"/>
          <a:lstStyle/>
          <a:p>
            <a:pPr lvl="1">
              <a:defRPr/>
            </a:pPr>
            <a:r>
              <a:rPr lang="en-US" sz="2000" b="1" dirty="0" smtClean="0">
                <a:solidFill>
                  <a:schemeClr val="tx1"/>
                </a:solidFill>
              </a:rPr>
              <a:t>Robot  &amp; environment specific data</a:t>
            </a:r>
          </a:p>
        </p:txBody>
      </p:sp>
      <p:sp>
        <p:nvSpPr>
          <p:cNvPr id="19" name="Oval 18"/>
          <p:cNvSpPr/>
          <p:nvPr/>
        </p:nvSpPr>
        <p:spPr>
          <a:xfrm>
            <a:off x="6619914" y="4800600"/>
            <a:ext cx="2447886" cy="1095290"/>
          </a:xfrm>
          <a:prstGeom prst="ellipse">
            <a:avLst/>
          </a:prstGeom>
          <a:solidFill>
            <a:srgbClr val="7030A0"/>
          </a:solidFill>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US" sz="2000" b="1" dirty="0" smtClean="0">
                <a:solidFill>
                  <a:schemeClr val="bg1"/>
                </a:solidFill>
              </a:rPr>
              <a:t>Robot performance model</a:t>
            </a:r>
            <a:endParaRPr lang="en-US" sz="2000" b="1" dirty="0">
              <a:solidFill>
                <a:schemeClr val="bg1"/>
              </a:solidFill>
            </a:endParaRPr>
          </a:p>
        </p:txBody>
      </p:sp>
      <p:sp>
        <p:nvSpPr>
          <p:cNvPr id="7" name="Left Arrow 6"/>
          <p:cNvSpPr/>
          <p:nvPr/>
        </p:nvSpPr>
        <p:spPr>
          <a:xfrm>
            <a:off x="5866436" y="5041026"/>
            <a:ext cx="839164" cy="457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2141166" y="4939667"/>
            <a:ext cx="1295399" cy="4931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rot="18749710">
            <a:off x="2712973" y="5591150"/>
            <a:ext cx="944935" cy="65005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32-Point Star 25"/>
          <p:cNvSpPr/>
          <p:nvPr/>
        </p:nvSpPr>
        <p:spPr>
          <a:xfrm>
            <a:off x="2743200" y="1828800"/>
            <a:ext cx="2540000" cy="1981200"/>
          </a:xfrm>
          <a:prstGeom prst="star32">
            <a:avLst/>
          </a:prstGeom>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US" sz="2000" b="1" dirty="0" smtClean="0">
                <a:solidFill>
                  <a:schemeClr val="bg1"/>
                </a:solidFill>
              </a:rPr>
              <a:t>Machine Learning</a:t>
            </a:r>
            <a:endParaRPr lang="en-US" sz="2000" b="1" dirty="0">
              <a:solidFill>
                <a:schemeClr val="bg1"/>
              </a:solidFill>
            </a:endParaRPr>
          </a:p>
        </p:txBody>
      </p:sp>
      <p:sp>
        <p:nvSpPr>
          <p:cNvPr id="27" name="Oval 26"/>
          <p:cNvSpPr/>
          <p:nvPr/>
        </p:nvSpPr>
        <p:spPr>
          <a:xfrm>
            <a:off x="7257" y="4545426"/>
            <a:ext cx="2514600" cy="991199"/>
          </a:xfrm>
          <a:prstGeom prst="ellipse">
            <a:avLst/>
          </a:prstGeom>
          <a:solidFill>
            <a:srgbClr val="7030A0"/>
          </a:solidFill>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US" sz="2000" b="1" dirty="0">
                <a:solidFill>
                  <a:schemeClr val="bg1"/>
                </a:solidFill>
              </a:rPr>
              <a:t>Human </a:t>
            </a:r>
            <a:r>
              <a:rPr lang="en-US" sz="2000" b="1" dirty="0" smtClean="0">
                <a:solidFill>
                  <a:schemeClr val="bg1"/>
                </a:solidFill>
              </a:rPr>
              <a:t>prediction model</a:t>
            </a:r>
            <a:endParaRPr lang="en-US" sz="2000" b="1" dirty="0">
              <a:solidFill>
                <a:schemeClr val="bg1"/>
              </a:solidFill>
            </a:endParaRPr>
          </a:p>
        </p:txBody>
      </p:sp>
      <p:sp>
        <p:nvSpPr>
          <p:cNvPr id="28" name="Oval 27"/>
          <p:cNvSpPr/>
          <p:nvPr/>
        </p:nvSpPr>
        <p:spPr>
          <a:xfrm>
            <a:off x="0" y="1219199"/>
            <a:ext cx="3240000" cy="1296000"/>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lvl="1">
              <a:defRPr/>
            </a:pPr>
            <a:r>
              <a:rPr lang="en-US" sz="2000" b="1" dirty="0" smtClean="0">
                <a:solidFill>
                  <a:schemeClr val="tx1"/>
                </a:solidFill>
              </a:rPr>
              <a:t>Data on human behavior</a:t>
            </a:r>
            <a:endParaRPr lang="en-US" sz="2000" b="1" dirty="0">
              <a:solidFill>
                <a:schemeClr val="tx1"/>
              </a:solidFill>
            </a:endParaRPr>
          </a:p>
        </p:txBody>
      </p:sp>
      <p:sp>
        <p:nvSpPr>
          <p:cNvPr id="29" name="24-Point Star 28"/>
          <p:cNvSpPr/>
          <p:nvPr/>
        </p:nvSpPr>
        <p:spPr>
          <a:xfrm>
            <a:off x="2971800" y="4344362"/>
            <a:ext cx="3155477" cy="1851128"/>
          </a:xfrm>
          <a:prstGeom prst="star24">
            <a:avLst/>
          </a:prstGeom>
        </p:spPr>
        <p:style>
          <a:lnRef idx="1">
            <a:schemeClr val="accent1"/>
          </a:lnRef>
          <a:fillRef idx="3">
            <a:schemeClr val="accent1"/>
          </a:fillRef>
          <a:effectRef idx="2">
            <a:schemeClr val="accent1"/>
          </a:effectRef>
          <a:fontRef idx="minor">
            <a:schemeClr val="lt1"/>
          </a:fontRef>
        </p:style>
        <p:txBody>
          <a:bodyPr lIns="0" tIns="36000" rIns="0" bIns="36000" anchor="ctr"/>
          <a:lstStyle/>
          <a:p>
            <a:pPr algn="ctr">
              <a:defRPr/>
            </a:pPr>
            <a:r>
              <a:rPr lang="en-US" sz="2000" b="1" dirty="0" smtClean="0">
                <a:solidFill>
                  <a:schemeClr val="bg1"/>
                </a:solidFill>
              </a:rPr>
              <a:t>Expected utility and Optimization</a:t>
            </a:r>
            <a:endParaRPr lang="en-US" sz="2000" b="1" dirty="0">
              <a:solidFill>
                <a:schemeClr val="bg1"/>
              </a:solidFill>
            </a:endParaRPr>
          </a:p>
          <a:p>
            <a:pPr algn="ctr">
              <a:defRPr/>
            </a:pPr>
            <a:r>
              <a:rPr lang="en-US" sz="2000" b="1" dirty="0">
                <a:solidFill>
                  <a:schemeClr val="bg1"/>
                </a:solidFill>
              </a:rPr>
              <a:t>methods</a:t>
            </a:r>
          </a:p>
        </p:txBody>
      </p:sp>
    </p:spTree>
    <p:extLst>
      <p:ext uri="{BB962C8B-B14F-4D97-AF65-F5344CB8AC3E}">
        <p14:creationId xmlns:p14="http://schemas.microsoft.com/office/powerpoint/2010/main" val="12274174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1" name="Picture 10" descr="Gal Kaminka"/>
          <p:cNvPicPr>
            <a:picLocks noGrp="1" noChangeAspect="1" noChangeArrowheads="1"/>
          </p:cNvPicPr>
          <p:nvPr>
            <p:ph idx="1"/>
          </p:nvPr>
        </p:nvPicPr>
        <p:blipFill>
          <a:blip r:embed="rId2" cstate="print"/>
          <a:srcRect/>
          <a:stretch>
            <a:fillRect/>
          </a:stretch>
        </p:blipFill>
        <p:spPr>
          <a:xfrm>
            <a:off x="250825" y="1520825"/>
            <a:ext cx="1828800" cy="1836738"/>
          </a:xfrm>
          <a:noFill/>
        </p:spPr>
      </p:pic>
      <p:pic>
        <p:nvPicPr>
          <p:cNvPr id="68612" name="Picture 11" descr="Milind Tambe"/>
          <p:cNvPicPr>
            <a:picLocks noChangeAspect="1" noChangeArrowheads="1"/>
          </p:cNvPicPr>
          <p:nvPr/>
        </p:nvPicPr>
        <p:blipFill>
          <a:blip r:embed="rId3" cstate="print"/>
          <a:srcRect/>
          <a:stretch>
            <a:fillRect/>
          </a:stretch>
        </p:blipFill>
        <p:spPr bwMode="auto">
          <a:xfrm>
            <a:off x="2087563" y="1520825"/>
            <a:ext cx="1820862" cy="1836738"/>
          </a:xfrm>
          <a:prstGeom prst="rect">
            <a:avLst/>
          </a:prstGeom>
          <a:noFill/>
          <a:ln w="9525">
            <a:noFill/>
            <a:miter lim="800000"/>
            <a:headEnd/>
            <a:tailEnd/>
          </a:ln>
        </p:spPr>
      </p:pic>
      <p:pic>
        <p:nvPicPr>
          <p:cNvPr id="68613" name="Picture 12" descr="Barbara J"/>
          <p:cNvPicPr>
            <a:picLocks noChangeAspect="1" noChangeArrowheads="1"/>
          </p:cNvPicPr>
          <p:nvPr/>
        </p:nvPicPr>
        <p:blipFill>
          <a:blip r:embed="rId4" cstate="print"/>
          <a:srcRect/>
          <a:stretch>
            <a:fillRect/>
          </a:stretch>
        </p:blipFill>
        <p:spPr bwMode="auto">
          <a:xfrm>
            <a:off x="3924300" y="1557338"/>
            <a:ext cx="1495425" cy="1763712"/>
          </a:xfrm>
          <a:prstGeom prst="rect">
            <a:avLst/>
          </a:prstGeom>
          <a:noFill/>
          <a:ln w="9525">
            <a:noFill/>
            <a:miter lim="800000"/>
            <a:headEnd/>
            <a:tailEnd/>
          </a:ln>
        </p:spPr>
      </p:pic>
      <p:pic>
        <p:nvPicPr>
          <p:cNvPr id="68614" name="Picture 14" descr="V"/>
          <p:cNvPicPr>
            <a:picLocks noChangeAspect="1" noChangeArrowheads="1"/>
          </p:cNvPicPr>
          <p:nvPr/>
        </p:nvPicPr>
        <p:blipFill>
          <a:blip r:embed="rId5" cstate="print"/>
          <a:srcRect/>
          <a:stretch>
            <a:fillRect/>
          </a:stretch>
        </p:blipFill>
        <p:spPr bwMode="auto">
          <a:xfrm>
            <a:off x="5400675" y="1557338"/>
            <a:ext cx="1765300" cy="1800225"/>
          </a:xfrm>
          <a:prstGeom prst="rect">
            <a:avLst/>
          </a:prstGeom>
          <a:noFill/>
          <a:ln w="9525">
            <a:noFill/>
            <a:miter lim="800000"/>
            <a:headEnd/>
            <a:tailEnd/>
          </a:ln>
        </p:spPr>
      </p:pic>
      <p:sp>
        <p:nvSpPr>
          <p:cNvPr id="68616" name="Text Box 16"/>
          <p:cNvSpPr txBox="1">
            <a:spLocks noChangeArrowheads="1"/>
          </p:cNvSpPr>
          <p:nvPr/>
        </p:nvSpPr>
        <p:spPr bwMode="auto">
          <a:xfrm>
            <a:off x="842963" y="3328988"/>
            <a:ext cx="1352550" cy="336550"/>
          </a:xfrm>
          <a:prstGeom prst="rect">
            <a:avLst/>
          </a:prstGeom>
          <a:noFill/>
          <a:ln w="9525">
            <a:noFill/>
            <a:miter lim="800000"/>
            <a:headEnd/>
            <a:tailEnd/>
          </a:ln>
        </p:spPr>
        <p:txBody>
          <a:bodyPr>
            <a:spAutoFit/>
          </a:bodyPr>
          <a:lstStyle/>
          <a:p>
            <a:endParaRPr lang="he-IL"/>
          </a:p>
        </p:txBody>
      </p:sp>
      <p:sp>
        <p:nvSpPr>
          <p:cNvPr id="68617" name="Text Box 17"/>
          <p:cNvSpPr txBox="1">
            <a:spLocks noChangeArrowheads="1"/>
          </p:cNvSpPr>
          <p:nvPr/>
        </p:nvSpPr>
        <p:spPr bwMode="auto">
          <a:xfrm>
            <a:off x="419100" y="3452813"/>
            <a:ext cx="1416050" cy="336550"/>
          </a:xfrm>
          <a:prstGeom prst="rect">
            <a:avLst/>
          </a:prstGeom>
          <a:noFill/>
          <a:ln w="9525">
            <a:noFill/>
            <a:miter lim="800000"/>
            <a:headEnd/>
            <a:tailEnd/>
          </a:ln>
        </p:spPr>
        <p:txBody>
          <a:bodyPr wrap="none">
            <a:spAutoFit/>
          </a:bodyPr>
          <a:lstStyle/>
          <a:p>
            <a:r>
              <a:rPr lang="en-US" b="1"/>
              <a:t>Gal Kaminka</a:t>
            </a:r>
          </a:p>
        </p:txBody>
      </p:sp>
      <p:sp>
        <p:nvSpPr>
          <p:cNvPr id="68618" name="Text Box 18"/>
          <p:cNvSpPr txBox="1">
            <a:spLocks noChangeArrowheads="1"/>
          </p:cNvSpPr>
          <p:nvPr/>
        </p:nvSpPr>
        <p:spPr bwMode="auto">
          <a:xfrm>
            <a:off x="2232025" y="3452813"/>
            <a:ext cx="1484313" cy="336550"/>
          </a:xfrm>
          <a:prstGeom prst="rect">
            <a:avLst/>
          </a:prstGeom>
          <a:noFill/>
          <a:ln w="9525">
            <a:noFill/>
            <a:miter lim="800000"/>
            <a:headEnd/>
            <a:tailEnd/>
          </a:ln>
        </p:spPr>
        <p:txBody>
          <a:bodyPr wrap="none">
            <a:spAutoFit/>
          </a:bodyPr>
          <a:lstStyle/>
          <a:p>
            <a:r>
              <a:rPr lang="en-US" b="1"/>
              <a:t>Milind Tambe</a:t>
            </a:r>
          </a:p>
        </p:txBody>
      </p:sp>
      <p:sp>
        <p:nvSpPr>
          <p:cNvPr id="68619" name="Text Box 19"/>
          <p:cNvSpPr txBox="1">
            <a:spLocks noChangeArrowheads="1"/>
          </p:cNvSpPr>
          <p:nvPr/>
        </p:nvSpPr>
        <p:spPr bwMode="auto">
          <a:xfrm>
            <a:off x="3851275" y="3416300"/>
            <a:ext cx="1584325" cy="336550"/>
          </a:xfrm>
          <a:prstGeom prst="rect">
            <a:avLst/>
          </a:prstGeom>
          <a:noFill/>
          <a:ln w="9525">
            <a:noFill/>
            <a:miter lim="800000"/>
            <a:headEnd/>
            <a:tailEnd/>
          </a:ln>
        </p:spPr>
        <p:txBody>
          <a:bodyPr wrap="none">
            <a:spAutoFit/>
          </a:bodyPr>
          <a:lstStyle/>
          <a:p>
            <a:r>
              <a:rPr lang="en-US" b="1"/>
              <a:t>Barbara Grosz</a:t>
            </a:r>
          </a:p>
        </p:txBody>
      </p:sp>
      <p:sp>
        <p:nvSpPr>
          <p:cNvPr id="68621" name="Text Box 21"/>
          <p:cNvSpPr txBox="1">
            <a:spLocks noChangeArrowheads="1"/>
          </p:cNvSpPr>
          <p:nvPr/>
        </p:nvSpPr>
        <p:spPr bwMode="auto">
          <a:xfrm>
            <a:off x="5400675" y="3452813"/>
            <a:ext cx="1920875" cy="336550"/>
          </a:xfrm>
          <a:prstGeom prst="rect">
            <a:avLst/>
          </a:prstGeom>
          <a:noFill/>
          <a:ln w="9525">
            <a:noFill/>
            <a:miter lim="800000"/>
            <a:headEnd/>
            <a:tailEnd/>
          </a:ln>
        </p:spPr>
        <p:txBody>
          <a:bodyPr wrap="none">
            <a:spAutoFit/>
          </a:bodyPr>
          <a:lstStyle/>
          <a:p>
            <a:r>
              <a:rPr lang="en-US" sz="1600" b="1" dirty="0"/>
              <a:t>VS Subrahmanian</a:t>
            </a:r>
          </a:p>
        </p:txBody>
      </p:sp>
      <p:pic>
        <p:nvPicPr>
          <p:cNvPr id="68624" name="Picture 25" descr="Fernando Ordonez"/>
          <p:cNvPicPr>
            <a:picLocks noChangeAspect="1" noChangeArrowheads="1"/>
          </p:cNvPicPr>
          <p:nvPr/>
        </p:nvPicPr>
        <p:blipFill>
          <a:blip r:embed="rId6" cstate="print"/>
          <a:srcRect/>
          <a:stretch>
            <a:fillRect/>
          </a:stretch>
        </p:blipFill>
        <p:spPr bwMode="auto">
          <a:xfrm>
            <a:off x="7164388" y="1592263"/>
            <a:ext cx="1584325" cy="1763712"/>
          </a:xfrm>
          <a:prstGeom prst="rect">
            <a:avLst/>
          </a:prstGeom>
          <a:noFill/>
          <a:ln w="9525">
            <a:noFill/>
            <a:miter lim="800000"/>
            <a:headEnd/>
            <a:tailEnd/>
          </a:ln>
        </p:spPr>
      </p:pic>
      <p:sp>
        <p:nvSpPr>
          <p:cNvPr id="68625" name="Text Box 26"/>
          <p:cNvSpPr txBox="1">
            <a:spLocks noChangeArrowheads="1"/>
          </p:cNvSpPr>
          <p:nvPr/>
        </p:nvSpPr>
        <p:spPr bwMode="auto">
          <a:xfrm>
            <a:off x="7227888" y="3452813"/>
            <a:ext cx="1989137" cy="336550"/>
          </a:xfrm>
          <a:prstGeom prst="rect">
            <a:avLst/>
          </a:prstGeom>
          <a:noFill/>
          <a:ln w="9525">
            <a:noFill/>
            <a:miter lim="800000"/>
            <a:headEnd/>
            <a:tailEnd/>
          </a:ln>
        </p:spPr>
        <p:txBody>
          <a:bodyPr wrap="none">
            <a:spAutoFit/>
          </a:bodyPr>
          <a:lstStyle/>
          <a:p>
            <a:r>
              <a:rPr lang="en-US" sz="1600" b="1" dirty="0"/>
              <a:t>Fernando Ordonez</a:t>
            </a:r>
          </a:p>
        </p:txBody>
      </p:sp>
      <p:pic>
        <p:nvPicPr>
          <p:cNvPr id="24" name="Picture 23" descr="michele.jpg"/>
          <p:cNvPicPr>
            <a:picLocks noChangeAspect="1"/>
          </p:cNvPicPr>
          <p:nvPr/>
        </p:nvPicPr>
        <p:blipFill>
          <a:blip r:embed="rId7" cstate="print"/>
          <a:stretch>
            <a:fillRect/>
          </a:stretch>
        </p:blipFill>
        <p:spPr>
          <a:xfrm>
            <a:off x="305510" y="4267200"/>
            <a:ext cx="1596571" cy="1905000"/>
          </a:xfrm>
          <a:prstGeom prst="rect">
            <a:avLst/>
          </a:prstGeom>
        </p:spPr>
      </p:pic>
      <p:sp>
        <p:nvSpPr>
          <p:cNvPr id="25" name="TextBox 24"/>
          <p:cNvSpPr txBox="1"/>
          <p:nvPr/>
        </p:nvSpPr>
        <p:spPr>
          <a:xfrm>
            <a:off x="305510" y="6183868"/>
            <a:ext cx="1751890" cy="369332"/>
          </a:xfrm>
          <a:prstGeom prst="rect">
            <a:avLst/>
          </a:prstGeom>
          <a:noFill/>
        </p:spPr>
        <p:txBody>
          <a:bodyPr wrap="none" rtlCol="0">
            <a:spAutoFit/>
          </a:bodyPr>
          <a:lstStyle/>
          <a:p>
            <a:r>
              <a:rPr lang="en-US" b="1" dirty="0" smtClean="0"/>
              <a:t>Michele Gelfand</a:t>
            </a:r>
            <a:endParaRPr lang="en-US" b="1" dirty="0"/>
          </a:p>
        </p:txBody>
      </p:sp>
      <p:pic>
        <p:nvPicPr>
          <p:cNvPr id="26" name="Picture 24" descr="Ya’akov Gal"/>
          <p:cNvPicPr>
            <a:picLocks noChangeAspect="1" noChangeArrowheads="1"/>
          </p:cNvPicPr>
          <p:nvPr/>
        </p:nvPicPr>
        <p:blipFill>
          <a:blip r:embed="rId8" cstate="print"/>
          <a:srcRect/>
          <a:stretch>
            <a:fillRect/>
          </a:stretch>
        </p:blipFill>
        <p:spPr>
          <a:xfrm>
            <a:off x="2057400" y="3962400"/>
            <a:ext cx="1944687" cy="2243138"/>
          </a:xfrm>
          <a:prstGeom prst="rect">
            <a:avLst/>
          </a:prstGeom>
          <a:noFill/>
        </p:spPr>
      </p:pic>
      <p:sp>
        <p:nvSpPr>
          <p:cNvPr id="27" name="Text Box 25"/>
          <p:cNvSpPr txBox="1">
            <a:spLocks noChangeArrowheads="1"/>
          </p:cNvSpPr>
          <p:nvPr/>
        </p:nvSpPr>
        <p:spPr bwMode="auto">
          <a:xfrm>
            <a:off x="2305050" y="6199188"/>
            <a:ext cx="1336675" cy="338137"/>
          </a:xfrm>
          <a:prstGeom prst="rect">
            <a:avLst/>
          </a:prstGeom>
          <a:noFill/>
          <a:ln w="9525">
            <a:noFill/>
            <a:miter lim="800000"/>
            <a:headEnd/>
            <a:tailEnd/>
          </a:ln>
        </p:spPr>
        <p:txBody>
          <a:bodyPr wrap="none">
            <a:spAutoFit/>
          </a:bodyPr>
          <a:lstStyle/>
          <a:p>
            <a:r>
              <a:rPr lang="en-US" b="1"/>
              <a:t>Ya’akov Gal</a:t>
            </a:r>
          </a:p>
        </p:txBody>
      </p:sp>
      <p:pic>
        <p:nvPicPr>
          <p:cNvPr id="28" name="Picture 6" descr="ari"/>
          <p:cNvPicPr>
            <a:picLocks noChangeAspect="1" noChangeArrowheads="1"/>
          </p:cNvPicPr>
          <p:nvPr/>
        </p:nvPicPr>
        <p:blipFill>
          <a:blip r:embed="rId9" cstate="print"/>
          <a:srcRect r="49107"/>
          <a:stretch>
            <a:fillRect/>
          </a:stretch>
        </p:blipFill>
        <p:spPr bwMode="auto">
          <a:xfrm>
            <a:off x="5873750" y="4134081"/>
            <a:ext cx="1447800" cy="1982788"/>
          </a:xfrm>
          <a:prstGeom prst="rect">
            <a:avLst/>
          </a:prstGeom>
          <a:noFill/>
          <a:ln w="9525">
            <a:noFill/>
            <a:miter lim="800000"/>
            <a:headEnd/>
            <a:tailEnd/>
          </a:ln>
        </p:spPr>
      </p:pic>
      <p:sp>
        <p:nvSpPr>
          <p:cNvPr id="29" name="Text Box 16"/>
          <p:cNvSpPr txBox="1">
            <a:spLocks noChangeArrowheads="1"/>
          </p:cNvSpPr>
          <p:nvPr/>
        </p:nvSpPr>
        <p:spPr bwMode="auto">
          <a:xfrm>
            <a:off x="5943600" y="6045200"/>
            <a:ext cx="1311275" cy="584200"/>
          </a:xfrm>
          <a:prstGeom prst="rect">
            <a:avLst/>
          </a:prstGeom>
          <a:noFill/>
          <a:ln w="9525">
            <a:noFill/>
            <a:miter lim="800000"/>
            <a:headEnd/>
            <a:tailEnd/>
          </a:ln>
        </p:spPr>
        <p:txBody>
          <a:bodyPr wrap="none">
            <a:spAutoFit/>
          </a:bodyPr>
          <a:lstStyle/>
          <a:p>
            <a:pPr algn="ctr"/>
            <a:r>
              <a:rPr lang="en-US" b="1" dirty="0"/>
              <a:t>Ariella </a:t>
            </a:r>
            <a:br>
              <a:rPr lang="en-US" b="1" dirty="0"/>
            </a:br>
            <a:r>
              <a:rPr lang="en-US" b="1" dirty="0"/>
              <a:t>Richardson</a:t>
            </a:r>
          </a:p>
        </p:txBody>
      </p:sp>
      <p:pic>
        <p:nvPicPr>
          <p:cNvPr id="30" name="Picture 29" descr="noam-peled.JPG"/>
          <p:cNvPicPr>
            <a:picLocks noChangeAspect="1"/>
          </p:cNvPicPr>
          <p:nvPr/>
        </p:nvPicPr>
        <p:blipFill>
          <a:blip r:embed="rId10" cstate="print"/>
          <a:stretch>
            <a:fillRect/>
          </a:stretch>
        </p:blipFill>
        <p:spPr>
          <a:xfrm>
            <a:off x="3962400" y="4169240"/>
            <a:ext cx="1905000" cy="1912471"/>
          </a:xfrm>
          <a:prstGeom prst="rect">
            <a:avLst/>
          </a:prstGeom>
        </p:spPr>
      </p:pic>
      <p:sp>
        <p:nvSpPr>
          <p:cNvPr id="31" name="TextBox 30"/>
          <p:cNvSpPr txBox="1"/>
          <p:nvPr/>
        </p:nvSpPr>
        <p:spPr>
          <a:xfrm>
            <a:off x="4191000" y="6157912"/>
            <a:ext cx="1344727" cy="369332"/>
          </a:xfrm>
          <a:prstGeom prst="rect">
            <a:avLst/>
          </a:prstGeom>
          <a:noFill/>
        </p:spPr>
        <p:txBody>
          <a:bodyPr wrap="none" rtlCol="0">
            <a:spAutoFit/>
          </a:bodyPr>
          <a:lstStyle/>
          <a:p>
            <a:r>
              <a:rPr lang="en-US" b="1" dirty="0" smtClean="0"/>
              <a:t>Noam Peled</a:t>
            </a:r>
            <a:endParaRPr lang="en-US" b="1" dirty="0"/>
          </a:p>
        </p:txBody>
      </p:sp>
      <p:pic>
        <p:nvPicPr>
          <p:cNvPr id="32" name="Picture 31" descr="galit.JPG"/>
          <p:cNvPicPr>
            <a:picLocks noChangeAspect="1"/>
          </p:cNvPicPr>
          <p:nvPr/>
        </p:nvPicPr>
        <p:blipFill>
          <a:blip r:embed="rId11" cstate="print"/>
          <a:srcRect l="49216" r="29154" b="70219"/>
          <a:stretch>
            <a:fillRect/>
          </a:stretch>
        </p:blipFill>
        <p:spPr>
          <a:xfrm>
            <a:off x="7239000" y="4210050"/>
            <a:ext cx="1752600" cy="1809750"/>
          </a:xfrm>
          <a:prstGeom prst="rect">
            <a:avLst/>
          </a:prstGeom>
        </p:spPr>
      </p:pic>
      <p:sp>
        <p:nvSpPr>
          <p:cNvPr id="33" name="TextBox 32"/>
          <p:cNvSpPr txBox="1"/>
          <p:nvPr/>
        </p:nvSpPr>
        <p:spPr>
          <a:xfrm>
            <a:off x="7554155" y="6113467"/>
            <a:ext cx="1194558" cy="369332"/>
          </a:xfrm>
          <a:prstGeom prst="rect">
            <a:avLst/>
          </a:prstGeom>
          <a:noFill/>
        </p:spPr>
        <p:txBody>
          <a:bodyPr wrap="none" rtlCol="0">
            <a:spAutoFit/>
          </a:bodyPr>
          <a:lstStyle/>
          <a:p>
            <a:r>
              <a:rPr lang="en-US" b="1" dirty="0" smtClean="0"/>
              <a:t>Galit Haim</a:t>
            </a:r>
            <a:endParaRPr lang="en-US" b="1" dirty="0"/>
          </a:p>
        </p:txBody>
      </p:sp>
      <p:sp>
        <p:nvSpPr>
          <p:cNvPr id="2" name="Title 1"/>
          <p:cNvSpPr>
            <a:spLocks noGrp="1"/>
          </p:cNvSpPr>
          <p:nvPr>
            <p:ph type="title"/>
          </p:nvPr>
        </p:nvSpPr>
        <p:spPr/>
        <p:txBody>
          <a:bodyPr/>
          <a:lstStyle/>
          <a:p>
            <a:endParaRPr lang="en-US"/>
          </a:p>
        </p:txBody>
      </p:sp>
      <p:sp>
        <p:nvSpPr>
          <p:cNvPr id="35" name="Rectangle 8"/>
          <p:cNvSpPr txBox="1">
            <a:spLocks noChangeArrowheads="1"/>
          </p:cNvSpPr>
          <p:nvPr/>
        </p:nvSpPr>
        <p:spPr>
          <a:xfrm>
            <a:off x="493713" y="228600"/>
            <a:ext cx="8229600" cy="1143000"/>
          </a:xfrm>
          <a:prstGeom prst="rect">
            <a:avLst/>
          </a:prstGeom>
        </p:spPr>
        <p:txBody>
          <a:bodyPr vert="horz" lIns="0" rIns="0" bIns="0" anchor="b">
            <a:normAutofit/>
          </a:bodyPr>
          <a:lstStyle>
            <a:lvl1pPr algn="r" rtl="0" eaLnBrk="1" latinLnBrk="0" hangingPunct="1">
              <a:spcBef>
                <a:spcPct val="0"/>
              </a:spcBef>
              <a:buNone/>
              <a:defRPr kumimoji="0" sz="5000" b="0" kern="1200">
                <a:ln>
                  <a:noFill/>
                </a:ln>
                <a:solidFill>
                  <a:schemeClr val="tx2"/>
                </a:solidFill>
                <a:effectLst/>
                <a:latin typeface="+mj-lt"/>
                <a:ea typeface="+mj-ea"/>
                <a:cs typeface="+mj-cs"/>
              </a:defRPr>
            </a:lvl1pPr>
          </a:lstStyle>
          <a:p>
            <a:pPr algn="ctr" fontAlgn="auto">
              <a:spcAft>
                <a:spcPts val="0"/>
              </a:spcAft>
            </a:pPr>
            <a:r>
              <a:rPr lang="en-US" smtClean="0"/>
              <a:t>Collaborators</a:t>
            </a:r>
            <a:endParaRPr lang="en-US" dirty="0" smtClean="0"/>
          </a:p>
        </p:txBody>
      </p:sp>
    </p:spTree>
    <p:extLst>
      <p:ext uri="{BB962C8B-B14F-4D97-AF65-F5344CB8AC3E}">
        <p14:creationId xmlns:p14="http://schemas.microsoft.com/office/powerpoint/2010/main" val="2329871959"/>
      </p:ext>
    </p:extLst>
  </p:cSld>
  <p:clrMapOvr>
    <a:masterClrMapping/>
  </p:clrMapOvr>
  <p:transition advTm="12531"/>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4" descr="Bo 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7827" y="2617533"/>
            <a:ext cx="1706449" cy="191455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descr="A"/>
          <p:cNvPicPr>
            <a:picLocks noChangeAspect="1" noChangeArrowheads="1"/>
          </p:cNvPicPr>
          <p:nvPr/>
        </p:nvPicPr>
        <p:blipFill>
          <a:blip r:embed="rId3" cstate="print"/>
          <a:srcRect/>
          <a:stretch>
            <a:fillRect/>
          </a:stretch>
        </p:blipFill>
        <p:spPr bwMode="auto">
          <a:xfrm>
            <a:off x="2211" y="2421646"/>
            <a:ext cx="1584325" cy="1979613"/>
          </a:xfrm>
          <a:prstGeom prst="rect">
            <a:avLst/>
          </a:prstGeom>
          <a:noFill/>
          <a:ln w="9525">
            <a:noFill/>
            <a:miter lim="800000"/>
            <a:headEnd/>
            <a:tailEnd/>
          </a:ln>
        </p:spPr>
      </p:pic>
      <p:pic>
        <p:nvPicPr>
          <p:cNvPr id="23" name="Picture 9" descr="Claudia V"/>
          <p:cNvPicPr>
            <a:picLocks noChangeAspect="1" noChangeArrowheads="1"/>
          </p:cNvPicPr>
          <p:nvPr/>
        </p:nvPicPr>
        <p:blipFill>
          <a:blip r:embed="rId4" cstate="print"/>
          <a:srcRect l="4947" r="7312"/>
          <a:stretch>
            <a:fillRect/>
          </a:stretch>
        </p:blipFill>
        <p:spPr bwMode="auto">
          <a:xfrm>
            <a:off x="2294343" y="4691993"/>
            <a:ext cx="1295400" cy="1944687"/>
          </a:xfrm>
          <a:prstGeom prst="rect">
            <a:avLst/>
          </a:prstGeom>
          <a:solidFill>
            <a:schemeClr val="bg1"/>
          </a:solidFill>
          <a:ln w="9525">
            <a:noFill/>
            <a:miter lim="800000"/>
            <a:headEnd/>
            <a:tailEnd/>
          </a:ln>
        </p:spPr>
      </p:pic>
      <p:sp>
        <p:nvSpPr>
          <p:cNvPr id="24" name="Text Box 19"/>
          <p:cNvSpPr txBox="1">
            <a:spLocks noChangeArrowheads="1"/>
          </p:cNvSpPr>
          <p:nvPr/>
        </p:nvSpPr>
        <p:spPr bwMode="auto">
          <a:xfrm>
            <a:off x="2380862" y="6159274"/>
            <a:ext cx="1122362" cy="581025"/>
          </a:xfrm>
          <a:prstGeom prst="rect">
            <a:avLst/>
          </a:prstGeom>
          <a:solidFill>
            <a:schemeClr val="bg1"/>
          </a:solidFill>
          <a:ln w="9525">
            <a:noFill/>
            <a:miter lim="800000"/>
            <a:headEnd/>
            <a:tailEnd/>
          </a:ln>
        </p:spPr>
        <p:txBody>
          <a:bodyPr wrap="none">
            <a:spAutoFit/>
          </a:bodyPr>
          <a:lstStyle/>
          <a:p>
            <a:pPr algn="l"/>
            <a:r>
              <a:rPr lang="en-US" b="1" dirty="0"/>
              <a:t>Claudia</a:t>
            </a:r>
          </a:p>
          <a:p>
            <a:pPr algn="l"/>
            <a:r>
              <a:rPr lang="en-US" b="1" dirty="0"/>
              <a:t> Goldman</a:t>
            </a:r>
          </a:p>
        </p:txBody>
      </p:sp>
      <p:pic>
        <p:nvPicPr>
          <p:cNvPr id="25" name="Picture 29" descr="noa"/>
          <p:cNvPicPr>
            <a:picLocks noChangeAspect="1" noChangeArrowheads="1"/>
          </p:cNvPicPr>
          <p:nvPr/>
        </p:nvPicPr>
        <p:blipFill>
          <a:blip r:embed="rId5" cstate="print"/>
          <a:srcRect l="23062" r="25896" b="7777"/>
          <a:stretch>
            <a:fillRect/>
          </a:stretch>
        </p:blipFill>
        <p:spPr bwMode="auto">
          <a:xfrm>
            <a:off x="3200400" y="2617533"/>
            <a:ext cx="1403035" cy="2045040"/>
          </a:xfrm>
          <a:prstGeom prst="rect">
            <a:avLst/>
          </a:prstGeom>
          <a:noFill/>
          <a:ln w="9525">
            <a:noFill/>
            <a:miter lim="800000"/>
            <a:headEnd/>
            <a:tailEnd/>
          </a:ln>
        </p:spPr>
      </p:pic>
      <p:pic>
        <p:nvPicPr>
          <p:cNvPr id="2053" name="Picture 5" descr="758480C3-18C8-4963-9414-2329442C9D8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8437" y="2317569"/>
            <a:ext cx="1990725"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 Box 17"/>
          <p:cNvSpPr txBox="1">
            <a:spLocks noChangeArrowheads="1"/>
          </p:cNvSpPr>
          <p:nvPr/>
        </p:nvSpPr>
        <p:spPr bwMode="auto">
          <a:xfrm>
            <a:off x="1623015" y="4343400"/>
            <a:ext cx="1616661" cy="369332"/>
          </a:xfrm>
          <a:prstGeom prst="rect">
            <a:avLst/>
          </a:prstGeom>
          <a:noFill/>
          <a:ln w="9525">
            <a:noFill/>
            <a:miter lim="800000"/>
            <a:headEnd/>
            <a:tailEnd/>
          </a:ln>
        </p:spPr>
        <p:txBody>
          <a:bodyPr wrap="none">
            <a:spAutoFit/>
          </a:bodyPr>
          <a:lstStyle/>
          <a:p>
            <a:r>
              <a:rPr lang="en-US" b="1" dirty="0" smtClean="0"/>
              <a:t>Yossi Keshet</a:t>
            </a:r>
            <a:endParaRPr lang="en-US" b="1" dirty="0"/>
          </a:p>
        </p:txBody>
      </p:sp>
      <p:pic>
        <p:nvPicPr>
          <p:cNvPr id="2054" name="Picture 6" descr="https://ci4.googleusercontent.com/proxy/Ww_cOtoqEWsWfDIhHyqUAB-Lfl-XeqWXnKZ_uK8E_QaMbXQaca9NhwKu5hABQEz-ORxkpnnYAdFeRcFK=s0-d-e1-ft#http://azariaa.com/Content/picture.jpg"/>
          <p:cNvPicPr>
            <a:picLocks noChangeAspect="1" noChangeArrowheads="1"/>
          </p:cNvPicPr>
          <p:nvPr/>
        </p:nvPicPr>
        <p:blipFill>
          <a:blip r:link="rId7">
            <a:extLst>
              <a:ext uri="{28A0092B-C50C-407E-A947-70E740481C1C}">
                <a14:useLocalDpi xmlns:a14="http://schemas.microsoft.com/office/drawing/2010/main" val="0"/>
              </a:ext>
            </a:extLst>
          </a:blip>
          <a:srcRect/>
          <a:stretch>
            <a:fillRect/>
          </a:stretch>
        </p:blipFill>
        <p:spPr bwMode="auto">
          <a:xfrm>
            <a:off x="3505200" y="4682331"/>
            <a:ext cx="1908969"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 Box 31"/>
          <p:cNvSpPr txBox="1">
            <a:spLocks noChangeArrowheads="1"/>
          </p:cNvSpPr>
          <p:nvPr/>
        </p:nvSpPr>
        <p:spPr bwMode="auto">
          <a:xfrm>
            <a:off x="5158469" y="4318697"/>
            <a:ext cx="855747" cy="369332"/>
          </a:xfrm>
          <a:prstGeom prst="rect">
            <a:avLst/>
          </a:prstGeom>
          <a:solidFill>
            <a:schemeClr val="bg1"/>
          </a:solidFill>
          <a:ln w="9525">
            <a:noFill/>
            <a:miter lim="800000"/>
            <a:headEnd/>
            <a:tailEnd/>
          </a:ln>
        </p:spPr>
        <p:txBody>
          <a:bodyPr wrap="none">
            <a:spAutoFit/>
          </a:bodyPr>
          <a:lstStyle/>
          <a:p>
            <a:r>
              <a:rPr lang="en-US" b="1" dirty="0" smtClean="0"/>
              <a:t>Bo An</a:t>
            </a:r>
            <a:endParaRPr lang="en-US" b="1" dirty="0"/>
          </a:p>
        </p:txBody>
      </p:sp>
      <p:pic>
        <p:nvPicPr>
          <p:cNvPr id="2056" name="Picture 8" descr="James Pit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295" y="4712732"/>
            <a:ext cx="1442603"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Manish Jai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82532" y="4712732"/>
            <a:ext cx="1754868" cy="1952853"/>
          </a:xfrm>
          <a:prstGeom prst="rect">
            <a:avLst/>
          </a:prstGeom>
          <a:noFill/>
          <a:extLst>
            <a:ext uri="{909E8E84-426E-40DD-AFC4-6F175D3DCCD1}">
              <a14:hiddenFill xmlns:a14="http://schemas.microsoft.com/office/drawing/2010/main">
                <a:solidFill>
                  <a:srgbClr val="FFFFFF"/>
                </a:solidFill>
              </a14:hiddenFill>
            </a:ext>
          </a:extLst>
        </p:spPr>
      </p:pic>
      <p:sp>
        <p:nvSpPr>
          <p:cNvPr id="40" name="Text Box 17"/>
          <p:cNvSpPr txBox="1">
            <a:spLocks noChangeArrowheads="1"/>
          </p:cNvSpPr>
          <p:nvPr/>
        </p:nvSpPr>
        <p:spPr bwMode="auto">
          <a:xfrm>
            <a:off x="5721380" y="6221236"/>
            <a:ext cx="1441420" cy="369332"/>
          </a:xfrm>
          <a:prstGeom prst="rect">
            <a:avLst/>
          </a:prstGeom>
          <a:solidFill>
            <a:schemeClr val="bg1"/>
          </a:solidFill>
          <a:ln w="9525">
            <a:noFill/>
            <a:miter lim="800000"/>
            <a:headEnd/>
            <a:tailEnd/>
          </a:ln>
        </p:spPr>
        <p:txBody>
          <a:bodyPr wrap="none">
            <a:spAutoFit/>
          </a:bodyPr>
          <a:lstStyle/>
          <a:p>
            <a:r>
              <a:rPr lang="en-US" b="1" dirty="0" smtClean="0"/>
              <a:t>Manish Jen</a:t>
            </a:r>
            <a:endParaRPr lang="en-US" b="1" dirty="0"/>
          </a:p>
        </p:txBody>
      </p:sp>
      <p:sp>
        <p:nvSpPr>
          <p:cNvPr id="41" name="Rectangle 8"/>
          <p:cNvSpPr>
            <a:spLocks noGrp="1" noChangeArrowheads="1"/>
          </p:cNvSpPr>
          <p:nvPr>
            <p:ph type="title"/>
          </p:nvPr>
        </p:nvSpPr>
        <p:spPr/>
        <p:txBody>
          <a:bodyPr/>
          <a:lstStyle/>
          <a:p>
            <a:pPr algn="ctr"/>
            <a:r>
              <a:rPr lang="en-US" b="1" dirty="0" smtClean="0"/>
              <a:t>Collaborators</a:t>
            </a:r>
          </a:p>
        </p:txBody>
      </p:sp>
      <p:pic>
        <p:nvPicPr>
          <p:cNvPr id="2062" name="Picture 14" descr="http://teamcore.usc.edu/peoplePhoto/paruchuri_praveen.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15250" y="2352675"/>
            <a:ext cx="1428750" cy="2143125"/>
          </a:xfrm>
          <a:prstGeom prst="rect">
            <a:avLst/>
          </a:prstGeom>
          <a:noFill/>
          <a:extLst>
            <a:ext uri="{909E8E84-426E-40DD-AFC4-6F175D3DCCD1}">
              <a14:hiddenFill xmlns:a14="http://schemas.microsoft.com/office/drawing/2010/main">
                <a:solidFill>
                  <a:srgbClr val="FFFFFF"/>
                </a:solidFill>
              </a14:hiddenFill>
            </a:ext>
          </a:extLst>
        </p:spPr>
      </p:pic>
      <p:sp>
        <p:nvSpPr>
          <p:cNvPr id="17" name="Text Box 31"/>
          <p:cNvSpPr txBox="1">
            <a:spLocks noChangeArrowheads="1"/>
          </p:cNvSpPr>
          <p:nvPr/>
        </p:nvSpPr>
        <p:spPr bwMode="auto">
          <a:xfrm>
            <a:off x="3240722" y="4387850"/>
            <a:ext cx="1322387" cy="336550"/>
          </a:xfrm>
          <a:prstGeom prst="rect">
            <a:avLst/>
          </a:prstGeom>
          <a:solidFill>
            <a:schemeClr val="bg1"/>
          </a:solidFill>
          <a:ln w="9525">
            <a:noFill/>
            <a:miter lim="800000"/>
            <a:headEnd/>
            <a:tailEnd/>
          </a:ln>
        </p:spPr>
        <p:txBody>
          <a:bodyPr wrap="none">
            <a:spAutoFit/>
          </a:bodyPr>
          <a:lstStyle/>
          <a:p>
            <a:r>
              <a:rPr lang="en-US" b="1" dirty="0"/>
              <a:t>Noa Agmon</a:t>
            </a:r>
          </a:p>
        </p:txBody>
      </p:sp>
      <p:sp>
        <p:nvSpPr>
          <p:cNvPr id="43" name="Text Box 17"/>
          <p:cNvSpPr txBox="1">
            <a:spLocks noChangeArrowheads="1"/>
          </p:cNvSpPr>
          <p:nvPr/>
        </p:nvSpPr>
        <p:spPr bwMode="auto">
          <a:xfrm>
            <a:off x="-9056" y="6159274"/>
            <a:ext cx="1390124" cy="369332"/>
          </a:xfrm>
          <a:prstGeom prst="rect">
            <a:avLst/>
          </a:prstGeom>
          <a:solidFill>
            <a:schemeClr val="bg1"/>
          </a:solidFill>
          <a:ln w="9525">
            <a:noFill/>
            <a:miter lim="800000"/>
            <a:headEnd/>
            <a:tailEnd/>
          </a:ln>
        </p:spPr>
        <p:txBody>
          <a:bodyPr wrap="none">
            <a:spAutoFit/>
          </a:bodyPr>
          <a:lstStyle/>
          <a:p>
            <a:r>
              <a:rPr lang="en-US" b="1" dirty="0" smtClean="0"/>
              <a:t>James Pita</a:t>
            </a:r>
            <a:endParaRPr lang="en-US" b="1" dirty="0"/>
          </a:p>
        </p:txBody>
      </p:sp>
      <p:sp>
        <p:nvSpPr>
          <p:cNvPr id="44" name="Text Box 17"/>
          <p:cNvSpPr txBox="1">
            <a:spLocks noChangeArrowheads="1"/>
          </p:cNvSpPr>
          <p:nvPr/>
        </p:nvSpPr>
        <p:spPr bwMode="auto">
          <a:xfrm>
            <a:off x="7734563" y="4224109"/>
            <a:ext cx="1326004" cy="646331"/>
          </a:xfrm>
          <a:prstGeom prst="rect">
            <a:avLst/>
          </a:prstGeom>
          <a:solidFill>
            <a:schemeClr val="bg1"/>
          </a:solidFill>
          <a:ln w="9525">
            <a:noFill/>
            <a:miter lim="800000"/>
            <a:headEnd/>
            <a:tailEnd/>
          </a:ln>
        </p:spPr>
        <p:txBody>
          <a:bodyPr wrap="none">
            <a:spAutoFit/>
          </a:bodyPr>
          <a:lstStyle/>
          <a:p>
            <a:r>
              <a:rPr lang="en-US" b="1" dirty="0" smtClean="0"/>
              <a:t>Praveen </a:t>
            </a:r>
          </a:p>
          <a:p>
            <a:r>
              <a:rPr lang="en-US" b="1" dirty="0">
                <a:hlinkClick r:id="rId11"/>
              </a:rPr>
              <a:t> </a:t>
            </a:r>
            <a:r>
              <a:rPr lang="en-US" b="1" dirty="0" err="1" smtClean="0"/>
              <a:t>Paruchuri</a:t>
            </a:r>
            <a:endParaRPr lang="en-US" b="1" dirty="0"/>
          </a:p>
        </p:txBody>
      </p:sp>
      <p:pic>
        <p:nvPicPr>
          <p:cNvPr id="2063" name="Picture 1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443704" y="4828167"/>
            <a:ext cx="1431652" cy="1789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Text Box 17"/>
          <p:cNvSpPr txBox="1">
            <a:spLocks noChangeArrowheads="1"/>
          </p:cNvSpPr>
          <p:nvPr/>
        </p:nvSpPr>
        <p:spPr bwMode="auto">
          <a:xfrm>
            <a:off x="3720646" y="6422912"/>
            <a:ext cx="1573892" cy="369332"/>
          </a:xfrm>
          <a:prstGeom prst="rect">
            <a:avLst/>
          </a:prstGeom>
          <a:solidFill>
            <a:schemeClr val="bg1"/>
          </a:solidFill>
          <a:ln w="9525">
            <a:noFill/>
            <a:miter lim="800000"/>
            <a:headEnd/>
            <a:tailEnd/>
          </a:ln>
        </p:spPr>
        <p:txBody>
          <a:bodyPr wrap="none">
            <a:spAutoFit/>
          </a:bodyPr>
          <a:lstStyle/>
          <a:p>
            <a:r>
              <a:rPr lang="en-US" b="1" dirty="0" smtClean="0"/>
              <a:t>Amos Azaria</a:t>
            </a:r>
            <a:endParaRPr lang="en-US" b="1" dirty="0"/>
          </a:p>
        </p:txBody>
      </p:sp>
      <p:sp>
        <p:nvSpPr>
          <p:cNvPr id="47" name="Text Box 17"/>
          <p:cNvSpPr txBox="1">
            <a:spLocks noChangeArrowheads="1"/>
          </p:cNvSpPr>
          <p:nvPr/>
        </p:nvSpPr>
        <p:spPr bwMode="auto">
          <a:xfrm>
            <a:off x="7443704" y="6297335"/>
            <a:ext cx="1556836" cy="369332"/>
          </a:xfrm>
          <a:prstGeom prst="rect">
            <a:avLst/>
          </a:prstGeom>
          <a:solidFill>
            <a:schemeClr val="bg1"/>
          </a:solidFill>
          <a:ln w="9525">
            <a:noFill/>
            <a:miter lim="800000"/>
            <a:headEnd/>
            <a:tailEnd/>
          </a:ln>
        </p:spPr>
        <p:txBody>
          <a:bodyPr wrap="none">
            <a:spAutoFit/>
          </a:bodyPr>
          <a:lstStyle/>
          <a:p>
            <a:r>
              <a:rPr lang="en-US" b="1" dirty="0" smtClean="0"/>
              <a:t>Moshe Bitan</a:t>
            </a:r>
            <a:endParaRPr lang="en-US" b="1" dirty="0"/>
          </a:p>
        </p:txBody>
      </p:sp>
      <p:pic>
        <p:nvPicPr>
          <p:cNvPr id="48" name="Picture 2" descr="C:\Users\user\Desktop\בר אילן\אתר אישי\HomePage\images\me.jpe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182725" y="2617533"/>
            <a:ext cx="1600200" cy="1653597"/>
          </a:xfrm>
          <a:prstGeom prst="rect">
            <a:avLst/>
          </a:prstGeom>
          <a:noFill/>
          <a:extLst>
            <a:ext uri="{909E8E84-426E-40DD-AFC4-6F175D3DCCD1}">
              <a14:hiddenFill xmlns:a14="http://schemas.microsoft.com/office/drawing/2010/main">
                <a:solidFill>
                  <a:srgbClr val="FFFFFF"/>
                </a:solidFill>
              </a14:hiddenFill>
            </a:ext>
          </a:extLst>
        </p:spPr>
      </p:pic>
      <p:sp>
        <p:nvSpPr>
          <p:cNvPr id="50" name="Text Box 17"/>
          <p:cNvSpPr txBox="1">
            <a:spLocks noChangeArrowheads="1"/>
          </p:cNvSpPr>
          <p:nvPr/>
        </p:nvSpPr>
        <p:spPr bwMode="auto">
          <a:xfrm>
            <a:off x="-12685" y="4327525"/>
            <a:ext cx="1538287" cy="336550"/>
          </a:xfrm>
          <a:prstGeom prst="rect">
            <a:avLst/>
          </a:prstGeom>
          <a:noFill/>
          <a:ln w="9525">
            <a:noFill/>
            <a:miter lim="800000"/>
            <a:headEnd/>
            <a:tailEnd/>
          </a:ln>
        </p:spPr>
        <p:txBody>
          <a:bodyPr wrap="none">
            <a:spAutoFit/>
          </a:bodyPr>
          <a:lstStyle/>
          <a:p>
            <a:r>
              <a:rPr lang="en-US" b="1" dirty="0"/>
              <a:t>Avi Rosenfeld</a:t>
            </a:r>
          </a:p>
        </p:txBody>
      </p:sp>
      <p:sp>
        <p:nvSpPr>
          <p:cNvPr id="51" name="Text Box 17"/>
          <p:cNvSpPr txBox="1">
            <a:spLocks noChangeArrowheads="1"/>
          </p:cNvSpPr>
          <p:nvPr/>
        </p:nvSpPr>
        <p:spPr bwMode="auto">
          <a:xfrm>
            <a:off x="6275934" y="4036000"/>
            <a:ext cx="1364476" cy="646331"/>
          </a:xfrm>
          <a:prstGeom prst="rect">
            <a:avLst/>
          </a:prstGeom>
          <a:solidFill>
            <a:schemeClr val="bg1"/>
          </a:solidFill>
          <a:ln w="9525">
            <a:noFill/>
            <a:miter lim="800000"/>
            <a:headEnd/>
            <a:tailEnd/>
          </a:ln>
        </p:spPr>
        <p:txBody>
          <a:bodyPr wrap="none">
            <a:spAutoFit/>
          </a:bodyPr>
          <a:lstStyle/>
          <a:p>
            <a:r>
              <a:rPr lang="en-US" b="1" dirty="0" smtClean="0"/>
              <a:t>Ariel</a:t>
            </a:r>
          </a:p>
          <a:p>
            <a:r>
              <a:rPr lang="en-US" b="1" dirty="0" smtClean="0"/>
              <a:t> </a:t>
            </a:r>
            <a:r>
              <a:rPr lang="en-US" b="1" dirty="0"/>
              <a:t>Rosenfeld</a:t>
            </a:r>
          </a:p>
        </p:txBody>
      </p:sp>
    </p:spTree>
    <p:extLst>
      <p:ext uri="{BB962C8B-B14F-4D97-AF65-F5344CB8AC3E}">
        <p14:creationId xmlns:p14="http://schemas.microsoft.com/office/powerpoint/2010/main" val="894530538"/>
      </p:ext>
    </p:extLst>
  </p:cSld>
  <p:clrMapOvr>
    <a:masterClrMapping/>
  </p:clrMapOvr>
  <p:transition advTm="400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err="1" smtClean="0"/>
              <a:t>Teamcore</a:t>
            </a:r>
            <a:r>
              <a:rPr lang="en-US" dirty="0" smtClean="0"/>
              <a:t> 2013-2014</a:t>
            </a:r>
            <a:endParaRPr lang="en-US" dirty="0"/>
          </a:p>
        </p:txBody>
      </p:sp>
      <p:sp>
        <p:nvSpPr>
          <p:cNvPr id="4" name="Slide Number Placeholder 3"/>
          <p:cNvSpPr>
            <a:spLocks noGrp="1"/>
          </p:cNvSpPr>
          <p:nvPr>
            <p:ph type="sldNum" sz="quarter" idx="12"/>
          </p:nvPr>
        </p:nvSpPr>
        <p:spPr/>
        <p:txBody>
          <a:bodyPr/>
          <a:lstStyle/>
          <a:p>
            <a:fld id="{70976B79-0DD0-4D71-841F-0C38EA70C66A}" type="slidenum">
              <a:rPr lang="he-IL" smtClean="0"/>
              <a:pPr/>
              <a:t>37</a:t>
            </a:fld>
            <a:endParaRPr lang="en-US"/>
          </a:p>
        </p:txBody>
      </p:sp>
      <p:pic>
        <p:nvPicPr>
          <p:cNvPr id="6" name="Picture 5" descr="Teamcore Research Group 2011"/>
          <p:cNvPicPr/>
          <p:nvPr/>
        </p:nvPicPr>
        <p:blipFill rotWithShape="1">
          <a:blip r:embed="rId2" cstate="print">
            <a:extLst>
              <a:ext uri="{28A0092B-C50C-407E-A947-70E740481C1C}">
                <a14:useLocalDpi xmlns:a14="http://schemas.microsoft.com/office/drawing/2010/main" val="0"/>
              </a:ext>
            </a:extLst>
          </a:blip>
          <a:srcRect l="8634" t="32517" r="-13053" b="10631"/>
          <a:stretch/>
        </p:blipFill>
        <p:spPr bwMode="auto">
          <a:xfrm>
            <a:off x="838200" y="2133600"/>
            <a:ext cx="7772400" cy="419099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24451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3371811"/>
            <a:ext cx="6862762" cy="3257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6" name="Shape 116"/>
          <p:cNvSpPr txBox="1">
            <a:spLocks noGrp="1"/>
          </p:cNvSpPr>
          <p:nvPr>
            <p:ph type="title"/>
          </p:nvPr>
        </p:nvSpPr>
        <p:spPr>
          <a:xfrm>
            <a:off x="457200" y="259170"/>
            <a:ext cx="8229600" cy="1569630"/>
          </a:xfrm>
          <a:prstGeom prst="rect">
            <a:avLst/>
          </a:prstGeom>
        </p:spPr>
        <p:txBody>
          <a:bodyPr wrap="square" lIns="91425" tIns="91425" rIns="91425" bIns="91425" anchor="b" anchorCtr="0">
            <a:spAutoFit/>
          </a:bodyPr>
          <a:lstStyle/>
          <a:p>
            <a:pPr algn="ctr" rtl="0">
              <a:buNone/>
            </a:pPr>
            <a:r>
              <a:rPr lang="en" sz="4500" b="1" dirty="0">
                <a:sym typeface="Calibri"/>
              </a:rPr>
              <a:t>Corruption</a:t>
            </a:r>
            <a:r>
              <a:rPr lang="en" sz="4500" b="1" dirty="0">
                <a:latin typeface="Calibri" pitchFamily="34" charset="0"/>
              </a:rPr>
              <a:t> </a:t>
            </a:r>
            <a:r>
              <a:rPr lang="en" sz="4500" b="1" dirty="0" smtClean="0">
                <a:latin typeface="Calibri" pitchFamily="34" charset="0"/>
              </a:rPr>
              <a:t>Index</a:t>
            </a:r>
            <a:br>
              <a:rPr lang="en" sz="4500" b="1" dirty="0" smtClean="0">
                <a:latin typeface="Calibri" pitchFamily="34" charset="0"/>
              </a:rPr>
            </a:br>
            <a:endParaRPr lang="en" sz="4500" b="1" dirty="0">
              <a:latin typeface="Calibri" pitchFamily="34" charset="0"/>
            </a:endParaRPr>
          </a:p>
        </p:txBody>
      </p:sp>
      <p:sp>
        <p:nvSpPr>
          <p:cNvPr id="117" name="Shape 117"/>
          <p:cNvSpPr txBox="1">
            <a:spLocks noGrp="1"/>
          </p:cNvSpPr>
          <p:nvPr>
            <p:ph idx="1"/>
          </p:nvPr>
        </p:nvSpPr>
        <p:spPr>
          <a:xfrm>
            <a:off x="381000" y="1295400"/>
            <a:ext cx="8229600" cy="2597604"/>
          </a:xfrm>
          <a:prstGeom prst="rect">
            <a:avLst/>
          </a:prstGeom>
        </p:spPr>
        <p:txBody>
          <a:bodyPr wrap="square" lIns="91425" tIns="91425" rIns="91425" bIns="91425" anchor="t" anchorCtr="0">
            <a:spAutoFit/>
          </a:bodyPr>
          <a:lstStyle/>
          <a:p>
            <a:pPr algn="l" rtl="0"/>
            <a:r>
              <a:rPr lang="en" sz="2800" dirty="0"/>
              <a:t>Global index is a perceived </a:t>
            </a:r>
            <a:r>
              <a:rPr lang="en" sz="2800" dirty="0" smtClean="0"/>
              <a:t>measure</a:t>
            </a:r>
            <a:r>
              <a:rPr lang="en" sz="2800" dirty="0"/>
              <a:t> </a:t>
            </a:r>
            <a:r>
              <a:rPr lang="en" sz="2800" dirty="0" smtClean="0"/>
              <a:t>(the lower the better):</a:t>
            </a:r>
          </a:p>
          <a:p>
            <a:pPr lvl="1" algn="l" rtl="0"/>
            <a:r>
              <a:rPr lang="en" sz="2800" dirty="0" smtClean="0"/>
              <a:t>USA</a:t>
            </a:r>
            <a:r>
              <a:rPr lang="en" sz="2800" dirty="0"/>
              <a:t>: </a:t>
            </a:r>
            <a:r>
              <a:rPr lang="en" sz="2800" dirty="0" smtClean="0"/>
              <a:t>rank 19</a:t>
            </a:r>
            <a:endParaRPr lang="en" sz="2800" dirty="0"/>
          </a:p>
          <a:p>
            <a:pPr lvl="1" algn="l" rtl="0"/>
            <a:r>
              <a:rPr lang="en" sz="2800" dirty="0"/>
              <a:t>Israel: </a:t>
            </a:r>
            <a:r>
              <a:rPr lang="en" sz="2800" dirty="0" smtClean="0"/>
              <a:t>rank 36</a:t>
            </a:r>
            <a:endParaRPr lang="en" sz="2800" dirty="0"/>
          </a:p>
          <a:p>
            <a:pPr lvl="1" algn="l" rtl="0"/>
            <a:r>
              <a:rPr lang="en" sz="2800" dirty="0" smtClean="0"/>
              <a:t>China: rank 80</a:t>
            </a:r>
            <a:endParaRPr lang="en" dirty="0"/>
          </a:p>
        </p:txBody>
      </p:sp>
      <p:sp>
        <p:nvSpPr>
          <p:cNvPr id="2" name="AutoShape 2" descr="data:image/jpeg;base64,/9j/4AAQSkZJRgABAQAAAQABAAD/2wCEAAkGBhQPEBAQEBAQEBAQDxAPEBAPFA8PDg8QFBAVFRQQFRUXHCYeFxkjGRQUHy8gJCcpLSwsFR4xNTUqNSYsLCkBCQoKDgwOFw8PFykcHRwpKSkpKSkpKSkpKSkpKSkpKSkpKSkpKSkpKSkpKSkpKSwpKSwpLCkpLCksKSwsLCkpKf/AABEIALkBEQMBIgACEQEDEQH/xAAcAAABBQEBAQAAAAAAAAAAAAAAAQIDBAUGBwj/xAA9EAABAwIEAwUEBwcFAQAAAAABAAIDBBEFEiExBkFREyJhcYEHMkKRFDNScqGxwRUjYoLR4fAkQ1Nj8SX/xAAZAQEBAQEBAQAAAAAAAAAAAAAAAQIDBAX/xAAjEQEBAAICAgIDAAMAAAAAAAAAAQIRAyESMQRBEzJRImFx/9oADAMBAAIRAxEAPwDw1CEIJIpi3ZT/ALQPQKohBb/aJ6BIa4nkFVQgkdNdAmKjQgm+klAqiFClAQX6fFC3cXHgugpJQ5ocNiLrmKWlLnAEabnoumpxYAdBZSsZL8O481vUmywaZtyFvxCzV7/hb3Xzvl61IWWeyp1TrgqUxklKYbr1ZbyccNYuTrKZz3WA0SR4BfVy6o0gGtlnVslhovHlwzHuvbjy+XplGmZEOSyMQxO+jVPWU8jyd1QkwxwXnyv8ejGf1pcNVtnFp63C67cLzyiJikabc7LvqOXM0Fev42XuPJ8rD1lEVSFiVI1W9UjRYVWNVjmnbXB6VkrEjihq870nEp7VG1SRlVD3bKhijrMA6laDwszGHbDoEpiybJ/JNCesOhtk0pxKZdQLdCRCimoQhFCsw0ucaKsr2Hu5IlN/Zp6hNfh7h0WomuUTbHdAQkERV6cKFgVNoW05VyKMDRAT2oLcKvwlZ8KvQlZqVoU77ELchqBZc8wq5HUL1fG5fC6eP5HF5xtdrokiNyqsLrgK9CywX1Mf8nzsp4wk7dLKjLSrQdqmliznhMm+PO4xgVlNlF7LFqJF1GL1bI2HNZcVPi4JOmi+dyyY3T6nFblNo6l66Dh2vzNtzGi510zXjRPwqoMUlr6Fc+PLxy23yYeWOna1I0WJVN1Wr9IzNWbVr0c1mXcebilx6ZrylCR51QSvM9R7VNE1VwVZi2VjNKNSsXE3Xe75LZa7c9AsGqdcnxJUrWKuAnJLJHLLZLpqUpqypUIQgRIlRdFIrNEe8qympTZwRK2AkKUIKjKrOFA1WZ1WG6olanNTWpQVFW4VdhVGJXoVKlWWFThQsCmYkuqxW1QjS6sdrcrPpn6K7AxfY4uTeM0+Vy8esqnAUrKSR4PZsc8+AXT8McGmYCWa7Y9w3m7z8F0lVIymdHGxrQC4D8Vx5vlTHqPX8f4Vz7rxjEeAa+odcRADkC7XzKWg9ilU8gzOZGOe7ivocRho81k4pVhgJXzssre6+nhhPUeO1/smhhbYzd4WF/ErAxP2aVEQ7SN7ZWjXmHWXbcT40DcXXIw8RSxXDXnKfhOwWJlXXLjxY0FQ5ndeC1w3BSyz3S4xWdr3iAHdQsr6Qu0y6eTLDVTl2qTOqwnThKqi21yttOizo36q25+gVlZp0psxx9FhzjVatZNZgHVY8r9VKsNsmFKSkKy2aUIKFFCEIQIhCEUicx1iCkQg2ojcBPKgonXaFZKjCtMqnNW5lScdVRM0p4KiY5SBRVqIq9CVnRlXYXKVF9inaqsZVpiyi7R7ruuC+HDUPEjx+6Yb6/Eenks/gPgs1Z7aUEQNOnLtD/ReqGEQRhsYDQBp0Xox5rjhqMz4/nlLSVtU2NthYABc5V/6l0fZm72yNPyN9fRVsbxh+oc0FvVqm4FAklllGzGBvhmJ/oF5PLyun1Px/jw8q6SuxIN7mt7akbfNcFxRj3Z3aefjcro8dJbmcvLeI5i57iUyvejjxmtsXEKsvcTfTks96Wd9lGHLccr2gqBosSSTUhbNS/QrAe7U+a3HnyiQyJWyqG6UFa2wuwyqz9IWYxyljk1CqaWcRnvYdAs8uT55LkqJTayHFIkSopChCRQKhF0IGpUiVFCEIQaOGv0IV1xWTRSWd5rQfIoyjqHqg52qnlddRhiqHMClCaAnXRU0ZVyEqlGVbiKgvxFdXwHgArqtsb/q2jtHj7QB0b6lchE5dj7OcXFPWNLjYPaWeF7iyyR7tT0zYmhjGhrWiwA0AAVPE7BpJO3JXYn5gCqWLR3bZMvTvh+zgMYxdlyNQfFdHwDpSueG6zTvt6AC/wCBXMcSYEXNJFw7cXXX+zlv/wA6AndplDvB3auuuPFO3t+RlPCaN4joXuBOZoFutv0XkuPQEOcL3tr1Xq3E1b7wuvJuIpwC52wF7+S1lrbnhvw7rmKki+qhMgTGSPldYC99mjl5lWqjhudguWm1r+nULrp5fNjYjVaWHNZavYlCWkXBB8VSWnMISIQPBTmlMui6qAlInNjJvbkmqAQhCKEIQgEIQgRCEIBKkSoHMNirhddUlbpzcIzS5U7IpQ1Me5BG4pocmOcmh6ItxlWo3LPZIrUb1FaMbleomOe9rWAl7nANA3zE6LKjkXWezmdjcQhMlrDNa/2rafqoR7vgEUkcETJTmeGNBPU2U9fOGNLjy2UMWItdJlBG1x6LE4txcRNN3AWUvp2wx3lpk4ke1JMkpAPwstf5qTB640sT4onueHvL2t96QOO4FtTff1WHhGB1Nee0+op9zPKCAR/ADbP56DxXa4bTRUrCKcXNu9Uy95zzpo0euwFlyw48rdzp6eXmwmPje3D8U4jNG7K9st3NvYRuzW+Wi4WopKircGxwyZbnUtNifMr3uGh7UnPcXs5wcQZX/q0eCux4c1o2aAPKwC7TimP28t58rNenm/BPAggYJJWNznXXUt8V1k+DMlBaRtsbbeS2pI/5W9dQfNVxWNBIGVw/hPe9Wm1/RdY4VweP+ztkoN2NI+0B+nJeb437MZoruhIe0fATZ/ovouORr/dIPhs75HVVa7DoyCXtA/iGh/ur1fZ69PlD9mS5zH2T843blOYLWh4GqnNzdllG9nkA/Je7Yjw7GDnY+z9NC27wL216DzXM47gVVYvjPaMAvZttuo5Fc8plP1d+O4X9rp4vWUT4XFkjS1w6qFdTjY7QESCz2gkXFiCuVUiZSS9HCQjY7pt0IIVZCEiVAIRdIgVCEIEQhCBUIQgVWaM62VZPifYojQkeqskidJIqznIkBckumpEVI1ynjmVUJQUNNFk6t09YWODmmxabgjkVjNepGzqaR6hwrxu99XTNcdXSCNxNyLOFidOm69KroooniSSJ079C2SUfuGkkWyjYn/Lr584axYQVVPK73WSAu8jcH819G0GJxz+44ZXMBNrOab6WLD73y5JJPtrdKXPmBL3ZgNSSbQx6bgbuI6EdPNTtksRlBc4mwc6wbruG2Jy/mhkHZg5O4CbltjJCTb7PvM2G1xopYahsZu5gjzbPbZ0TvJ40HkbLp79Oek1PRHd+vhcE3+8LaK1lLtToOQ2P9vxQ2S6kDlldM6vu8BoIaQdI3DIf5XA2PoqDw4EB7NtszcpJ8HjS/oF0D2AixAI6EXCp1E7IRa+p2ZmOXwJvsFuVm4/apTQ5QTI02Pusd335t7N57KKqqC83G+4se6weGmrt+etjfTRMnk7Q/aJsQ4FocAP+NpPeF/Mb3F7qKcFndLb2tlZa5eNTnebu7t9bG4Oul9h6K6WONud1ySbtaAWvkO4dr1FtQbbeSwJjPXSFrbZOY1ETB1Ol76b7rTgwz6UeYaLXdbKG3sbAbWy7Aet9VY4hx2LDYHBgBe0AkH4S73S/q51tG7m19ACUt0Sbc5xBwzQU8BNa7OS0gG5bI4/9bW6rxHHaKKN5NOZDC4kNEwaJG25HLoV1OJYjJUyumncXvcdM3wjkANgPAaLlsek7wb0BJ8z/AOLnvbpJpkoQhFCEIQCEIQCEt0IEQhCAQhCBUqQJUQ9z1GU4pqASIQihKhCBUoSJwCIewr3Dgdpiw6D6NNBJK68tQHntY3EmzYnkaxlgA0I3J3uvD2qzTVLo3B8b3MeNnMJY4eo1QfRMXE3Z2+kQy03/AGM/1FKfIjVo9QtelrmyDPG5rgd3QEPa770Z1/A+a839l+M1dWZTPJnp4WWL3Nb2rpD7rM497TU5g47Lp6ptM12ZwNO8nSSEmI36nLdp9Qrq/TO46VhDblrsnXJd0Pm5h1YrDcRLQC8WB2kZd8R8bjULAjlmADmyRVbOXaWimt4SN7p/BSMxRrT3zJSPPKYXiefvjQ+epTf9XX8dRHUhwuCCDzGoVSuYXaNFgfeLcocSbg3J5Wt1vsssSW7w/dE/7kdpKZ/3gPd/DzVLFMZqI2kOjDWkfXREuBF+V/cNlYjTqazsQWxZXSfE46RRm3Qc9Nh6qGigMpz3kaz4nOP1pI38f8AtayiwTDxKRM8WYLhjTpf+3hsStSunafi0HJttEuevTePH5e0dfXFjOzhyR30Mr7FsTebgz43dBt12sfJOIK19Y9ziHspoC4MEnvF2meV/2pHd2/S7W9F2OP12UEscTbcHQrg8XxIyAMubZrka62vYH1JK4fktunpy4Zjj5SsWeYNa52wAv/ZchUzl7i48yt7iCoszIOe65wrpHmIhCFQqEiVAJEqECIS3QgRCEIBCEqASpqVAqQpUhRCJUiEUqEBKgUBKEBOCIcFNFEXENaCXOIa0DckmwHzUbQu59luBdrUmpeP3dNq2+zpiO6PQa/JC3T0rh/CBQUcVMLZgO0md9qV2rvQbDwCxsQf2shIuWs0A/VauLV1m2B7zvyWTBTE2bY5r6Ob49VtyV2zOju6JzmO2AFwb+IWpg3EdS57YpI2ytde50aQBuToWn5JarCtsuvVJhzuzkffQ9mQL6cxdOvtZL9NGKtpi8tZIaaW9rNOQE/cd3Xei3sFoHnN2jmPi5ANLcx8WnQei8vxmMyyZWjM5x0A1K9VwGH6PSwxndkbQfOy4zKX09d4/HS1WPytIFvDy6LisUrnMcTv4XXRYnW6FcHjdWblc83finXarjWOB2mUhYNTiYOXtBdjTqG90keahqpiTqbrLxaSzQObj+CYwzrcj4bpcQvkfPE+25LJGDzuB+a5PiLhaSid3u/GT3ZWg5T4Eciu64EacpsOa6qswkSsLZAC0ggtIuFfOy6YvFLOungJCRb/FXDhpJSBcxuPcPT+ErCIXb/by2WXVMQlSIFSIQgEIQgEIQgEIQgVCRKgVBSJQiEQhCKUJUiUIhQE4JAnBA9gubddF7tw3hTaSljhYWuIGeR7bWfI7Uuv02A8l4S1buCcVVFJYMeXMH+2+7mW6Dp6KpXqNbG8PzFoIv5tty8lbwWHO85AbgXy7gX6cgsnhrjeOseyFzTHM85Q06tcfArqcYxqKjjMUQAO7nDQudzKmWWptrj47nlqHyx5Bd7mtvyvqqrWRSnK1xe7wAAC4urxl878rblzjYAL0PhXAxBGHP1e7Ulcscs8v+PXnxcfHP7T8P4ejgu+13nm7UpmIYnl5qfFsRDbgFcXiOJ3J1S9dM4Ty7q9PiuYkLnsWqN1DNXlZdbWXWNbdbddK0j9ysevJc8dOSvVTrsJG60sPwQVZjtcMDRmPj0XSdOVu+m9wHFZlzzOy7GYXG6qYThjIIw1g25oq6yy52O8rm+LcNE0bm79F5HVQljnNIsQbL12vqs11wHFVFr2gGvO3MLfHfp5+bHfbm0iEq6vORCEIBCEIBCEIBCEIBKkQgVCEIFQhKAiEShODUZUAE9qbZOCDW4bwN9dUxU0ZAMh1cdWsYBdzz4AD8l6rU8LYfQsDBC2Z4Hekn773nrbZvkFwPs6xEQVMhPvOppGsPjma4gfytPyVvGMddK83PNYzv1Hp4ccfddJhTqSKZskcEccgzZXNz3BLSNibcysPG8UMkjteaxhUne66HhLBTWTZn6saRfo4rExv29Fyxx7nTpuAOGb2qJBr8IPILtq6sytsOiSECFgaNgLLHxSpvddteMeLfnltiYxX3vquTqakknVa2KTbrnJ5NVxeneofJOs6okJU0j1E1t1pi1bwmnDzZ2y7TB8kbcosFx1LIGq2cRI2KlWR182LBotdYVfi9zusKpxUnmsyWuJO6km1ucjblrrhY2JTBwIPNQOq1BI663I5ZZbYc8WVxHyUa0a+K7b8ws6624hIhCAQhCAQhCAQhCAQhCBUBIlCAT2picERIEtk0J7UUBqeGJAntQSwPLSHNNnA3BHIqw6oLjc78+irtT1FlsWoZS4ho3JAHmvZuD8OFPA3TUi58147g/18X3wvdaX6tv3QtYmWVs0kqatc9idWtao5rncT5rObrxRgYhNe6xZXLRreay5VzjrkjLk0SWSFRuWnOrInsoZKtNKryJpNlkmuo0IC0wSyRxTkxyIr1klmHxWWruIfCqSqUIQhECEIQ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2" descr="http://upload.wikimedia.org/wikipedia/commons/thumb/d/d4/Flag_of_Israel.svg/250px-Flag_of_Israel.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3197" y="1940375"/>
            <a:ext cx="1180697" cy="9916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encrypted-tbn0.gstatic.com/images?q=tbn:ANd9GcSJN67bY8RhMLuPLGgSIPBIc-Zq_y-TOLg8NcdM_x2xuQlcX12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31151" y="1981200"/>
            <a:ext cx="1295399" cy="86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http://upload.wikimedia.org/wikipedia/commons/thumb/f/fa/Flag_of_the_People's_Republic_of_China.svg/1500px-Flag_of_the_People's_Republic_of_China.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26550" y="1980094"/>
            <a:ext cx="1293043" cy="862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038560"/>
      </p:ext>
    </p:extLst>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457200" y="453742"/>
            <a:ext cx="8229600" cy="784790"/>
          </a:xfrm>
          <a:prstGeom prst="rect">
            <a:avLst/>
          </a:prstGeom>
          <a:noFill/>
          <a:ln>
            <a:noFill/>
          </a:ln>
        </p:spPr>
        <p:txBody>
          <a:bodyPr lIns="91425" tIns="45700" rIns="91425" bIns="45700" anchor="ctr" anchorCtr="0">
            <a:spAutoFit/>
          </a:bodyPr>
          <a:lstStyle/>
          <a:p>
            <a:pPr marL="0" marR="0" lvl="0" indent="0" algn="ctr" rtl="0">
              <a:spcBef>
                <a:spcPts val="0"/>
              </a:spcBef>
              <a:buClr>
                <a:schemeClr val="dk1"/>
              </a:buClr>
              <a:buSzPct val="25000"/>
              <a:buFont typeface="Calibri"/>
              <a:buNone/>
            </a:pPr>
            <a:r>
              <a:rPr lang="en" sz="4500" b="1" dirty="0">
                <a:sym typeface="Calibri"/>
              </a:rPr>
              <a:t>The </a:t>
            </a:r>
            <a:r>
              <a:rPr lang="en" sz="4500" b="1" dirty="0" smtClean="0">
                <a:sym typeface="Calibri"/>
              </a:rPr>
              <a:t>Olympic Game</a:t>
            </a:r>
            <a:endParaRPr lang="en" sz="4500" b="1" dirty="0">
              <a:sym typeface="Calibri"/>
            </a:endParaRPr>
          </a:p>
        </p:txBody>
      </p:sp>
      <p:sp>
        <p:nvSpPr>
          <p:cNvPr id="123" name="Shape 123"/>
          <p:cNvSpPr txBox="1">
            <a:spLocks noGrp="1"/>
          </p:cNvSpPr>
          <p:nvPr>
            <p:ph idx="1"/>
          </p:nvPr>
        </p:nvSpPr>
        <p:spPr>
          <a:xfrm>
            <a:off x="228600" y="1371600"/>
            <a:ext cx="7543800" cy="5349116"/>
          </a:xfrm>
          <a:prstGeom prst="rect">
            <a:avLst/>
          </a:prstGeom>
          <a:noFill/>
          <a:ln>
            <a:noFill/>
          </a:ln>
        </p:spPr>
        <p:txBody>
          <a:bodyPr wrap="square" lIns="91425" tIns="45700" rIns="91425" bIns="45700" anchor="t" anchorCtr="0">
            <a:spAutoFit/>
          </a:bodyPr>
          <a:lstStyle/>
          <a:p>
            <a:pPr marR="0" lvl="0" algn="l" rtl="0"/>
            <a:r>
              <a:rPr lang="en" sz="2800" dirty="0">
                <a:sym typeface="Calibri"/>
              </a:rPr>
              <a:t>A board game providing </a:t>
            </a:r>
            <a:r>
              <a:rPr lang="en" sz="2800" dirty="0" smtClean="0">
                <a:sym typeface="Calibri"/>
              </a:rPr>
              <a:t>an analogy </a:t>
            </a:r>
            <a:br>
              <a:rPr lang="en" sz="2800" dirty="0" smtClean="0">
                <a:sym typeface="Calibri"/>
              </a:rPr>
            </a:br>
            <a:r>
              <a:rPr lang="en" sz="2800" dirty="0" smtClean="0">
                <a:sym typeface="Calibri"/>
              </a:rPr>
              <a:t>to group decision-making </a:t>
            </a:r>
            <a:r>
              <a:rPr lang="en" sz="2800" dirty="0">
                <a:sym typeface="Calibri"/>
              </a:rPr>
              <a:t>in the </a:t>
            </a:r>
            <a:r>
              <a:rPr lang="en" sz="2800" dirty="0" smtClean="0">
                <a:sym typeface="Calibri"/>
              </a:rPr>
              <a:t/>
            </a:r>
            <a:br>
              <a:rPr lang="en" sz="2800" dirty="0" smtClean="0">
                <a:sym typeface="Calibri"/>
              </a:rPr>
            </a:br>
            <a:r>
              <a:rPr lang="en" sz="2800" dirty="0" smtClean="0">
                <a:sym typeface="Calibri"/>
              </a:rPr>
              <a:t>real world</a:t>
            </a:r>
            <a:endParaRPr lang="en" sz="2800" dirty="0">
              <a:sym typeface="Calibri"/>
            </a:endParaRPr>
          </a:p>
          <a:p>
            <a:pPr algn="l" rtl="0"/>
            <a:endParaRPr lang="en" sz="2800" dirty="0" smtClean="0">
              <a:sym typeface="Calibri"/>
            </a:endParaRPr>
          </a:p>
          <a:p>
            <a:pPr algn="l" rtl="0"/>
            <a:r>
              <a:rPr lang="en" sz="2800" dirty="0" smtClean="0">
                <a:sym typeface="Calibri"/>
              </a:rPr>
              <a:t>Three </a:t>
            </a:r>
            <a:r>
              <a:rPr lang="en" sz="2800" b="1" i="1" dirty="0">
                <a:sym typeface="Calibri"/>
              </a:rPr>
              <a:t>bidders</a:t>
            </a:r>
            <a:r>
              <a:rPr lang="en" sz="2800" dirty="0">
                <a:sym typeface="Calibri"/>
              </a:rPr>
              <a:t> compete to win </a:t>
            </a:r>
            <a:r>
              <a:rPr lang="en" sz="2800" dirty="0" smtClean="0">
                <a:sym typeface="Calibri"/>
              </a:rPr>
              <a:t>contracts </a:t>
            </a:r>
            <a:r>
              <a:rPr lang="en" sz="2800" dirty="0">
                <a:sym typeface="Calibri"/>
              </a:rPr>
              <a:t>by submitting bids in repeated </a:t>
            </a:r>
            <a:r>
              <a:rPr lang="en" sz="2800" dirty="0" smtClean="0">
                <a:sym typeface="Calibri"/>
              </a:rPr>
              <a:t>auctions</a:t>
            </a:r>
            <a:endParaRPr lang="en" sz="2800" dirty="0">
              <a:sym typeface="Calibri"/>
            </a:endParaRPr>
          </a:p>
          <a:p>
            <a:pPr algn="l" rtl="0"/>
            <a:endParaRPr lang="en" sz="2800" dirty="0" smtClean="0">
              <a:sym typeface="Calibri"/>
            </a:endParaRPr>
          </a:p>
          <a:p>
            <a:pPr algn="l" rtl="0"/>
            <a:r>
              <a:rPr lang="en" sz="2800" dirty="0" smtClean="0">
                <a:sym typeface="Calibri"/>
              </a:rPr>
              <a:t>One </a:t>
            </a:r>
            <a:r>
              <a:rPr lang="en" sz="2800" b="1" i="1" dirty="0">
                <a:sym typeface="Calibri"/>
              </a:rPr>
              <a:t>Auctioneer</a:t>
            </a:r>
            <a:r>
              <a:rPr lang="en" sz="2800" dirty="0">
                <a:sym typeface="Calibri"/>
              </a:rPr>
              <a:t> determines the </a:t>
            </a:r>
            <a:r>
              <a:rPr lang="en" sz="2800" dirty="0" smtClean="0">
                <a:sym typeface="Calibri"/>
              </a:rPr>
              <a:t>winner</a:t>
            </a:r>
            <a:endParaRPr lang="en" sz="2800" dirty="0">
              <a:sym typeface="Calibri"/>
            </a:endParaRPr>
          </a:p>
          <a:p>
            <a:pPr algn="l" rtl="0"/>
            <a:endParaRPr lang="en" sz="2800" dirty="0" smtClean="0">
              <a:sym typeface="Calibri"/>
            </a:endParaRPr>
          </a:p>
          <a:p>
            <a:pPr algn="l" rtl="0"/>
            <a:r>
              <a:rPr lang="en" sz="2800" dirty="0" smtClean="0">
                <a:sym typeface="Calibri"/>
              </a:rPr>
              <a:t>Rules </a:t>
            </a:r>
            <a:r>
              <a:rPr lang="en" sz="2800" dirty="0">
                <a:sym typeface="Calibri"/>
              </a:rPr>
              <a:t>are completely open-ended. Players can exchange resources and messages </a:t>
            </a:r>
            <a:r>
              <a:rPr lang="en" sz="2800" dirty="0" smtClean="0">
                <a:sym typeface="Calibri"/>
              </a:rPr>
              <a:t>privately</a:t>
            </a:r>
            <a:endParaRPr lang="en" sz="2800" dirty="0">
              <a:sym typeface="Calibri"/>
            </a:endParaRPr>
          </a:p>
        </p:txBody>
      </p:sp>
      <p:sp>
        <p:nvSpPr>
          <p:cNvPr id="2" name="Slide Number Placeholder 1"/>
          <p:cNvSpPr>
            <a:spLocks noGrp="1"/>
          </p:cNvSpPr>
          <p:nvPr>
            <p:ph type="sldNum" sz="quarter" idx="12"/>
          </p:nvPr>
        </p:nvSpPr>
        <p:spPr/>
        <p:txBody>
          <a:bodyPr/>
          <a:lstStyle/>
          <a:p>
            <a:fld id="{70976B79-0DD0-4D71-841F-0C38EA70C66A}" type="slidenum">
              <a:rPr lang="he-IL" smtClean="0"/>
              <a:pPr/>
              <a:t>5</a:t>
            </a:fld>
            <a:endParaRPr lang="en-US"/>
          </a:p>
        </p:txBody>
      </p:sp>
      <p:sp>
        <p:nvSpPr>
          <p:cNvPr id="124" name="Shape 124"/>
          <p:cNvSpPr txBox="1"/>
          <p:nvPr/>
        </p:nvSpPr>
        <p:spPr>
          <a:xfrm>
            <a:off x="5287817" y="3117273"/>
            <a:ext cx="184666" cy="369332"/>
          </a:xfrm>
          <a:prstGeom prst="rect">
            <a:avLst/>
          </a:prstGeom>
          <a:noFill/>
          <a:ln>
            <a:noFill/>
          </a:ln>
        </p:spPr>
        <p:txBody>
          <a:bodyPr lIns="91425" tIns="45700" rIns="91425" bIns="45700" anchor="t" anchorCtr="0">
            <a:spAutoFit/>
          </a:bodyPr>
          <a:lstStyle/>
          <a:p>
            <a:endParaRPr/>
          </a:p>
        </p:txBody>
      </p:sp>
      <p:pic>
        <p:nvPicPr>
          <p:cNvPr id="5122" name="Picture 2" descr="http://i.telegraph.co.uk/multimedia/archive/02275/olympic-rings_2275172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0752" y="1295400"/>
            <a:ext cx="2927048"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634540"/>
      </p:ext>
    </p:extLst>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457200" y="457200"/>
            <a:ext cx="8305800" cy="762000"/>
          </a:xfrm>
        </p:spPr>
        <p:txBody>
          <a:bodyPr>
            <a:normAutofit/>
          </a:bodyPr>
          <a:lstStyle/>
          <a:p>
            <a:pPr algn="ctr"/>
            <a:r>
              <a:rPr lang="en-US" altLang="en-US" sz="4500" b="1" dirty="0" smtClean="0"/>
              <a:t>An Experimental Test-Bed</a:t>
            </a:r>
          </a:p>
        </p:txBody>
      </p:sp>
      <p:sp>
        <p:nvSpPr>
          <p:cNvPr id="12291" name="Rectangle 2"/>
          <p:cNvSpPr>
            <a:spLocks noGrp="1" noChangeArrowheads="1"/>
          </p:cNvSpPr>
          <p:nvPr>
            <p:ph idx="1"/>
          </p:nvPr>
        </p:nvSpPr>
        <p:spPr>
          <a:xfrm>
            <a:off x="533400" y="1447800"/>
            <a:ext cx="5753100" cy="4422775"/>
          </a:xfrm>
        </p:spPr>
        <p:txBody>
          <a:bodyPr/>
          <a:lstStyle/>
          <a:p>
            <a:pPr marL="0" indent="0" algn="l" rtl="0" eaLnBrk="1" hangingPunct="1"/>
            <a:r>
              <a:rPr lang="en-US" sz="2800" dirty="0" smtClean="0"/>
              <a:t>Interesting for people to play:</a:t>
            </a:r>
          </a:p>
          <a:p>
            <a:pPr marL="803275" lvl="1" algn="l" rtl="0" eaLnBrk="1" hangingPunct="1"/>
            <a:r>
              <a:rPr lang="en-US" dirty="0" smtClean="0"/>
              <a:t>analogous to task settings;</a:t>
            </a:r>
          </a:p>
          <a:p>
            <a:pPr marL="803275" lvl="1" algn="l" rtl="0" eaLnBrk="1" hangingPunct="1"/>
            <a:r>
              <a:rPr lang="en-US" dirty="0" smtClean="0"/>
              <a:t>vivid representation of strategy space (not just a list of outcomes).</a:t>
            </a:r>
          </a:p>
          <a:p>
            <a:pPr marL="0" indent="0" algn="l" rtl="0" eaLnBrk="1" hangingPunct="1"/>
            <a:r>
              <a:rPr lang="en-US" sz="2800" dirty="0" smtClean="0"/>
              <a:t>Possible for computers to  play.</a:t>
            </a:r>
          </a:p>
          <a:p>
            <a:pPr marL="0" indent="0" algn="l" rtl="0" eaLnBrk="1" hangingPunct="1"/>
            <a:r>
              <a:rPr lang="en-US" sz="2800" dirty="0" smtClean="0"/>
              <a:t>Can vary in complexity </a:t>
            </a:r>
          </a:p>
          <a:p>
            <a:pPr marL="803275" lvl="1" algn="l" rtl="0" eaLnBrk="1" hangingPunct="1"/>
            <a:r>
              <a:rPr lang="en-US" sz="2000" dirty="0" smtClean="0"/>
              <a:t>repeated vs. one-shot setting;</a:t>
            </a:r>
          </a:p>
          <a:p>
            <a:pPr marL="803275" lvl="1" algn="l" rtl="0" eaLnBrk="1" hangingPunct="1"/>
            <a:r>
              <a:rPr lang="en-US" sz="2000" dirty="0" smtClean="0"/>
              <a:t>availability of information; </a:t>
            </a:r>
          </a:p>
          <a:p>
            <a:pPr marL="803275" lvl="1" algn="l" rtl="0" eaLnBrk="1" hangingPunct="1"/>
            <a:r>
              <a:rPr lang="en-US" sz="2000" dirty="0" smtClean="0"/>
              <a:t>communication protocol;</a:t>
            </a:r>
          </a:p>
          <a:p>
            <a:pPr marL="803275" lvl="1" algn="l" rtl="0" eaLnBrk="1" hangingPunct="1"/>
            <a:r>
              <a:rPr lang="en-US" sz="2000" dirty="0" smtClean="0"/>
              <a:t>Negotiations and teamwork</a:t>
            </a:r>
          </a:p>
          <a:p>
            <a:pPr marL="803275" lvl="1" algn="l" rtl="0" eaLnBrk="1" hangingPunct="1"/>
            <a:endParaRPr lang="en-US" dirty="0" smtClean="0"/>
          </a:p>
          <a:p>
            <a:pPr marL="0" indent="0" algn="l" rtl="0" eaLnBrk="1" hangingPunct="1"/>
            <a:endParaRPr lang="en-US" sz="2800" dirty="0" smtClean="0"/>
          </a:p>
          <a:p>
            <a:pPr marL="0" indent="0" algn="l" rtl="0" eaLnBrk="1" hangingPunct="1"/>
            <a:endParaRPr lang="en-US" dirty="0" smtClean="0"/>
          </a:p>
        </p:txBody>
      </p:sp>
      <p:sp>
        <p:nvSpPr>
          <p:cNvPr id="3" name="Slide Number Placeholder 2"/>
          <p:cNvSpPr>
            <a:spLocks noGrp="1"/>
          </p:cNvSpPr>
          <p:nvPr>
            <p:ph type="sldNum" sz="quarter" idx="12"/>
          </p:nvPr>
        </p:nvSpPr>
        <p:spPr/>
        <p:txBody>
          <a:bodyPr/>
          <a:lstStyle/>
          <a:p>
            <a:fld id="{70976B79-0DD0-4D71-841F-0C38EA70C66A}" type="slidenum">
              <a:rPr lang="he-IL" smtClean="0"/>
              <a:pPr/>
              <a:t>6</a:t>
            </a:fld>
            <a:endParaRPr lang="en-US"/>
          </a:p>
        </p:txBody>
      </p:sp>
      <p:sp>
        <p:nvSpPr>
          <p:cNvPr id="12292" name="Line 6"/>
          <p:cNvSpPr>
            <a:spLocks noChangeShapeType="1"/>
          </p:cNvSpPr>
          <p:nvPr/>
        </p:nvSpPr>
        <p:spPr bwMode="auto">
          <a:xfrm flipH="1">
            <a:off x="6318250" y="4502150"/>
            <a:ext cx="925513" cy="665163"/>
          </a:xfrm>
          <a:prstGeom prst="line">
            <a:avLst/>
          </a:prstGeom>
          <a:noFill/>
          <a:ln w="25400">
            <a:solidFill>
              <a:srgbClr val="FF7F00"/>
            </a:solidFill>
            <a:miter lim="800000"/>
            <a:headEnd/>
            <a:tailEnd/>
          </a:ln>
        </p:spPr>
        <p:txBody>
          <a:bodyPr lIns="0" tIns="0" rIns="0" bIns="0"/>
          <a:lstStyle/>
          <a:p>
            <a:endParaRPr lang="en-US"/>
          </a:p>
        </p:txBody>
      </p:sp>
      <p:sp>
        <p:nvSpPr>
          <p:cNvPr id="12293" name="Line 11"/>
          <p:cNvSpPr>
            <a:spLocks noChangeShapeType="1"/>
          </p:cNvSpPr>
          <p:nvPr/>
        </p:nvSpPr>
        <p:spPr bwMode="auto">
          <a:xfrm>
            <a:off x="6073775" y="3468688"/>
            <a:ext cx="1077913" cy="947737"/>
          </a:xfrm>
          <a:prstGeom prst="line">
            <a:avLst/>
          </a:prstGeom>
          <a:noFill/>
          <a:ln w="38100">
            <a:solidFill>
              <a:schemeClr val="tx1"/>
            </a:solidFill>
            <a:miter lim="800000"/>
            <a:headEnd/>
            <a:tailEnd/>
          </a:ln>
        </p:spPr>
        <p:txBody>
          <a:bodyPr lIns="0" tIns="0" rIns="0" bIns="0"/>
          <a:lstStyle/>
          <a:p>
            <a:endParaRPr lang="en-US"/>
          </a:p>
        </p:txBody>
      </p:sp>
      <p:sp>
        <p:nvSpPr>
          <p:cNvPr id="12294" name="Line 12"/>
          <p:cNvSpPr>
            <a:spLocks noChangeShapeType="1"/>
          </p:cNvSpPr>
          <p:nvPr/>
        </p:nvSpPr>
        <p:spPr bwMode="auto">
          <a:xfrm flipH="1">
            <a:off x="8021638" y="3795713"/>
            <a:ext cx="341312" cy="315912"/>
          </a:xfrm>
          <a:prstGeom prst="line">
            <a:avLst/>
          </a:prstGeom>
          <a:noFill/>
          <a:ln w="38100">
            <a:solidFill>
              <a:schemeClr val="tx1"/>
            </a:solidFill>
            <a:miter lim="800000"/>
            <a:headEnd/>
            <a:tailEnd/>
          </a:ln>
        </p:spPr>
        <p:txBody>
          <a:bodyPr lIns="0" tIns="0" rIns="0" bIns="0"/>
          <a:lstStyle/>
          <a:p>
            <a:endParaRPr lang="en-US"/>
          </a:p>
        </p:txBody>
      </p:sp>
      <p:grpSp>
        <p:nvGrpSpPr>
          <p:cNvPr id="2" name="Group 15"/>
          <p:cNvGrpSpPr>
            <a:grpSpLocks/>
          </p:cNvGrpSpPr>
          <p:nvPr/>
        </p:nvGrpSpPr>
        <p:grpSpPr bwMode="auto">
          <a:xfrm>
            <a:off x="5965825" y="1066800"/>
            <a:ext cx="3106738" cy="3306763"/>
            <a:chOff x="5697140" y="2095128"/>
            <a:chExt cx="3107532" cy="3307333"/>
          </a:xfrm>
        </p:grpSpPr>
        <p:pic>
          <p:nvPicPr>
            <p:cNvPr id="12299" name="Picture 3"/>
            <p:cNvPicPr>
              <a:picLocks noChangeAspect="1" noChangeArrowheads="1"/>
            </p:cNvPicPr>
            <p:nvPr/>
          </p:nvPicPr>
          <p:blipFill>
            <a:blip r:embed="rId3" cstate="print"/>
            <a:srcRect/>
            <a:stretch>
              <a:fillRect/>
            </a:stretch>
          </p:blipFill>
          <p:spPr bwMode="auto">
            <a:xfrm>
              <a:off x="6735217" y="2095128"/>
              <a:ext cx="590476" cy="834926"/>
            </a:xfrm>
            <a:prstGeom prst="rect">
              <a:avLst/>
            </a:prstGeom>
            <a:noFill/>
            <a:ln w="12700">
              <a:noFill/>
              <a:miter lim="800000"/>
              <a:headEnd/>
              <a:tailEnd/>
            </a:ln>
          </p:spPr>
        </p:pic>
        <p:pic>
          <p:nvPicPr>
            <p:cNvPr id="12300" name="Picture 4"/>
            <p:cNvPicPr>
              <a:picLocks noChangeAspect="1" noChangeArrowheads="1"/>
            </p:cNvPicPr>
            <p:nvPr/>
          </p:nvPicPr>
          <p:blipFill>
            <a:blip r:embed="rId4" cstate="print"/>
            <a:srcRect/>
            <a:stretch>
              <a:fillRect/>
            </a:stretch>
          </p:blipFill>
          <p:spPr bwMode="auto">
            <a:xfrm>
              <a:off x="5790902" y="4652367"/>
              <a:ext cx="517922" cy="750094"/>
            </a:xfrm>
            <a:prstGeom prst="rect">
              <a:avLst/>
            </a:prstGeom>
            <a:noFill/>
            <a:ln w="12700">
              <a:noFill/>
              <a:miter lim="800000"/>
              <a:headEnd/>
              <a:tailEnd/>
            </a:ln>
          </p:spPr>
        </p:pic>
        <p:sp>
          <p:nvSpPr>
            <p:cNvPr id="12301" name="Line 5"/>
            <p:cNvSpPr>
              <a:spLocks noChangeShapeType="1"/>
            </p:cNvSpPr>
            <p:nvPr/>
          </p:nvSpPr>
          <p:spPr bwMode="auto">
            <a:xfrm>
              <a:off x="7154912" y="2684488"/>
              <a:ext cx="468809" cy="1368475"/>
            </a:xfrm>
            <a:prstGeom prst="line">
              <a:avLst/>
            </a:prstGeom>
            <a:noFill/>
            <a:ln w="25400">
              <a:solidFill>
                <a:srgbClr val="FF7F00"/>
              </a:solidFill>
              <a:miter lim="800000"/>
              <a:headEnd/>
              <a:tailEnd/>
            </a:ln>
          </p:spPr>
          <p:txBody>
            <a:bodyPr lIns="0" tIns="0" rIns="0" bIns="0"/>
            <a:lstStyle/>
            <a:p>
              <a:endParaRPr lang="en-US"/>
            </a:p>
          </p:txBody>
        </p:sp>
        <p:sp>
          <p:nvSpPr>
            <p:cNvPr id="12302" name="Line 7"/>
            <p:cNvSpPr>
              <a:spLocks noChangeShapeType="1"/>
            </p:cNvSpPr>
            <p:nvPr/>
          </p:nvSpPr>
          <p:spPr bwMode="auto">
            <a:xfrm flipH="1">
              <a:off x="6273106" y="2988097"/>
              <a:ext cx="705445" cy="2134195"/>
            </a:xfrm>
            <a:prstGeom prst="line">
              <a:avLst/>
            </a:prstGeom>
            <a:noFill/>
            <a:ln w="25400">
              <a:solidFill>
                <a:srgbClr val="FF7F00"/>
              </a:solidFill>
              <a:miter lim="800000"/>
              <a:headEnd/>
              <a:tailEnd/>
            </a:ln>
          </p:spPr>
          <p:txBody>
            <a:bodyPr lIns="0" tIns="0" rIns="0" bIns="0"/>
            <a:lstStyle/>
            <a:p>
              <a:endParaRPr lang="en-US"/>
            </a:p>
          </p:txBody>
        </p:sp>
        <p:pic>
          <p:nvPicPr>
            <p:cNvPr id="12303" name="Picture 8"/>
            <p:cNvPicPr>
              <a:picLocks noChangeAspect="1" noChangeArrowheads="1"/>
            </p:cNvPicPr>
            <p:nvPr/>
          </p:nvPicPr>
          <p:blipFill>
            <a:blip r:embed="rId5" cstate="print"/>
            <a:srcRect/>
            <a:stretch>
              <a:fillRect/>
            </a:stretch>
          </p:blipFill>
          <p:spPr bwMode="auto">
            <a:xfrm>
              <a:off x="5697140" y="2691185"/>
              <a:ext cx="468809" cy="879574"/>
            </a:xfrm>
            <a:prstGeom prst="rect">
              <a:avLst/>
            </a:prstGeom>
            <a:noFill/>
            <a:ln w="12700">
              <a:noFill/>
              <a:miter lim="800000"/>
              <a:headEnd/>
              <a:tailEnd/>
            </a:ln>
          </p:spPr>
        </p:pic>
        <p:pic>
          <p:nvPicPr>
            <p:cNvPr id="12304" name="Picture 9"/>
            <p:cNvPicPr>
              <a:picLocks noChangeAspect="1" noChangeArrowheads="1"/>
            </p:cNvPicPr>
            <p:nvPr/>
          </p:nvPicPr>
          <p:blipFill>
            <a:blip r:embed="rId6" cstate="print"/>
            <a:srcRect/>
            <a:stretch>
              <a:fillRect/>
            </a:stretch>
          </p:blipFill>
          <p:spPr bwMode="auto">
            <a:xfrm>
              <a:off x="8277820" y="3038326"/>
              <a:ext cx="526852" cy="1215554"/>
            </a:xfrm>
            <a:prstGeom prst="rect">
              <a:avLst/>
            </a:prstGeom>
            <a:noFill/>
            <a:ln w="12700">
              <a:noFill/>
              <a:miter lim="800000"/>
              <a:headEnd/>
              <a:tailEnd/>
            </a:ln>
          </p:spPr>
        </p:pic>
        <p:sp>
          <p:nvSpPr>
            <p:cNvPr id="12305" name="Line 10"/>
            <p:cNvSpPr>
              <a:spLocks noChangeShapeType="1"/>
            </p:cNvSpPr>
            <p:nvPr/>
          </p:nvSpPr>
          <p:spPr bwMode="auto">
            <a:xfrm>
              <a:off x="6071072" y="3242593"/>
              <a:ext cx="2087314" cy="89297"/>
            </a:xfrm>
            <a:prstGeom prst="line">
              <a:avLst/>
            </a:prstGeom>
            <a:noFill/>
            <a:ln w="38100">
              <a:solidFill>
                <a:schemeClr val="tx1"/>
              </a:solidFill>
              <a:miter lim="800000"/>
              <a:headEnd/>
              <a:tailEnd/>
            </a:ln>
          </p:spPr>
          <p:txBody>
            <a:bodyPr lIns="0" tIns="0" rIns="0" bIns="0"/>
            <a:lstStyle/>
            <a:p>
              <a:endParaRPr lang="en-US"/>
            </a:p>
          </p:txBody>
        </p:sp>
        <p:pic>
          <p:nvPicPr>
            <p:cNvPr id="12306" name="Picture 13"/>
            <p:cNvPicPr>
              <a:picLocks noChangeAspect="1" noChangeArrowheads="1"/>
            </p:cNvPicPr>
            <p:nvPr/>
          </p:nvPicPr>
          <p:blipFill>
            <a:blip r:embed="rId7" cstate="print"/>
            <a:srcRect/>
            <a:stretch>
              <a:fillRect/>
            </a:stretch>
          </p:blipFill>
          <p:spPr bwMode="auto">
            <a:xfrm>
              <a:off x="7268766" y="4054078"/>
              <a:ext cx="776883" cy="785813"/>
            </a:xfrm>
            <a:prstGeom prst="rect">
              <a:avLst/>
            </a:prstGeom>
            <a:noFill/>
            <a:ln w="12700">
              <a:noFill/>
              <a:miter lim="800000"/>
              <a:headEnd/>
              <a:tailEnd/>
            </a:ln>
          </p:spPr>
        </p:pic>
      </p:grpSp>
      <p:sp>
        <p:nvSpPr>
          <p:cNvPr id="12296" name="Text Box 14"/>
          <p:cNvSpPr txBox="1">
            <a:spLocks noChangeArrowheads="1"/>
          </p:cNvSpPr>
          <p:nvPr/>
        </p:nvSpPr>
        <p:spPr bwMode="auto">
          <a:xfrm>
            <a:off x="285750" y="6429375"/>
            <a:ext cx="241300" cy="258763"/>
          </a:xfrm>
          <a:prstGeom prst="rect">
            <a:avLst/>
          </a:prstGeom>
          <a:noFill/>
          <a:ln w="12700">
            <a:noFill/>
            <a:miter lim="800000"/>
            <a:headEnd/>
            <a:tailEnd/>
          </a:ln>
        </p:spPr>
        <p:txBody>
          <a:bodyPr wrap="none" lIns="64291" tIns="32146" rIns="64291" bIns="32146"/>
          <a:lstStyle/>
          <a:p>
            <a:fld id="{6C3BD991-E01B-46E4-B856-07C29878D482}" type="slidenum">
              <a:rPr lang="en-US" sz="2400"/>
              <a:pPr/>
              <a:t>6</a:t>
            </a:fld>
            <a:endParaRPr lang="en-US" sz="2400"/>
          </a:p>
        </p:txBody>
      </p:sp>
      <p:pic>
        <p:nvPicPr>
          <p:cNvPr id="23" name="Picture 1"/>
          <p:cNvPicPr>
            <a:picLocks noChangeAspect="1" noChangeArrowheads="1"/>
          </p:cNvPicPr>
          <p:nvPr/>
        </p:nvPicPr>
        <p:blipFill>
          <a:blip r:embed="rId8" cstate="print"/>
          <a:srcRect t="31510"/>
          <a:stretch>
            <a:fillRect/>
          </a:stretch>
        </p:blipFill>
        <p:spPr bwMode="auto">
          <a:xfrm>
            <a:off x="6486673" y="4335053"/>
            <a:ext cx="2214578" cy="2374856"/>
          </a:xfrm>
          <a:prstGeom prst="rect">
            <a:avLst/>
          </a:prstGeom>
          <a:noFill/>
          <a:ln w="9525">
            <a:noFill/>
            <a:miter lim="800000"/>
            <a:headEnd/>
            <a:tailEnd/>
          </a:ln>
          <a:effectLst/>
        </p:spPr>
      </p:pic>
    </p:spTree>
    <p:extLst>
      <p:ext uri="{BB962C8B-B14F-4D97-AF65-F5344CB8AC3E}">
        <p14:creationId xmlns:p14="http://schemas.microsoft.com/office/powerpoint/2010/main" val="579569641"/>
      </p:ext>
    </p:extLst>
  </p:cSld>
  <p:clrMapOvr>
    <a:masterClrMapping/>
  </p:clrMapOvr>
  <p:transition spd="med">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0"/>
            <a:r>
              <a:rPr lang="en-US" b="1" dirty="0" smtClean="0">
                <a:latin typeface="Calibri" pitchFamily="34" charset="0"/>
              </a:rPr>
              <a:t>The Game Board</a:t>
            </a:r>
            <a:br>
              <a:rPr lang="en-US" b="1" dirty="0" smtClean="0">
                <a:latin typeface="Calibri" pitchFamily="34" charset="0"/>
              </a:rPr>
            </a:br>
            <a:endParaRPr lang="en-US" b="1" dirty="0">
              <a:latin typeface="Calibri" pitchFamily="34" charset="0"/>
            </a:endParaRPr>
          </a:p>
        </p:txBody>
      </p:sp>
      <p:sp>
        <p:nvSpPr>
          <p:cNvPr id="3" name="Content Placeholder 2"/>
          <p:cNvSpPr>
            <a:spLocks noGrp="1"/>
          </p:cNvSpPr>
          <p:nvPr>
            <p:ph idx="1"/>
          </p:nvPr>
        </p:nvSpPr>
        <p:spPr>
          <a:xfrm>
            <a:off x="228600" y="1447800"/>
            <a:ext cx="8748464" cy="1143000"/>
          </a:xfrm>
        </p:spPr>
        <p:txBody>
          <a:bodyPr>
            <a:normAutofit/>
          </a:bodyPr>
          <a:lstStyle/>
          <a:p>
            <a:pPr algn="l" rtl="0"/>
            <a:r>
              <a:rPr lang="en-US" sz="3200" b="1" dirty="0" smtClean="0"/>
              <a:t>Reaching the goal</a:t>
            </a:r>
            <a:r>
              <a:rPr lang="en-US" sz="3200" dirty="0" smtClean="0"/>
              <a:t> = Earn the right to carry out </a:t>
            </a:r>
            <a:r>
              <a:rPr lang="en-US" sz="3200" b="1" dirty="0" smtClean="0"/>
              <a:t>projects</a:t>
            </a:r>
            <a:endParaRPr lang="en-US" sz="3200" dirty="0" smtClean="0"/>
          </a:p>
          <a:p>
            <a:pPr algn="l" rtl="0">
              <a:buNone/>
            </a:pPr>
            <a:endParaRPr lang="en-US" dirty="0" smtClean="0"/>
          </a:p>
        </p:txBody>
      </p:sp>
      <p:sp>
        <p:nvSpPr>
          <p:cNvPr id="6" name="Slide Number Placeholder 5"/>
          <p:cNvSpPr>
            <a:spLocks noGrp="1"/>
          </p:cNvSpPr>
          <p:nvPr>
            <p:ph type="sldNum" sz="quarter" idx="12"/>
          </p:nvPr>
        </p:nvSpPr>
        <p:spPr/>
        <p:txBody>
          <a:bodyPr/>
          <a:lstStyle/>
          <a:p>
            <a:fld id="{70976B79-0DD0-4D71-841F-0C38EA70C66A}" type="slidenum">
              <a:rPr lang="he-IL" smtClean="0"/>
              <a:pPr/>
              <a:t>7</a:t>
            </a:fld>
            <a:endParaRPr lang="en-US"/>
          </a:p>
        </p:txBody>
      </p:sp>
      <p:pic>
        <p:nvPicPr>
          <p:cNvPr id="4" name="Picture 2"/>
          <p:cNvPicPr>
            <a:picLocks noChangeAspect="1" noChangeArrowheads="1"/>
          </p:cNvPicPr>
          <p:nvPr/>
        </p:nvPicPr>
        <p:blipFill>
          <a:blip r:embed="rId2" cstate="print"/>
          <a:srcRect/>
          <a:stretch>
            <a:fillRect/>
          </a:stretch>
        </p:blipFill>
        <p:spPr bwMode="auto">
          <a:xfrm>
            <a:off x="1547664" y="2626928"/>
            <a:ext cx="3929120" cy="3948286"/>
          </a:xfrm>
          <a:prstGeom prst="rect">
            <a:avLst/>
          </a:prstGeom>
          <a:noFill/>
          <a:ln w="9525">
            <a:noFill/>
            <a:miter lim="800000"/>
            <a:headEnd/>
            <a:tailEnd/>
          </a:ln>
        </p:spPr>
      </p:pic>
      <p:sp>
        <p:nvSpPr>
          <p:cNvPr id="5" name="Rounded Rectangular Callout 4"/>
          <p:cNvSpPr/>
          <p:nvPr/>
        </p:nvSpPr>
        <p:spPr>
          <a:xfrm>
            <a:off x="152400" y="4653136"/>
            <a:ext cx="1728192" cy="576064"/>
          </a:xfrm>
          <a:prstGeom prst="wedgeRoundRectCallout">
            <a:avLst>
              <a:gd name="adj1" fmla="val 90836"/>
              <a:gd name="adj2" fmla="val 15699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sz="2000" dirty="0" smtClean="0">
                <a:solidFill>
                  <a:schemeClr val="tx1"/>
                </a:solidFill>
              </a:rPr>
              <a:t>I’m Bidder 3</a:t>
            </a:r>
            <a:endParaRPr lang="en-US" sz="2000" dirty="0">
              <a:solidFill>
                <a:schemeClr val="tx1"/>
              </a:solidFill>
            </a:endParaRPr>
          </a:p>
        </p:txBody>
      </p:sp>
      <p:sp>
        <p:nvSpPr>
          <p:cNvPr id="7" name="Rounded Rectangular Callout 6"/>
          <p:cNvSpPr/>
          <p:nvPr/>
        </p:nvSpPr>
        <p:spPr>
          <a:xfrm>
            <a:off x="5664696" y="3657600"/>
            <a:ext cx="1728192" cy="576064"/>
          </a:xfrm>
          <a:prstGeom prst="wedgeRoundRectCallout">
            <a:avLst>
              <a:gd name="adj1" fmla="val -190314"/>
              <a:gd name="adj2" fmla="val 13807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sz="2000" dirty="0" smtClean="0">
                <a:solidFill>
                  <a:schemeClr val="tx1"/>
                </a:solidFill>
              </a:rPr>
              <a:t>I’m Bidder 1</a:t>
            </a:r>
            <a:endParaRPr lang="en-US" sz="2000" dirty="0">
              <a:solidFill>
                <a:schemeClr val="tx1"/>
              </a:solidFill>
            </a:endParaRPr>
          </a:p>
        </p:txBody>
      </p:sp>
    </p:spTree>
    <p:extLst>
      <p:ext uri="{BB962C8B-B14F-4D97-AF65-F5344CB8AC3E}">
        <p14:creationId xmlns:p14="http://schemas.microsoft.com/office/powerpoint/2010/main" val="24314726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0"/>
            <a:r>
              <a:rPr lang="en-US" b="1" dirty="0" smtClean="0">
                <a:latin typeface="Calibri" pitchFamily="34" charset="0"/>
              </a:rPr>
              <a:t>Exchanging Phase</a:t>
            </a:r>
            <a:br>
              <a:rPr lang="en-US" b="1" dirty="0" smtClean="0">
                <a:latin typeface="Calibri" pitchFamily="34" charset="0"/>
              </a:rPr>
            </a:br>
            <a:endParaRPr lang="en-US" b="1" dirty="0">
              <a:latin typeface="Calibri" pitchFamily="34" charset="0"/>
            </a:endParaRPr>
          </a:p>
        </p:txBody>
      </p:sp>
      <p:sp>
        <p:nvSpPr>
          <p:cNvPr id="3" name="Content Placeholder 2"/>
          <p:cNvSpPr>
            <a:spLocks noGrp="1"/>
          </p:cNvSpPr>
          <p:nvPr>
            <p:ph sz="half" idx="1"/>
          </p:nvPr>
        </p:nvSpPr>
        <p:spPr>
          <a:xfrm>
            <a:off x="476918" y="1412776"/>
            <a:ext cx="4690864" cy="4525963"/>
          </a:xfrm>
        </p:spPr>
        <p:txBody>
          <a:bodyPr>
            <a:normAutofit/>
          </a:bodyPr>
          <a:lstStyle/>
          <a:p>
            <a:pPr algn="l" rtl="0"/>
            <a:r>
              <a:rPr lang="en-US" sz="2800" dirty="0" smtClean="0"/>
              <a:t>In this phase all players can exchange messages or send chips to any other player</a:t>
            </a:r>
          </a:p>
          <a:p>
            <a:pPr algn="l" rtl="0"/>
            <a:endParaRPr lang="en-US" dirty="0" smtClean="0"/>
          </a:p>
          <a:p>
            <a:pPr algn="l" rtl="0"/>
            <a:r>
              <a:rPr lang="en-US" sz="2800" dirty="0" smtClean="0"/>
              <a:t>Messages and</a:t>
            </a:r>
            <a:br>
              <a:rPr lang="en-US" sz="2800" dirty="0" smtClean="0"/>
            </a:br>
            <a:r>
              <a:rPr lang="en-US" sz="2800" dirty="0" smtClean="0"/>
              <a:t>chip exchange </a:t>
            </a:r>
            <a:br>
              <a:rPr lang="en-US" sz="2800" dirty="0" smtClean="0"/>
            </a:br>
            <a:r>
              <a:rPr lang="en-US" sz="2800" dirty="0" smtClean="0"/>
              <a:t>are private</a:t>
            </a:r>
            <a:br>
              <a:rPr lang="en-US" sz="2800" dirty="0" smtClean="0"/>
            </a:br>
            <a:r>
              <a:rPr lang="en-US" sz="2800" dirty="0" smtClean="0"/>
              <a:t>and not observed </a:t>
            </a:r>
            <a:br>
              <a:rPr lang="en-US" sz="2800" dirty="0" smtClean="0"/>
            </a:br>
            <a:r>
              <a:rPr lang="en-US" sz="2800" dirty="0" smtClean="0"/>
              <a:t>by other players</a:t>
            </a:r>
            <a:endParaRPr lang="en-US" sz="2800" dirty="0"/>
          </a:p>
        </p:txBody>
      </p:sp>
      <p:sp>
        <p:nvSpPr>
          <p:cNvPr id="4" name="Slide Number Placeholder 3"/>
          <p:cNvSpPr>
            <a:spLocks noGrp="1"/>
          </p:cNvSpPr>
          <p:nvPr>
            <p:ph type="sldNum" sz="quarter" idx="12"/>
          </p:nvPr>
        </p:nvSpPr>
        <p:spPr/>
        <p:txBody>
          <a:bodyPr/>
          <a:lstStyle/>
          <a:p>
            <a:fld id="{2518A6EB-A327-42C3-8632-4F3C4C06ECCD}" type="slidenum">
              <a:rPr lang="he-IL" smtClean="0"/>
              <a:pPr/>
              <a:t>8</a:t>
            </a:fld>
            <a:endParaRPr lang="en-US"/>
          </a:p>
        </p:txBody>
      </p:sp>
      <p:pic>
        <p:nvPicPr>
          <p:cNvPr id="8194" name="Picture 2"/>
          <p:cNvPicPr>
            <a:picLocks noChangeAspect="1" noChangeArrowheads="1"/>
          </p:cNvPicPr>
          <p:nvPr/>
        </p:nvPicPr>
        <p:blipFill>
          <a:blip r:embed="rId2" cstate="print"/>
          <a:srcRect/>
          <a:stretch>
            <a:fillRect/>
          </a:stretch>
        </p:blipFill>
        <p:spPr bwMode="auto">
          <a:xfrm>
            <a:off x="5364088" y="1268760"/>
            <a:ext cx="3558332" cy="5386191"/>
          </a:xfrm>
          <a:prstGeom prst="rect">
            <a:avLst/>
          </a:prstGeom>
          <a:noFill/>
          <a:ln w="9525">
            <a:noFill/>
            <a:miter lim="800000"/>
            <a:headEnd/>
            <a:tailEnd/>
          </a:ln>
        </p:spPr>
      </p:pic>
      <p:sp>
        <p:nvSpPr>
          <p:cNvPr id="6" name="Rounded Rectangular Callout 5"/>
          <p:cNvSpPr/>
          <p:nvPr/>
        </p:nvSpPr>
        <p:spPr>
          <a:xfrm>
            <a:off x="3491880" y="5301208"/>
            <a:ext cx="1800200" cy="792088"/>
          </a:xfrm>
          <a:prstGeom prst="wedgeRoundRectCallout">
            <a:avLst>
              <a:gd name="adj1" fmla="val 158590"/>
              <a:gd name="adj2" fmla="val 3393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algn="ctr"/>
            <a:r>
              <a:rPr lang="en-US" dirty="0" smtClean="0">
                <a:solidFill>
                  <a:schemeClr val="tx1"/>
                </a:solidFill>
              </a:rPr>
              <a:t>You can send a private message to a player</a:t>
            </a:r>
            <a:endParaRPr lang="en-US" dirty="0">
              <a:solidFill>
                <a:schemeClr val="tx1"/>
              </a:solidFill>
            </a:endParaRPr>
          </a:p>
        </p:txBody>
      </p:sp>
      <p:sp>
        <p:nvSpPr>
          <p:cNvPr id="7" name="Rounded Rectangular Callout 6"/>
          <p:cNvSpPr/>
          <p:nvPr/>
        </p:nvSpPr>
        <p:spPr>
          <a:xfrm>
            <a:off x="3563888" y="3284984"/>
            <a:ext cx="1800200" cy="1440160"/>
          </a:xfrm>
          <a:prstGeom prst="wedgeRoundRectCallout">
            <a:avLst>
              <a:gd name="adj1" fmla="val 56520"/>
              <a:gd name="adj2" fmla="val 9553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algn="ctr"/>
            <a:r>
              <a:rPr lang="en-US" dirty="0" smtClean="0">
                <a:solidFill>
                  <a:schemeClr val="tx1"/>
                </a:solidFill>
              </a:rPr>
              <a:t>You can send chips to a player. In this example the player is about to send 2 green chips and 1 gray to Bidder #3</a:t>
            </a:r>
            <a:endParaRPr lang="en-US" dirty="0">
              <a:solidFill>
                <a:schemeClr val="tx1"/>
              </a:solidFill>
            </a:endParaRPr>
          </a:p>
        </p:txBody>
      </p:sp>
    </p:spTree>
    <p:extLst>
      <p:ext uri="{BB962C8B-B14F-4D97-AF65-F5344CB8AC3E}">
        <p14:creationId xmlns:p14="http://schemas.microsoft.com/office/powerpoint/2010/main" val="4585292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0"/>
            <a:r>
              <a:rPr lang="en-US" b="1" dirty="0" smtClean="0">
                <a:latin typeface="Calibri" pitchFamily="34" charset="0"/>
              </a:rPr>
              <a:t>Score</a:t>
            </a:r>
            <a:br>
              <a:rPr lang="en-US" b="1" dirty="0" smtClean="0">
                <a:latin typeface="Calibri" pitchFamily="34" charset="0"/>
              </a:rPr>
            </a:br>
            <a:endParaRPr lang="en-US" b="1" dirty="0">
              <a:latin typeface="Calibri" pitchFamily="34" charset="0"/>
            </a:endParaRPr>
          </a:p>
        </p:txBody>
      </p:sp>
      <p:sp>
        <p:nvSpPr>
          <p:cNvPr id="3" name="Content Placeholder 2"/>
          <p:cNvSpPr>
            <a:spLocks noGrp="1"/>
          </p:cNvSpPr>
          <p:nvPr>
            <p:ph idx="1"/>
          </p:nvPr>
        </p:nvSpPr>
        <p:spPr>
          <a:xfrm>
            <a:off x="457200" y="1524000"/>
            <a:ext cx="8229600" cy="4800600"/>
          </a:xfrm>
        </p:spPr>
        <p:txBody>
          <a:bodyPr>
            <a:normAutofit fontScale="92500" lnSpcReduction="20000"/>
          </a:bodyPr>
          <a:lstStyle/>
          <a:p>
            <a:pPr algn="l" rtl="0"/>
            <a:r>
              <a:rPr lang="en-US" sz="3000" dirty="0" smtClean="0"/>
              <a:t>Players</a:t>
            </a:r>
            <a:r>
              <a:rPr lang="en-US" sz="3000" b="1" dirty="0" smtClean="0"/>
              <a:t> </a:t>
            </a:r>
            <a:r>
              <a:rPr lang="en-US" sz="3000" dirty="0" smtClean="0"/>
              <a:t>get </a:t>
            </a:r>
            <a:r>
              <a:rPr lang="en-US" sz="3000" u="sng" dirty="0"/>
              <a:t>1 point </a:t>
            </a:r>
            <a:r>
              <a:rPr lang="en-US" sz="3000" dirty="0" smtClean="0"/>
              <a:t>for </a:t>
            </a:r>
            <a:r>
              <a:rPr lang="en-US" sz="3000" dirty="0"/>
              <a:t>every chip they have left at the end of the </a:t>
            </a:r>
            <a:r>
              <a:rPr lang="en-US" sz="3000" dirty="0" smtClean="0"/>
              <a:t>round</a:t>
            </a:r>
          </a:p>
          <a:p>
            <a:pPr algn="l" rtl="0"/>
            <a:endParaRPr lang="en-US" sz="3000" dirty="0" smtClean="0"/>
          </a:p>
          <a:p>
            <a:pPr algn="l" rtl="0"/>
            <a:r>
              <a:rPr lang="en-US" sz="3000" dirty="0"/>
              <a:t>If the </a:t>
            </a:r>
            <a:r>
              <a:rPr lang="en-US" sz="3000" dirty="0" smtClean="0"/>
              <a:t>auction winner can </a:t>
            </a:r>
            <a:r>
              <a:rPr lang="en-US" sz="3000" b="1" dirty="0"/>
              <a:t>reach the goal</a:t>
            </a:r>
            <a:r>
              <a:rPr lang="en-US" sz="3000" dirty="0"/>
              <a:t>, he gets </a:t>
            </a:r>
            <a:r>
              <a:rPr lang="en-US" sz="3000" dirty="0" smtClean="0"/>
              <a:t/>
            </a:r>
            <a:br>
              <a:rPr lang="en-US" sz="3000" dirty="0" smtClean="0"/>
            </a:br>
            <a:r>
              <a:rPr lang="en-US" sz="3000" u="sng" dirty="0" smtClean="0"/>
              <a:t>100 points</a:t>
            </a:r>
            <a:r>
              <a:rPr lang="en-US" sz="3000" dirty="0" smtClean="0"/>
              <a:t> bonus</a:t>
            </a:r>
          </a:p>
          <a:p>
            <a:pPr algn="l" rtl="0"/>
            <a:endParaRPr lang="en-US" sz="3000" dirty="0" smtClean="0"/>
          </a:p>
          <a:p>
            <a:pPr algn="l" rtl="0"/>
            <a:r>
              <a:rPr lang="en-US" sz="3000" dirty="0"/>
              <a:t>The auctioneer gets </a:t>
            </a:r>
            <a:r>
              <a:rPr lang="en-US" sz="3000" u="sng" dirty="0" smtClean="0"/>
              <a:t>5-points</a:t>
            </a:r>
            <a:r>
              <a:rPr lang="en-US" sz="3000" dirty="0" smtClean="0"/>
              <a:t> bonus </a:t>
            </a:r>
            <a:r>
              <a:rPr lang="en-US" sz="3000" dirty="0"/>
              <a:t>if the winner is able to reach the </a:t>
            </a:r>
            <a:r>
              <a:rPr lang="en-US" sz="3000" dirty="0" smtClean="0"/>
              <a:t>goal</a:t>
            </a:r>
          </a:p>
          <a:p>
            <a:pPr algn="l" rtl="0"/>
            <a:endParaRPr lang="en-US" sz="3000" dirty="0" smtClean="0"/>
          </a:p>
          <a:p>
            <a:pPr algn="l" rtl="0"/>
            <a:r>
              <a:rPr lang="en-US" sz="3000" dirty="0"/>
              <a:t>The winning </a:t>
            </a:r>
            <a:r>
              <a:rPr lang="en-US" sz="3000" b="1" dirty="0"/>
              <a:t>bid</a:t>
            </a:r>
            <a:r>
              <a:rPr lang="en-US" sz="3000" dirty="0"/>
              <a:t> is paid to </a:t>
            </a:r>
            <a:r>
              <a:rPr lang="en-US" sz="3000" dirty="0" smtClean="0"/>
              <a:t>the </a:t>
            </a:r>
            <a:r>
              <a:rPr lang="en-US" sz="3000" b="1" dirty="0" smtClean="0"/>
              <a:t>government</a:t>
            </a:r>
            <a:r>
              <a:rPr lang="en-US" sz="3000" dirty="0"/>
              <a:t>, not the </a:t>
            </a:r>
            <a:r>
              <a:rPr lang="en-US" sz="3000" b="1" dirty="0" smtClean="0"/>
              <a:t>auctioneer</a:t>
            </a:r>
            <a:endParaRPr lang="en-US" sz="3000" dirty="0"/>
          </a:p>
          <a:p>
            <a:pPr algn="l" rtl="0"/>
            <a:endParaRPr lang="en-US" dirty="0"/>
          </a:p>
          <a:p>
            <a:pPr algn="l" rtl="0"/>
            <a:endParaRPr lang="en-US" dirty="0" smtClean="0"/>
          </a:p>
          <a:p>
            <a:pPr algn="l" rtl="0">
              <a:buNone/>
            </a:pPr>
            <a:endParaRPr lang="en-US" dirty="0"/>
          </a:p>
          <a:p>
            <a:pPr algn="l" rtl="0">
              <a:buNone/>
            </a:pPr>
            <a:endParaRPr lang="en-US" dirty="0"/>
          </a:p>
        </p:txBody>
      </p:sp>
      <p:sp>
        <p:nvSpPr>
          <p:cNvPr id="4" name="Slide Number Placeholder 3"/>
          <p:cNvSpPr>
            <a:spLocks noGrp="1"/>
          </p:cNvSpPr>
          <p:nvPr>
            <p:ph type="sldNum" sz="quarter" idx="12"/>
          </p:nvPr>
        </p:nvSpPr>
        <p:spPr/>
        <p:txBody>
          <a:bodyPr/>
          <a:lstStyle/>
          <a:p>
            <a:fld id="{70976B79-0DD0-4D71-841F-0C38EA70C66A}" type="slidenum">
              <a:rPr lang="he-IL" smtClean="0"/>
              <a:pPr/>
              <a:t>9</a:t>
            </a:fld>
            <a:endParaRPr lang="en-US"/>
          </a:p>
        </p:txBody>
      </p:sp>
    </p:spTree>
    <p:extLst>
      <p:ext uri="{BB962C8B-B14F-4D97-AF65-F5344CB8AC3E}">
        <p14:creationId xmlns:p14="http://schemas.microsoft.com/office/powerpoint/2010/main" val="75212261"/>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31562</TotalTime>
  <Words>1404</Words>
  <Application>Microsoft Office PowerPoint</Application>
  <PresentationFormat>On-screen Show (4:3)</PresentationFormat>
  <Paragraphs>369</Paragraphs>
  <Slides>37</Slides>
  <Notes>20</Notes>
  <HiddenSlides>0</HiddenSlides>
  <MMClips>0</MMClips>
  <ScaleCrop>false</ScaleCrop>
  <HeadingPairs>
    <vt:vector size="6" baseType="variant">
      <vt:variant>
        <vt:lpstr>Theme</vt:lpstr>
      </vt:variant>
      <vt:variant>
        <vt:i4>2</vt:i4>
      </vt:variant>
      <vt:variant>
        <vt:lpstr>Embedded OLE Servers</vt:lpstr>
      </vt:variant>
      <vt:variant>
        <vt:i4>0</vt:i4>
      </vt:variant>
      <vt:variant>
        <vt:lpstr>Slide Titles</vt:lpstr>
      </vt:variant>
      <vt:variant>
        <vt:i4>37</vt:i4>
      </vt:variant>
    </vt:vector>
  </HeadingPairs>
  <TitlesOfParts>
    <vt:vector size="39" baseType="lpstr">
      <vt:lpstr>Custom Design</vt:lpstr>
      <vt:lpstr>Flow</vt:lpstr>
      <vt:lpstr>    Intelligent Systems for Homeland Security  Sarit Kraus Dept of Computer Science Bar-Ilan University Israel   </vt:lpstr>
      <vt:lpstr>A Study of Corruption in  Different Cultures</vt:lpstr>
      <vt:lpstr>Motivation</vt:lpstr>
      <vt:lpstr>Corruption Index </vt:lpstr>
      <vt:lpstr>The Olympic Game</vt:lpstr>
      <vt:lpstr>An Experimental Test-Bed</vt:lpstr>
      <vt:lpstr>The Game Board </vt:lpstr>
      <vt:lpstr>Exchanging Phase </vt:lpstr>
      <vt:lpstr>Score </vt:lpstr>
      <vt:lpstr>Corruption Definition</vt:lpstr>
      <vt:lpstr>Frequency of Corruption </vt:lpstr>
      <vt:lpstr>Score Comparison </vt:lpstr>
      <vt:lpstr>Bribery Amounts </vt:lpstr>
      <vt:lpstr>Corruption Game – Open Questions </vt:lpstr>
      <vt:lpstr>Motivation: Training People </vt:lpstr>
      <vt:lpstr>CT Game</vt:lpstr>
      <vt:lpstr>The PURB-Agent</vt:lpstr>
      <vt:lpstr>Hypothesizes  </vt:lpstr>
      <vt:lpstr>PURB vs People in Lebanon &amp; US</vt:lpstr>
      <vt:lpstr>Reliability Measures </vt:lpstr>
      <vt:lpstr>Reliability Measures </vt:lpstr>
      <vt:lpstr>Reliability Measures </vt:lpstr>
      <vt:lpstr>Reliability Measures </vt:lpstr>
      <vt:lpstr>Learning culture vs  Programming ahead of Time</vt:lpstr>
      <vt:lpstr>Personality, Adaptive Learning  (PAL) Agent</vt:lpstr>
      <vt:lpstr>Personality, Adaptive Learning  (PAL) Agent</vt:lpstr>
      <vt:lpstr>Pal vs Humans</vt:lpstr>
      <vt:lpstr>Open Questions </vt:lpstr>
      <vt:lpstr>Virtual Suspects for Investigation Training </vt:lpstr>
      <vt:lpstr>Main Goal: Virtual Suspect</vt:lpstr>
      <vt:lpstr>Virtual Suspect (VS)</vt:lpstr>
      <vt:lpstr>Psychology Based Virtual Suspect (VS) State Model </vt:lpstr>
      <vt:lpstr>The Process of Answering a Question</vt:lpstr>
      <vt:lpstr>Conclusion: New Approach for Teams  of One Operator and Multiple Robots</vt:lpstr>
      <vt:lpstr>PowerPoint Presentation</vt:lpstr>
      <vt:lpstr>Collaborators</vt:lpstr>
      <vt:lpstr>Teamcore 2013-2014</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 Proposal Business Intelligence  to Quickly Model Data</dc:title>
  <dc:creator>Avi Rosenfeld</dc:creator>
  <cp:lastModifiedBy>user</cp:lastModifiedBy>
  <cp:revision>597</cp:revision>
  <dcterms:created xsi:type="dcterms:W3CDTF">2009-09-02T05:54:12Z</dcterms:created>
  <dcterms:modified xsi:type="dcterms:W3CDTF">2014-06-14T17:50:11Z</dcterms:modified>
</cp:coreProperties>
</file>