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648" r:id="rId2"/>
    <p:sldId id="682" r:id="rId3"/>
    <p:sldId id="649" r:id="rId4"/>
    <p:sldId id="466" r:id="rId5"/>
    <p:sldId id="650" r:id="rId6"/>
    <p:sldId id="685" r:id="rId7"/>
    <p:sldId id="469" r:id="rId8"/>
    <p:sldId id="680" r:id="rId9"/>
    <p:sldId id="687" r:id="rId10"/>
    <p:sldId id="471" r:id="rId11"/>
    <p:sldId id="683" r:id="rId12"/>
    <p:sldId id="686" r:id="rId13"/>
    <p:sldId id="643" r:id="rId14"/>
    <p:sldId id="679" r:id="rId15"/>
    <p:sldId id="644" r:id="rId16"/>
    <p:sldId id="652" r:id="rId17"/>
    <p:sldId id="670" r:id="rId18"/>
    <p:sldId id="653" r:id="rId19"/>
    <p:sldId id="673" r:id="rId20"/>
    <p:sldId id="658" r:id="rId21"/>
    <p:sldId id="674" r:id="rId22"/>
    <p:sldId id="660" r:id="rId23"/>
    <p:sldId id="675" r:id="rId24"/>
    <p:sldId id="661" r:id="rId25"/>
    <p:sldId id="676" r:id="rId26"/>
    <p:sldId id="688" r:id="rId27"/>
    <p:sldId id="677" r:id="rId28"/>
    <p:sldId id="664" r:id="rId29"/>
    <p:sldId id="689" r:id="rId30"/>
    <p:sldId id="668" r:id="rId31"/>
    <p:sldId id="681" r:id="rId32"/>
    <p:sldId id="669" r:id="rId33"/>
    <p:sldId id="638" r:id="rId34"/>
    <p:sldId id="64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4" autoAdjust="0"/>
    <p:restoredTop sz="94660"/>
  </p:normalViewPr>
  <p:slideViewPr>
    <p:cSldViewPr>
      <p:cViewPr varScale="1">
        <p:scale>
          <a:sx n="85" d="100"/>
          <a:sy n="8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M\trust\HumanModeling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M\trust\HumanModeling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M\trust\HumanModeling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M\trust\HumanModeling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M\trust\HumanModeling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HumanModeling!$B$12</c:f>
              <c:strCache>
                <c:ptCount val="1"/>
                <c:pt idx="0">
                  <c:v>Prediction</c:v>
                </c:pt>
              </c:strCache>
            </c:strRef>
          </c:tx>
          <c:invertIfNegative val="0"/>
          <c:cat>
            <c:strRef>
              <c:f>HumanModeling!$A$13:$A$16</c:f>
              <c:strCache>
                <c:ptCount val="4"/>
                <c:pt idx="0">
                  <c:v>Rational</c:v>
                </c:pt>
                <c:pt idx="1">
                  <c:v>Exponential Smoothing</c:v>
                </c:pt>
                <c:pt idx="2">
                  <c:v>Hyperbolic Discounting</c:v>
                </c:pt>
                <c:pt idx="3">
                  <c:v>Short Memory</c:v>
                </c:pt>
              </c:strCache>
            </c:strRef>
          </c:cat>
          <c:val>
            <c:numRef>
              <c:f>HumanModeling!$B$13:$B$16</c:f>
              <c:numCache>
                <c:formatCode>0.00%</c:formatCode>
                <c:ptCount val="4"/>
                <c:pt idx="0" formatCode="0%">
                  <c:v>0.45</c:v>
                </c:pt>
                <c:pt idx="1">
                  <c:v>0.62860000000000005</c:v>
                </c:pt>
                <c:pt idx="2">
                  <c:v>0.64170000000000005</c:v>
                </c:pt>
                <c:pt idx="3">
                  <c:v>0.60329999999999995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41344"/>
        <c:axId val="120229248"/>
      </c:barChart>
      <c:catAx>
        <c:axId val="93241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he-IL"/>
          </a:p>
        </c:txPr>
        <c:crossAx val="120229248"/>
        <c:crosses val="autoZero"/>
        <c:auto val="1"/>
        <c:lblAlgn val="ctr"/>
        <c:lblOffset val="100"/>
        <c:noMultiLvlLbl val="0"/>
      </c:catAx>
      <c:valAx>
        <c:axId val="120229248"/>
        <c:scaling>
          <c:orientation val="minMax"/>
          <c:min val="0.30000000000000027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he-IL"/>
          </a:p>
        </c:txPr>
        <c:crossAx val="9324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[HumanModelingRes.xlsx]HumanModeling!$B$1</c:f>
              <c:strCache>
                <c:ptCount val="1"/>
                <c:pt idx="0">
                  <c:v>Negative Log-likelihood</c:v>
                </c:pt>
              </c:strCache>
            </c:strRef>
          </c:tx>
          <c:invertIfNegative val="0"/>
          <c:cat>
            <c:strRef>
              <c:f>[HumanModelingRes.xlsx]HumanModeling!$A$2:$A$4</c:f>
              <c:strCache>
                <c:ptCount val="3"/>
                <c:pt idx="0">
                  <c:v>Exponential Smoothing</c:v>
                </c:pt>
                <c:pt idx="1">
                  <c:v>Hyperbolic Discounting</c:v>
                </c:pt>
                <c:pt idx="2">
                  <c:v>Short Memory</c:v>
                </c:pt>
              </c:strCache>
            </c:strRef>
          </c:cat>
          <c:val>
            <c:numRef>
              <c:f>[HumanModelingRes.xlsx]HumanModeling!$B$2:$B$4</c:f>
              <c:numCache>
                <c:formatCode>General</c:formatCode>
                <c:ptCount val="3"/>
                <c:pt idx="0">
                  <c:v>172.2</c:v>
                </c:pt>
                <c:pt idx="1">
                  <c:v>169.4</c:v>
                </c:pt>
                <c:pt idx="2">
                  <c:v>186.9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42880"/>
        <c:axId val="147041088"/>
      </c:barChart>
      <c:catAx>
        <c:axId val="93242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he-IL"/>
          </a:p>
        </c:txPr>
        <c:crossAx val="147041088"/>
        <c:crosses val="autoZero"/>
        <c:auto val="1"/>
        <c:lblAlgn val="ctr"/>
        <c:lblOffset val="100"/>
        <c:noMultiLvlLbl val="0"/>
      </c:catAx>
      <c:valAx>
        <c:axId val="147041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he-IL"/>
          </a:p>
        </c:txPr>
        <c:crossAx val="93242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Average Fuel Consumption Under </a:t>
            </a:r>
            <a:r>
              <a:rPr lang="en-US" sz="2800" baseline="0"/>
              <a:t>Hyperbolic User Modeling</a:t>
            </a:r>
            <a:endParaRPr lang="en-US" sz="2800"/>
          </a:p>
        </c:rich>
      </c:tx>
      <c:layout>
        <c:manualLayout>
          <c:xMode val="edge"/>
          <c:yMode val="edge"/>
          <c:x val="8.3834937299504225E-2"/>
          <c:y val="3.3333333333333333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ProvidingAdvice!$C$1</c:f>
              <c:strCache>
                <c:ptCount val="1"/>
                <c:pt idx="0">
                  <c:v>Bounded Rational</c:v>
                </c:pt>
              </c:strCache>
            </c:strRef>
          </c:tx>
          <c:invertIfNegative val="0"/>
          <c:errBars>
            <c:errBarType val="both"/>
            <c:errValType val="fixedVal"/>
            <c:noEndCap val="0"/>
            <c:val val="1.0000000000000007E-2"/>
          </c:errBars>
          <c:cat>
            <c:strRef>
              <c:f>ProvidingAdvice!$B$2:$B$5</c:f>
              <c:strCache>
                <c:ptCount val="4"/>
                <c:pt idx="0">
                  <c:v>Random</c:v>
                </c:pt>
                <c:pt idx="1">
                  <c:v>Sigma</c:v>
                </c:pt>
                <c:pt idx="2">
                  <c:v>Monte Carlo</c:v>
                </c:pt>
                <c:pt idx="3">
                  <c:v>USA</c:v>
                </c:pt>
              </c:strCache>
            </c:strRef>
          </c:cat>
          <c:val>
            <c:numRef>
              <c:f>ProvidingAdvice!$C$2:$C$5</c:f>
              <c:numCache>
                <c:formatCode>General</c:formatCode>
                <c:ptCount val="4"/>
                <c:pt idx="0">
                  <c:v>3.06</c:v>
                </c:pt>
                <c:pt idx="1">
                  <c:v>2.9620000000000002</c:v>
                </c:pt>
                <c:pt idx="2">
                  <c:v>2.8959999999999999</c:v>
                </c:pt>
                <c:pt idx="3">
                  <c:v>2.76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82464"/>
        <c:axId val="42184064"/>
      </c:barChart>
      <c:catAx>
        <c:axId val="771824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he-IL"/>
          </a:p>
        </c:txPr>
        <c:crossAx val="42184064"/>
        <c:crosses val="autoZero"/>
        <c:auto val="1"/>
        <c:lblAlgn val="ctr"/>
        <c:lblOffset val="100"/>
        <c:noMultiLvlLbl val="0"/>
      </c:catAx>
      <c:valAx>
        <c:axId val="42184064"/>
        <c:scaling>
          <c:orientation val="minMax"/>
          <c:max val="3.2"/>
          <c:min val="2.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he-IL"/>
          </a:p>
        </c:txPr>
        <c:crossAx val="77182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Average Fuel Consumption Independent Environment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ExpRes!$C$1</c:f>
              <c:strCache>
                <c:ptCount val="1"/>
                <c:pt idx="0">
                  <c:v>Fuel Consumption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ExpRes!$B$2:$B$3</c:f>
              <c:strCache>
                <c:ptCount val="2"/>
                <c:pt idx="0">
                  <c:v>rational weight</c:v>
                </c:pt>
                <c:pt idx="1">
                  <c:v>USA</c:v>
                </c:pt>
              </c:strCache>
            </c:strRef>
          </c:cat>
          <c:val>
            <c:numRef>
              <c:f>ExpRes!$C$2:$C$3</c:f>
              <c:numCache>
                <c:formatCode>General</c:formatCode>
                <c:ptCount val="2"/>
                <c:pt idx="0">
                  <c:v>2.024</c:v>
                </c:pt>
                <c:pt idx="1">
                  <c:v>1.929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48320"/>
        <c:axId val="219371136"/>
      </c:barChart>
      <c:catAx>
        <c:axId val="15064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he-IL"/>
          </a:p>
        </c:txPr>
        <c:crossAx val="219371136"/>
        <c:crosses val="autoZero"/>
        <c:auto val="1"/>
        <c:lblAlgn val="ctr"/>
        <c:lblOffset val="100"/>
        <c:noMultiLvlLbl val="0"/>
      </c:catAx>
      <c:valAx>
        <c:axId val="21937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5064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Average Fuel </a:t>
            </a:r>
            <a:r>
              <a:rPr lang="en-US" sz="2400" dirty="0" smtClean="0"/>
              <a:t>Consumption -</a:t>
            </a:r>
            <a:r>
              <a:rPr lang="en-US" sz="2800" baseline="0" dirty="0" smtClean="0"/>
              <a:t>  </a:t>
            </a:r>
            <a:r>
              <a:rPr lang="en-US" sz="2400" baseline="0" dirty="0" smtClean="0"/>
              <a:t>Dependent </a:t>
            </a:r>
            <a:r>
              <a:rPr lang="en-US" sz="2400" baseline="0" dirty="0"/>
              <a:t>Environment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errBars>
            <c:errBarType val="both"/>
            <c:errValType val="stdErr"/>
            <c:noEndCap val="0"/>
          </c:errBars>
          <c:cat>
            <c:strRef>
              <c:f>ExpRes!$B$4:$B$5</c:f>
              <c:strCache>
                <c:ptCount val="2"/>
                <c:pt idx="0">
                  <c:v>rational weight</c:v>
                </c:pt>
                <c:pt idx="1">
                  <c:v>USA</c:v>
                </c:pt>
              </c:strCache>
            </c:strRef>
          </c:cat>
          <c:val>
            <c:numRef>
              <c:f>ExpRes!$C$4:$C$5</c:f>
              <c:numCache>
                <c:formatCode>General</c:formatCode>
                <c:ptCount val="2"/>
                <c:pt idx="0">
                  <c:v>7.423</c:v>
                </c:pt>
                <c:pt idx="1">
                  <c:v>7.2359999999999998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48832"/>
        <c:axId val="225478336"/>
      </c:barChart>
      <c:catAx>
        <c:axId val="150648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he-IL"/>
          </a:p>
        </c:txPr>
        <c:crossAx val="225478336"/>
        <c:crosses val="autoZero"/>
        <c:auto val="1"/>
        <c:lblAlgn val="ctr"/>
        <c:lblOffset val="100"/>
        <c:noMultiLvlLbl val="0"/>
      </c:catAx>
      <c:valAx>
        <c:axId val="225478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he-IL"/>
          </a:p>
        </c:txPr>
        <c:crossAx val="150648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52CC69-797E-43F4-877B-3369480CFA67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EDC9312-C8AA-4893-8B68-67CCE22049FE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0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81D47-512B-4C39-BC05-E3BD5680C0A4}" type="slidenum">
              <a:rPr lang="he-IL" smtClean="0"/>
              <a:pPr/>
              <a:t>11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906DEC-9B7F-4F0D-AC69-05C27909C0C0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99FC37-8B9E-4D91-A886-6458AA2FFEC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00D2-935F-47E5-8E8F-9E42039D8011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9B7B9-5FB1-497D-AC97-3A2E1F9080D2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7" name="Picture 6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B7B7-B66A-4C7A-A545-822FE855C8FB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F1CB-8425-4103-9BBA-F1F60B99CA27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7" name="Picture 6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8FE7-E83C-4C67-8E92-8B15F74E9D80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8" name="Picture 7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1CBC9C-AF6E-4A41-85E9-83FDE2D3A9A9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54E4E-60AB-4158-A3B3-587A3E56C98C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9" name="Picture 8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C5F4-147E-43AF-84CD-9D74E077BDE3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8A6EB-A327-42C3-8632-4F3C4C06ECCD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9" name="Picture 8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DB23-8523-4F39-B01B-1FFAFAE35DF6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B80CF-FA5F-494F-84D5-F071B3B25218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10" name="Picture 9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B595-6201-4C48-9A23-1A2F4F7A60E8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F0B92-0978-4ECA-85EF-A83EE21CC228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7" name="Picture 6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9444-0408-4324-9F23-DC2FD13F555D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307F6-D9F1-4609-B42B-40F096E9813F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5" name="Picture 4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0D24-50C3-4EB1-901A-023DB8983792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9EF2A-AF2A-4BA2-88A4-0DE8CBD10AB4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8" name="Picture 7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96C297-13FB-4ABE-8BE3-FDA4DF6A96DA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CF426-A172-4D6E-9EDA-AF44175448F5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14" name="Picture 13" descr="MAS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52CAA9-6F35-4387-A9BA-5BFCC463D3B8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01A3725-2CDC-4D81-9749-AD21EC7D40AA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22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23" r:id="rId9"/>
    <p:sldLayoutId id="2147483714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msymposium@paragon-ice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0" dirty="0"/>
              <a:t>Computer agents </a:t>
            </a:r>
            <a:r>
              <a:rPr lang="en-US" b="0" dirty="0" smtClean="0"/>
              <a:t>for human persuasion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 err="1"/>
              <a:t>Sarit</a:t>
            </a:r>
            <a:r>
              <a:rPr lang="en-US" sz="2800" dirty="0"/>
              <a:t> Kraus</a:t>
            </a:r>
            <a:br>
              <a:rPr lang="en-US" sz="2800" dirty="0"/>
            </a:br>
            <a:r>
              <a:rPr lang="en-US" sz="2800" dirty="0"/>
              <a:t>Bar-</a:t>
            </a:r>
            <a:r>
              <a:rPr lang="en-US" sz="2800" dirty="0" err="1"/>
              <a:t>Ilan</a:t>
            </a:r>
            <a:r>
              <a:rPr lang="en-US" sz="2800" dirty="0"/>
              <a:t> University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473797" y="5334000"/>
            <a:ext cx="4784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8" indent="0" algn="ctr" eaLnBrk="1" hangingPunct="1"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  <a:sym typeface="Times New Roman" pitchFamily="-107" charset="0"/>
              </a:rPr>
              <a:t>sarit@umiacs.umd.edu</a:t>
            </a:r>
            <a:endParaRPr lang="en-US" sz="3600" b="1" dirty="0" smtClean="0">
              <a:solidFill>
                <a:schemeClr val="bg1"/>
              </a:solidFill>
              <a:latin typeface="Courier New" pitchFamily="-107" charset="0"/>
              <a:sym typeface="Courier New" pitchFamily="-107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096000"/>
            <a:ext cx="6515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http://www.cs.biu.ac.il/~sarit/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http://erc.europa.eu/sites/default/files/content/ERC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74" y="35312"/>
            <a:ext cx="3488690" cy="188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14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9450"/>
            <a:ext cx="7924800" cy="650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60D8E-E684-4466-942E-A07EFF17E32C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878" y="857232"/>
            <a:ext cx="8501122" cy="56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lbow Connector 5"/>
          <p:cNvCxnSpPr/>
          <p:nvPr/>
        </p:nvCxnSpPr>
        <p:spPr bwMode="auto">
          <a:xfrm>
            <a:off x="3357554" y="2928934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138" y="6242050"/>
            <a:ext cx="587375" cy="488950"/>
          </a:xfr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924800" cy="6508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dirty="0" smtClean="0"/>
              <a:t>Culture sensitive agents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 smtClean="0"/>
              <a:t>The development of standardized agent to be used in the collection of data for studies on culture and </a:t>
            </a:r>
            <a:r>
              <a:rPr lang="en-US" sz="4000" dirty="0" smtClean="0"/>
              <a:t>negotiation. </a:t>
            </a:r>
            <a:endParaRPr lang="en-US" sz="4000" dirty="0" smtClean="0"/>
          </a:p>
        </p:txBody>
      </p:sp>
      <p:pic>
        <p:nvPicPr>
          <p:cNvPr id="5" name="Picture 4" descr="mich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857628"/>
            <a:ext cx="1955802" cy="2571768"/>
          </a:xfrm>
          <a:prstGeom prst="rect">
            <a:avLst/>
          </a:prstGeom>
        </p:spPr>
      </p:pic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154760"/>
            <a:ext cx="587375" cy="488950"/>
          </a:xfrm>
          <a:noFill/>
        </p:spPr>
        <p:txBody>
          <a:bodyPr/>
          <a:lstStyle/>
          <a:p>
            <a:fld id="{0CE7B1F9-A1A2-40EA-90BD-1B006D21E320}" type="slidenum">
              <a:rPr lang="he-IL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9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audia-gold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1868" y="5095868"/>
            <a:ext cx="1762132" cy="17621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Semi-autonomous cars</a:t>
            </a:r>
            <a:endParaRPr lang="en-US" dirty="0"/>
          </a:p>
        </p:txBody>
      </p:sp>
      <p:pic>
        <p:nvPicPr>
          <p:cNvPr id="561154" name="Picture 2" descr="_2_04A6030004A5FFB80024AF68C225770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09800"/>
            <a:ext cx="671517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m_buick_reg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295400"/>
            <a:ext cx="6322263" cy="4214842"/>
          </a:xfrm>
          <a:prstGeom prst="rect">
            <a:avLst/>
          </a:prstGeom>
        </p:spPr>
      </p:pic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noFill/>
        </p:spPr>
        <p:txBody>
          <a:bodyPr/>
          <a:lstStyle/>
          <a:p>
            <a:fld id="{0CE7B1F9-A1A2-40EA-90BD-1B006D21E320}" type="slidenum">
              <a:rPr lang="he-IL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28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409BC58-917C-4D44-9777-92B6E6CE6DB6}" type="slidenum">
              <a:rPr lang="he-IL"/>
              <a:pPr/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equilibrium agents?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557338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Results from the social sciences suggest people do not follow equilibrium strategies:</a:t>
            </a:r>
          </a:p>
          <a:p>
            <a:pPr lvl="1" eaLnBrk="1" hangingPunct="1"/>
            <a:r>
              <a:rPr lang="en-US" sz="2800" dirty="0" smtClean="0"/>
              <a:t>Equilibrium based agents played against people failed.</a:t>
            </a:r>
          </a:p>
          <a:p>
            <a:pPr eaLnBrk="1" hangingPunct="1"/>
            <a:r>
              <a:rPr lang="en-US" dirty="0" smtClean="0"/>
              <a:t>People rarely design agents to follow equilibrium </a:t>
            </a:r>
            <a:r>
              <a:rPr lang="en-US" dirty="0" smtClean="0"/>
              <a:t>strategies. </a:t>
            </a:r>
            <a:endParaRPr lang="en-US" dirty="0" smtClean="0"/>
          </a:p>
        </p:txBody>
      </p:sp>
      <p:pic>
        <p:nvPicPr>
          <p:cNvPr id="14341" name="Picture 5" descr="kahn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310063"/>
            <a:ext cx="161925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28" y="6274378"/>
            <a:ext cx="556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E7B1F9-A1A2-40EA-90BD-1B006D21E320}" type="slidenum">
              <a:rPr lang="he-IL" sz="2600" b="1" smtClean="0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Irrationalities attributed to</a:t>
            </a:r>
          </a:p>
          <a:p>
            <a:pPr lvl="1"/>
            <a:r>
              <a:rPr lang="en-GB" dirty="0" smtClean="0"/>
              <a:t> sensitivity to context</a:t>
            </a:r>
          </a:p>
          <a:p>
            <a:pPr lvl="1"/>
            <a:r>
              <a:rPr lang="en-GB" dirty="0" smtClean="0"/>
              <a:t>lack of knowledge of own preferences</a:t>
            </a:r>
          </a:p>
          <a:p>
            <a:pPr lvl="1"/>
            <a:r>
              <a:rPr lang="en-GB" dirty="0" smtClean="0"/>
              <a:t>the effects of complexity</a:t>
            </a:r>
          </a:p>
          <a:p>
            <a:pPr lvl="1"/>
            <a:r>
              <a:rPr lang="en-GB" dirty="0" smtClean="0"/>
              <a:t>the interplay between emotion and cognition</a:t>
            </a:r>
          </a:p>
          <a:p>
            <a:pPr lvl="1"/>
            <a:r>
              <a:rPr lang="en-GB" dirty="0" smtClean="0"/>
              <a:t>the problem of self control </a:t>
            </a:r>
          </a:p>
          <a:p>
            <a:pPr lvl="1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791200" y="6453188"/>
            <a:ext cx="2897188" cy="269875"/>
          </a:xfrm>
        </p:spPr>
        <p:txBody>
          <a:bodyPr/>
          <a:lstStyle/>
          <a:p>
            <a:pPr>
              <a:defRPr/>
            </a:pPr>
            <a:fld id="{363ED7D9-7B99-4A26-8236-70A5061EBAFF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924800" cy="1055709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People </a:t>
            </a:r>
            <a:r>
              <a:rPr lang="en-GB" dirty="0" smtClean="0"/>
              <a:t>often follow suboptimal decision strategies</a:t>
            </a:r>
            <a:endParaRPr lang="en-US" dirty="0"/>
          </a:p>
        </p:txBody>
      </p:sp>
      <p:pic>
        <p:nvPicPr>
          <p:cNvPr id="6" name="Picture 5" descr="boo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52" y="4357694"/>
            <a:ext cx="3143248" cy="2500306"/>
          </a:xfrm>
          <a:prstGeom prst="rect">
            <a:avLst/>
          </a:prstGeom>
        </p:spPr>
      </p:pic>
      <p:pic>
        <p:nvPicPr>
          <p:cNvPr id="7" name="Picture 5" descr="kahne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738" y="5040239"/>
            <a:ext cx="1619250" cy="17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inhard_Selte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1855788" cy="1785926"/>
          </a:xfrm>
          <a:prstGeom prst="rect">
            <a:avLst/>
          </a:prstGeom>
          <a:noFill/>
        </p:spPr>
      </p:pic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noFill/>
        </p:spPr>
        <p:txBody>
          <a:bodyPr/>
          <a:lstStyle/>
          <a:p>
            <a:fld id="{0CE7B1F9-A1A2-40EA-90BD-1B006D21E320}" type="slidenum">
              <a:rPr lang="he-IL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74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models that describes people decision making:</a:t>
            </a:r>
          </a:p>
          <a:p>
            <a:pPr lvl="1"/>
            <a:r>
              <a:rPr lang="en-US" dirty="0" smtClean="0"/>
              <a:t>Aspiration </a:t>
            </a:r>
            <a:r>
              <a:rPr lang="en-US" dirty="0" smtClean="0"/>
              <a:t>theory.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These models specify general criteria and correlations but usually do not provide specific parameters or mathematical  </a:t>
            </a:r>
            <a:r>
              <a:rPr lang="en-US" dirty="0" smtClean="0"/>
              <a:t>definitions.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not behavioral science models?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8778737">
            <a:off x="6266421" y="4406358"/>
            <a:ext cx="685818" cy="1180855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778737">
            <a:off x="2163830" y="2063588"/>
            <a:ext cx="914400" cy="1105359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Methodology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057400" y="3962400"/>
            <a:ext cx="2895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Opponent* model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532965"/>
            <a:ext cx="3276600" cy="1210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</a:t>
            </a:r>
            <a:r>
              <a:rPr lang="en-US" sz="2400" dirty="0" smtClean="0">
                <a:solidFill>
                  <a:schemeClr val="tx1"/>
                </a:solidFill>
              </a:rPr>
              <a:t>behavior </a:t>
            </a:r>
            <a:r>
              <a:rPr lang="en-US" sz="2400" dirty="0" smtClean="0">
                <a:solidFill>
                  <a:schemeClr val="tx1"/>
                </a:solidFill>
              </a:rPr>
              <a:t>models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452361">
            <a:off x="3290902" y="2480386"/>
            <a:ext cx="914400" cy="1752600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486400" y="5410200"/>
            <a:ext cx="3048000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Take 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16</a:t>
            </a:fld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2971800" y="2133600"/>
            <a:ext cx="1981200" cy="1524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4800600" y="4038600"/>
            <a:ext cx="12192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181600" y="3276600"/>
            <a:ext cx="2743200" cy="16764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Optimization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3893121">
            <a:off x="4892305" y="1880745"/>
            <a:ext cx="782673" cy="1283964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318633"/>
            <a:ext cx="3429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Data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from specific country)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25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Automated Advice Provision in Repeated Human-Agent Interactions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05696"/>
            <a:ext cx="7772400" cy="1199704"/>
          </a:xfrm>
        </p:spPr>
        <p:txBody>
          <a:bodyPr/>
          <a:lstStyle/>
          <a:p>
            <a:pPr algn="l"/>
            <a:r>
              <a:rPr lang="en-US" dirty="0" smtClean="0"/>
              <a:t>Amos Azaria, Zinovi Rabinovich, Sarit Kraus, Claudia V. Goldman, </a:t>
            </a:r>
            <a:r>
              <a:rPr lang="en-US" dirty="0" err="1" smtClean="0"/>
              <a:t>Ya’akov</a:t>
            </a:r>
            <a:r>
              <a:rPr lang="en-US" dirty="0" smtClean="0"/>
              <a:t> Gal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Selection Problem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419600" cy="315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219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People and computers are </a:t>
            </a:r>
            <a:br>
              <a:rPr lang="en-US" sz="3600" dirty="0" smtClean="0"/>
            </a:br>
            <a:r>
              <a:rPr lang="en-US" sz="3600" dirty="0" smtClean="0"/>
              <a:t>self-interested, but also have shared goals </a:t>
            </a:r>
            <a:endParaRPr lang="en-US" sz="3600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2672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533400" y="914400"/>
            <a:ext cx="4038600" cy="2133600"/>
          </a:xfrm>
          <a:prstGeom prst="wedgeRoundRectCallout">
            <a:avLst>
              <a:gd name="adj1" fmla="val -19289"/>
              <a:gd name="adj2" fmla="val 125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My goal is to minimize fuel consumption</a:t>
            </a:r>
            <a:endParaRPr lang="en-US" sz="2800" dirty="0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18</a:t>
            </a:fld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3962400" y="1828800"/>
            <a:ext cx="3962400" cy="2743200"/>
          </a:xfrm>
          <a:prstGeom prst="wedgeEllipseCallout">
            <a:avLst>
              <a:gd name="adj1" fmla="val 48487"/>
              <a:gd name="adj2" fmla="val 7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want to get to work every day and try to minimize travel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3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8778737">
            <a:off x="6266421" y="4406358"/>
            <a:ext cx="685818" cy="1180855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778737">
            <a:off x="2163830" y="2063588"/>
            <a:ext cx="914400" cy="1105359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Methodology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057400" y="3962400"/>
            <a:ext cx="2895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Opponent* model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532965"/>
            <a:ext cx="3276600" cy="1210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</a:t>
            </a:r>
            <a:r>
              <a:rPr lang="en-US" sz="2400" dirty="0" smtClean="0">
                <a:solidFill>
                  <a:schemeClr val="tx1"/>
                </a:solidFill>
              </a:rPr>
              <a:t>behavior </a:t>
            </a:r>
            <a:r>
              <a:rPr lang="en-US" sz="2400" dirty="0" smtClean="0">
                <a:solidFill>
                  <a:schemeClr val="tx1"/>
                </a:solidFill>
              </a:rPr>
              <a:t>models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452361">
            <a:off x="3290902" y="2480386"/>
            <a:ext cx="914400" cy="1752600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486400" y="5410200"/>
            <a:ext cx="3048000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Take 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19</a:t>
            </a:fld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2971800" y="2133600"/>
            <a:ext cx="1981200" cy="1524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4800600" y="4038600"/>
            <a:ext cx="12192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181600" y="3356685"/>
            <a:ext cx="3124200" cy="1652825"/>
          </a:xfrm>
          <a:prstGeom prst="star2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Optimization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methods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3893121">
            <a:off x="4892305" y="1880745"/>
            <a:ext cx="782673" cy="1283964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318633"/>
            <a:ext cx="3429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Data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from specific country)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25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Agents negotiating with people is </a:t>
            </a:r>
            <a:r>
              <a:rPr lang="en-US" sz="2800" dirty="0" smtClean="0"/>
              <a:t>important and useful</a:t>
            </a:r>
          </a:p>
          <a:p>
            <a:r>
              <a:rPr lang="en-US" sz="2800" dirty="0" smtClean="0"/>
              <a:t>Developing proficient automated negotiators is challenging but possible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negotiators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73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3505200"/>
            <a:ext cx="1752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 state is sampled and observed  by Sender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1790700" y="43815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3505200"/>
            <a:ext cx="16764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Sender sends his advice to Receiver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4152900" y="43815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3505200"/>
            <a:ext cx="1828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Receiver receives advice and   performs an action 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6667501" y="43815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0" y="3505200"/>
            <a:ext cx="1676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Both players receive their</a:t>
            </a:r>
          </a:p>
          <a:p>
            <a:r>
              <a:rPr lang="en-US" sz="2800" dirty="0" smtClean="0"/>
              <a:t>costs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Repeated Choice Selection Games</a:t>
            </a:r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1752600" y="914400"/>
            <a:ext cx="57912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Two players:</a:t>
            </a:r>
          </a:p>
          <a:p>
            <a:r>
              <a:rPr lang="en-US" sz="2800" dirty="0" smtClean="0"/>
              <a:t> Sender and Receiver </a:t>
            </a:r>
          </a:p>
        </p:txBody>
      </p:sp>
      <p:sp>
        <p:nvSpPr>
          <p:cNvPr id="35" name="Curved Up Arrow 34"/>
          <p:cNvSpPr/>
          <p:nvPr/>
        </p:nvSpPr>
        <p:spPr>
          <a:xfrm rot="10800000">
            <a:off x="914400" y="1905000"/>
            <a:ext cx="7239000" cy="1066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90800" y="762000"/>
            <a:ext cx="2667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With some probability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8" grpId="0" animBg="1"/>
      <p:bldP spid="18" grpId="1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8778737">
            <a:off x="6266421" y="4406358"/>
            <a:ext cx="685818" cy="1180855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778737">
            <a:off x="2163830" y="2063588"/>
            <a:ext cx="914400" cy="1105359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Methodology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057400" y="3962400"/>
            <a:ext cx="2895600" cy="1219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Opponent* model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532965"/>
            <a:ext cx="3276600" cy="1210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</a:t>
            </a:r>
            <a:r>
              <a:rPr lang="en-US" sz="2400" dirty="0" smtClean="0">
                <a:solidFill>
                  <a:schemeClr val="tx1"/>
                </a:solidFill>
              </a:rPr>
              <a:t>behavior </a:t>
            </a:r>
            <a:r>
              <a:rPr lang="en-US" sz="2400" dirty="0" smtClean="0">
                <a:solidFill>
                  <a:schemeClr val="tx1"/>
                </a:solidFill>
              </a:rPr>
              <a:t>models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452361">
            <a:off x="3290902" y="2480386"/>
            <a:ext cx="914400" cy="1752600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486400" y="5410200"/>
            <a:ext cx="3048000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Take 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21</a:t>
            </a:fld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2971800" y="2133600"/>
            <a:ext cx="1981200" cy="1524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4800600" y="4038600"/>
            <a:ext cx="12192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181600" y="3356685"/>
            <a:ext cx="3124200" cy="1652825"/>
          </a:xfrm>
          <a:prstGeom prst="star2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Optimization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methods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3893121">
            <a:off x="4892305" y="1880745"/>
            <a:ext cx="782673" cy="1283964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318633"/>
            <a:ext cx="3429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Data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from specific country)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25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 smtClean="0"/>
              <a:t>We assume the user faces a multi-armed bandit problem where the advice is an extra arm.</a:t>
            </a:r>
          </a:p>
          <a:p>
            <a:r>
              <a:rPr lang="en-US" sz="2900" dirty="0" smtClean="0"/>
              <a:t>While fully rational users would use methods such as epsilon-greedy or </a:t>
            </a:r>
            <a:r>
              <a:rPr lang="en-US" sz="2900" dirty="0" err="1" smtClean="0"/>
              <a:t>SoftMax</a:t>
            </a:r>
            <a:r>
              <a:rPr lang="en-US" sz="2900" dirty="0" smtClean="0"/>
              <a:t>, humans tend to use other methods.</a:t>
            </a:r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Human Actions – Multi-Armed Bandit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28384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6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8778737">
            <a:off x="6266421" y="4406358"/>
            <a:ext cx="685818" cy="1180855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778737">
            <a:off x="2163830" y="2063588"/>
            <a:ext cx="914400" cy="1105359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Methodology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057400" y="3962400"/>
            <a:ext cx="28956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Opponent* model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532965"/>
            <a:ext cx="3276600" cy="121023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</a:t>
            </a:r>
            <a:r>
              <a:rPr lang="en-US" sz="2400" dirty="0" smtClean="0">
                <a:solidFill>
                  <a:schemeClr val="tx1"/>
                </a:solidFill>
              </a:rPr>
              <a:t>behavior </a:t>
            </a:r>
            <a:r>
              <a:rPr lang="en-US" sz="2400" dirty="0" smtClean="0">
                <a:solidFill>
                  <a:schemeClr val="tx1"/>
                </a:solidFill>
              </a:rPr>
              <a:t>models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452361">
            <a:off x="3290902" y="2480386"/>
            <a:ext cx="914400" cy="1752600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486400" y="5410200"/>
            <a:ext cx="3048000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Take 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23</a:t>
            </a:fld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2971800" y="2133600"/>
            <a:ext cx="1981200" cy="1524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4800600" y="4038600"/>
            <a:ext cx="12192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181600" y="3356685"/>
            <a:ext cx="3124200" cy="1652825"/>
          </a:xfrm>
          <a:prstGeom prst="star2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Optimization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methods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3893121">
            <a:off x="4892305" y="1880745"/>
            <a:ext cx="782673" cy="1283964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318633"/>
            <a:ext cx="3429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Data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from specific country)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25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4525962"/>
          </a:xfrm>
        </p:spPr>
        <p:txBody>
          <a:bodyPr/>
          <a:lstStyle/>
          <a:p>
            <a:r>
              <a:rPr lang="en-US" sz="3200" dirty="0" smtClean="0"/>
              <a:t>Hyperbolic Discounting</a:t>
            </a:r>
          </a:p>
          <a:p>
            <a:r>
              <a:rPr lang="en-US" sz="3200" dirty="0" err="1"/>
              <a:t>Logit</a:t>
            </a:r>
            <a:r>
              <a:rPr lang="en-US" sz="3200" dirty="0"/>
              <a:t> </a:t>
            </a:r>
            <a:r>
              <a:rPr lang="en-US" sz="3200" dirty="0" err="1"/>
              <a:t>Qunatal</a:t>
            </a:r>
            <a:r>
              <a:rPr lang="en-US" sz="3200" dirty="0"/>
              <a:t> Response: People choose actions proportionate to their expected utility.</a:t>
            </a:r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Behavior Models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619" y="3680619"/>
            <a:ext cx="2643981" cy="264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532374"/>
            <a:ext cx="1752600" cy="119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648075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09600" y="4038600"/>
            <a:ext cx="3276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Problem: parameters</a:t>
            </a:r>
          </a:p>
        </p:txBody>
      </p:sp>
    </p:spTree>
    <p:extLst>
      <p:ext uri="{BB962C8B-B14F-4D97-AF65-F5344CB8AC3E}">
        <p14:creationId xmlns:p14="http://schemas.microsoft.com/office/powerpoint/2010/main" val="18982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8778737">
            <a:off x="6266421" y="4406358"/>
            <a:ext cx="685818" cy="1180855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778737">
            <a:off x="2163830" y="2063588"/>
            <a:ext cx="914400" cy="1105359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Methodology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057400" y="3962400"/>
            <a:ext cx="28956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Opponent* model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532965"/>
            <a:ext cx="3276600" cy="12102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</a:t>
            </a:r>
            <a:r>
              <a:rPr lang="en-US" sz="2400" dirty="0" smtClean="0">
                <a:solidFill>
                  <a:schemeClr val="tx1"/>
                </a:solidFill>
              </a:rPr>
              <a:t>behavior </a:t>
            </a:r>
            <a:r>
              <a:rPr lang="en-US" sz="2400" dirty="0" smtClean="0">
                <a:solidFill>
                  <a:schemeClr val="tx1"/>
                </a:solidFill>
              </a:rPr>
              <a:t>models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452361">
            <a:off x="3290902" y="2480386"/>
            <a:ext cx="914400" cy="1752600"/>
          </a:xfrm>
          <a:prstGeom prst="downArrow">
            <a:avLst>
              <a:gd name="adj1" fmla="val 50000"/>
              <a:gd name="adj2" fmla="val 531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486400" y="5410200"/>
            <a:ext cx="3048000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Take 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25</a:t>
            </a:fld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2971800" y="2133600"/>
            <a:ext cx="1981200" cy="1524000"/>
          </a:xfrm>
          <a:prstGeom prst="star3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4800600" y="4038600"/>
            <a:ext cx="12192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181600" y="3356685"/>
            <a:ext cx="3124200" cy="1652825"/>
          </a:xfrm>
          <a:prstGeom prst="star2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Optimization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methods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3893121">
            <a:off x="4892305" y="1880745"/>
            <a:ext cx="782673" cy="1283964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318633"/>
            <a:ext cx="3429000" cy="1600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Data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from specific country)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25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– Human Modeling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43000" y="16764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838200" y="15240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73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8778737">
            <a:off x="6266421" y="4406358"/>
            <a:ext cx="685818" cy="1180855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778737">
            <a:off x="2163830" y="2063588"/>
            <a:ext cx="914400" cy="1105359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Methodology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057400" y="3962400"/>
            <a:ext cx="28956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Opponent* model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532965"/>
            <a:ext cx="3276600" cy="12102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</a:t>
            </a:r>
            <a:r>
              <a:rPr lang="en-US" sz="2400" dirty="0" smtClean="0">
                <a:solidFill>
                  <a:schemeClr val="tx1"/>
                </a:solidFill>
              </a:rPr>
              <a:t>behavior </a:t>
            </a:r>
            <a:r>
              <a:rPr lang="en-US" sz="2400" dirty="0" smtClean="0">
                <a:solidFill>
                  <a:schemeClr val="tx1"/>
                </a:solidFill>
              </a:rPr>
              <a:t>models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452361">
            <a:off x="3290902" y="2480386"/>
            <a:ext cx="914400" cy="1752600"/>
          </a:xfrm>
          <a:prstGeom prst="downArrow">
            <a:avLst>
              <a:gd name="adj1" fmla="val 50000"/>
              <a:gd name="adj2" fmla="val 53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486400" y="5410200"/>
            <a:ext cx="3048000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Take 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27</a:t>
            </a:fld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2971800" y="2133600"/>
            <a:ext cx="1981200" cy="1524000"/>
          </a:xfrm>
          <a:prstGeom prst="star3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4800600" y="4038600"/>
            <a:ext cx="12192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181600" y="3356685"/>
            <a:ext cx="3124200" cy="1652825"/>
          </a:xfrm>
          <a:prstGeom prst="star2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Optimization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methods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3893121">
            <a:off x="4892305" y="1880745"/>
            <a:ext cx="782673" cy="1283964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318633"/>
            <a:ext cx="3429000" cy="160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Data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from specific country)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25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24-Point Star 17"/>
          <p:cNvSpPr/>
          <p:nvPr/>
        </p:nvSpPr>
        <p:spPr>
          <a:xfrm>
            <a:off x="5334000" y="3356686"/>
            <a:ext cx="3124200" cy="1652825"/>
          </a:xfrm>
          <a:prstGeom prst="star2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Markov Decision Process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/>
          </a:p>
          <a:p>
            <a:r>
              <a:rPr lang="en-US" dirty="0" smtClean="0"/>
              <a:t>C(r)= W* driving time(r) + (1-W)*fuel consumption(r)</a:t>
            </a:r>
          </a:p>
          <a:p>
            <a:r>
              <a:rPr lang="en-US" dirty="0" smtClean="0"/>
              <a:t>Recommend r with the lowest cost</a:t>
            </a:r>
          </a:p>
          <a:p>
            <a:r>
              <a:rPr lang="en-US" dirty="0" smtClean="0"/>
              <a:t>Determine W in simulations using the human’s model</a:t>
            </a:r>
            <a:endParaRPr lang="en-US" dirty="0" smtClean="0"/>
          </a:p>
          <a:p>
            <a:pPr marL="109537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Providing Advice – Social Utility Function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62475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 – </a:t>
            </a:r>
            <a:r>
              <a:rPr lang="en-US" dirty="0" smtClean="0"/>
              <a:t>Advice selection methods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2591547"/>
              </p:ext>
            </p:extLst>
          </p:nvPr>
        </p:nvGraphicFramePr>
        <p:xfrm>
          <a:off x="381000" y="1676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8778737">
            <a:off x="6266421" y="4406358"/>
            <a:ext cx="685818" cy="1180855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778737">
            <a:off x="2163830" y="2063588"/>
            <a:ext cx="914400" cy="1105359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057400" y="3962400"/>
            <a:ext cx="2895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Opponent* model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532965"/>
            <a:ext cx="3276600" cy="1210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</a:t>
            </a:r>
            <a:r>
              <a:rPr lang="en-US" sz="2400" dirty="0" smtClean="0">
                <a:solidFill>
                  <a:schemeClr val="tx1"/>
                </a:solidFill>
              </a:rPr>
              <a:t>behavior </a:t>
            </a:r>
            <a:r>
              <a:rPr lang="en-US" sz="2400" dirty="0" smtClean="0">
                <a:solidFill>
                  <a:schemeClr val="tx1"/>
                </a:solidFill>
              </a:rPr>
              <a:t>models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452361">
            <a:off x="3290902" y="2480386"/>
            <a:ext cx="914400" cy="1752600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486400" y="5410200"/>
            <a:ext cx="3048000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Take 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3</a:t>
            </a:fld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2971800" y="2133600"/>
            <a:ext cx="1981200" cy="1524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4800600" y="4038600"/>
            <a:ext cx="12192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181600" y="3276600"/>
            <a:ext cx="2743200" cy="16764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Optimization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3893121">
            <a:off x="4892305" y="1880745"/>
            <a:ext cx="782673" cy="1283964"/>
          </a:xfrm>
          <a:prstGeom prst="downArrow">
            <a:avLst>
              <a:gd name="adj1" fmla="val 50000"/>
              <a:gd name="adj2" fmla="val 53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318633"/>
            <a:ext cx="3429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Data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from specific country)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25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375 subjects from Mechanical Turk.</a:t>
            </a:r>
          </a:p>
          <a:p>
            <a:r>
              <a:rPr lang="en-US" dirty="0" smtClean="0"/>
              <a:t>We used 6 different settings for our experiments.</a:t>
            </a:r>
          </a:p>
          <a:p>
            <a:r>
              <a:rPr lang="en-US" dirty="0" smtClean="0"/>
              <a:t>95 subjects were used for the training data-set.</a:t>
            </a:r>
          </a:p>
          <a:p>
            <a:r>
              <a:rPr lang="en-US" dirty="0" smtClean="0"/>
              <a:t>In some settings the fuel consumption and the travel time were independent. </a:t>
            </a:r>
          </a:p>
          <a:p>
            <a:r>
              <a:rPr lang="en-US" dirty="0" smtClean="0"/>
              <a:t>The last settings were more realistic and the travel time and fuel consumption were based on real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 With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5000"/>
              <a:buFont typeface="Wingdings" pitchFamily="2" charset="2"/>
              <a:buChar char="§"/>
            </a:pPr>
            <a:r>
              <a:rPr lang="en-US" dirty="0" smtClean="0"/>
              <a:t>AMT has been studied for bias compared to other recruitment methods.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en-US" dirty="0" smtClean="0"/>
              <a:t>Our experience AMT workers are better than students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en-US" dirty="0" smtClean="0"/>
              <a:t>Our efforts: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Subjects were required to pass a test at start 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The bonus given was relatively high and therefore significant to subjects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We have selected </a:t>
            </a:r>
            <a:r>
              <a:rPr lang="en-US" sz="2400" dirty="0" err="1" smtClean="0"/>
              <a:t>Turker's</a:t>
            </a:r>
            <a:r>
              <a:rPr lang="en-US" sz="2400" dirty="0" smtClean="0"/>
              <a:t> with high reputation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 multiple-choice questions tasks we intended to cut off all answers produced quicker than 10 seconds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Amazon Mechanical Turk (AMT)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295400"/>
          <a:ext cx="6781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33400" y="12954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90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6172200"/>
            <a:ext cx="8229600" cy="9779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1295400"/>
            <a:ext cx="5562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Agents negotiating with people is important</a:t>
            </a:r>
          </a:p>
        </p:txBody>
      </p:sp>
      <p:sp>
        <p:nvSpPr>
          <p:cNvPr id="5" name="Oval 4"/>
          <p:cNvSpPr/>
          <p:nvPr/>
        </p:nvSpPr>
        <p:spPr>
          <a:xfrm>
            <a:off x="1371600" y="3048000"/>
            <a:ext cx="5943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General opponent* modeling: 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762000" y="4800600"/>
            <a:ext cx="3048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machine learning</a:t>
            </a:r>
          </a:p>
        </p:txBody>
      </p:sp>
      <p:sp>
        <p:nvSpPr>
          <p:cNvPr id="7" name="Oval 6"/>
          <p:cNvSpPr/>
          <p:nvPr/>
        </p:nvSpPr>
        <p:spPr>
          <a:xfrm>
            <a:off x="5410200" y="4724400"/>
            <a:ext cx="3352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human behavior model</a:t>
            </a:r>
            <a:endParaRPr lang="en-US" sz="2400" dirty="0"/>
          </a:p>
        </p:txBody>
      </p:sp>
      <p:sp>
        <p:nvSpPr>
          <p:cNvPr id="8" name="Plus 7"/>
          <p:cNvSpPr/>
          <p:nvPr/>
        </p:nvSpPr>
        <p:spPr>
          <a:xfrm>
            <a:off x="4038600" y="4953000"/>
            <a:ext cx="10668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tored Data 9"/>
          <p:cNvSpPr/>
          <p:nvPr/>
        </p:nvSpPr>
        <p:spPr>
          <a:xfrm>
            <a:off x="3657600" y="0"/>
            <a:ext cx="5486400" cy="2209800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Challenging: 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how to integrate machine learning and behavioral model ? How to use in agent’s strategy? </a:t>
            </a:r>
          </a:p>
        </p:txBody>
      </p:sp>
      <p:sp>
        <p:nvSpPr>
          <p:cNvPr id="11" name="Flowchart: Stored Data 10"/>
          <p:cNvSpPr/>
          <p:nvPr/>
        </p:nvSpPr>
        <p:spPr>
          <a:xfrm>
            <a:off x="3657600" y="2286000"/>
            <a:ext cx="5486400" cy="2209800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Challenging: 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experimenting with people is very difficult !!!</a:t>
            </a:r>
          </a:p>
        </p:txBody>
      </p:sp>
      <p:sp>
        <p:nvSpPr>
          <p:cNvPr id="12" name="Flowchart: Stored Data 11"/>
          <p:cNvSpPr/>
          <p:nvPr/>
        </p:nvSpPr>
        <p:spPr>
          <a:xfrm>
            <a:off x="3733800" y="4572000"/>
            <a:ext cx="5486400" cy="2209800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Challenging: 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hard to get papers to AAMAS!!!</a:t>
            </a:r>
          </a:p>
        </p:txBody>
      </p:sp>
      <p:sp>
        <p:nvSpPr>
          <p:cNvPr id="13" name="Teardrop 12"/>
          <p:cNvSpPr/>
          <p:nvPr/>
        </p:nvSpPr>
        <p:spPr>
          <a:xfrm>
            <a:off x="0" y="-76200"/>
            <a:ext cx="3581400" cy="1905000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Fun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research is based upon work supported in part </a:t>
            </a:r>
            <a:r>
              <a:rPr lang="en-US" dirty="0" smtClean="0"/>
              <a:t>by the ERC grant </a:t>
            </a:r>
            <a:r>
              <a:rPr lang="en-US" dirty="0" smtClean="0"/>
              <a:t>#267523 and</a:t>
            </a:r>
            <a:r>
              <a:rPr lang="en-US" dirty="0" smtClean="0"/>
              <a:t> </a:t>
            </a:r>
            <a:r>
              <a:rPr lang="en-US" dirty="0" smtClean="0"/>
              <a:t>U.S. Army Research Laboratory and the U. S. </a:t>
            </a:r>
            <a:r>
              <a:rPr lang="en-US" dirty="0" smtClean="0"/>
              <a:t>Army    </a:t>
            </a:r>
            <a:r>
              <a:rPr lang="en-US" dirty="0" smtClean="0"/>
              <a:t>Research Office under grant number W911NF-08-1-0144.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C1499-60CE-400F-9391-FD96ED3B0055}" type="slidenum">
              <a:rPr lang="ar-SA">
                <a:latin typeface="Arial" charset="0"/>
                <a:cs typeface="Arial" charset="0"/>
              </a:rPr>
              <a:pPr/>
              <a:t>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pic>
        <p:nvPicPr>
          <p:cNvPr id="56324" name="Picture 3" descr="boardgames_1704_734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122238"/>
            <a:ext cx="8399463" cy="6629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76200" y="624840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7B1F9-A1A2-40EA-90BD-1B006D21E320}" type="slidenum">
              <a:rPr kumimoji="0" lang="he-IL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Buyer-Seller interaction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674"/>
            <a:ext cx="8126413" cy="4752677"/>
          </a:xfrm>
        </p:spPr>
        <p:txBody>
          <a:bodyPr/>
          <a:lstStyle/>
          <a:p>
            <a:r>
              <a:rPr lang="en-US" sz="3600" dirty="0" smtClean="0"/>
              <a:t>Buyers and seller across geographical and ethnic borders</a:t>
            </a:r>
          </a:p>
          <a:p>
            <a:r>
              <a:rPr lang="en-US" sz="3600" dirty="0"/>
              <a:t>E</a:t>
            </a:r>
            <a:r>
              <a:rPr lang="en-US" sz="3600" dirty="0" smtClean="0"/>
              <a:t>lectronic commerce </a:t>
            </a:r>
            <a:endParaRPr lang="en-US" sz="3600" dirty="0" smtClean="0"/>
          </a:p>
          <a:p>
            <a:r>
              <a:rPr lang="en-US" sz="3600" dirty="0"/>
              <a:t>C</a:t>
            </a:r>
            <a:r>
              <a:rPr lang="en-US" sz="3600" dirty="0" smtClean="0"/>
              <a:t>rowd-sourcing </a:t>
            </a:r>
          </a:p>
          <a:p>
            <a:r>
              <a:rPr lang="en-US" sz="3600" dirty="0" smtClean="0"/>
              <a:t>Automated travel agents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logoEbay_x4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828800"/>
            <a:ext cx="1047750" cy="428625"/>
          </a:xfrm>
          <a:prstGeom prst="rect">
            <a:avLst/>
          </a:prstGeom>
        </p:spPr>
      </p:pic>
      <p:pic>
        <p:nvPicPr>
          <p:cNvPr id="6" name="Picture 5" descr="logoAI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6037" y="3235315"/>
            <a:ext cx="24288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Automated mediators</a:t>
            </a:r>
            <a:endParaRPr lang="he-IL" dirty="0"/>
          </a:p>
        </p:txBody>
      </p:sp>
      <p:pic>
        <p:nvPicPr>
          <p:cNvPr id="3" name="תמונה 104" descr="med-during-fu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32761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7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32672" y="4443464"/>
            <a:ext cx="1811328" cy="241453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791200" y="6453188"/>
            <a:ext cx="2897188" cy="269875"/>
          </a:xfrm>
        </p:spPr>
        <p:txBody>
          <a:bodyPr/>
          <a:lstStyle/>
          <a:p>
            <a:pPr>
              <a:defRPr/>
            </a:pPr>
            <a:fld id="{363ED7D9-7B99-4A26-8236-70A5061EBAFF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18374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err="1" smtClean="0"/>
              <a:t>Gertner</a:t>
            </a:r>
            <a:r>
              <a:rPr lang="en-US" sz="2400" b="1" dirty="0" smtClean="0"/>
              <a:t> Institute for Epidemiology and Health Policy Research</a:t>
            </a:r>
          </a:p>
          <a:p>
            <a:pPr rt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elderly-man-walker-caregiv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714620"/>
            <a:ext cx="2121408" cy="3657600"/>
          </a:xfrm>
          <a:prstGeom prst="rect">
            <a:avLst/>
          </a:prstGeom>
        </p:spPr>
      </p:pic>
      <p:pic>
        <p:nvPicPr>
          <p:cNvPr id="8" name="Picture 7" descr="elderly-woman-pain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219432"/>
            <a:ext cx="3992570" cy="2638568"/>
          </a:xfrm>
          <a:prstGeom prst="rect">
            <a:avLst/>
          </a:prstGeom>
        </p:spPr>
      </p:pic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noFill/>
        </p:spPr>
        <p:txBody>
          <a:bodyPr/>
          <a:lstStyle/>
          <a:p>
            <a:fld id="{0CE7B1F9-A1A2-40EA-90BD-1B006D21E320}" type="slidenum">
              <a:rPr lang="he-IL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Coaching</a:t>
            </a:r>
            <a:endParaRPr lang="en-US" dirty="0"/>
          </a:p>
        </p:txBody>
      </p:sp>
      <p:pic>
        <p:nvPicPr>
          <p:cNvPr id="3" name="Picture 2" descr="MainImage_wDCban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0687"/>
            <a:ext cx="9144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Advice provision for decision making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5471"/>
            <a:ext cx="7467599" cy="543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3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16222</TotalTime>
  <Words>773</Words>
  <Application>Microsoft Office PowerPoint</Application>
  <PresentationFormat>On-screen Show (4:3)</PresentationFormat>
  <Paragraphs>193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Computer agents for human persuasion</vt:lpstr>
      <vt:lpstr>Automated negotiators</vt:lpstr>
      <vt:lpstr>Methodology</vt:lpstr>
      <vt:lpstr>PowerPoint Presentation</vt:lpstr>
      <vt:lpstr>Buyer-Seller interaction</vt:lpstr>
      <vt:lpstr>Automated mediators</vt:lpstr>
      <vt:lpstr>Medical applications</vt:lpstr>
      <vt:lpstr>Automated Coaching</vt:lpstr>
      <vt:lpstr>Advice provision for decision making</vt:lpstr>
      <vt:lpstr>Security applications</vt:lpstr>
      <vt:lpstr>Culture sensitive agents</vt:lpstr>
      <vt:lpstr>Semi-autonomous cars</vt:lpstr>
      <vt:lpstr>Why not equilibrium agents?</vt:lpstr>
      <vt:lpstr>People often follow suboptimal decision strategies</vt:lpstr>
      <vt:lpstr>Why not behavioral science models? </vt:lpstr>
      <vt:lpstr>Methodology</vt:lpstr>
      <vt:lpstr>Automated Advice Provision in Repeated Human-Agent Interactions</vt:lpstr>
      <vt:lpstr>The Path Selection Problem</vt:lpstr>
      <vt:lpstr>Methodology</vt:lpstr>
      <vt:lpstr>Repeated Choice Selection Games</vt:lpstr>
      <vt:lpstr>Methodology</vt:lpstr>
      <vt:lpstr>Modeling Human Actions – Multi-Armed Bandit</vt:lpstr>
      <vt:lpstr>Methodology</vt:lpstr>
      <vt:lpstr>Human Behavior Models</vt:lpstr>
      <vt:lpstr>Methodology</vt:lpstr>
      <vt:lpstr>Results – Human Modeling</vt:lpstr>
      <vt:lpstr>Methodology</vt:lpstr>
      <vt:lpstr>Providing Advice – Social Utility Function</vt:lpstr>
      <vt:lpstr>Simulation Results – Advice selection methods</vt:lpstr>
      <vt:lpstr>Experiments With Humans</vt:lpstr>
      <vt:lpstr>Amazon Mechanical Turk (AMT)</vt:lpstr>
      <vt:lpstr>Experiment Results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Proposal Business Intelligence  to Quickly Model Data</dc:title>
  <dc:creator>Avi Rosenfeld</dc:creator>
  <cp:lastModifiedBy>user</cp:lastModifiedBy>
  <cp:revision>212</cp:revision>
  <dcterms:created xsi:type="dcterms:W3CDTF">2009-09-02T05:54:12Z</dcterms:created>
  <dcterms:modified xsi:type="dcterms:W3CDTF">2012-02-21T07:49:52Z</dcterms:modified>
</cp:coreProperties>
</file>