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1"/>
  </p:notesMasterIdLst>
  <p:sldIdLst>
    <p:sldId id="379" r:id="rId2"/>
    <p:sldId id="494" r:id="rId3"/>
    <p:sldId id="387" r:id="rId4"/>
    <p:sldId id="495" r:id="rId5"/>
    <p:sldId id="496" r:id="rId6"/>
    <p:sldId id="389" r:id="rId7"/>
    <p:sldId id="500" r:id="rId8"/>
    <p:sldId id="497" r:id="rId9"/>
    <p:sldId id="498" r:id="rId10"/>
    <p:sldId id="392" r:id="rId11"/>
    <p:sldId id="395" r:id="rId12"/>
    <p:sldId id="511" r:id="rId13"/>
    <p:sldId id="499" r:id="rId14"/>
    <p:sldId id="508" r:id="rId15"/>
    <p:sldId id="493" r:id="rId16"/>
    <p:sldId id="396" r:id="rId17"/>
    <p:sldId id="501" r:id="rId18"/>
    <p:sldId id="397" r:id="rId19"/>
    <p:sldId id="461" r:id="rId20"/>
    <p:sldId id="531" r:id="rId21"/>
    <p:sldId id="532" r:id="rId22"/>
    <p:sldId id="512" r:id="rId23"/>
    <p:sldId id="462" r:id="rId24"/>
    <p:sldId id="460" r:id="rId25"/>
    <p:sldId id="477" r:id="rId26"/>
    <p:sldId id="400" r:id="rId27"/>
    <p:sldId id="398" r:id="rId28"/>
    <p:sldId id="405" r:id="rId29"/>
    <p:sldId id="492" r:id="rId30"/>
    <p:sldId id="399" r:id="rId31"/>
    <p:sldId id="406" r:id="rId32"/>
    <p:sldId id="407" r:id="rId33"/>
    <p:sldId id="470" r:id="rId34"/>
    <p:sldId id="402" r:id="rId35"/>
    <p:sldId id="463" r:id="rId36"/>
    <p:sldId id="465" r:id="rId37"/>
    <p:sldId id="403" r:id="rId38"/>
    <p:sldId id="411" r:id="rId39"/>
    <p:sldId id="469" r:id="rId40"/>
    <p:sldId id="472" r:id="rId41"/>
    <p:sldId id="509" r:id="rId42"/>
    <p:sldId id="480" r:id="rId43"/>
    <p:sldId id="408" r:id="rId44"/>
    <p:sldId id="481" r:id="rId45"/>
    <p:sldId id="473" r:id="rId46"/>
    <p:sldId id="464" r:id="rId47"/>
    <p:sldId id="475" r:id="rId48"/>
    <p:sldId id="488" r:id="rId49"/>
    <p:sldId id="515" r:id="rId50"/>
    <p:sldId id="516" r:id="rId51"/>
    <p:sldId id="519" r:id="rId52"/>
    <p:sldId id="520" r:id="rId53"/>
    <p:sldId id="521" r:id="rId54"/>
    <p:sldId id="522" r:id="rId55"/>
    <p:sldId id="523" r:id="rId56"/>
    <p:sldId id="524" r:id="rId57"/>
    <p:sldId id="525" r:id="rId58"/>
    <p:sldId id="526" r:id="rId59"/>
    <p:sldId id="527" r:id="rId6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CD4"/>
    <a:srgbClr val="4A7EB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83" autoAdjust="0"/>
  </p:normalViewPr>
  <p:slideViewPr>
    <p:cSldViewPr>
      <p:cViewPr>
        <p:scale>
          <a:sx n="91" d="100"/>
          <a:sy n="91" d="100"/>
        </p:scale>
        <p:origin x="-13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noa\work\mine\adversary\game\results\fullsummary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noa\work\mine\adversary\game\results\fullsummary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oa\work\mine\adversary\JournalAdversarialKnowledge\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oa\work\mine\adversary\JournalAdversarialKnowledge\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oa\work\mine\adversary\JournalAdversarialKnowledge\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oa\work\mine\adversary\JournalAdversarialKnowledge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02688728024827"/>
          <c:y val="0.14406779661016966"/>
          <c:w val="0.81695966907962769"/>
          <c:h val="0.69435028248587705"/>
        </c:manualLayout>
      </c:layout>
      <c:lineChart>
        <c:grouping val="standard"/>
        <c:varyColors val="0"/>
        <c:ser>
          <c:idx val="1"/>
          <c:order val="0"/>
          <c:tx>
            <c:v>deterministic</c:v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square"/>
            <c:size val="10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penetration!$J$9:$J$14</c:f>
              <c:numCache>
                <c:formatCode>General</c:formatCode>
                <c:ptCount val="6"/>
                <c:pt idx="0">
                  <c:v>0.57000000000000051</c:v>
                </c:pt>
                <c:pt idx="1">
                  <c:v>0.77</c:v>
                </c:pt>
                <c:pt idx="2">
                  <c:v>0.64000000000000046</c:v>
                </c:pt>
                <c:pt idx="3">
                  <c:v>0.81</c:v>
                </c:pt>
                <c:pt idx="4">
                  <c:v>0.71000000000000041</c:v>
                </c:pt>
                <c:pt idx="5">
                  <c:v>0.86000000000000043</c:v>
                </c:pt>
              </c:numCache>
            </c:numRef>
          </c:val>
          <c:smooth val="0"/>
        </c:ser>
        <c:ser>
          <c:idx val="2"/>
          <c:order val="1"/>
          <c:tx>
            <c:v>maximin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FF99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val>
            <c:numRef>
              <c:f>penetration!$J$15:$J$20</c:f>
              <c:numCache>
                <c:formatCode>General</c:formatCode>
                <c:ptCount val="6"/>
                <c:pt idx="0">
                  <c:v>0.25</c:v>
                </c:pt>
                <c:pt idx="1">
                  <c:v>0.29000000000000026</c:v>
                </c:pt>
                <c:pt idx="2">
                  <c:v>0.37000000000000022</c:v>
                </c:pt>
                <c:pt idx="3">
                  <c:v>0.37000000000000022</c:v>
                </c:pt>
                <c:pt idx="4">
                  <c:v>0.52</c:v>
                </c:pt>
                <c:pt idx="5">
                  <c:v>0.56000000000000005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87136"/>
        <c:axId val="33932416"/>
      </c:lineChart>
      <c:catAx>
        <c:axId val="95387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 i="1" u="none" strike="noStrike" baseline="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</a:defRPr>
                </a:pPr>
                <a:r>
                  <a:rPr lang="en-US"/>
                  <a:t>t/d</a:t>
                </a:r>
              </a:p>
            </c:rich>
          </c:tx>
          <c:layout>
            <c:manualLayout>
              <c:xMode val="edge"/>
              <c:yMode val="edge"/>
              <c:x val="0.43950361944157185"/>
              <c:y val="0.891525423728814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</a:defRPr>
            </a:pPr>
            <a:endParaRPr lang="en-US"/>
          </a:p>
        </c:txPr>
        <c:crossAx val="33932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93241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1" u="none" strike="noStrike" baseline="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</a:defRPr>
                </a:pPr>
                <a:r>
                  <a:rPr lang="en-US"/>
                  <a:t>penetration detection %</a:t>
                </a:r>
              </a:p>
            </c:rich>
          </c:tx>
          <c:layout>
            <c:manualLayout>
              <c:xMode val="edge"/>
              <c:yMode val="edge"/>
              <c:x val="1.0341261633919359E-2"/>
              <c:y val="0.245762711864407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</a:defRPr>
            </a:pPr>
            <a:endParaRPr lang="en-US"/>
          </a:p>
        </c:txPr>
        <c:crossAx val="9538713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4269767674945966"/>
          <c:y val="0.67747641083765886"/>
          <c:w val="0.28502248030879784"/>
          <c:h val="0.1518110430951455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omic Sans MS"/>
              <a:ea typeface="Comic Sans MS"/>
              <a:cs typeface="Comic Sans M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omic Sans MS"/>
          <a:ea typeface="Comic Sans MS"/>
          <a:cs typeface="Comic Sans M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02688728024846"/>
          <c:y val="0.14406779661016988"/>
          <c:w val="0.69286452947259614"/>
          <c:h val="0.73050847457627277"/>
        </c:manualLayout>
      </c:layout>
      <c:lineChart>
        <c:grouping val="standard"/>
        <c:varyColors val="0"/>
        <c:ser>
          <c:idx val="1"/>
          <c:order val="0"/>
          <c:tx>
            <c:v>deterministic</c:v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square"/>
            <c:size val="10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penetration!$J$9:$J$14</c:f>
              <c:numCache>
                <c:formatCode>General</c:formatCode>
                <c:ptCount val="6"/>
                <c:pt idx="0">
                  <c:v>0.57000000000000051</c:v>
                </c:pt>
                <c:pt idx="1">
                  <c:v>0.77000000000000046</c:v>
                </c:pt>
                <c:pt idx="2">
                  <c:v>0.64000000000000046</c:v>
                </c:pt>
                <c:pt idx="3">
                  <c:v>0.81</c:v>
                </c:pt>
                <c:pt idx="4">
                  <c:v>0.71000000000000041</c:v>
                </c:pt>
                <c:pt idx="5">
                  <c:v>0.86000000000000043</c:v>
                </c:pt>
              </c:numCache>
            </c:numRef>
          </c:val>
          <c:smooth val="0"/>
        </c:ser>
        <c:ser>
          <c:idx val="2"/>
          <c:order val="1"/>
          <c:tx>
            <c:v>maximin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FF99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val>
            <c:numRef>
              <c:f>penetration!$J$15:$J$20</c:f>
              <c:numCache>
                <c:formatCode>General</c:formatCode>
                <c:ptCount val="6"/>
                <c:pt idx="0">
                  <c:v>0.25</c:v>
                </c:pt>
                <c:pt idx="1">
                  <c:v>0.29000000000000026</c:v>
                </c:pt>
                <c:pt idx="2">
                  <c:v>0.37000000000000022</c:v>
                </c:pt>
                <c:pt idx="3">
                  <c:v>0.37000000000000022</c:v>
                </c:pt>
                <c:pt idx="4">
                  <c:v>0.52</c:v>
                </c:pt>
                <c:pt idx="5">
                  <c:v>0.56000000000000005</c:v>
                </c:pt>
              </c:numCache>
            </c:numRef>
          </c:val>
          <c:smooth val="0"/>
        </c:ser>
        <c:ser>
          <c:idx val="3"/>
          <c:order val="2"/>
          <c:tx>
            <c:v>theoretical expected PPD</c:v>
          </c:tx>
          <c:spPr>
            <a:ln w="38100">
              <a:solidFill>
                <a:srgbClr val="008000"/>
              </a:solidFill>
              <a:prstDash val="lgDashDot"/>
            </a:ln>
          </c:spPr>
          <c:marker>
            <c:symbol val="circle"/>
            <c:size val="9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val>
            <c:numRef>
              <c:f>penetration!$N$128:$N$133</c:f>
              <c:numCache>
                <c:formatCode>General</c:formatCode>
                <c:ptCount val="6"/>
                <c:pt idx="0">
                  <c:v>0.5625</c:v>
                </c:pt>
                <c:pt idx="1">
                  <c:v>0.62500000000000044</c:v>
                </c:pt>
                <c:pt idx="2">
                  <c:v>0.75000000000000044</c:v>
                </c:pt>
                <c:pt idx="3">
                  <c:v>0.75000000000000044</c:v>
                </c:pt>
                <c:pt idx="4">
                  <c:v>0.91666666666666652</c:v>
                </c:pt>
                <c:pt idx="5">
                  <c:v>0.9375</c:v>
                </c:pt>
              </c:numCache>
            </c:numRef>
          </c:val>
          <c:smooth val="0"/>
        </c:ser>
        <c:ser>
          <c:idx val="4"/>
          <c:order val="3"/>
          <c:tx>
            <c:v>theoretical maximin</c:v>
          </c:tx>
          <c:spPr>
            <a:ln w="38100">
              <a:solidFill>
                <a:srgbClr val="800080"/>
              </a:solidFill>
              <a:prstDash val="sysDash"/>
            </a:ln>
          </c:spPr>
          <c:marker>
            <c:symbol val="star"/>
            <c:size val="11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val>
            <c:numRef>
              <c:f>penetration!$J$128:$J$133</c:f>
              <c:numCache>
                <c:formatCode>General</c:formatCode>
                <c:ptCount val="6"/>
                <c:pt idx="0">
                  <c:v>4.9100000000000033E-2</c:v>
                </c:pt>
                <c:pt idx="1">
                  <c:v>0.10550000000000009</c:v>
                </c:pt>
                <c:pt idx="2">
                  <c:v>0.24520000000000008</c:v>
                </c:pt>
                <c:pt idx="3">
                  <c:v>0.24500000000000011</c:v>
                </c:pt>
                <c:pt idx="4">
                  <c:v>0.42870000000000008</c:v>
                </c:pt>
                <c:pt idx="5">
                  <c:v>0.45200000000000001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311744"/>
        <c:axId val="33934720"/>
      </c:lineChart>
      <c:catAx>
        <c:axId val="129311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 i="1" u="none" strike="noStrike" baseline="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</a:defRPr>
                </a:pPr>
                <a:r>
                  <a:rPr lang="en-US"/>
                  <a:t>t/d</a:t>
                </a:r>
              </a:p>
            </c:rich>
          </c:tx>
          <c:layout>
            <c:manualLayout>
              <c:xMode val="edge"/>
              <c:yMode val="edge"/>
              <c:x val="8.038170438184003E-2"/>
              <c:y val="0.90230012166000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</a:defRPr>
            </a:pPr>
            <a:endParaRPr lang="en-US"/>
          </a:p>
        </c:txPr>
        <c:crossAx val="33934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9347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1" u="none" strike="noStrike" baseline="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</a:defRPr>
                </a:pPr>
                <a:r>
                  <a:rPr lang="en-US"/>
                  <a:t>penetration detection %</a:t>
                </a:r>
              </a:p>
            </c:rich>
          </c:tx>
          <c:layout>
            <c:manualLayout>
              <c:xMode val="edge"/>
              <c:yMode val="edge"/>
              <c:x val="1.0341261633919374E-2"/>
              <c:y val="0.2457627118644073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</a:defRPr>
            </a:pPr>
            <a:endParaRPr lang="en-US"/>
          </a:p>
        </c:txPr>
        <c:crossAx val="12931174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975180972078756"/>
          <c:y val="0.50338983050847719"/>
          <c:w val="0.2771458117890383"/>
          <c:h val="0.3169491525423728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95" b="0" i="0" u="none" strike="noStrike" baseline="0">
              <a:solidFill>
                <a:srgbClr val="000000"/>
              </a:solidFill>
              <a:latin typeface="Comic Sans MS"/>
              <a:ea typeface="Comic Sans MS"/>
              <a:cs typeface="Comic Sans M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omic Sans MS"/>
          <a:ea typeface="Comic Sans MS"/>
          <a:cs typeface="Comic Sans MS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d8t6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d8t6</c:v>
          </c:tx>
          <c:invertIfNegative val="0"/>
          <c:cat>
            <c:strRef>
              <c:f>(Phase2!$B$92,Phase2!$D$92,Phase2!$E$92)</c:f>
              <c:strCache>
                <c:ptCount val="3"/>
                <c:pt idx="0">
                  <c:v>Maximin</c:v>
                </c:pt>
                <c:pt idx="1">
                  <c:v>3-min</c:v>
                </c:pt>
                <c:pt idx="2">
                  <c:v>MidAvg</c:v>
                </c:pt>
              </c:strCache>
            </c:strRef>
          </c:cat>
          <c:val>
            <c:numRef>
              <c:f>(Phase2!$B$91,Phase2!$D$91,Phase2!$E$91)</c:f>
              <c:numCache>
                <c:formatCode>General</c:formatCode>
                <c:ptCount val="3"/>
                <c:pt idx="0">
                  <c:v>0.37662077922078052</c:v>
                </c:pt>
                <c:pt idx="1">
                  <c:v>0.57132173913043471</c:v>
                </c:pt>
                <c:pt idx="2">
                  <c:v>0.51511764705882368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969664"/>
        <c:axId val="33937024"/>
      </c:barChart>
      <c:catAx>
        <c:axId val="14596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937024"/>
        <c:crosses val="autoZero"/>
        <c:auto val="1"/>
        <c:lblAlgn val="ctr"/>
        <c:lblOffset val="100"/>
        <c:noMultiLvlLbl val="0"/>
      </c:catAx>
      <c:valAx>
        <c:axId val="33937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969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d16t9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d16t9</c:v>
          </c:tx>
          <c:invertIfNegative val="0"/>
          <c:cat>
            <c:strRef>
              <c:f>(Phase2!$H$92,Phase2!$L$92,Phase2!$M$92)</c:f>
              <c:strCache>
                <c:ptCount val="3"/>
                <c:pt idx="0">
                  <c:v>Maximin</c:v>
                </c:pt>
                <c:pt idx="1">
                  <c:v>vMin\vNeigh,v=9</c:v>
                </c:pt>
                <c:pt idx="2">
                  <c:v>MidAvg</c:v>
                </c:pt>
              </c:strCache>
            </c:strRef>
          </c:cat>
          <c:val>
            <c:numRef>
              <c:f>(Phase2!$H$91,Phase2!$L$91,Phase2!$M$91)</c:f>
              <c:numCache>
                <c:formatCode>General</c:formatCode>
                <c:ptCount val="3"/>
                <c:pt idx="0">
                  <c:v>0.31799558823529472</c:v>
                </c:pt>
                <c:pt idx="1">
                  <c:v>0.45676097560975687</c:v>
                </c:pt>
                <c:pt idx="2">
                  <c:v>0.39377674418604675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971200"/>
        <c:axId val="33940032"/>
      </c:barChart>
      <c:catAx>
        <c:axId val="14597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940032"/>
        <c:crosses val="autoZero"/>
        <c:auto val="1"/>
        <c:lblAlgn val="ctr"/>
        <c:lblOffset val="100"/>
        <c:noMultiLvlLbl val="0"/>
      </c:catAx>
      <c:valAx>
        <c:axId val="33940032"/>
        <c:scaling>
          <c:orientation val="minMax"/>
          <c:max val="0.6000000000000006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971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d8t6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d8t6</c:v>
          </c:tx>
          <c:invertIfNegative val="0"/>
          <c:cat>
            <c:strRef>
              <c:f>(Phase3!$B$40,Phase3!$D$40,Phase3!$E$40)</c:f>
              <c:strCache>
                <c:ptCount val="3"/>
                <c:pt idx="0">
                  <c:v>Maximin</c:v>
                </c:pt>
                <c:pt idx="1">
                  <c:v>3-min</c:v>
                </c:pt>
                <c:pt idx="2">
                  <c:v>MidAvg</c:v>
                </c:pt>
              </c:strCache>
            </c:strRef>
          </c:cat>
          <c:val>
            <c:numRef>
              <c:f>(Phase3!$B$38,Phase3!$D$38,Phase3!$E$38)</c:f>
              <c:numCache>
                <c:formatCode>General</c:formatCode>
                <c:ptCount val="3"/>
                <c:pt idx="0">
                  <c:v>0.36146666666666727</c:v>
                </c:pt>
                <c:pt idx="1">
                  <c:v>0.58749999999999958</c:v>
                </c:pt>
                <c:pt idx="2">
                  <c:v>0.56152222222222248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698688"/>
        <c:axId val="33944640"/>
      </c:barChart>
      <c:catAx>
        <c:axId val="14769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944640"/>
        <c:crosses val="autoZero"/>
        <c:auto val="1"/>
        <c:lblAlgn val="ctr"/>
        <c:lblOffset val="100"/>
        <c:noMultiLvlLbl val="0"/>
      </c:catAx>
      <c:valAx>
        <c:axId val="3394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69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d16t9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d16t9</c:v>
          </c:tx>
          <c:invertIfNegative val="0"/>
          <c:cat>
            <c:strRef>
              <c:f>(Phase3!$H$40,Phase3!$L$40,Phase3!$M$40)</c:f>
              <c:strCache>
                <c:ptCount val="3"/>
                <c:pt idx="0">
                  <c:v>Maximin</c:v>
                </c:pt>
                <c:pt idx="1">
                  <c:v>vMin\vNeigh,v=9</c:v>
                </c:pt>
                <c:pt idx="2">
                  <c:v>MidAvg</c:v>
                </c:pt>
              </c:strCache>
            </c:strRef>
          </c:cat>
          <c:val>
            <c:numRef>
              <c:f>(Phase3!$H$38,Phase3!$L$38,Phase3!$M$38)</c:f>
              <c:numCache>
                <c:formatCode>General</c:formatCode>
                <c:ptCount val="3"/>
                <c:pt idx="0">
                  <c:v>0.19971111111111128</c:v>
                </c:pt>
                <c:pt idx="1">
                  <c:v>0.35385555555555581</c:v>
                </c:pt>
                <c:pt idx="2">
                  <c:v>0.45499722222222222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700224"/>
        <c:axId val="37658624"/>
      </c:barChart>
      <c:catAx>
        <c:axId val="14770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658624"/>
        <c:crosses val="autoZero"/>
        <c:auto val="1"/>
        <c:lblAlgn val="ctr"/>
        <c:lblOffset val="100"/>
        <c:noMultiLvlLbl val="0"/>
      </c:catAx>
      <c:valAx>
        <c:axId val="37658624"/>
        <c:scaling>
          <c:orientation val="minMax"/>
          <c:max val="0.7000000000000006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70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0.56943</cdr:x>
      <cdr:y>0.84519</cdr:y>
    </cdr:from>
    <cdr:to>
      <cdr:x>0.66097</cdr:x>
      <cdr:y>0.9101</cdr:y>
    </cdr:to>
    <cdr:sp macro="" textlink="">
      <cdr:nvSpPr>
        <cdr:cNvPr id="1026" name="AutoShap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0586" y="4565854"/>
          <a:ext cx="738006" cy="350655"/>
        </a:xfrm>
        <a:prstGeom xmlns:a="http://schemas.openxmlformats.org/drawingml/2006/main" prst="flowChartProcess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5720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u="none" strike="noStrike" baseline="0" dirty="0">
              <a:solidFill>
                <a:srgbClr val="000000"/>
              </a:solidFill>
              <a:latin typeface="Comic Sans MS"/>
            </a:rPr>
            <a:t>9/12</a:t>
          </a:r>
        </a:p>
      </cdr:txBody>
    </cdr:sp>
  </cdr:relSizeAnchor>
  <cdr:relSizeAnchor xmlns:cdr="http://schemas.openxmlformats.org/drawingml/2006/chartDrawing">
    <cdr:from>
      <cdr:x>0.43109</cdr:x>
      <cdr:y>0.84326</cdr:y>
    </cdr:from>
    <cdr:to>
      <cdr:x>0.51806</cdr:x>
      <cdr:y>0.9101</cdr:y>
    </cdr:to>
    <cdr:sp macro="" textlink="">
      <cdr:nvSpPr>
        <cdr:cNvPr id="1027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75328" y="4555428"/>
          <a:ext cx="701136" cy="361081"/>
        </a:xfrm>
        <a:prstGeom xmlns:a="http://schemas.openxmlformats.org/drawingml/2006/main" prst="flowChartProcess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5720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u="none" strike="noStrike" baseline="0" dirty="0">
              <a:solidFill>
                <a:srgbClr val="000000"/>
              </a:solidFill>
              <a:latin typeface="Comic Sans MS"/>
            </a:rPr>
            <a:t>6/8</a:t>
          </a:r>
        </a:p>
      </cdr:txBody>
    </cdr:sp>
  </cdr:relSizeAnchor>
  <cdr:relSizeAnchor xmlns:cdr="http://schemas.openxmlformats.org/drawingml/2006/chartDrawing">
    <cdr:from>
      <cdr:x>0.30098</cdr:x>
      <cdr:y>0.8451</cdr:y>
    </cdr:from>
    <cdr:to>
      <cdr:x>0.37515</cdr:x>
      <cdr:y>0.91194</cdr:y>
    </cdr:to>
    <cdr:sp macro="" textlink="">
      <cdr:nvSpPr>
        <cdr:cNvPr id="1028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26416" y="4565368"/>
          <a:ext cx="597919" cy="361081"/>
        </a:xfrm>
        <a:prstGeom xmlns:a="http://schemas.openxmlformats.org/drawingml/2006/main" prst="flowChartProcess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5720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u="none" strike="noStrike" baseline="0" dirty="0">
              <a:solidFill>
                <a:srgbClr val="000000"/>
              </a:solidFill>
              <a:latin typeface="Comic Sans MS"/>
            </a:rPr>
            <a:t>5/8</a:t>
          </a:r>
        </a:p>
      </cdr:txBody>
    </cdr:sp>
  </cdr:relSizeAnchor>
  <cdr:relSizeAnchor xmlns:cdr="http://schemas.openxmlformats.org/drawingml/2006/chartDrawing">
    <cdr:from>
      <cdr:x>0.14874</cdr:x>
      <cdr:y>0.84519</cdr:y>
    </cdr:from>
    <cdr:to>
      <cdr:x>0.22224</cdr:x>
      <cdr:y>0.91378</cdr:y>
    </cdr:to>
    <cdr:sp macro="" textlink="">
      <cdr:nvSpPr>
        <cdr:cNvPr id="1029" name="AutoShap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70035" y="4749770"/>
          <a:ext cx="676984" cy="385447"/>
        </a:xfrm>
        <a:prstGeom xmlns:a="http://schemas.openxmlformats.org/drawingml/2006/main" prst="flowChartProcess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5720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u="none" strike="noStrike" baseline="0" dirty="0">
              <a:solidFill>
                <a:srgbClr val="000000"/>
              </a:solidFill>
              <a:latin typeface="Comic Sans MS"/>
            </a:rPr>
            <a:t>9/16</a:t>
          </a:r>
        </a:p>
      </cdr:txBody>
    </cdr:sp>
  </cdr:relSizeAnchor>
  <cdr:relSizeAnchor xmlns:cdr="http://schemas.openxmlformats.org/drawingml/2006/chartDrawing">
    <cdr:from>
      <cdr:x>0.6963</cdr:x>
      <cdr:y>0.84888</cdr:y>
    </cdr:from>
    <cdr:to>
      <cdr:x>0.79496</cdr:x>
      <cdr:y>0.90988</cdr:y>
    </cdr:to>
    <cdr:sp macro="" textlink="">
      <cdr:nvSpPr>
        <cdr:cNvPr id="1030" name="AutoShap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13377" y="4585788"/>
          <a:ext cx="795335" cy="329532"/>
        </a:xfrm>
        <a:prstGeom xmlns:a="http://schemas.openxmlformats.org/drawingml/2006/main" prst="flowChartProcess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5720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u="none" strike="noStrike" baseline="0" dirty="0">
              <a:solidFill>
                <a:srgbClr val="000000"/>
              </a:solidFill>
              <a:latin typeface="Comic Sans MS"/>
            </a:rPr>
            <a:t>11/12</a:t>
          </a:r>
        </a:p>
      </cdr:txBody>
    </cdr:sp>
  </cdr:relSizeAnchor>
  <cdr:relSizeAnchor xmlns:cdr="http://schemas.openxmlformats.org/drawingml/2006/chartDrawing">
    <cdr:from>
      <cdr:x>0.83254</cdr:x>
      <cdr:y>0.84519</cdr:y>
    </cdr:from>
    <cdr:to>
      <cdr:x>0.92</cdr:x>
      <cdr:y>0.90694</cdr:y>
    </cdr:to>
    <cdr:sp macro="" textlink="">
      <cdr:nvSpPr>
        <cdr:cNvPr id="1031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11706" y="4565854"/>
          <a:ext cx="705118" cy="333584"/>
        </a:xfrm>
        <a:prstGeom xmlns:a="http://schemas.openxmlformats.org/drawingml/2006/main" prst="flowChartProcess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5720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u="none" strike="noStrike" baseline="0" dirty="0">
              <a:solidFill>
                <a:srgbClr val="000000"/>
              </a:solidFill>
              <a:latin typeface="Comic Sans MS"/>
            </a:rPr>
            <a:t>15/16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0.4885</cdr:x>
      <cdr:y>0.89125</cdr:y>
    </cdr:from>
    <cdr:to>
      <cdr:x>0.59315</cdr:x>
      <cdr:y>0.93827</cdr:y>
    </cdr:to>
    <cdr:sp macro="" textlink="">
      <cdr:nvSpPr>
        <cdr:cNvPr id="1026" name="AutoShap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73327" y="5198348"/>
          <a:ext cx="851209" cy="274260"/>
        </a:xfrm>
        <a:prstGeom xmlns:a="http://schemas.openxmlformats.org/drawingml/2006/main" prst="flowChartProcess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5720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u="none" strike="noStrike" baseline="0" dirty="0">
              <a:solidFill>
                <a:srgbClr val="000000"/>
              </a:solidFill>
              <a:latin typeface="Comic Sans MS"/>
            </a:rPr>
            <a:t>9/12</a:t>
          </a:r>
        </a:p>
      </cdr:txBody>
    </cdr:sp>
  </cdr:relSizeAnchor>
  <cdr:relSizeAnchor xmlns:cdr="http://schemas.openxmlformats.org/drawingml/2006/chartDrawing">
    <cdr:from>
      <cdr:x>0.3895</cdr:x>
      <cdr:y>0.893</cdr:y>
    </cdr:from>
    <cdr:to>
      <cdr:x>0.46921</cdr:x>
      <cdr:y>0.96296</cdr:y>
    </cdr:to>
    <cdr:sp macro="" textlink="">
      <cdr:nvSpPr>
        <cdr:cNvPr id="1027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68086" y="5208554"/>
          <a:ext cx="648337" cy="408069"/>
        </a:xfrm>
        <a:prstGeom xmlns:a="http://schemas.openxmlformats.org/drawingml/2006/main" prst="flowChartProcess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5720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u="none" strike="noStrike" baseline="0" dirty="0">
              <a:solidFill>
                <a:srgbClr val="000000"/>
              </a:solidFill>
              <a:latin typeface="Comic Sans MS"/>
            </a:rPr>
            <a:t>6/8</a:t>
          </a:r>
        </a:p>
      </cdr:txBody>
    </cdr:sp>
  </cdr:relSizeAnchor>
  <cdr:relSizeAnchor xmlns:cdr="http://schemas.openxmlformats.org/drawingml/2006/chartDrawing">
    <cdr:from>
      <cdr:x>0.27175</cdr:x>
      <cdr:y>0.893</cdr:y>
    </cdr:from>
    <cdr:to>
      <cdr:x>0.35412</cdr:x>
      <cdr:y>0.93827</cdr:y>
    </cdr:to>
    <cdr:sp macro="" textlink="">
      <cdr:nvSpPr>
        <cdr:cNvPr id="1028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10341" y="5208554"/>
          <a:ext cx="669979" cy="264053"/>
        </a:xfrm>
        <a:prstGeom xmlns:a="http://schemas.openxmlformats.org/drawingml/2006/main" prst="flowChartProcess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5720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u="none" strike="noStrike" baseline="0" dirty="0">
              <a:solidFill>
                <a:srgbClr val="000000"/>
              </a:solidFill>
              <a:latin typeface="Comic Sans MS"/>
            </a:rPr>
            <a:t>5/8</a:t>
          </a:r>
        </a:p>
      </cdr:txBody>
    </cdr:sp>
  </cdr:relSizeAnchor>
  <cdr:relSizeAnchor xmlns:cdr="http://schemas.openxmlformats.org/drawingml/2006/chartDrawing">
    <cdr:from>
      <cdr:x>0.142</cdr:x>
      <cdr:y>0.89125</cdr:y>
    </cdr:from>
    <cdr:to>
      <cdr:x>0.2155</cdr:x>
      <cdr:y>0.93525</cdr:y>
    </cdr:to>
    <cdr:sp macro="" textlink="">
      <cdr:nvSpPr>
        <cdr:cNvPr id="1029" name="AutoShap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07916" y="5008602"/>
          <a:ext cx="676984" cy="247269"/>
        </a:xfrm>
        <a:prstGeom xmlns:a="http://schemas.openxmlformats.org/drawingml/2006/main" prst="flowChartProcess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5720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u="none" strike="noStrike" baseline="0">
              <a:solidFill>
                <a:srgbClr val="000000"/>
              </a:solidFill>
              <a:latin typeface="Comic Sans MS"/>
            </a:rPr>
            <a:t>9/16</a:t>
          </a:r>
        </a:p>
      </cdr:txBody>
    </cdr:sp>
  </cdr:relSizeAnchor>
  <cdr:relSizeAnchor xmlns:cdr="http://schemas.openxmlformats.org/drawingml/2006/chartDrawing">
    <cdr:from>
      <cdr:x>0.6075</cdr:x>
      <cdr:y>0.89125</cdr:y>
    </cdr:from>
    <cdr:to>
      <cdr:x>0.71709</cdr:x>
      <cdr:y>0.95062</cdr:y>
    </cdr:to>
    <cdr:sp macro="" textlink="">
      <cdr:nvSpPr>
        <cdr:cNvPr id="1030" name="AutoShap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41240" y="5198349"/>
          <a:ext cx="891408" cy="346268"/>
        </a:xfrm>
        <a:prstGeom xmlns:a="http://schemas.openxmlformats.org/drawingml/2006/main" prst="flowChartProcess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5720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u="none" strike="noStrike" baseline="0" dirty="0">
              <a:solidFill>
                <a:srgbClr val="000000"/>
              </a:solidFill>
              <a:latin typeface="Comic Sans MS"/>
            </a:rPr>
            <a:t>11/12</a:t>
          </a:r>
        </a:p>
      </cdr:txBody>
    </cdr:sp>
  </cdr:relSizeAnchor>
  <cdr:relSizeAnchor xmlns:cdr="http://schemas.openxmlformats.org/drawingml/2006/chartDrawing">
    <cdr:from>
      <cdr:x>0.73025</cdr:x>
      <cdr:y>0.89125</cdr:y>
    </cdr:from>
    <cdr:to>
      <cdr:x>0.82333</cdr:x>
      <cdr:y>0.95062</cdr:y>
    </cdr:to>
    <cdr:sp macro="" textlink="">
      <cdr:nvSpPr>
        <cdr:cNvPr id="1031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39656" y="5198348"/>
          <a:ext cx="757088" cy="346268"/>
        </a:xfrm>
        <a:prstGeom xmlns:a="http://schemas.openxmlformats.org/drawingml/2006/main" prst="flowChartProcess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5720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0" i="0" u="none" strike="noStrike" baseline="0" dirty="0">
              <a:solidFill>
                <a:srgbClr val="000000"/>
              </a:solidFill>
              <a:latin typeface="Comic Sans MS"/>
            </a:rPr>
            <a:t>15/16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875D3D-40F6-424E-926B-E3B96CF4CAD2}" type="datetimeFigureOut">
              <a:rPr lang="he-IL" smtClean="0"/>
              <a:pPr/>
              <a:t>י"ג/סיון/תשע"ד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D36F88-125D-4825-97A9-CA015C5D5FF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609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6F88-125D-4825-97A9-CA015C5D5FF0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0479-EA26-41B8-92CB-615D0C837EE5}" type="slidenum">
              <a:rPr lang="he-IL" smtClean="0"/>
              <a:pPr/>
              <a:t>50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6F88-125D-4825-97A9-CA015C5D5FF0}" type="slidenum">
              <a:rPr lang="he-IL" smtClean="0"/>
              <a:pPr/>
              <a:t>55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3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BE93-00C4-49AE-9EAB-5AD13BF78397}" type="datetime8">
              <a:rPr lang="he-IL" smtClean="0"/>
              <a:pPr/>
              <a:t>11 יוני 14</a:t>
            </a:fld>
            <a:endParaRPr lang="he-I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Ship Patrol: Multiagent Patrol under Complex Environmental Conditions</a:t>
            </a:r>
            <a:endParaRPr lang="he-I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ED9D-0783-463C-A798-62A1CA5D51F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0FAF-9C26-4856-ACE4-914A85A2AE14}" type="datetime8">
              <a:rPr lang="he-IL" smtClean="0"/>
              <a:pPr/>
              <a:t>11 יוני 14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Ship Patrol: Multiagent Patrol under Complex Environmental Conditions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ED9D-0783-463C-A798-62A1CA5D51F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B132-FB75-4758-AB8E-5CB193D4E27D}" type="datetime8">
              <a:rPr lang="he-IL" smtClean="0"/>
              <a:pPr/>
              <a:t>11 יוני 14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Ship Patrol: Multiagent Patrol under Complex Environmental Conditions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ED9D-0783-463C-A798-62A1CA5D51F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C5C0-4FA2-441C-8E50-C8180C443D36}" type="datetime8">
              <a:rPr lang="he-IL" smtClean="0"/>
              <a:pPr/>
              <a:t>11 יוני 14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Ship Patrol: Multiagent Patrol under Complex Environmental Conditions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ED9D-0783-463C-A798-62A1CA5D51F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A9D3-8814-4A27-A3E5-58F69C56B8B2}" type="datetime8">
              <a:rPr lang="he-IL" smtClean="0"/>
              <a:pPr/>
              <a:t>11 יוני 14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Ship Patrol: Multiagent Patrol under Complex Environmental Conditions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ED9D-0783-463C-A798-62A1CA5D51F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2ECD-83EC-4D60-BAE5-6619F971FA16}" type="datetime8">
              <a:rPr lang="he-IL" smtClean="0"/>
              <a:pPr/>
              <a:t>11 יוני 14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Ship Patrol: Multiagent Patrol under Complex Environmental Conditions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ED9D-0783-463C-A798-62A1CA5D51F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1B30-33CF-40B5-AFB0-3587B636EB94}" type="datetime8">
              <a:rPr lang="he-IL" smtClean="0"/>
              <a:pPr/>
              <a:t>11 יוני 14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Ship Patrol: Multiagent Patrol under Complex Environmental Conditions</a:t>
            </a:r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ED9D-0783-463C-A798-62A1CA5D51F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9B82-9311-448B-8681-FE3EB9D4F27B}" type="datetime8">
              <a:rPr lang="he-IL" smtClean="0"/>
              <a:pPr/>
              <a:t>11 יוני 14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Ship Patrol: Multiagent Patrol under Complex Environmental Conditions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ED9D-0783-463C-A798-62A1CA5D51F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4B9-B4C4-4C33-A187-9EC96FF8C607}" type="datetime8">
              <a:rPr lang="he-IL" smtClean="0"/>
              <a:pPr/>
              <a:t>11 יוני 14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Ship Patrol: Multiagent Patrol under Complex Environmental Conditions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ED9D-0783-463C-A798-62A1CA5D51F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6D5E-7BC5-4BB9-A391-FCC73C74262C}" type="datetime8">
              <a:rPr lang="he-IL" smtClean="0"/>
              <a:pPr/>
              <a:t>11 יוני 14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Ship Patrol: Multiagent Patrol under Complex Environmental Conditions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ED9D-0783-463C-A798-62A1CA5D51F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3604-A45A-4AE9-A458-F2C545980358}" type="datetime8">
              <a:rPr lang="he-IL" smtClean="0"/>
              <a:pPr/>
              <a:t>11 יוני 14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Ship Patrol: Multiagent Patrol under Complex Environmental Conditions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17ED9D-0783-463C-A798-62A1CA5D51F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E0821F-5EB7-4FB6-98B3-1BBD3CF5D69A}" type="datetime8">
              <a:rPr lang="he-IL" smtClean="0"/>
              <a:pPr/>
              <a:t>11 יוני 14</a:t>
            </a:fld>
            <a:endParaRPr lang="he-I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Ship Patrol: Multiagent Patrol under Complex Environmental Conditions</a:t>
            </a:r>
            <a:endParaRPr lang="he-I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17ED9D-0783-463C-A798-62A1CA5D51F7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None/>
            </a:pPr>
            <a:endParaRPr lang="en-US" sz="2800" dirty="0" smtClean="0"/>
          </a:p>
          <a:p>
            <a:pPr algn="l" rtl="0">
              <a:buClr>
                <a:schemeClr val="bg2"/>
              </a:buClr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636" y="620688"/>
            <a:ext cx="5960580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Applications: Special Case of Security Games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7" name="Picture 4" descr="bengurion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43748" y="1465510"/>
            <a:ext cx="3060700" cy="2395538"/>
          </a:xfrm>
          <a:prstGeom prst="rect">
            <a:avLst/>
          </a:prstGeom>
          <a:noFill/>
        </p:spPr>
      </p:pic>
      <p:pic>
        <p:nvPicPr>
          <p:cNvPr id="8" name="Picture 8" descr="pentag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12937"/>
            <a:ext cx="2911475" cy="2924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Freeform 9"/>
          <p:cNvSpPr>
            <a:spLocks/>
          </p:cNvSpPr>
          <p:nvPr/>
        </p:nvSpPr>
        <p:spPr bwMode="auto">
          <a:xfrm>
            <a:off x="5904111" y="1770310"/>
            <a:ext cx="1944687" cy="1655763"/>
          </a:xfrm>
          <a:custGeom>
            <a:avLst/>
            <a:gdLst>
              <a:gd name="T0" fmla="*/ 1800225 w 1225"/>
              <a:gd name="T1" fmla="*/ 0 h 1043"/>
              <a:gd name="T2" fmla="*/ 0 w 1225"/>
              <a:gd name="T3" fmla="*/ 287338 h 1043"/>
              <a:gd name="T4" fmla="*/ 431800 w 1225"/>
              <a:gd name="T5" fmla="*/ 574675 h 1043"/>
              <a:gd name="T6" fmla="*/ 288925 w 1225"/>
              <a:gd name="T7" fmla="*/ 790575 h 1043"/>
              <a:gd name="T8" fmla="*/ 504825 w 1225"/>
              <a:gd name="T9" fmla="*/ 1079500 h 1043"/>
              <a:gd name="T10" fmla="*/ 865187 w 1225"/>
              <a:gd name="T11" fmla="*/ 1150938 h 1043"/>
              <a:gd name="T12" fmla="*/ 1123950 w 1225"/>
              <a:gd name="T13" fmla="*/ 1300163 h 1043"/>
              <a:gd name="T14" fmla="*/ 1223962 w 1225"/>
              <a:gd name="T15" fmla="*/ 1439863 h 1043"/>
              <a:gd name="T16" fmla="*/ 1368424 w 1225"/>
              <a:gd name="T17" fmla="*/ 1582738 h 1043"/>
              <a:gd name="T18" fmla="*/ 1512887 w 1225"/>
              <a:gd name="T19" fmla="*/ 1655763 h 1043"/>
              <a:gd name="T20" fmla="*/ 1800225 w 1225"/>
              <a:gd name="T21" fmla="*/ 1655763 h 1043"/>
              <a:gd name="T22" fmla="*/ 1944687 w 1225"/>
              <a:gd name="T23" fmla="*/ 1439863 h 1043"/>
              <a:gd name="T24" fmla="*/ 1657350 w 1225"/>
              <a:gd name="T25" fmla="*/ 935038 h 1043"/>
              <a:gd name="T26" fmla="*/ 1439862 w 1225"/>
              <a:gd name="T27" fmla="*/ 790575 h 1043"/>
              <a:gd name="T28" fmla="*/ 1873250 w 1225"/>
              <a:gd name="T29" fmla="*/ 0 h 1043"/>
              <a:gd name="T30" fmla="*/ 1800225 w 1225"/>
              <a:gd name="T31" fmla="*/ 0 h 10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25"/>
              <a:gd name="T49" fmla="*/ 0 h 1043"/>
              <a:gd name="T50" fmla="*/ 1225 w 1225"/>
              <a:gd name="T51" fmla="*/ 1043 h 104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25" h="1043">
                <a:moveTo>
                  <a:pt x="1134" y="0"/>
                </a:moveTo>
                <a:lnTo>
                  <a:pt x="0" y="181"/>
                </a:lnTo>
                <a:lnTo>
                  <a:pt x="272" y="362"/>
                </a:lnTo>
                <a:lnTo>
                  <a:pt x="182" y="498"/>
                </a:lnTo>
                <a:lnTo>
                  <a:pt x="318" y="680"/>
                </a:lnTo>
                <a:lnTo>
                  <a:pt x="545" y="725"/>
                </a:lnTo>
                <a:lnTo>
                  <a:pt x="708" y="819"/>
                </a:lnTo>
                <a:lnTo>
                  <a:pt x="771" y="907"/>
                </a:lnTo>
                <a:lnTo>
                  <a:pt x="862" y="997"/>
                </a:lnTo>
                <a:lnTo>
                  <a:pt x="953" y="1043"/>
                </a:lnTo>
                <a:lnTo>
                  <a:pt x="1134" y="1043"/>
                </a:lnTo>
                <a:lnTo>
                  <a:pt x="1225" y="907"/>
                </a:lnTo>
                <a:lnTo>
                  <a:pt x="1044" y="589"/>
                </a:lnTo>
                <a:lnTo>
                  <a:pt x="907" y="498"/>
                </a:lnTo>
                <a:lnTo>
                  <a:pt x="1180" y="0"/>
                </a:lnTo>
                <a:lnTo>
                  <a:pt x="1134" y="0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1691308" y="2233662"/>
            <a:ext cx="1512887" cy="1584325"/>
          </a:xfrm>
          <a:custGeom>
            <a:avLst/>
            <a:gdLst>
              <a:gd name="T0" fmla="*/ 647700 w 953"/>
              <a:gd name="T1" fmla="*/ 0 h 998"/>
              <a:gd name="T2" fmla="*/ 0 w 953"/>
              <a:gd name="T3" fmla="*/ 720725 h 998"/>
              <a:gd name="T4" fmla="*/ 504825 w 953"/>
              <a:gd name="T5" fmla="*/ 1584325 h 998"/>
              <a:gd name="T6" fmla="*/ 1439862 w 953"/>
              <a:gd name="T7" fmla="*/ 1368425 h 998"/>
              <a:gd name="T8" fmla="*/ 1512887 w 953"/>
              <a:gd name="T9" fmla="*/ 360363 h 998"/>
              <a:gd name="T10" fmla="*/ 647700 w 953"/>
              <a:gd name="T11" fmla="*/ 0 h 9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53"/>
              <a:gd name="T19" fmla="*/ 0 h 998"/>
              <a:gd name="T20" fmla="*/ 953 w 953"/>
              <a:gd name="T21" fmla="*/ 998 h 9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53" h="998">
                <a:moveTo>
                  <a:pt x="408" y="0"/>
                </a:moveTo>
                <a:lnTo>
                  <a:pt x="0" y="454"/>
                </a:lnTo>
                <a:lnTo>
                  <a:pt x="318" y="998"/>
                </a:lnTo>
                <a:lnTo>
                  <a:pt x="907" y="862"/>
                </a:lnTo>
                <a:lnTo>
                  <a:pt x="953" y="227"/>
                </a:lnTo>
                <a:lnTo>
                  <a:pt x="408" y="0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pic>
        <p:nvPicPr>
          <p:cNvPr id="11" name="Picture 15" descr="ko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005064"/>
            <a:ext cx="1257300" cy="177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7" descr="britannica_pris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491880" y="3284984"/>
            <a:ext cx="3019425" cy="20748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2" name="Picture 16" descr="usmexbor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5085184"/>
            <a:ext cx="1150937" cy="1236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861048"/>
            <a:ext cx="3198475" cy="22975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6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712" y="0"/>
            <a:ext cx="1720575" cy="980728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  <a:buNone/>
            </a:pP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620688"/>
            <a:ext cx="5976664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Segmenting the Perimeter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4" name="Picture 4" descr="bengurion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252095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5"/>
          <p:cNvSpPr>
            <a:spLocks/>
          </p:cNvSpPr>
          <p:nvPr/>
        </p:nvSpPr>
        <p:spPr bwMode="auto">
          <a:xfrm>
            <a:off x="956618" y="1922487"/>
            <a:ext cx="1598612" cy="1363663"/>
          </a:xfrm>
          <a:custGeom>
            <a:avLst/>
            <a:gdLst>
              <a:gd name="T0" fmla="*/ 1479858 w 1225"/>
              <a:gd name="T1" fmla="*/ 0 h 1043"/>
              <a:gd name="T2" fmla="*/ 0 w 1225"/>
              <a:gd name="T3" fmla="*/ 236647 h 1043"/>
              <a:gd name="T4" fmla="*/ 354957 w 1225"/>
              <a:gd name="T5" fmla="*/ 473294 h 1043"/>
              <a:gd name="T6" fmla="*/ 237508 w 1225"/>
              <a:gd name="T7" fmla="*/ 651106 h 1043"/>
              <a:gd name="T8" fmla="*/ 414987 w 1225"/>
              <a:gd name="T9" fmla="*/ 889061 h 1043"/>
              <a:gd name="T10" fmla="*/ 711219 w 1225"/>
              <a:gd name="T11" fmla="*/ 947896 h 1043"/>
              <a:gd name="T12" fmla="*/ 923932 w 1225"/>
              <a:gd name="T13" fmla="*/ 1070796 h 1043"/>
              <a:gd name="T14" fmla="*/ 1006147 w 1225"/>
              <a:gd name="T15" fmla="*/ 1185851 h 1043"/>
              <a:gd name="T16" fmla="*/ 1124901 w 1225"/>
              <a:gd name="T17" fmla="*/ 1303520 h 1043"/>
              <a:gd name="T18" fmla="*/ 1243655 w 1225"/>
              <a:gd name="T19" fmla="*/ 1363663 h 1043"/>
              <a:gd name="T20" fmla="*/ 1479858 w 1225"/>
              <a:gd name="T21" fmla="*/ 1363663 h 1043"/>
              <a:gd name="T22" fmla="*/ 1598612 w 1225"/>
              <a:gd name="T23" fmla="*/ 1185851 h 1043"/>
              <a:gd name="T24" fmla="*/ 1362409 w 1225"/>
              <a:gd name="T25" fmla="*/ 770084 h 1043"/>
              <a:gd name="T26" fmla="*/ 1183625 w 1225"/>
              <a:gd name="T27" fmla="*/ 651106 h 1043"/>
              <a:gd name="T28" fmla="*/ 1539888 w 1225"/>
              <a:gd name="T29" fmla="*/ 0 h 1043"/>
              <a:gd name="T30" fmla="*/ 1479858 w 1225"/>
              <a:gd name="T31" fmla="*/ 0 h 10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25"/>
              <a:gd name="T49" fmla="*/ 0 h 1043"/>
              <a:gd name="T50" fmla="*/ 1225 w 1225"/>
              <a:gd name="T51" fmla="*/ 1043 h 104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25" h="1043">
                <a:moveTo>
                  <a:pt x="1134" y="0"/>
                </a:moveTo>
                <a:lnTo>
                  <a:pt x="0" y="181"/>
                </a:lnTo>
                <a:lnTo>
                  <a:pt x="272" y="362"/>
                </a:lnTo>
                <a:lnTo>
                  <a:pt x="182" y="498"/>
                </a:lnTo>
                <a:lnTo>
                  <a:pt x="318" y="680"/>
                </a:lnTo>
                <a:lnTo>
                  <a:pt x="545" y="725"/>
                </a:lnTo>
                <a:lnTo>
                  <a:pt x="708" y="819"/>
                </a:lnTo>
                <a:lnTo>
                  <a:pt x="771" y="907"/>
                </a:lnTo>
                <a:lnTo>
                  <a:pt x="862" y="997"/>
                </a:lnTo>
                <a:lnTo>
                  <a:pt x="953" y="1043"/>
                </a:lnTo>
                <a:lnTo>
                  <a:pt x="1134" y="1043"/>
                </a:lnTo>
                <a:lnTo>
                  <a:pt x="1225" y="907"/>
                </a:lnTo>
                <a:lnTo>
                  <a:pt x="1044" y="589"/>
                </a:lnTo>
                <a:lnTo>
                  <a:pt x="907" y="498"/>
                </a:lnTo>
                <a:lnTo>
                  <a:pt x="1180" y="0"/>
                </a:lnTo>
                <a:lnTo>
                  <a:pt x="1134" y="0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3218645">
            <a:off x="1877405" y="3905016"/>
            <a:ext cx="576064" cy="216024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3851945" y="3894445"/>
            <a:ext cx="0" cy="14287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347120" y="3965882"/>
            <a:ext cx="0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770857" y="4075420"/>
            <a:ext cx="0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602582" y="4096057"/>
            <a:ext cx="0" cy="142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H="1">
            <a:off x="2627982" y="4253220"/>
            <a:ext cx="71438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699420" y="4469120"/>
            <a:ext cx="2159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2627982" y="4613582"/>
            <a:ext cx="2159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>
            <a:off x="2770857" y="4686607"/>
            <a:ext cx="73025" cy="142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>
            <a:off x="2843882" y="4758045"/>
            <a:ext cx="71438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3202657" y="4829482"/>
            <a:ext cx="0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3347120" y="4973945"/>
            <a:ext cx="7302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>
            <a:off x="3563020" y="5189845"/>
            <a:ext cx="7302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3707482" y="5261282"/>
            <a:ext cx="0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3923382" y="5261282"/>
            <a:ext cx="0" cy="14446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3636045" y="4469120"/>
            <a:ext cx="142875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grpSp>
        <p:nvGrpSpPr>
          <p:cNvPr id="97" name="Group 96"/>
          <p:cNvGrpSpPr/>
          <p:nvPr/>
        </p:nvGrpSpPr>
        <p:grpSpPr>
          <a:xfrm>
            <a:off x="6472907" y="3861107"/>
            <a:ext cx="1916113" cy="1871663"/>
            <a:chOff x="6472907" y="3861107"/>
            <a:chExt cx="1916113" cy="1871663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6588795" y="3965882"/>
              <a:ext cx="1706562" cy="1655763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7409532" y="3861107"/>
              <a:ext cx="0" cy="21590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7452395" y="5516870"/>
              <a:ext cx="0" cy="21590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8173120" y="4758045"/>
              <a:ext cx="215900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H="1">
              <a:off x="6472907" y="4796145"/>
              <a:ext cx="215900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>
              <a:off x="7163470" y="5477182"/>
              <a:ext cx="73025" cy="217488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H="1">
              <a:off x="6723732" y="5242232"/>
              <a:ext cx="142875" cy="144463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H="1">
              <a:off x="6522120" y="5021570"/>
              <a:ext cx="215900" cy="71437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H="1" flipV="1">
              <a:off x="6517357" y="4508807"/>
              <a:ext cx="215900" cy="71438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H="1" flipV="1">
              <a:off x="6671345" y="4229407"/>
              <a:ext cx="142875" cy="144463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 flipH="1" flipV="1">
              <a:off x="6857082" y="4037320"/>
              <a:ext cx="153988" cy="168275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 flipH="1" flipV="1">
              <a:off x="7122195" y="3884920"/>
              <a:ext cx="71437" cy="21590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 flipV="1">
              <a:off x="7630195" y="3880157"/>
              <a:ext cx="73025" cy="21590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 flipV="1">
              <a:off x="7812757" y="3965882"/>
              <a:ext cx="144463" cy="21590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 flipV="1">
              <a:off x="8028657" y="4181782"/>
              <a:ext cx="144463" cy="144463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 flipV="1">
              <a:off x="8100095" y="4469120"/>
              <a:ext cx="215900" cy="73025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>
              <a:off x="7688932" y="5453370"/>
              <a:ext cx="100013" cy="198437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>
              <a:off x="7884195" y="5362882"/>
              <a:ext cx="144462" cy="142875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7" name="Line 48"/>
            <p:cNvSpPr>
              <a:spLocks noChangeShapeType="1"/>
            </p:cNvSpPr>
            <p:nvPr/>
          </p:nvSpPr>
          <p:spPr bwMode="auto">
            <a:xfrm>
              <a:off x="8028657" y="5189845"/>
              <a:ext cx="215900" cy="14446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>
              <a:off x="8144545" y="4992995"/>
              <a:ext cx="215900" cy="71437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 flipH="1">
              <a:off x="6901532" y="5377170"/>
              <a:ext cx="144463" cy="21590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1" name="AutoShape 56"/>
          <p:cNvSpPr>
            <a:spLocks noChangeArrowheads="1"/>
          </p:cNvSpPr>
          <p:nvPr/>
        </p:nvSpPr>
        <p:spPr bwMode="auto">
          <a:xfrm>
            <a:off x="3994820" y="4469120"/>
            <a:ext cx="503237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bg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52" name="Freeform 57"/>
          <p:cNvSpPr>
            <a:spLocks/>
          </p:cNvSpPr>
          <p:nvPr/>
        </p:nvSpPr>
        <p:spPr bwMode="auto">
          <a:xfrm>
            <a:off x="4428207" y="3965882"/>
            <a:ext cx="1598613" cy="1363663"/>
          </a:xfrm>
          <a:custGeom>
            <a:avLst/>
            <a:gdLst>
              <a:gd name="T0" fmla="*/ 1479859 w 1225"/>
              <a:gd name="T1" fmla="*/ 0 h 1043"/>
              <a:gd name="T2" fmla="*/ 0 w 1225"/>
              <a:gd name="T3" fmla="*/ 236647 h 1043"/>
              <a:gd name="T4" fmla="*/ 354957 w 1225"/>
              <a:gd name="T5" fmla="*/ 473294 h 1043"/>
              <a:gd name="T6" fmla="*/ 237508 w 1225"/>
              <a:gd name="T7" fmla="*/ 651106 h 1043"/>
              <a:gd name="T8" fmla="*/ 414987 w 1225"/>
              <a:gd name="T9" fmla="*/ 889061 h 1043"/>
              <a:gd name="T10" fmla="*/ 711220 w 1225"/>
              <a:gd name="T11" fmla="*/ 947896 h 1043"/>
              <a:gd name="T12" fmla="*/ 923933 w 1225"/>
              <a:gd name="T13" fmla="*/ 1070796 h 1043"/>
              <a:gd name="T14" fmla="*/ 1006147 w 1225"/>
              <a:gd name="T15" fmla="*/ 1185851 h 1043"/>
              <a:gd name="T16" fmla="*/ 1124901 w 1225"/>
              <a:gd name="T17" fmla="*/ 1303520 h 1043"/>
              <a:gd name="T18" fmla="*/ 1243655 w 1225"/>
              <a:gd name="T19" fmla="*/ 1363663 h 1043"/>
              <a:gd name="T20" fmla="*/ 1479859 w 1225"/>
              <a:gd name="T21" fmla="*/ 1363663 h 1043"/>
              <a:gd name="T22" fmla="*/ 1598613 w 1225"/>
              <a:gd name="T23" fmla="*/ 1185851 h 1043"/>
              <a:gd name="T24" fmla="*/ 1362410 w 1225"/>
              <a:gd name="T25" fmla="*/ 770084 h 1043"/>
              <a:gd name="T26" fmla="*/ 1183626 w 1225"/>
              <a:gd name="T27" fmla="*/ 651106 h 1043"/>
              <a:gd name="T28" fmla="*/ 1539888 w 1225"/>
              <a:gd name="T29" fmla="*/ 0 h 1043"/>
              <a:gd name="T30" fmla="*/ 1479859 w 1225"/>
              <a:gd name="T31" fmla="*/ 0 h 10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25"/>
              <a:gd name="T49" fmla="*/ 0 h 1043"/>
              <a:gd name="T50" fmla="*/ 1225 w 1225"/>
              <a:gd name="T51" fmla="*/ 1043 h 104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25" h="1043">
                <a:moveTo>
                  <a:pt x="1134" y="0"/>
                </a:moveTo>
                <a:lnTo>
                  <a:pt x="0" y="181"/>
                </a:lnTo>
                <a:lnTo>
                  <a:pt x="272" y="362"/>
                </a:lnTo>
                <a:lnTo>
                  <a:pt x="182" y="498"/>
                </a:lnTo>
                <a:lnTo>
                  <a:pt x="318" y="680"/>
                </a:lnTo>
                <a:lnTo>
                  <a:pt x="545" y="725"/>
                </a:lnTo>
                <a:lnTo>
                  <a:pt x="708" y="819"/>
                </a:lnTo>
                <a:lnTo>
                  <a:pt x="771" y="907"/>
                </a:lnTo>
                <a:lnTo>
                  <a:pt x="862" y="997"/>
                </a:lnTo>
                <a:lnTo>
                  <a:pt x="953" y="1043"/>
                </a:lnTo>
                <a:lnTo>
                  <a:pt x="1134" y="1043"/>
                </a:lnTo>
                <a:lnTo>
                  <a:pt x="1225" y="907"/>
                </a:lnTo>
                <a:lnTo>
                  <a:pt x="1044" y="589"/>
                </a:lnTo>
                <a:lnTo>
                  <a:pt x="907" y="498"/>
                </a:lnTo>
                <a:lnTo>
                  <a:pt x="1180" y="0"/>
                </a:lnTo>
                <a:lnTo>
                  <a:pt x="1134" y="0"/>
                </a:lnTo>
                <a:close/>
              </a:path>
            </a:pathLst>
          </a:custGeom>
          <a:noFill/>
          <a:ln w="28575" cmpd="sng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3" name="Line 58"/>
          <p:cNvSpPr>
            <a:spLocks noChangeShapeType="1"/>
          </p:cNvSpPr>
          <p:nvPr/>
        </p:nvSpPr>
        <p:spPr bwMode="auto">
          <a:xfrm>
            <a:off x="5796632" y="3894445"/>
            <a:ext cx="0" cy="14287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4" name="Line 59"/>
          <p:cNvSpPr>
            <a:spLocks noChangeShapeType="1"/>
          </p:cNvSpPr>
          <p:nvPr/>
        </p:nvSpPr>
        <p:spPr bwMode="auto">
          <a:xfrm>
            <a:off x="5291807" y="3965882"/>
            <a:ext cx="0" cy="14446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5" name="Line 60"/>
          <p:cNvSpPr>
            <a:spLocks noChangeShapeType="1"/>
          </p:cNvSpPr>
          <p:nvPr/>
        </p:nvSpPr>
        <p:spPr bwMode="auto">
          <a:xfrm>
            <a:off x="4715545" y="4075420"/>
            <a:ext cx="0" cy="14446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>
            <a:off x="4547270" y="4096057"/>
            <a:ext cx="0" cy="14287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7" name="Line 62"/>
          <p:cNvSpPr>
            <a:spLocks noChangeShapeType="1"/>
          </p:cNvSpPr>
          <p:nvPr/>
        </p:nvSpPr>
        <p:spPr bwMode="auto">
          <a:xfrm flipH="1">
            <a:off x="4572670" y="4253220"/>
            <a:ext cx="71437" cy="14446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8" name="Line 63"/>
          <p:cNvSpPr>
            <a:spLocks noChangeShapeType="1"/>
          </p:cNvSpPr>
          <p:nvPr/>
        </p:nvSpPr>
        <p:spPr bwMode="auto">
          <a:xfrm>
            <a:off x="4644107" y="4469120"/>
            <a:ext cx="2159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9" name="Line 64"/>
          <p:cNvSpPr>
            <a:spLocks noChangeShapeType="1"/>
          </p:cNvSpPr>
          <p:nvPr/>
        </p:nvSpPr>
        <p:spPr bwMode="auto">
          <a:xfrm flipH="1">
            <a:off x="4572670" y="4613582"/>
            <a:ext cx="2159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0" name="Line 65"/>
          <p:cNvSpPr>
            <a:spLocks noChangeShapeType="1"/>
          </p:cNvSpPr>
          <p:nvPr/>
        </p:nvSpPr>
        <p:spPr bwMode="auto">
          <a:xfrm flipH="1">
            <a:off x="4715545" y="4686607"/>
            <a:ext cx="73025" cy="14287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1" name="Line 66"/>
          <p:cNvSpPr>
            <a:spLocks noChangeShapeType="1"/>
          </p:cNvSpPr>
          <p:nvPr/>
        </p:nvSpPr>
        <p:spPr bwMode="auto">
          <a:xfrm flipH="1">
            <a:off x="4788570" y="4758045"/>
            <a:ext cx="71437" cy="14446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2" name="Line 67"/>
          <p:cNvSpPr>
            <a:spLocks noChangeShapeType="1"/>
          </p:cNvSpPr>
          <p:nvPr/>
        </p:nvSpPr>
        <p:spPr bwMode="auto">
          <a:xfrm>
            <a:off x="5147345" y="4829482"/>
            <a:ext cx="0" cy="14446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3" name="Line 68"/>
          <p:cNvSpPr>
            <a:spLocks noChangeShapeType="1"/>
          </p:cNvSpPr>
          <p:nvPr/>
        </p:nvSpPr>
        <p:spPr bwMode="auto">
          <a:xfrm flipH="1">
            <a:off x="5291807" y="4973945"/>
            <a:ext cx="73025" cy="14446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4" name="Line 69"/>
          <p:cNvSpPr>
            <a:spLocks noChangeShapeType="1"/>
          </p:cNvSpPr>
          <p:nvPr/>
        </p:nvSpPr>
        <p:spPr bwMode="auto">
          <a:xfrm flipH="1">
            <a:off x="5507707" y="5189845"/>
            <a:ext cx="73025" cy="14446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5" name="Line 70"/>
          <p:cNvSpPr>
            <a:spLocks noChangeShapeType="1"/>
          </p:cNvSpPr>
          <p:nvPr/>
        </p:nvSpPr>
        <p:spPr bwMode="auto">
          <a:xfrm flipH="1">
            <a:off x="5723607" y="4613582"/>
            <a:ext cx="73025" cy="14446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6" name="Line 71"/>
          <p:cNvSpPr>
            <a:spLocks noChangeShapeType="1"/>
          </p:cNvSpPr>
          <p:nvPr/>
        </p:nvSpPr>
        <p:spPr bwMode="auto">
          <a:xfrm>
            <a:off x="5652170" y="5261282"/>
            <a:ext cx="0" cy="14446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7" name="Line 72"/>
          <p:cNvSpPr>
            <a:spLocks noChangeShapeType="1"/>
          </p:cNvSpPr>
          <p:nvPr/>
        </p:nvSpPr>
        <p:spPr bwMode="auto">
          <a:xfrm>
            <a:off x="5868070" y="5261282"/>
            <a:ext cx="0" cy="14446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8" name="Line 73"/>
          <p:cNvSpPr>
            <a:spLocks noChangeShapeType="1"/>
          </p:cNvSpPr>
          <p:nvPr/>
        </p:nvSpPr>
        <p:spPr bwMode="auto">
          <a:xfrm>
            <a:off x="5939507" y="5118407"/>
            <a:ext cx="144463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9" name="Line 74"/>
          <p:cNvSpPr>
            <a:spLocks noChangeShapeType="1"/>
          </p:cNvSpPr>
          <p:nvPr/>
        </p:nvSpPr>
        <p:spPr bwMode="auto">
          <a:xfrm flipV="1">
            <a:off x="5868070" y="4973945"/>
            <a:ext cx="144462" cy="71437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70" name="Line 75"/>
          <p:cNvSpPr>
            <a:spLocks noChangeShapeType="1"/>
          </p:cNvSpPr>
          <p:nvPr/>
        </p:nvSpPr>
        <p:spPr bwMode="auto">
          <a:xfrm flipV="1">
            <a:off x="5796632" y="4829482"/>
            <a:ext cx="142875" cy="7302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71" name="Line 76"/>
          <p:cNvSpPr>
            <a:spLocks noChangeShapeType="1"/>
          </p:cNvSpPr>
          <p:nvPr/>
        </p:nvSpPr>
        <p:spPr bwMode="auto">
          <a:xfrm>
            <a:off x="5580732" y="4469120"/>
            <a:ext cx="142875" cy="7302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72" name="Line 77"/>
          <p:cNvSpPr>
            <a:spLocks noChangeShapeType="1"/>
          </p:cNvSpPr>
          <p:nvPr/>
        </p:nvSpPr>
        <p:spPr bwMode="auto">
          <a:xfrm flipH="1">
            <a:off x="5756945" y="4758045"/>
            <a:ext cx="144462" cy="71437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73" name="Text Box 78"/>
          <p:cNvSpPr txBox="1">
            <a:spLocks noChangeArrowheads="1"/>
          </p:cNvSpPr>
          <p:nvPr/>
        </p:nvSpPr>
        <p:spPr bwMode="auto">
          <a:xfrm>
            <a:off x="3994820" y="5334307"/>
            <a:ext cx="1944687" cy="83099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Time units =</a:t>
            </a:r>
            <a:br>
              <a:rPr lang="en-US" sz="2400" dirty="0">
                <a:latin typeface="Tahoma" pitchFamily="34" charset="0"/>
              </a:rPr>
            </a:br>
            <a:r>
              <a:rPr lang="en-US" sz="2400" dirty="0">
                <a:latin typeface="Tahoma" pitchFamily="34" charset="0"/>
              </a:rPr>
              <a:t>segments</a:t>
            </a:r>
          </a:p>
        </p:txBody>
      </p:sp>
      <p:sp>
        <p:nvSpPr>
          <p:cNvPr id="74" name="Line 79"/>
          <p:cNvSpPr>
            <a:spLocks noChangeShapeType="1"/>
          </p:cNvSpPr>
          <p:nvPr/>
        </p:nvSpPr>
        <p:spPr bwMode="auto">
          <a:xfrm>
            <a:off x="4860007" y="4037320"/>
            <a:ext cx="0" cy="2159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75" name="Line 81"/>
          <p:cNvSpPr>
            <a:spLocks noChangeShapeType="1"/>
          </p:cNvSpPr>
          <p:nvPr/>
        </p:nvSpPr>
        <p:spPr bwMode="auto">
          <a:xfrm>
            <a:off x="5469607" y="3932545"/>
            <a:ext cx="0" cy="2159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76" name="Line 82"/>
          <p:cNvSpPr>
            <a:spLocks noChangeShapeType="1"/>
          </p:cNvSpPr>
          <p:nvPr/>
        </p:nvSpPr>
        <p:spPr bwMode="auto">
          <a:xfrm>
            <a:off x="5652170" y="3894445"/>
            <a:ext cx="0" cy="2159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77" name="Line 84"/>
          <p:cNvSpPr>
            <a:spLocks noChangeShapeType="1"/>
          </p:cNvSpPr>
          <p:nvPr/>
        </p:nvSpPr>
        <p:spPr bwMode="auto">
          <a:xfrm>
            <a:off x="5075907" y="3973820"/>
            <a:ext cx="0" cy="2159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78" name="Line 85"/>
          <p:cNvSpPr>
            <a:spLocks noChangeShapeType="1"/>
          </p:cNvSpPr>
          <p:nvPr/>
        </p:nvSpPr>
        <p:spPr bwMode="auto">
          <a:xfrm>
            <a:off x="4367882" y="4148445"/>
            <a:ext cx="144463" cy="7937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79" name="Line 87"/>
          <p:cNvSpPr>
            <a:spLocks noChangeShapeType="1"/>
          </p:cNvSpPr>
          <p:nvPr/>
        </p:nvSpPr>
        <p:spPr bwMode="auto">
          <a:xfrm flipH="1">
            <a:off x="4499645" y="4253220"/>
            <a:ext cx="71437" cy="7302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80" name="Line 88"/>
          <p:cNvSpPr>
            <a:spLocks noChangeShapeType="1"/>
          </p:cNvSpPr>
          <p:nvPr/>
        </p:nvSpPr>
        <p:spPr bwMode="auto">
          <a:xfrm flipH="1">
            <a:off x="4644107" y="4253220"/>
            <a:ext cx="142875" cy="2159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81" name="Line 89"/>
          <p:cNvSpPr>
            <a:spLocks noChangeShapeType="1"/>
          </p:cNvSpPr>
          <p:nvPr/>
        </p:nvSpPr>
        <p:spPr bwMode="auto">
          <a:xfrm>
            <a:off x="5002882" y="4758045"/>
            <a:ext cx="0" cy="2159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82" name="Line 90"/>
          <p:cNvSpPr>
            <a:spLocks noChangeShapeType="1"/>
          </p:cNvSpPr>
          <p:nvPr/>
        </p:nvSpPr>
        <p:spPr bwMode="auto">
          <a:xfrm flipH="1">
            <a:off x="4644107" y="4542145"/>
            <a:ext cx="2159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83" name="Line 91"/>
          <p:cNvSpPr>
            <a:spLocks noChangeShapeType="1"/>
          </p:cNvSpPr>
          <p:nvPr/>
        </p:nvSpPr>
        <p:spPr bwMode="auto">
          <a:xfrm flipH="1">
            <a:off x="5363245" y="5045382"/>
            <a:ext cx="73025" cy="2159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84" name="Line 92"/>
          <p:cNvSpPr>
            <a:spLocks noChangeShapeType="1"/>
          </p:cNvSpPr>
          <p:nvPr/>
        </p:nvSpPr>
        <p:spPr bwMode="auto">
          <a:xfrm flipH="1">
            <a:off x="5436270" y="5118407"/>
            <a:ext cx="71437" cy="14287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85" name="Line 93"/>
          <p:cNvSpPr>
            <a:spLocks noChangeShapeType="1"/>
          </p:cNvSpPr>
          <p:nvPr/>
        </p:nvSpPr>
        <p:spPr bwMode="auto">
          <a:xfrm>
            <a:off x="4931445" y="4758045"/>
            <a:ext cx="0" cy="2159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86" name="Line 94"/>
          <p:cNvSpPr>
            <a:spLocks noChangeShapeType="1"/>
          </p:cNvSpPr>
          <p:nvPr/>
        </p:nvSpPr>
        <p:spPr bwMode="auto">
          <a:xfrm flipH="1">
            <a:off x="4355182" y="4181782"/>
            <a:ext cx="144463" cy="14446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87" name="Line 95"/>
          <p:cNvSpPr>
            <a:spLocks noChangeShapeType="1"/>
          </p:cNvSpPr>
          <p:nvPr/>
        </p:nvSpPr>
        <p:spPr bwMode="auto">
          <a:xfrm flipH="1">
            <a:off x="5147345" y="4902507"/>
            <a:ext cx="144462" cy="2159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88" name="Line 96"/>
          <p:cNvSpPr>
            <a:spLocks noChangeShapeType="1"/>
          </p:cNvSpPr>
          <p:nvPr/>
        </p:nvSpPr>
        <p:spPr bwMode="auto">
          <a:xfrm flipH="1">
            <a:off x="4644107" y="4613582"/>
            <a:ext cx="142875" cy="14446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89" name="Line 97"/>
          <p:cNvSpPr>
            <a:spLocks noChangeShapeType="1"/>
          </p:cNvSpPr>
          <p:nvPr/>
        </p:nvSpPr>
        <p:spPr bwMode="auto">
          <a:xfrm>
            <a:off x="5723607" y="5261282"/>
            <a:ext cx="0" cy="14446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90" name="Line 98"/>
          <p:cNvSpPr>
            <a:spLocks noChangeShapeType="1"/>
          </p:cNvSpPr>
          <p:nvPr/>
        </p:nvSpPr>
        <p:spPr bwMode="auto">
          <a:xfrm flipH="1">
            <a:off x="5256882" y="4923145"/>
            <a:ext cx="73025" cy="14446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91" name="Line 99"/>
          <p:cNvSpPr>
            <a:spLocks noChangeShapeType="1"/>
          </p:cNvSpPr>
          <p:nvPr/>
        </p:nvSpPr>
        <p:spPr bwMode="auto">
          <a:xfrm>
            <a:off x="5939507" y="5189845"/>
            <a:ext cx="144463" cy="71437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92" name="Line 100"/>
          <p:cNvSpPr>
            <a:spLocks noChangeShapeType="1"/>
          </p:cNvSpPr>
          <p:nvPr/>
        </p:nvSpPr>
        <p:spPr bwMode="auto">
          <a:xfrm>
            <a:off x="5652170" y="4253220"/>
            <a:ext cx="215900" cy="7302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93" name="Line 101"/>
          <p:cNvSpPr>
            <a:spLocks noChangeShapeType="1"/>
          </p:cNvSpPr>
          <p:nvPr/>
        </p:nvSpPr>
        <p:spPr bwMode="auto">
          <a:xfrm>
            <a:off x="5795045" y="4110345"/>
            <a:ext cx="144462" cy="71437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94" name="Line 102"/>
          <p:cNvSpPr>
            <a:spLocks noChangeShapeType="1"/>
          </p:cNvSpPr>
          <p:nvPr/>
        </p:nvSpPr>
        <p:spPr bwMode="auto">
          <a:xfrm flipV="1">
            <a:off x="5579145" y="4613582"/>
            <a:ext cx="144462" cy="7302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95" name="Line 103"/>
          <p:cNvSpPr>
            <a:spLocks noChangeShapeType="1"/>
          </p:cNvSpPr>
          <p:nvPr/>
        </p:nvSpPr>
        <p:spPr bwMode="auto">
          <a:xfrm flipV="1">
            <a:off x="5868070" y="4902507"/>
            <a:ext cx="142875" cy="71438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96" name="AutoShape 104"/>
          <p:cNvSpPr>
            <a:spLocks noChangeArrowheads="1"/>
          </p:cNvSpPr>
          <p:nvPr/>
        </p:nvSpPr>
        <p:spPr bwMode="auto">
          <a:xfrm>
            <a:off x="5868070" y="4469120"/>
            <a:ext cx="503237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bg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98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800" dirty="0" smtClean="0">
                <a:cs typeface="Times New Roman" pitchFamily="18" charset="0"/>
              </a:rPr>
              <a:t>Segmenting the perimeter</a:t>
            </a:r>
          </a:p>
          <a:p>
            <a:pPr lvl="1" algn="l" rtl="0">
              <a:buClr>
                <a:schemeClr val="bg2"/>
              </a:buClr>
            </a:pPr>
            <a:r>
              <a:rPr lang="en-US" sz="2400" dirty="0" smtClean="0">
                <a:cs typeface="Times New Roman" pitchFamily="18" charset="0"/>
              </a:rPr>
              <a:t>Robot travels through one segment per time unit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6336704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Patrol Algorithm Framework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800" dirty="0" smtClean="0">
                <a:cs typeface="Times New Roman" pitchFamily="18" charset="0"/>
              </a:rPr>
              <a:t>Segmenting the perimeter</a:t>
            </a:r>
          </a:p>
          <a:p>
            <a:pPr lvl="1" algn="l" rtl="0">
              <a:buClr>
                <a:schemeClr val="bg2"/>
              </a:buClr>
            </a:pPr>
            <a:r>
              <a:rPr lang="en-US" sz="2400" dirty="0" smtClean="0">
                <a:cs typeface="Times New Roman" pitchFamily="18" charset="0"/>
              </a:rPr>
              <a:t>Robot travels through one segment per time unit</a:t>
            </a:r>
            <a:endParaRPr lang="en-US" dirty="0" smtClean="0"/>
          </a:p>
          <a:p>
            <a:pPr algn="l" rtl="0">
              <a:buClr>
                <a:schemeClr val="bg2"/>
              </a:buClr>
            </a:pPr>
            <a:r>
              <a:rPr lang="en-US" sz="2800" dirty="0" smtClean="0">
                <a:cs typeface="Times New Roman" pitchFamily="18" charset="0"/>
              </a:rPr>
              <a:t>Choose at each time step the next at random 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Directed movement model</a:t>
            </a:r>
          </a:p>
          <a:p>
            <a:pPr lvl="1" algn="l" rt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Turning around costs the system in time: </a:t>
            </a:r>
            <a:r>
              <a:rPr lang="el-GR" sz="2400" dirty="0" smtClean="0">
                <a:cs typeface="Times New Roman" pitchFamily="18" charset="0"/>
              </a:rPr>
              <a:t>τ</a:t>
            </a:r>
            <a:r>
              <a:rPr lang="en-US" sz="2400" dirty="0" smtClean="0">
                <a:cs typeface="Times New Roman" pitchFamily="18" charset="0"/>
              </a:rPr>
              <a:t> time units</a:t>
            </a:r>
            <a:endParaRPr lang="el-GR" sz="2400" dirty="0" smtClean="0"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6336704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Patrol Algorithm Framework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800" dirty="0" smtClean="0">
                <a:cs typeface="Times New Roman" pitchFamily="18" charset="0"/>
              </a:rPr>
              <a:t>Segmenting the perimeter</a:t>
            </a:r>
          </a:p>
          <a:p>
            <a:pPr lvl="1" algn="l" rtl="0">
              <a:buClr>
                <a:schemeClr val="bg2"/>
              </a:buClr>
            </a:pPr>
            <a:r>
              <a:rPr lang="en-US" sz="2400" dirty="0" smtClean="0">
                <a:cs typeface="Times New Roman" pitchFamily="18" charset="0"/>
              </a:rPr>
              <a:t>Robot travels through one segment per time unit</a:t>
            </a:r>
            <a:endParaRPr lang="en-US" dirty="0" smtClean="0"/>
          </a:p>
          <a:p>
            <a:pPr algn="l" rtl="0">
              <a:buClr>
                <a:schemeClr val="bg2"/>
              </a:buClr>
            </a:pPr>
            <a:r>
              <a:rPr lang="en-US" sz="2800" dirty="0" smtClean="0">
                <a:cs typeface="Times New Roman" pitchFamily="18" charset="0"/>
              </a:rPr>
              <a:t>Choose at each time step the next at random 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Directed movement model</a:t>
            </a:r>
          </a:p>
          <a:p>
            <a:pPr lvl="1" algn="l" rt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Turning around costs the system in time: </a:t>
            </a:r>
            <a:r>
              <a:rPr lang="el-GR" sz="2400" dirty="0" smtClean="0">
                <a:cs typeface="Times New Roman" pitchFamily="18" charset="0"/>
              </a:rPr>
              <a:t>τ</a:t>
            </a:r>
            <a:r>
              <a:rPr lang="en-US" sz="2400" dirty="0" smtClean="0">
                <a:cs typeface="Times New Roman" pitchFamily="18" charset="0"/>
              </a:rPr>
              <a:t> time units</a:t>
            </a:r>
            <a:endParaRPr lang="el-GR" sz="2400" dirty="0" smtClean="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At each time step:</a:t>
            </a:r>
          </a:p>
          <a:p>
            <a:pPr lvl="1" algn="l" rt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Go straight with probability </a:t>
            </a:r>
            <a:r>
              <a:rPr lang="en-US" sz="2400" i="1" dirty="0" smtClean="0">
                <a:cs typeface="Times New Roman" pitchFamily="18" charset="0"/>
              </a:rPr>
              <a:t>p</a:t>
            </a:r>
            <a:endParaRPr lang="en-US" sz="2400" dirty="0" smtClean="0">
              <a:cs typeface="Times New Roman" pitchFamily="18" charset="0"/>
            </a:endParaRPr>
          </a:p>
          <a:p>
            <a:pPr lvl="1" algn="l" rt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Turn around with probability </a:t>
            </a:r>
            <a:r>
              <a:rPr lang="en-US" sz="2400" i="1" dirty="0" smtClean="0">
                <a:cs typeface="Times New Roman" pitchFamily="18" charset="0"/>
              </a:rPr>
              <a:t>1-p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Characterizing the patrol: probability </a:t>
            </a:r>
            <a:r>
              <a:rPr lang="en-US" sz="2800" i="1" dirty="0" smtClean="0">
                <a:cs typeface="Times New Roman" pitchFamily="18" charset="0"/>
              </a:rPr>
              <a:t>p</a:t>
            </a:r>
            <a:r>
              <a:rPr lang="en-US" sz="2800" dirty="0" smtClean="0">
                <a:cs typeface="Times New Roman" pitchFamily="18" charset="0"/>
              </a:rPr>
              <a:t> of next move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5976664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Patrol Algorithm Framework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800" dirty="0" smtClean="0">
                <a:cs typeface="Times New Roman" pitchFamily="18" charset="0"/>
              </a:rPr>
              <a:t>Segmenting the perimeter</a:t>
            </a:r>
          </a:p>
          <a:p>
            <a:pPr lvl="1" algn="l" rtl="0">
              <a:buClr>
                <a:schemeClr val="bg2"/>
              </a:buClr>
            </a:pPr>
            <a:r>
              <a:rPr lang="en-US" sz="2400" dirty="0" smtClean="0">
                <a:cs typeface="Times New Roman" pitchFamily="18" charset="0"/>
              </a:rPr>
              <a:t>Robot travels through one segment per time unit</a:t>
            </a:r>
            <a:endParaRPr lang="en-US" dirty="0" smtClean="0"/>
          </a:p>
          <a:p>
            <a:pPr algn="l" rtl="0">
              <a:buClr>
                <a:schemeClr val="bg2"/>
              </a:buClr>
            </a:pPr>
            <a:r>
              <a:rPr lang="en-US" sz="2800" dirty="0" smtClean="0">
                <a:cs typeface="Times New Roman" pitchFamily="18" charset="0"/>
              </a:rPr>
              <a:t>Choose at each time step the next at random 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Directed movement model</a:t>
            </a:r>
          </a:p>
          <a:p>
            <a:pPr lvl="1" algn="l" rt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Turning around costs the system in time: </a:t>
            </a:r>
            <a:r>
              <a:rPr lang="el-GR" sz="2400" dirty="0" smtClean="0">
                <a:cs typeface="Times New Roman" pitchFamily="18" charset="0"/>
              </a:rPr>
              <a:t>τ</a:t>
            </a:r>
            <a:r>
              <a:rPr lang="en-US" sz="2400" dirty="0" smtClean="0">
                <a:cs typeface="Times New Roman" pitchFamily="18" charset="0"/>
              </a:rPr>
              <a:t> time units</a:t>
            </a:r>
            <a:endParaRPr lang="el-GR" sz="2400" dirty="0" smtClean="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At each time step:</a:t>
            </a:r>
          </a:p>
          <a:p>
            <a:pPr lvl="1" algn="l" rt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Go straight with probability </a:t>
            </a:r>
            <a:r>
              <a:rPr lang="en-US" sz="2400" i="1" dirty="0" smtClean="0">
                <a:cs typeface="Times New Roman" pitchFamily="18" charset="0"/>
              </a:rPr>
              <a:t>p</a:t>
            </a:r>
            <a:endParaRPr lang="en-US" sz="2400" dirty="0" smtClean="0">
              <a:cs typeface="Times New Roman" pitchFamily="18" charset="0"/>
            </a:endParaRPr>
          </a:p>
          <a:p>
            <a:pPr lvl="1" algn="l" rt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Turn around with probability </a:t>
            </a:r>
            <a:r>
              <a:rPr lang="en-US" sz="2400" i="1" dirty="0" smtClean="0">
                <a:cs typeface="Times New Roman" pitchFamily="18" charset="0"/>
              </a:rPr>
              <a:t>1-p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Characterizing the patrol: probability </a:t>
            </a:r>
            <a:r>
              <a:rPr lang="en-US" sz="2800" i="1" dirty="0" smtClean="0">
                <a:cs typeface="Times New Roman" pitchFamily="18" charset="0"/>
              </a:rPr>
              <a:t>p</a:t>
            </a:r>
            <a:r>
              <a:rPr lang="en-US" sz="2800" dirty="0" smtClean="0">
                <a:cs typeface="Times New Roman" pitchFamily="18" charset="0"/>
              </a:rPr>
              <a:t> of next </a:t>
            </a:r>
            <a:r>
              <a:rPr lang="en-US" sz="2800" dirty="0" smtClean="0">
                <a:solidFill>
                  <a:schemeClr val="bg2"/>
                </a:solidFill>
                <a:cs typeface="Times New Roman" pitchFamily="18" charset="0"/>
              </a:rPr>
              <a:t>move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6264696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Patrol Algorithm Framework</a:t>
            </a:r>
            <a:endParaRPr lang="he-IL" sz="3600" dirty="0">
              <a:solidFill>
                <a:srgbClr val="002060"/>
              </a:solidFill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5364089" y="3618185"/>
            <a:ext cx="1512168" cy="1466999"/>
            <a:chOff x="6472907" y="3861107"/>
            <a:chExt cx="1916113" cy="1871663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6588795" y="3965882"/>
              <a:ext cx="1706562" cy="1655763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7" name="Line 31"/>
            <p:cNvSpPr>
              <a:spLocks noChangeShapeType="1"/>
            </p:cNvSpPr>
            <p:nvPr/>
          </p:nvSpPr>
          <p:spPr bwMode="auto">
            <a:xfrm>
              <a:off x="7409532" y="3861107"/>
              <a:ext cx="0" cy="2159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Line 32"/>
            <p:cNvSpPr>
              <a:spLocks noChangeShapeType="1"/>
            </p:cNvSpPr>
            <p:nvPr/>
          </p:nvSpPr>
          <p:spPr bwMode="auto">
            <a:xfrm>
              <a:off x="7452395" y="5516870"/>
              <a:ext cx="0" cy="2159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auto">
            <a:xfrm>
              <a:off x="8173120" y="4758045"/>
              <a:ext cx="2159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auto">
            <a:xfrm flipH="1">
              <a:off x="6472907" y="4796145"/>
              <a:ext cx="2159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auto">
            <a:xfrm flipH="1">
              <a:off x="7163470" y="5477182"/>
              <a:ext cx="73025" cy="2174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 flipH="1">
              <a:off x="6723732" y="5242232"/>
              <a:ext cx="142875" cy="1444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 flipH="1">
              <a:off x="6522120" y="5021570"/>
              <a:ext cx="215900" cy="714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 flipH="1" flipV="1">
              <a:off x="6517357" y="4508807"/>
              <a:ext cx="215900" cy="714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 flipH="1" flipV="1">
              <a:off x="6671345" y="4229407"/>
              <a:ext cx="142875" cy="1444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 flipH="1" flipV="1">
              <a:off x="6857082" y="4037320"/>
              <a:ext cx="153988" cy="168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 flipH="1" flipV="1">
              <a:off x="7122195" y="3884920"/>
              <a:ext cx="71437" cy="2159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 flipV="1">
              <a:off x="7630195" y="3880157"/>
              <a:ext cx="73025" cy="2159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 flipV="1">
              <a:off x="7812757" y="3965882"/>
              <a:ext cx="144463" cy="2159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 flipV="1">
              <a:off x="8028657" y="4181782"/>
              <a:ext cx="144463" cy="1444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Line 45"/>
            <p:cNvSpPr>
              <a:spLocks noChangeShapeType="1"/>
            </p:cNvSpPr>
            <p:nvPr/>
          </p:nvSpPr>
          <p:spPr bwMode="auto">
            <a:xfrm flipV="1">
              <a:off x="8100095" y="4469120"/>
              <a:ext cx="215900" cy="730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2" name="Line 46"/>
            <p:cNvSpPr>
              <a:spLocks noChangeShapeType="1"/>
            </p:cNvSpPr>
            <p:nvPr/>
          </p:nvSpPr>
          <p:spPr bwMode="auto">
            <a:xfrm>
              <a:off x="7688932" y="5453370"/>
              <a:ext cx="100013" cy="1984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3" name="Line 47"/>
            <p:cNvSpPr>
              <a:spLocks noChangeShapeType="1"/>
            </p:cNvSpPr>
            <p:nvPr/>
          </p:nvSpPr>
          <p:spPr bwMode="auto">
            <a:xfrm>
              <a:off x="7884195" y="5362882"/>
              <a:ext cx="144462" cy="1428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Line 48"/>
            <p:cNvSpPr>
              <a:spLocks noChangeShapeType="1"/>
            </p:cNvSpPr>
            <p:nvPr/>
          </p:nvSpPr>
          <p:spPr bwMode="auto">
            <a:xfrm>
              <a:off x="8028657" y="5189845"/>
              <a:ext cx="215900" cy="1444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>
              <a:off x="8144545" y="4992995"/>
              <a:ext cx="215900" cy="7143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6" name="Line 50"/>
            <p:cNvSpPr>
              <a:spLocks noChangeShapeType="1"/>
            </p:cNvSpPr>
            <p:nvPr/>
          </p:nvSpPr>
          <p:spPr bwMode="auto">
            <a:xfrm flipH="1">
              <a:off x="6901532" y="5377170"/>
              <a:ext cx="144463" cy="2159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32" name="Teardrop 31"/>
          <p:cNvSpPr/>
          <p:nvPr/>
        </p:nvSpPr>
        <p:spPr>
          <a:xfrm rot="7491552">
            <a:off x="5292080" y="3933056"/>
            <a:ext cx="144016" cy="14401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Teardrop 32"/>
          <p:cNvSpPr/>
          <p:nvPr/>
        </p:nvSpPr>
        <p:spPr>
          <a:xfrm rot="16200000">
            <a:off x="5536340" y="4825388"/>
            <a:ext cx="144016" cy="14401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TextBox 28"/>
          <p:cNvSpPr txBox="1"/>
          <p:nvPr/>
        </p:nvSpPr>
        <p:spPr>
          <a:xfrm>
            <a:off x="6084168" y="5445224"/>
            <a:ext cx="2118332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Markovian</a:t>
            </a:r>
            <a:r>
              <a:rPr lang="en-US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modeling of the world</a:t>
            </a:r>
            <a:endParaRPr lang="he-IL" sz="2400" b="1" dirty="0">
              <a:ln>
                <a:solidFill>
                  <a:schemeClr val="accent3">
                    <a:lumMod val="50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-0.00139 0.00533 0.0007 -0.00092 -0.00208 0.00348 C -0.00278 0.00463 -0.00295 0.00625 -0.00364 0.00764 C -0.00434 0.01135 -0.00521 0.01505 -0.00573 0.01875 C -0.00555 0.02338 -0.0059 0.02801 -0.00521 0.03264 C -0.00503 0.03357 -0.0033 0.03334 -0.00364 0.03403 C -0.00434 0.03519 -0.00677 0.03542 -0.00677 0.03542 C -0.00781 0.03936 -0.00816 0.04074 -0.01042 0.04375 C -0.01163 0.04838 -0.01337 0.05648 -0.01042 0.06042 C -0.00903 0.06227 -0.00746 0.06389 -0.00573 0.06528 C -0.00469 0.06598 -0.0026 0.06667 -0.0026 0.06667 C -0.00417 0.06875 -0.00573 0.07014 -0.00729 0.07223 C -0.00764 0.07361 -0.00833 0.075 -0.00833 0.07639 C -0.00816 0.08264 -0.00833 0.08889 -0.00781 0.09514 C -0.00729 0.10139 0.00747 0.10394 0.0099 0.10417 C 0.00608 0.10764 0.00747 0.10672 0.00521 0.11111 C 0.00504 0.11273 0.00469 0.11436 0.00469 0.11598 C 0.00469 0.11945 0.00486 0.12292 0.00521 0.12639 C 0.00642 0.13773 0.01823 0.13334 0.02344 0.13334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0092 -0.00729 0.0007 -0.0125 -0.00625 C -0.01319 -0.00926 -0.01441 -0.01157 -0.0151 -0.01458 C -0.01528 -0.01528 -0.01562 -0.01667 -0.01562 -0.01667 C -0.01632 -0.02639 -0.01632 -0.02268 -0.02396 -0.02361 C -0.025 -0.02407 -0.02621 -0.02454 -0.02708 -0.02569 C -0.02795 -0.02685 -0.02917 -0.02986 -0.02917 -0.02986 C -0.03021 -0.03565 -0.03142 -0.04305 -0.02864 -0.04861 C -0.02778 -0.05046 -0.02552 -0.05532 -0.02552 -0.05764 " pathEditMode="relative" ptsTypes="ffffffff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 lnSpcReduction="10000"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800" dirty="0" smtClean="0">
                <a:cs typeface="Times New Roman" pitchFamily="18" charset="0"/>
              </a:rPr>
              <a:t>Segmenting the perimeter</a:t>
            </a:r>
          </a:p>
          <a:p>
            <a:pPr lvl="1" algn="l" rtl="0">
              <a:buClr>
                <a:schemeClr val="bg2"/>
              </a:buClr>
            </a:pPr>
            <a:r>
              <a:rPr lang="en-US" sz="2400" dirty="0" smtClean="0">
                <a:cs typeface="Times New Roman" pitchFamily="18" charset="0"/>
              </a:rPr>
              <a:t>Robot travels through one segment per time unit</a:t>
            </a:r>
            <a:endParaRPr lang="en-US" sz="2800" dirty="0" smtClean="0"/>
          </a:p>
          <a:p>
            <a:pPr algn="l" rtl="0">
              <a:buClr>
                <a:schemeClr val="bg2"/>
              </a:buClr>
            </a:pPr>
            <a:r>
              <a:rPr lang="en-US" sz="2800" dirty="0" smtClean="0">
                <a:cs typeface="Times New Roman" pitchFamily="18" charset="0"/>
              </a:rPr>
              <a:t>Choose at each time step the next at random 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Directed movement model</a:t>
            </a:r>
          </a:p>
          <a:p>
            <a:pPr lvl="1" algn="l" rt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Turning around costs the system in time: </a:t>
            </a:r>
            <a:r>
              <a:rPr lang="el-GR" sz="2400" dirty="0" smtClean="0">
                <a:cs typeface="Times New Roman" pitchFamily="18" charset="0"/>
              </a:rPr>
              <a:t>τ</a:t>
            </a:r>
            <a:r>
              <a:rPr lang="en-US" sz="2400" dirty="0" smtClean="0">
                <a:cs typeface="Times New Roman" pitchFamily="18" charset="0"/>
              </a:rPr>
              <a:t> time units</a:t>
            </a:r>
            <a:endParaRPr lang="el-GR" sz="2400" dirty="0" smtClean="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At each time step:</a:t>
            </a:r>
          </a:p>
          <a:p>
            <a:pPr lvl="1" algn="l" rt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Go straight with probability </a:t>
            </a:r>
            <a:r>
              <a:rPr lang="en-US" sz="2400" i="1" dirty="0" smtClean="0">
                <a:cs typeface="Times New Roman" pitchFamily="18" charset="0"/>
              </a:rPr>
              <a:t>p</a:t>
            </a:r>
            <a:endParaRPr lang="en-US" sz="2400" dirty="0" smtClean="0">
              <a:cs typeface="Times New Roman" pitchFamily="18" charset="0"/>
            </a:endParaRPr>
          </a:p>
          <a:p>
            <a:pPr lvl="1" algn="l" rt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Turn around with probability </a:t>
            </a:r>
            <a:r>
              <a:rPr lang="en-US" sz="2400" i="1" dirty="0" smtClean="0">
                <a:cs typeface="Times New Roman" pitchFamily="18" charset="0"/>
              </a:rPr>
              <a:t>1-p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Characterizing the patrol: probability </a:t>
            </a:r>
            <a:r>
              <a:rPr lang="en-US" sz="2800" i="1" dirty="0" smtClean="0">
                <a:cs typeface="Times New Roman" pitchFamily="18" charset="0"/>
              </a:rPr>
              <a:t>p</a:t>
            </a:r>
            <a:r>
              <a:rPr lang="en-US" sz="2800" dirty="0" smtClean="0">
                <a:cs typeface="Times New Roman" pitchFamily="18" charset="0"/>
              </a:rPr>
              <a:t> of next move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PPD</a:t>
            </a:r>
            <a:r>
              <a:rPr lang="en-US" sz="2800" b="1" i="1" dirty="0" smtClean="0">
                <a:cs typeface="Times New Roman" pitchFamily="18" charset="0"/>
              </a:rPr>
              <a:t> : P</a:t>
            </a:r>
            <a:r>
              <a:rPr lang="en-US" sz="2800" dirty="0" smtClean="0">
                <a:cs typeface="Times New Roman" pitchFamily="18" charset="0"/>
              </a:rPr>
              <a:t>robability of </a:t>
            </a:r>
            <a:r>
              <a:rPr lang="en-US" sz="2800" b="1" i="1" dirty="0" smtClean="0">
                <a:cs typeface="Times New Roman" pitchFamily="18" charset="0"/>
              </a:rPr>
              <a:t>P</a:t>
            </a:r>
            <a:r>
              <a:rPr lang="en-US" sz="2800" dirty="0" smtClean="0">
                <a:cs typeface="Times New Roman" pitchFamily="18" charset="0"/>
              </a:rPr>
              <a:t>enetration </a:t>
            </a:r>
            <a:r>
              <a:rPr lang="en-US" sz="2800" b="1" i="1" dirty="0" smtClean="0">
                <a:cs typeface="Times New Roman" pitchFamily="18" charset="0"/>
              </a:rPr>
              <a:t>D</a:t>
            </a:r>
            <a:r>
              <a:rPr lang="en-US" sz="2800" dirty="0" smtClean="0">
                <a:cs typeface="Times New Roman" pitchFamily="18" charset="0"/>
              </a:rPr>
              <a:t>etection</a:t>
            </a:r>
          </a:p>
          <a:p>
            <a:pPr lvl="1" algn="l" rt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Higher is better!</a:t>
            </a:r>
            <a:endParaRPr lang="en-US" sz="2400" i="1" dirty="0" smtClean="0"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6768752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Patrol Algorithm Framework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/>
            <a:r>
              <a:rPr lang="en-US" sz="2800" dirty="0" smtClean="0"/>
              <a:t>Robots are placed uniformly along the perimeter</a:t>
            </a:r>
          </a:p>
          <a:p>
            <a:pPr lvl="1" algn="l" rtl="0"/>
            <a:r>
              <a:rPr lang="en-US" sz="2400" dirty="0" smtClean="0"/>
              <a:t>Distance d = N/k between consecutive robots</a:t>
            </a:r>
            <a:endParaRPr lang="el-GR" sz="2400" dirty="0" smtClean="0">
              <a:cs typeface="Times New Roman" pitchFamily="18" charset="0"/>
            </a:endParaRPr>
          </a:p>
          <a:p>
            <a:pPr algn="l" rtl="0"/>
            <a:r>
              <a:rPr lang="en-US" sz="2800" dirty="0" smtClean="0"/>
              <a:t>Robots are coordinated</a:t>
            </a:r>
          </a:p>
          <a:p>
            <a:pPr lvl="1" algn="l" rtl="0"/>
            <a:r>
              <a:rPr lang="en-US" sz="2400" dirty="0" smtClean="0"/>
              <a:t>If decide to turn around – do it simultaneously</a:t>
            </a:r>
            <a:endParaRPr lang="en-US" sz="2400" i="1" dirty="0" smtClean="0">
              <a:cs typeface="Times New Roman" pitchFamily="18" charset="0"/>
            </a:endParaRPr>
          </a:p>
          <a:p>
            <a:pPr algn="l" rtl="0"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	</a:t>
            </a:r>
            <a:endParaRPr lang="en-US" sz="2000" dirty="0" smtClean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6192688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Patrol Algorithm Framework – cont.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/>
            <a:r>
              <a:rPr lang="en-US" sz="2800" dirty="0" smtClean="0"/>
              <a:t>Robots are placed uniformly along the perimeter</a:t>
            </a:r>
          </a:p>
          <a:p>
            <a:pPr lvl="1" algn="l" rtl="0"/>
            <a:r>
              <a:rPr lang="en-US" sz="2400" dirty="0" smtClean="0"/>
              <a:t>Distance d = N/k between consecutive robots</a:t>
            </a:r>
            <a:endParaRPr lang="el-GR" sz="2400" dirty="0" smtClean="0">
              <a:cs typeface="Times New Roman" pitchFamily="18" charset="0"/>
            </a:endParaRPr>
          </a:p>
          <a:p>
            <a:pPr algn="l" rtl="0"/>
            <a:r>
              <a:rPr lang="en-US" sz="2800" dirty="0" smtClean="0"/>
              <a:t>Robots are coordinated</a:t>
            </a:r>
          </a:p>
          <a:p>
            <a:pPr lvl="1" algn="l" rtl="0"/>
            <a:r>
              <a:rPr lang="en-US" sz="2400" dirty="0" smtClean="0"/>
              <a:t>If decide to turn around – do it simultaneously</a:t>
            </a:r>
            <a:endParaRPr lang="en-US" sz="2400" i="1" dirty="0" smtClean="0">
              <a:cs typeface="Times New Roman" pitchFamily="18" charset="0"/>
            </a:endParaRPr>
          </a:p>
          <a:p>
            <a:pPr algn="l" rtl="0">
              <a:buNone/>
            </a:pPr>
            <a:endParaRPr lang="en-US" sz="2800" dirty="0" smtClean="0"/>
          </a:p>
          <a:p>
            <a:pPr algn="ctr" rtl="0">
              <a:buNone/>
            </a:pPr>
            <a:r>
              <a:rPr lang="en-US" sz="2800" dirty="0" smtClean="0"/>
              <a:t>Robots maintain uniform distance throughout Patrol</a:t>
            </a:r>
            <a:endParaRPr lang="en-US" sz="2400" dirty="0" smtClean="0"/>
          </a:p>
          <a:p>
            <a:pPr algn="l" rtl="0">
              <a:buNone/>
            </a:pPr>
            <a:r>
              <a:rPr lang="en-US" sz="2000" dirty="0" smtClean="0"/>
              <a:t>	Proven optimal in [ICRA’08,AAMAS’08]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6624736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Patrol Algorithm Framework – cont.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83968" y="3789040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800" dirty="0" smtClean="0">
              <a:solidFill>
                <a:schemeClr val="bg2"/>
              </a:solidFill>
            </a:endParaRPr>
          </a:p>
          <a:p>
            <a:pPr marL="609600" indent="-609600" algn="l" rtl="0">
              <a:buFont typeface="Wingdings" pitchFamily="2" charset="2"/>
              <a:buAutoNum type="arabicPeriod"/>
            </a:pPr>
            <a:r>
              <a:rPr lang="en-US" sz="2800" dirty="0" smtClean="0"/>
              <a:t>Calculate PPD for all segments</a:t>
            </a:r>
          </a:p>
          <a:p>
            <a:pPr marL="1004888" lvl="1" indent="-533400" algn="l" rtl="0"/>
            <a:r>
              <a:rPr lang="en-US" sz="2400" dirty="0" smtClean="0"/>
              <a:t>Result: d PPD function of </a:t>
            </a:r>
            <a:r>
              <a:rPr lang="en-US" sz="2400" i="1" dirty="0" smtClean="0"/>
              <a:t>p</a:t>
            </a:r>
          </a:p>
          <a:p>
            <a:pPr marL="1004888" lvl="1" indent="-533400" algn="l" rtl="0"/>
            <a:r>
              <a:rPr lang="en-US" sz="2400" dirty="0" smtClean="0"/>
              <a:t>Done in polynomial time using stochastic matrices</a:t>
            </a:r>
            <a:endParaRPr lang="en-US" sz="2400" i="1" dirty="0" smtClean="0"/>
          </a:p>
          <a:p>
            <a:pPr marL="609600" indent="-609600" algn="l" rtl="0">
              <a:buFont typeface="Wingdings" pitchFamily="2" charset="2"/>
              <a:buAutoNum type="arabicPeriod"/>
            </a:pPr>
            <a:r>
              <a:rPr lang="en-US" sz="2800" dirty="0" smtClean="0"/>
              <a:t>Find </a:t>
            </a:r>
            <a:r>
              <a:rPr lang="en-US" sz="2800" i="1" dirty="0" smtClean="0"/>
              <a:t>p</a:t>
            </a:r>
            <a:r>
              <a:rPr lang="en-US" sz="2800" dirty="0" smtClean="0"/>
              <a:t> such that target function is optimized</a:t>
            </a:r>
          </a:p>
          <a:p>
            <a:pPr marL="1004888" lvl="1" indent="-533400" algn="l" rtl="0"/>
            <a:r>
              <a:rPr lang="en-US" sz="2400" dirty="0" smtClean="0"/>
              <a:t>Based on the PPD functions</a:t>
            </a:r>
          </a:p>
          <a:p>
            <a:pPr marL="1004888" lvl="1" indent="-533400" algn="l" rtl="0"/>
            <a:r>
              <a:rPr lang="en-US" sz="2400" dirty="0" smtClean="0"/>
              <a:t>Target function depends on adversarial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6192688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Two Steps Towards Optimality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400" dirty="0" smtClean="0"/>
              <a:t>Need only to consider one sequence of </a:t>
            </a:r>
            <a:r>
              <a:rPr lang="en-US" sz="2400" b="1" i="1" dirty="0" smtClean="0">
                <a:latin typeface="Arial Narrow" pitchFamily="34" charset="0"/>
              </a:rPr>
              <a:t>d</a:t>
            </a:r>
            <a:r>
              <a:rPr lang="en-US" sz="2400" dirty="0" smtClean="0"/>
              <a:t> segments</a:t>
            </a:r>
          </a:p>
          <a:p>
            <a:pPr lvl="1" algn="l" rtl="0">
              <a:buClr>
                <a:schemeClr val="bg2"/>
              </a:buClr>
            </a:pPr>
            <a:r>
              <a:rPr lang="en-US" sz="2000" dirty="0" smtClean="0"/>
              <a:t>Homogenous robots, uniform distance, synchronized actions</a:t>
            </a:r>
          </a:p>
          <a:p>
            <a:pPr lvl="1" algn="l" rtl="0">
              <a:buClr>
                <a:schemeClr val="bg2"/>
              </a:buClr>
            </a:pPr>
            <a:r>
              <a:rPr lang="en-US" sz="2000" dirty="0" smtClean="0"/>
              <a:t>Everything is symmetric</a:t>
            </a:r>
          </a:p>
          <a:p>
            <a:pPr algn="l" rtl="0">
              <a:buClr>
                <a:schemeClr val="bg2"/>
              </a:buClr>
            </a:pPr>
            <a:r>
              <a:rPr lang="en-US" sz="2400" i="1" dirty="0" smtClean="0">
                <a:latin typeface="Arial Narrow" pitchFamily="34" charset="0"/>
              </a:rPr>
              <a:t>PPDi</a:t>
            </a:r>
            <a:r>
              <a:rPr lang="en-US" sz="2400" dirty="0" smtClean="0"/>
              <a:t> = probability of arrival of some robot at segment </a:t>
            </a:r>
            <a:r>
              <a:rPr lang="en-US" sz="2400" i="1" dirty="0" smtClean="0">
                <a:latin typeface="Arial Narrow" pitchFamily="34" charset="0"/>
              </a:rPr>
              <a:t>Si</a:t>
            </a:r>
          </a:p>
          <a:p>
            <a:pPr algn="l" rtl="0">
              <a:buClr>
                <a:schemeClr val="bg2"/>
              </a:buClr>
            </a:pPr>
            <a:r>
              <a:rPr lang="en-US" sz="2400" dirty="0" smtClean="0"/>
              <a:t>Probability of arriving at a segment – Markov chain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5616624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Calculating PPD functions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5" name="Picture 5" descr="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933056"/>
            <a:ext cx="29527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716463" y="503795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203575" y="4534719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140200" y="4029894"/>
            <a:ext cx="360363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he-IL"/>
          </a:p>
        </p:txBody>
      </p:sp>
      <p:pic>
        <p:nvPicPr>
          <p:cNvPr id="9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C 0.01997 -0.00532 0.03993 -0.01065 0.05816 -0.00208 C 0.07639 0.00648 0.09306 0.02894 0.10972 0.05162 " pathEditMode="relative" ptsTypes="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1273 C -0.00798 0.05671 -0.00833 0.10092 -0.00434 0.09884 C -0.00035 0.09676 0.00642 0.01713 0.01667 1.85185E-6 C 0.02691 -0.01713 0.04132 -0.01296 0.05712 -0.0044 C 0.07292 0.00416 0.09236 0.02778 0.11181 0.05162 " pathEditMode="relative" ptsTypes="aaa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0648 C 0.02639 -0.01366 0.0441 -0.02084 0.05052 -0.0044 C 0.05695 0.01204 0.04531 0.09236 0.0474 0.09236 C 0.04948 0.09236 0.05313 0.00208 0.06354 -0.0044 C 0.07396 -0.01088 0.09202 0.02129 0.11024 0.0537 " pathEditMode="relative" ptsTypes="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None/>
            </a:pPr>
            <a:endParaRPr lang="en-US" sz="2800" dirty="0" smtClean="0"/>
          </a:p>
          <a:p>
            <a:pPr algn="l" rtl="0">
              <a:buClr>
                <a:schemeClr val="bg2"/>
              </a:buClr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Given a team of robots, how should they plan their patrol paths along time to optimize some objective function?</a:t>
            </a: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How is the choice of optimal patrol influenced by</a:t>
            </a:r>
          </a:p>
          <a:p>
            <a:pPr lvl="1" algn="l" rtl="0">
              <a:buClr>
                <a:schemeClr val="bg2"/>
              </a:buClr>
            </a:pPr>
            <a:r>
              <a:rPr lang="en-US" sz="2400" dirty="0" smtClean="0"/>
              <a:t>Different robotic models</a:t>
            </a:r>
          </a:p>
          <a:p>
            <a:pPr lvl="1" algn="l" rtl="0">
              <a:buClr>
                <a:schemeClr val="bg2"/>
              </a:buClr>
            </a:pPr>
            <a:r>
              <a:rPr lang="en-US" sz="2400" dirty="0" smtClean="0"/>
              <a:t>Existence of an adversary</a:t>
            </a:r>
          </a:p>
          <a:p>
            <a:pPr lvl="1" algn="l" rtl="0">
              <a:buClr>
                <a:schemeClr val="bg2"/>
              </a:buClr>
            </a:pPr>
            <a:r>
              <a:rPr lang="en-US" sz="2400" dirty="0" smtClean="0"/>
              <a:t>Environment constraints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620688"/>
            <a:ext cx="5616624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Multi-Robot Patrol – Main Questions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4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655" y="44624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2971800"/>
            <a:ext cx="3038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139952" y="3068960"/>
            <a:ext cx="360040" cy="360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120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4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2971800"/>
            <a:ext cx="3038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139952" y="3068960"/>
            <a:ext cx="360040" cy="360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Curved Down Arrow 4"/>
          <p:cNvSpPr/>
          <p:nvPr/>
        </p:nvSpPr>
        <p:spPr>
          <a:xfrm>
            <a:off x="4139952" y="2636912"/>
            <a:ext cx="288032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rot="10800000">
            <a:off x="4123700" y="2789312"/>
            <a:ext cx="288032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7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4 0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400" dirty="0" smtClean="0"/>
              <a:t>Need only to consider one sequence of </a:t>
            </a:r>
            <a:r>
              <a:rPr lang="en-US" sz="2400" b="1" i="1" dirty="0" smtClean="0">
                <a:latin typeface="Arial Narrow" pitchFamily="34" charset="0"/>
              </a:rPr>
              <a:t>d</a:t>
            </a:r>
            <a:r>
              <a:rPr lang="en-US" sz="2400" dirty="0" smtClean="0"/>
              <a:t> segments</a:t>
            </a:r>
          </a:p>
          <a:p>
            <a:pPr lvl="1" algn="l" rtl="0">
              <a:buClr>
                <a:schemeClr val="bg2"/>
              </a:buClr>
            </a:pPr>
            <a:r>
              <a:rPr lang="en-US" sz="2000" dirty="0" smtClean="0"/>
              <a:t>Homogenous robots, uniform distance, synchronized actions</a:t>
            </a:r>
          </a:p>
          <a:p>
            <a:pPr lvl="1" algn="l" rtl="0">
              <a:buClr>
                <a:schemeClr val="bg2"/>
              </a:buClr>
            </a:pPr>
            <a:r>
              <a:rPr lang="en-US" sz="2000" dirty="0" smtClean="0"/>
              <a:t>Everything is symmetric</a:t>
            </a:r>
          </a:p>
          <a:p>
            <a:pPr algn="l" rtl="0">
              <a:buClr>
                <a:schemeClr val="bg2"/>
              </a:buClr>
            </a:pPr>
            <a:r>
              <a:rPr lang="en-US" sz="2400" i="1" dirty="0" smtClean="0">
                <a:latin typeface="Arial Narrow" pitchFamily="34" charset="0"/>
              </a:rPr>
              <a:t>PPD</a:t>
            </a:r>
            <a:r>
              <a:rPr lang="en-US" sz="2400" i="1" baseline="-25000" dirty="0" smtClean="0">
                <a:latin typeface="Arial Narrow" pitchFamily="34" charset="0"/>
              </a:rPr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probability of arrival of some robot at segment </a:t>
            </a:r>
            <a:r>
              <a:rPr lang="en-US" sz="2400" i="1" dirty="0" smtClean="0">
                <a:latin typeface="Arial Narrow" pitchFamily="34" charset="0"/>
              </a:rPr>
              <a:t>S</a:t>
            </a:r>
            <a:r>
              <a:rPr lang="en-US" sz="2400" i="1" baseline="-25000" dirty="0" smtClean="0">
                <a:latin typeface="Arial Narrow" pitchFamily="34" charset="0"/>
              </a:rPr>
              <a:t>i</a:t>
            </a:r>
          </a:p>
          <a:p>
            <a:pPr algn="l" rtl="0">
              <a:buClr>
                <a:schemeClr val="bg2"/>
              </a:buClr>
            </a:pPr>
            <a:r>
              <a:rPr lang="en-US" sz="2400" dirty="0" smtClean="0"/>
              <a:t>Probability of arriving at a segment – Markov chain</a:t>
            </a:r>
          </a:p>
          <a:p>
            <a:pPr algn="l" rtl="0">
              <a:buClr>
                <a:schemeClr val="bg2"/>
              </a:buClr>
            </a:pPr>
            <a:r>
              <a:rPr lang="en-US" sz="2400" i="1" dirty="0" smtClean="0"/>
              <a:t>PPD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is a function of p</a:t>
            </a:r>
          </a:p>
          <a:p>
            <a:pPr algn="l" rtl="0">
              <a:buClr>
                <a:schemeClr val="bg2"/>
              </a:buClr>
            </a:pPr>
            <a:r>
              <a:rPr lang="en-US" sz="2400" dirty="0" smtClean="0"/>
              <a:t>Can be computed in polynomial time</a:t>
            </a:r>
          </a:p>
          <a:p>
            <a:pPr lvl="1" algn="l" rtl="0">
              <a:buClr>
                <a:schemeClr val="bg2"/>
              </a:buClr>
            </a:pPr>
            <a:r>
              <a:rPr lang="en-US" sz="2000" dirty="0" smtClean="0"/>
              <a:t>Using stochastic matrices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5472608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Calculating PPD functions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400" dirty="0" smtClean="0"/>
              <a:t>Create appropriate stochastic matrix</a:t>
            </a: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400" dirty="0" smtClean="0"/>
              <a:t>Compute M</a:t>
            </a:r>
            <a:r>
              <a:rPr lang="en-US" sz="2400" baseline="30000" dirty="0" smtClean="0"/>
              <a:t>t</a:t>
            </a:r>
          </a:p>
          <a:p>
            <a:pPr algn="l" rtl="0">
              <a:buClr>
                <a:schemeClr val="bg2"/>
              </a:buClr>
            </a:pPr>
            <a:r>
              <a:rPr lang="en-US" sz="2400" dirty="0" smtClean="0"/>
              <a:t>Multiply by vector 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= [0 0 0 0 1 0 0 0] to get PPD</a:t>
            </a:r>
            <a:r>
              <a:rPr lang="en-US" sz="2400" baseline="-25000" dirty="0" smtClean="0"/>
              <a:t>i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3312368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The Algorithm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12" name="Picture 11" descr="MatrixModelall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492896"/>
            <a:ext cx="6480720" cy="2474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5966114"/>
            <a:ext cx="12628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i</a:t>
            </a:r>
            <a:r>
              <a:rPr lang="en-US" baseline="30000" dirty="0" smtClean="0"/>
              <a:t>th</a:t>
            </a:r>
            <a:r>
              <a:rPr lang="en-US" dirty="0" smtClean="0"/>
              <a:t> location</a:t>
            </a:r>
            <a:endParaRPr lang="he-IL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716018" y="5723964"/>
            <a:ext cx="216022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38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800" dirty="0" smtClean="0">
              <a:solidFill>
                <a:schemeClr val="bg2"/>
              </a:solidFill>
            </a:endParaRPr>
          </a:p>
          <a:p>
            <a:pPr marL="609600" indent="-609600" algn="l" rtl="0">
              <a:buFont typeface="Wingdings" pitchFamily="2" charset="2"/>
              <a:buAutoNum type="arabicPeriod"/>
            </a:pPr>
            <a:r>
              <a:rPr lang="en-US" sz="2800" dirty="0" smtClean="0"/>
              <a:t>Calculate PPD for all segments</a:t>
            </a:r>
          </a:p>
          <a:p>
            <a:pPr marL="1004888" lvl="1" indent="-533400" algn="l" rtl="0"/>
            <a:r>
              <a:rPr lang="en-US" sz="2400" dirty="0" smtClean="0"/>
              <a:t>Result: d PPD function of </a:t>
            </a:r>
            <a:r>
              <a:rPr lang="en-US" sz="2400" i="1" dirty="0" smtClean="0"/>
              <a:t>p</a:t>
            </a:r>
          </a:p>
          <a:p>
            <a:pPr marL="1004888" lvl="1" indent="-533400" algn="l" rtl="0"/>
            <a:r>
              <a:rPr lang="en-US" sz="2400" dirty="0" smtClean="0"/>
              <a:t>Done in polynomial time using stochastic matrices</a:t>
            </a:r>
            <a:endParaRPr lang="en-US" sz="2400" i="1" dirty="0" smtClean="0"/>
          </a:p>
          <a:p>
            <a:pPr marL="609600" indent="-609600" algn="l" rtl="0">
              <a:buFont typeface="Wingdings" pitchFamily="2" charset="2"/>
              <a:buAutoNum type="arabicPeriod"/>
            </a:pPr>
            <a:r>
              <a:rPr lang="en-US" sz="2800" dirty="0" smtClean="0"/>
              <a:t>Find </a:t>
            </a:r>
            <a:r>
              <a:rPr lang="en-US" sz="2800" i="1" dirty="0" smtClean="0"/>
              <a:t>p</a:t>
            </a:r>
            <a:r>
              <a:rPr lang="en-US" sz="2800" dirty="0" smtClean="0"/>
              <a:t> such that target function is optimized</a:t>
            </a:r>
          </a:p>
          <a:p>
            <a:pPr marL="1004888" lvl="1" indent="-533400" algn="l" rtl="0"/>
            <a:r>
              <a:rPr lang="en-US" sz="2400" dirty="0" smtClean="0"/>
              <a:t>Based on the PPD functions</a:t>
            </a:r>
          </a:p>
          <a:p>
            <a:pPr marL="1004888" lvl="1" indent="-533400" algn="l" rtl="0"/>
            <a:r>
              <a:rPr lang="en-US" sz="2400" dirty="0" smtClean="0"/>
              <a:t>Target function depends on adversarial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6192688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Two Steps Towards Optimality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6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800" dirty="0" smtClean="0">
              <a:solidFill>
                <a:schemeClr val="bg2"/>
              </a:solidFill>
            </a:endParaRPr>
          </a:p>
          <a:p>
            <a:pPr marL="609600" indent="-609600" algn="l" rtl="0">
              <a:buFont typeface="Wingdings" pitchFamily="2" charset="2"/>
              <a:buAutoNum type="arabicPeriod"/>
            </a:pPr>
            <a:r>
              <a:rPr lang="en-US" sz="2800" dirty="0" smtClean="0"/>
              <a:t>Calculate PPD for all segments</a:t>
            </a:r>
          </a:p>
          <a:p>
            <a:pPr marL="1004888" lvl="1" indent="-533400" algn="l" rtl="0"/>
            <a:r>
              <a:rPr lang="en-US" sz="2400" dirty="0" smtClean="0"/>
              <a:t>Result: d PPD function of </a:t>
            </a:r>
            <a:r>
              <a:rPr lang="en-US" sz="2400" i="1" dirty="0" smtClean="0"/>
              <a:t>p</a:t>
            </a:r>
          </a:p>
          <a:p>
            <a:pPr marL="1004888" lvl="1" indent="-533400" algn="l" rtl="0"/>
            <a:r>
              <a:rPr lang="en-US" sz="2400" dirty="0" smtClean="0"/>
              <a:t>Done in polynomial time using stochastic matrices</a:t>
            </a:r>
            <a:endParaRPr lang="en-US" sz="2400" i="1" dirty="0" smtClean="0"/>
          </a:p>
          <a:p>
            <a:pPr marL="609600" indent="-609600" algn="l" rtl="0">
              <a:buFont typeface="Wingdings" pitchFamily="2" charset="2"/>
              <a:buAutoNum type="arabicPeriod"/>
            </a:pPr>
            <a:r>
              <a:rPr lang="en-US" sz="2800" dirty="0" smtClean="0"/>
              <a:t>Find </a:t>
            </a:r>
            <a:r>
              <a:rPr lang="en-US" sz="2800" i="1" dirty="0" smtClean="0"/>
              <a:t>p</a:t>
            </a:r>
            <a:r>
              <a:rPr lang="en-US" sz="2800" dirty="0" smtClean="0"/>
              <a:t> such that target function is optimized</a:t>
            </a:r>
          </a:p>
          <a:p>
            <a:pPr marL="1004888" lvl="1" indent="-533400" algn="l" rtl="0"/>
            <a:r>
              <a:rPr lang="en-US" sz="2400" dirty="0" smtClean="0"/>
              <a:t>Based on the PPD functions</a:t>
            </a:r>
          </a:p>
          <a:p>
            <a:pPr marL="1004888" lvl="1" indent="-533400" algn="l" rtl="0"/>
            <a:r>
              <a:rPr lang="en-US" sz="2400" dirty="0" smtClean="0"/>
              <a:t>Target function depends on adversarial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6480720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Two Steps Towards Optimality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7848872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 smtClean="0">
                <a:solidFill>
                  <a:srgbClr val="002060"/>
                </a:solidFill>
              </a:rPr>
              <a:t>Compatibility of Algorithms to Adversarial Domain - Example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5" name="Picture 3" descr="Tubney 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508500"/>
            <a:ext cx="287813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365625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388" y="2333625"/>
            <a:ext cx="403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dirty="0"/>
              <a:t>Knowledgeable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16463" y="2333625"/>
            <a:ext cx="403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dirty="0"/>
              <a:t>No knowledge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483768" y="1556792"/>
            <a:ext cx="4032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000" dirty="0"/>
              <a:t>Adversary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60363" y="2855913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400" dirty="0"/>
              <a:t>Studies the system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400" dirty="0"/>
              <a:t>Penetrates through weakest spot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968875" y="2924175"/>
            <a:ext cx="47164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400" dirty="0"/>
              <a:t>Does not study the system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400" dirty="0"/>
              <a:t>Not necessary a wise choice of</a:t>
            </a:r>
            <a:br>
              <a:rPr lang="en-US" sz="2400" dirty="0"/>
            </a:br>
            <a:r>
              <a:rPr lang="en-US" sz="2400" dirty="0"/>
              <a:t> penetration spot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1868655">
            <a:off x="5262053" y="2148220"/>
            <a:ext cx="935038" cy="144462"/>
          </a:xfrm>
          <a:prstGeom prst="rightArrow">
            <a:avLst>
              <a:gd name="adj1" fmla="val 50000"/>
              <a:gd name="adj2" fmla="val 1618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he-IL">
              <a:solidFill>
                <a:schemeClr val="bg2"/>
              </a:solidFill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 rot="9175160">
            <a:off x="2647223" y="2121749"/>
            <a:ext cx="935037" cy="144462"/>
          </a:xfrm>
          <a:prstGeom prst="rightArrow">
            <a:avLst>
              <a:gd name="adj1" fmla="val 50000"/>
              <a:gd name="adj2" fmla="val 1618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he-IL">
              <a:solidFill>
                <a:schemeClr val="bg2"/>
              </a:solidFill>
            </a:endParaRPr>
          </a:p>
        </p:txBody>
      </p:sp>
      <p:pic>
        <p:nvPicPr>
          <p:cNvPr id="14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	</a:t>
            </a:r>
            <a:r>
              <a:rPr lang="en-US" sz="2800" dirty="0" smtClean="0"/>
              <a:t>Based on adversarial knowledge:</a:t>
            </a:r>
            <a:br>
              <a:rPr lang="en-US" sz="2800" dirty="0" smtClean="0"/>
            </a:br>
            <a:endParaRPr lang="en-US" sz="2800" dirty="0" smtClean="0"/>
          </a:p>
          <a:p>
            <a:pPr algn="l" rtl="0">
              <a:buClr>
                <a:schemeClr val="bg2"/>
              </a:buClr>
              <a:buNone/>
            </a:pPr>
            <a:r>
              <a:rPr lang="en-US" sz="2800" dirty="0" smtClean="0"/>
              <a:t>	How much does the adversary know about the patrolling robots?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5400600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Modeling Adversary Type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9552" y="4581128"/>
            <a:ext cx="17281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Full knowledge</a:t>
            </a:r>
            <a:endParaRPr lang="he-IL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372200" y="4581128"/>
            <a:ext cx="17281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Zero knowledge</a:t>
            </a:r>
            <a:endParaRPr lang="he-IL" sz="2400" dirty="0"/>
          </a:p>
        </p:txBody>
      </p:sp>
      <p:sp>
        <p:nvSpPr>
          <p:cNvPr id="36" name="Right Arrow 35"/>
          <p:cNvSpPr/>
          <p:nvPr/>
        </p:nvSpPr>
        <p:spPr>
          <a:xfrm>
            <a:off x="827584" y="5517232"/>
            <a:ext cx="7272808" cy="216024"/>
          </a:xfrm>
          <a:prstGeom prst="right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Knows location of robots</a:t>
            </a: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Knows the patrol algorithm</a:t>
            </a: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Will penetrate through weakest spot</a:t>
            </a:r>
          </a:p>
          <a:p>
            <a:pPr lvl="1" algn="l" rtl="0">
              <a:buClr>
                <a:schemeClr val="bg2"/>
              </a:buClr>
            </a:pPr>
            <a:r>
              <a:rPr lang="en-US" sz="2400" dirty="0" smtClean="0"/>
              <a:t>Segment with minimal PPD</a:t>
            </a: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Goal: maximize minimal PPD</a:t>
            </a: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Optimal p calculated in polynomial time – </a:t>
            </a:r>
            <a:br>
              <a:rPr lang="en-US" sz="2800" dirty="0" smtClean="0"/>
            </a:br>
            <a:r>
              <a:rPr lang="en-US" sz="2800" dirty="0" err="1" smtClean="0"/>
              <a:t>Maximin</a:t>
            </a:r>
            <a:r>
              <a:rPr lang="en-US" sz="2800" dirty="0" smtClean="0"/>
              <a:t> algorithm</a:t>
            </a: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Non determinism always optimal: p &lt; 1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20689" y="350028"/>
            <a:ext cx="5472608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Full Knowledge Adversary</a:t>
            </a:r>
            <a:endParaRPr lang="he-IL" sz="3600" dirty="0">
              <a:solidFill>
                <a:srgbClr val="002060"/>
              </a:solidFill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6228184" y="1628800"/>
            <a:ext cx="1916113" cy="1871663"/>
            <a:chOff x="6472907" y="3861107"/>
            <a:chExt cx="1916113" cy="1871663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6588795" y="3965882"/>
              <a:ext cx="1706562" cy="1655763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7" name="Line 31"/>
            <p:cNvSpPr>
              <a:spLocks noChangeShapeType="1"/>
            </p:cNvSpPr>
            <p:nvPr/>
          </p:nvSpPr>
          <p:spPr bwMode="auto">
            <a:xfrm>
              <a:off x="7409532" y="3861107"/>
              <a:ext cx="0" cy="2159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Line 32"/>
            <p:cNvSpPr>
              <a:spLocks noChangeShapeType="1"/>
            </p:cNvSpPr>
            <p:nvPr/>
          </p:nvSpPr>
          <p:spPr bwMode="auto">
            <a:xfrm>
              <a:off x="7452395" y="5516870"/>
              <a:ext cx="0" cy="2159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auto">
            <a:xfrm>
              <a:off x="8173120" y="4758045"/>
              <a:ext cx="21590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auto">
            <a:xfrm flipH="1">
              <a:off x="6472907" y="4796145"/>
              <a:ext cx="21590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auto">
            <a:xfrm flipH="1">
              <a:off x="7163470" y="5477182"/>
              <a:ext cx="73025" cy="2174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 flipH="1">
              <a:off x="6723732" y="5242232"/>
              <a:ext cx="142875" cy="14446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 flipH="1">
              <a:off x="6522120" y="5021570"/>
              <a:ext cx="215900" cy="7143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 flipH="1" flipV="1">
              <a:off x="6517357" y="4508807"/>
              <a:ext cx="215900" cy="7143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 flipH="1" flipV="1">
              <a:off x="6671345" y="4229407"/>
              <a:ext cx="142875" cy="14446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 flipH="1" flipV="1">
              <a:off x="6857082" y="4037320"/>
              <a:ext cx="153988" cy="1682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 flipH="1" flipV="1">
              <a:off x="7122195" y="3884920"/>
              <a:ext cx="71437" cy="2159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 flipV="1">
              <a:off x="7630195" y="3880157"/>
              <a:ext cx="73025" cy="2159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 flipV="1">
              <a:off x="7812757" y="3965882"/>
              <a:ext cx="144463" cy="2159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 flipV="1">
              <a:off x="8028657" y="4181782"/>
              <a:ext cx="144463" cy="14446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Line 45"/>
            <p:cNvSpPr>
              <a:spLocks noChangeShapeType="1"/>
            </p:cNvSpPr>
            <p:nvPr/>
          </p:nvSpPr>
          <p:spPr bwMode="auto">
            <a:xfrm flipV="1">
              <a:off x="8100095" y="4469120"/>
              <a:ext cx="215900" cy="7302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2" name="Line 46"/>
            <p:cNvSpPr>
              <a:spLocks noChangeShapeType="1"/>
            </p:cNvSpPr>
            <p:nvPr/>
          </p:nvSpPr>
          <p:spPr bwMode="auto">
            <a:xfrm>
              <a:off x="7688932" y="5453370"/>
              <a:ext cx="100013" cy="19843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3" name="Line 47"/>
            <p:cNvSpPr>
              <a:spLocks noChangeShapeType="1"/>
            </p:cNvSpPr>
            <p:nvPr/>
          </p:nvSpPr>
          <p:spPr bwMode="auto">
            <a:xfrm>
              <a:off x="7884195" y="5362882"/>
              <a:ext cx="144462" cy="1428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Line 48"/>
            <p:cNvSpPr>
              <a:spLocks noChangeShapeType="1"/>
            </p:cNvSpPr>
            <p:nvPr/>
          </p:nvSpPr>
          <p:spPr bwMode="auto">
            <a:xfrm>
              <a:off x="8028657" y="5189845"/>
              <a:ext cx="215900" cy="14446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>
              <a:off x="8144545" y="4992995"/>
              <a:ext cx="215900" cy="7143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6" name="Line 50"/>
            <p:cNvSpPr>
              <a:spLocks noChangeShapeType="1"/>
            </p:cNvSpPr>
            <p:nvPr/>
          </p:nvSpPr>
          <p:spPr bwMode="auto">
            <a:xfrm flipH="1">
              <a:off x="6901532" y="5377170"/>
              <a:ext cx="144463" cy="2159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27" name="Oval 26"/>
          <p:cNvSpPr/>
          <p:nvPr/>
        </p:nvSpPr>
        <p:spPr>
          <a:xfrm>
            <a:off x="7236296" y="1484784"/>
            <a:ext cx="144016" cy="144016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Oval 27"/>
          <p:cNvSpPr/>
          <p:nvPr/>
        </p:nvSpPr>
        <p:spPr>
          <a:xfrm>
            <a:off x="8100392" y="2636912"/>
            <a:ext cx="144016" cy="144016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Oval 28"/>
          <p:cNvSpPr/>
          <p:nvPr/>
        </p:nvSpPr>
        <p:spPr>
          <a:xfrm>
            <a:off x="7020272" y="3429000"/>
            <a:ext cx="144016" cy="144016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Oval 29"/>
          <p:cNvSpPr/>
          <p:nvPr/>
        </p:nvSpPr>
        <p:spPr>
          <a:xfrm>
            <a:off x="6156176" y="2348880"/>
            <a:ext cx="144016" cy="144016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Down Arrow 30"/>
          <p:cNvSpPr/>
          <p:nvPr/>
        </p:nvSpPr>
        <p:spPr>
          <a:xfrm>
            <a:off x="6372200" y="1412776"/>
            <a:ext cx="288032" cy="504056"/>
          </a:xfrm>
          <a:prstGeom prst="down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Left Arrow 33"/>
          <p:cNvSpPr/>
          <p:nvPr/>
        </p:nvSpPr>
        <p:spPr>
          <a:xfrm>
            <a:off x="6948264" y="1484784"/>
            <a:ext cx="288032" cy="114875"/>
          </a:xfrm>
          <a:prstGeom prst="lef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U-Turn Arrow 35"/>
          <p:cNvSpPr/>
          <p:nvPr/>
        </p:nvSpPr>
        <p:spPr>
          <a:xfrm>
            <a:off x="7308304" y="1268760"/>
            <a:ext cx="216024" cy="216024"/>
          </a:xfrm>
          <a:prstGeom prst="uturn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73814" y="942061"/>
            <a:ext cx="484427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1">
            <a:spAutoFit/>
          </a:bodyPr>
          <a:lstStyle/>
          <a:p>
            <a:pPr algn="l" rtl="0"/>
            <a:r>
              <a:rPr lang="en-US" sz="2000" i="1" dirty="0" smtClean="0"/>
              <a:t>1-p</a:t>
            </a:r>
            <a:endParaRPr lang="he-IL" sz="20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6967316" y="1153885"/>
            <a:ext cx="319318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1">
            <a:spAutoFit/>
          </a:bodyPr>
          <a:lstStyle/>
          <a:p>
            <a:pPr algn="l" rtl="0"/>
            <a:r>
              <a:rPr lang="en-US" sz="2000" i="1" dirty="0" smtClean="0"/>
              <a:t>p</a:t>
            </a:r>
            <a:endParaRPr lang="he-IL" sz="2000" i="1" dirty="0"/>
          </a:p>
        </p:txBody>
      </p:sp>
      <p:pic>
        <p:nvPicPr>
          <p:cNvPr id="3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Find maximal point in integral intersection</a:t>
            </a: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Either intersection of curves, or local maxima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4320480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i="1" dirty="0" err="1" smtClean="0">
                <a:solidFill>
                  <a:srgbClr val="002060"/>
                </a:solidFill>
              </a:rPr>
              <a:t>Maximin</a:t>
            </a:r>
            <a:r>
              <a:rPr lang="en-US" sz="3600" dirty="0" smtClean="0">
                <a:solidFill>
                  <a:srgbClr val="002060"/>
                </a:solidFill>
              </a:rPr>
              <a:t> Algorithm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33" name="Picture 4" descr="i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063" y="2924126"/>
            <a:ext cx="3889375" cy="2914650"/>
          </a:xfrm>
          <a:prstGeom prst="rect">
            <a:avLst/>
          </a:prstGeom>
          <a:noFill/>
        </p:spPr>
      </p:pic>
      <p:pic>
        <p:nvPicPr>
          <p:cNvPr id="34" name="Picture 8" descr="max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5975" y="2944763"/>
            <a:ext cx="3816350" cy="2860675"/>
          </a:xfrm>
          <a:prstGeom prst="rect">
            <a:avLst/>
          </a:prstGeom>
          <a:noFill/>
        </p:spPr>
      </p:pic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932040" y="5876876"/>
            <a:ext cx="3671888" cy="46166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400" dirty="0"/>
              <a:t>Time complexity: </a:t>
            </a:r>
            <a:r>
              <a:rPr lang="en-US" sz="2400" dirty="0">
                <a:latin typeface="Comic Sans MS" pitchFamily="66" charset="0"/>
              </a:rPr>
              <a:t>(</a:t>
            </a:r>
            <a:r>
              <a:rPr lang="en-US" sz="2400" dirty="0" smtClean="0">
                <a:latin typeface="Comic Sans MS" pitchFamily="66" charset="0"/>
              </a:rPr>
              <a:t>N/k)</a:t>
            </a:r>
            <a:r>
              <a:rPr lang="en-US" sz="2400" baseline="30000" dirty="0" smtClean="0">
                <a:latin typeface="Comic Sans MS" pitchFamily="66" charset="0"/>
              </a:rPr>
              <a:t>4</a:t>
            </a:r>
            <a:endParaRPr lang="en-US" sz="2400" baseline="30000" dirty="0">
              <a:latin typeface="Comic Sans MS" pitchFamily="66" charset="0"/>
            </a:endParaRP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3275855" y="2780928"/>
            <a:ext cx="72057" cy="165608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>
              <a:solidFill>
                <a:schemeClr val="bg2"/>
              </a:solidFill>
            </a:endParaRPr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>
            <a:off x="6516216" y="2780928"/>
            <a:ext cx="576609" cy="237522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>
              <a:solidFill>
                <a:schemeClr val="bg2"/>
              </a:solidFill>
            </a:endParaRP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 rot="16200000">
            <a:off x="4006725" y="4160789"/>
            <a:ext cx="936625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err="1">
                <a:solidFill>
                  <a:schemeClr val="bg2"/>
                </a:solidFill>
              </a:rPr>
              <a:t>PPD</a:t>
            </a:r>
            <a:r>
              <a:rPr lang="en-US" sz="1600" i="1" baseline="-25000" dirty="0" err="1">
                <a:solidFill>
                  <a:schemeClr val="bg2"/>
                </a:solidFill>
              </a:rPr>
              <a:t>i</a:t>
            </a:r>
            <a:r>
              <a:rPr lang="en-US" sz="1600" i="1" dirty="0">
                <a:solidFill>
                  <a:schemeClr val="bg2"/>
                </a:solidFill>
              </a:rPr>
              <a:t>(p)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 rot="16200000">
            <a:off x="263400" y="4160789"/>
            <a:ext cx="936625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err="1">
                <a:solidFill>
                  <a:schemeClr val="bg2"/>
                </a:solidFill>
              </a:rPr>
              <a:t>PPD</a:t>
            </a:r>
            <a:r>
              <a:rPr lang="en-US" sz="1600" i="1" baseline="-25000" dirty="0" err="1">
                <a:solidFill>
                  <a:schemeClr val="bg2"/>
                </a:solidFill>
              </a:rPr>
              <a:t>i</a:t>
            </a:r>
            <a:r>
              <a:rPr lang="en-US" sz="1600" i="1" dirty="0">
                <a:solidFill>
                  <a:schemeClr val="bg2"/>
                </a:solidFill>
              </a:rPr>
              <a:t>(p)</a:t>
            </a:r>
          </a:p>
        </p:txBody>
      </p:sp>
      <p:pic>
        <p:nvPicPr>
          <p:cNvPr id="1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Repeatedly visit target </a:t>
            </a:r>
            <a:r>
              <a:rPr lang="en-US" sz="2800" i="1" dirty="0" smtClean="0"/>
              <a:t>area</a:t>
            </a:r>
            <a:r>
              <a:rPr lang="en-US" sz="2800" dirty="0" smtClean="0"/>
              <a:t> while monitoring it</a:t>
            </a:r>
          </a:p>
          <a:p>
            <a:pPr lvl="1" algn="l" rtl="0">
              <a:buClr>
                <a:schemeClr val="bg2"/>
              </a:buClr>
            </a:pPr>
            <a:r>
              <a:rPr lang="en-US" sz="2400" i="1" dirty="0" smtClean="0"/>
              <a:t>Area</a:t>
            </a:r>
            <a:r>
              <a:rPr lang="en-US" sz="2400" dirty="0" smtClean="0"/>
              <a:t>: linear, 2D, 3D, graph/continuous</a:t>
            </a: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Different objectives: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1560" y="620688"/>
            <a:ext cx="5976664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Multi-Robot Patrol – Problem Definition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4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46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Knows only current location of robots</a:t>
            </a: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Choose penetration spot at random</a:t>
            </a:r>
          </a:p>
          <a:p>
            <a:pPr lvl="1" algn="l" rtl="0">
              <a:buClr>
                <a:schemeClr val="bg2"/>
              </a:buClr>
            </a:pPr>
            <a:r>
              <a:rPr lang="en-US" sz="2400" dirty="0" smtClean="0"/>
              <a:t>With uniform distribution</a:t>
            </a: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Goal: maximize expected PPD</a:t>
            </a: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Proven: optimal p = 1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9672" y="512006"/>
            <a:ext cx="5616624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Zero Knowledge (Random) Adversary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32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46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33" name="Group 4"/>
          <p:cNvGrpSpPr/>
          <p:nvPr/>
        </p:nvGrpSpPr>
        <p:grpSpPr>
          <a:xfrm>
            <a:off x="6444208" y="4077072"/>
            <a:ext cx="1916113" cy="1871663"/>
            <a:chOff x="6472907" y="3861107"/>
            <a:chExt cx="1916113" cy="1871663"/>
          </a:xfrm>
        </p:grpSpPr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6588795" y="3965882"/>
              <a:ext cx="1706562" cy="1655763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7409532" y="3861107"/>
              <a:ext cx="0" cy="2159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7452395" y="5516870"/>
              <a:ext cx="0" cy="2159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8173120" y="4758045"/>
              <a:ext cx="21590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H="1">
              <a:off x="6472907" y="4796145"/>
              <a:ext cx="21590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 flipH="1">
              <a:off x="7163470" y="5477182"/>
              <a:ext cx="73025" cy="2174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H="1">
              <a:off x="6723732" y="5242232"/>
              <a:ext cx="142875" cy="14446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H="1">
              <a:off x="6522120" y="5021570"/>
              <a:ext cx="215900" cy="7143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 flipH="1" flipV="1">
              <a:off x="6517357" y="4508807"/>
              <a:ext cx="215900" cy="7143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H="1" flipV="1">
              <a:off x="6671345" y="4229407"/>
              <a:ext cx="142875" cy="14446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 flipH="1" flipV="1">
              <a:off x="6857082" y="4037320"/>
              <a:ext cx="153988" cy="1682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 flipH="1" flipV="1">
              <a:off x="7122195" y="3884920"/>
              <a:ext cx="71437" cy="2159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V="1">
              <a:off x="7630195" y="3880157"/>
              <a:ext cx="73025" cy="2159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V="1">
              <a:off x="7812757" y="3965882"/>
              <a:ext cx="144463" cy="2159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V="1">
              <a:off x="8028657" y="4181782"/>
              <a:ext cx="144463" cy="14446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V="1">
              <a:off x="8100095" y="4469120"/>
              <a:ext cx="215900" cy="7302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7688932" y="5453370"/>
              <a:ext cx="100013" cy="19843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7884195" y="5362882"/>
              <a:ext cx="144462" cy="1428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8028657" y="5189845"/>
              <a:ext cx="215900" cy="14446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8144545" y="4992995"/>
              <a:ext cx="215900" cy="7143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 flipH="1">
              <a:off x="6901532" y="5377170"/>
              <a:ext cx="144463" cy="2159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5" name="Oval 54"/>
          <p:cNvSpPr/>
          <p:nvPr/>
        </p:nvSpPr>
        <p:spPr>
          <a:xfrm>
            <a:off x="7452320" y="3933056"/>
            <a:ext cx="144016" cy="144016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Oval 55"/>
          <p:cNvSpPr/>
          <p:nvPr/>
        </p:nvSpPr>
        <p:spPr>
          <a:xfrm>
            <a:off x="8316416" y="5085184"/>
            <a:ext cx="144016" cy="144016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Oval 56"/>
          <p:cNvSpPr/>
          <p:nvPr/>
        </p:nvSpPr>
        <p:spPr>
          <a:xfrm>
            <a:off x="7236296" y="5877272"/>
            <a:ext cx="144016" cy="144016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Oval 57"/>
          <p:cNvSpPr/>
          <p:nvPr/>
        </p:nvSpPr>
        <p:spPr>
          <a:xfrm>
            <a:off x="6372200" y="4797152"/>
            <a:ext cx="144016" cy="144016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Arc 58"/>
          <p:cNvSpPr/>
          <p:nvPr/>
        </p:nvSpPr>
        <p:spPr>
          <a:xfrm rot="13970929">
            <a:off x="6591553" y="3836942"/>
            <a:ext cx="1124982" cy="1552640"/>
          </a:xfrm>
          <a:prstGeom prst="arc">
            <a:avLst>
              <a:gd name="adj1" fmla="val 18170679"/>
              <a:gd name="adj2" fmla="val 3349430"/>
            </a:avLst>
          </a:prstGeom>
          <a:ln w="57150">
            <a:solidFill>
              <a:schemeClr val="tx2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	</a:t>
            </a:r>
            <a:r>
              <a:rPr lang="en-US" sz="2800" dirty="0" smtClean="0"/>
              <a:t>Based on adversarial knowledge:</a:t>
            </a:r>
            <a:br>
              <a:rPr lang="en-US" sz="2800" dirty="0" smtClean="0"/>
            </a:br>
            <a:endParaRPr lang="en-US" sz="2800" dirty="0" smtClean="0"/>
          </a:p>
          <a:p>
            <a:pPr algn="l" rtl="0">
              <a:buClr>
                <a:schemeClr val="bg2"/>
              </a:buClr>
              <a:buNone/>
            </a:pPr>
            <a:r>
              <a:rPr lang="en-US" sz="2800" dirty="0" smtClean="0"/>
              <a:t>	How much does the adversary know about the patrolling robots?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5472608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Modeling Adversary Type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9552" y="4581128"/>
            <a:ext cx="17281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Full knowledge</a:t>
            </a:r>
            <a:endParaRPr lang="he-IL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372200" y="4581128"/>
            <a:ext cx="17281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Zero knowledge</a:t>
            </a:r>
            <a:endParaRPr lang="he-IL" sz="2400" dirty="0"/>
          </a:p>
        </p:txBody>
      </p:sp>
      <p:sp>
        <p:nvSpPr>
          <p:cNvPr id="36" name="Right Arrow 35"/>
          <p:cNvSpPr/>
          <p:nvPr/>
        </p:nvSpPr>
        <p:spPr>
          <a:xfrm>
            <a:off x="827584" y="5517232"/>
            <a:ext cx="7272808" cy="216024"/>
          </a:xfrm>
          <a:prstGeom prst="right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6" descr="chec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256255"/>
            <a:ext cx="970290" cy="1116961"/>
          </a:xfrm>
          <a:prstGeom prst="rect">
            <a:avLst/>
          </a:prstGeom>
        </p:spPr>
      </p:pic>
      <p:pic>
        <p:nvPicPr>
          <p:cNvPr id="8" name="Picture 7" descr="chec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4078" y="4256255"/>
            <a:ext cx="970290" cy="1116961"/>
          </a:xfrm>
          <a:prstGeom prst="rect">
            <a:avLst/>
          </a:prstGeom>
        </p:spPr>
      </p:pic>
      <p:pic>
        <p:nvPicPr>
          <p:cNvPr id="9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	</a:t>
            </a:r>
            <a:r>
              <a:rPr lang="en-US" sz="2800" dirty="0" smtClean="0"/>
              <a:t>Based on adversarial knowledge:</a:t>
            </a:r>
            <a:br>
              <a:rPr lang="en-US" sz="2800" dirty="0" smtClean="0"/>
            </a:br>
            <a:endParaRPr lang="en-US" sz="2800" dirty="0" smtClean="0"/>
          </a:p>
          <a:p>
            <a:pPr algn="l" rtl="0">
              <a:buClr>
                <a:schemeClr val="bg2"/>
              </a:buClr>
              <a:buNone/>
            </a:pPr>
            <a:r>
              <a:rPr lang="en-US" sz="2800" dirty="0" smtClean="0"/>
              <a:t>	How much does the adversary know about the patrolling robots?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5328592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Modeling Adversary Type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9552" y="4581128"/>
            <a:ext cx="17281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Full knowledge</a:t>
            </a:r>
            <a:endParaRPr lang="he-IL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372200" y="4581128"/>
            <a:ext cx="17281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Zero knowledge</a:t>
            </a:r>
            <a:endParaRPr lang="he-IL" sz="2400" dirty="0"/>
          </a:p>
        </p:txBody>
      </p:sp>
      <p:sp>
        <p:nvSpPr>
          <p:cNvPr id="36" name="Right Arrow 35"/>
          <p:cNvSpPr/>
          <p:nvPr/>
        </p:nvSpPr>
        <p:spPr>
          <a:xfrm>
            <a:off x="827584" y="5517232"/>
            <a:ext cx="7272808" cy="216024"/>
          </a:xfrm>
          <a:prstGeom prst="right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6" descr="chec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256255"/>
            <a:ext cx="970290" cy="1116961"/>
          </a:xfrm>
          <a:prstGeom prst="rect">
            <a:avLst/>
          </a:prstGeom>
        </p:spPr>
      </p:pic>
      <p:pic>
        <p:nvPicPr>
          <p:cNvPr id="8" name="Picture 7" descr="chec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4078" y="4256255"/>
            <a:ext cx="970290" cy="111696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771800" y="3861048"/>
            <a:ext cx="3384376" cy="2448272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Picture 11" descr="310px-Question_mark_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005064"/>
            <a:ext cx="1188343" cy="2296185"/>
          </a:xfrm>
          <a:prstGeom prst="rect">
            <a:avLst/>
          </a:prstGeom>
        </p:spPr>
      </p:pic>
      <p:pic>
        <p:nvPicPr>
          <p:cNvPr id="1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Adversary might not know weakest spot</a:t>
            </a: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Can have some estimation:</a:t>
            </a:r>
          </a:p>
          <a:p>
            <a:pPr lvl="1" algn="l" rtl="0">
              <a:buClr>
                <a:schemeClr val="bg2"/>
              </a:buClr>
            </a:pPr>
            <a:r>
              <a:rPr lang="en-US" sz="2400" dirty="0" smtClean="0"/>
              <a:t>Choose from physical </a:t>
            </a:r>
            <a:r>
              <a:rPr lang="en-US" sz="2400" b="1" u="sng" dirty="0" smtClean="0"/>
              <a:t>v-neighborhood</a:t>
            </a:r>
            <a:r>
              <a:rPr lang="en-US" sz="2400" dirty="0" smtClean="0"/>
              <a:t> of weakest spot</a:t>
            </a:r>
          </a:p>
          <a:p>
            <a:pPr lvl="1" algn="l" rtl="0">
              <a:buClr>
                <a:schemeClr val="bg2"/>
              </a:buClr>
            </a:pPr>
            <a:r>
              <a:rPr lang="en-US" sz="2400" dirty="0" smtClean="0"/>
              <a:t>Choose from several </a:t>
            </a:r>
            <a:r>
              <a:rPr lang="en-US" sz="2400" i="1" dirty="0" smtClean="0"/>
              <a:t>v</a:t>
            </a:r>
            <a:r>
              <a:rPr lang="en-US" sz="2400" dirty="0" smtClean="0"/>
              <a:t> weakest spots (</a:t>
            </a:r>
            <a:r>
              <a:rPr lang="en-US" sz="2400" b="1" i="1" u="sng" dirty="0" smtClean="0"/>
              <a:t>v-min</a:t>
            </a:r>
            <a:r>
              <a:rPr lang="en-US" sz="2400" dirty="0" smtClean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6336704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In Reality: Adversary Has 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Knowledge</a:t>
            </a:r>
            <a:endParaRPr lang="he-IL" sz="3600" dirty="0">
              <a:solidFill>
                <a:srgbClr val="002060"/>
              </a:solidFill>
            </a:endParaRPr>
          </a:p>
        </p:txBody>
      </p:sp>
      <p:graphicFrame>
        <p:nvGraphicFramePr>
          <p:cNvPr id="39" name="Object 37"/>
          <p:cNvGraphicFramePr>
            <a:graphicFrameLocks noChangeAspect="1"/>
          </p:cNvGraphicFramePr>
          <p:nvPr/>
        </p:nvGraphicFramePr>
        <p:xfrm>
          <a:off x="4974127" y="3716338"/>
          <a:ext cx="3743325" cy="255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4" name="תרשים" r:id="rId3" imgW="7096049" imgH="4848149" progId="Excel.Sheet.8">
                  <p:embed/>
                </p:oleObj>
              </mc:Choice>
              <mc:Fallback>
                <p:oleObj name="תרשים" r:id="rId3" imgW="7096049" imgH="4848149" progId="Excel.Sheet.8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4127" y="3716338"/>
                        <a:ext cx="3743325" cy="255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8"/>
          <p:cNvGraphicFramePr>
            <a:graphicFrameLocks noChangeAspect="1"/>
          </p:cNvGraphicFramePr>
          <p:nvPr/>
        </p:nvGraphicFramePr>
        <p:xfrm>
          <a:off x="652952" y="3716338"/>
          <a:ext cx="374491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5" name="תרשים" r:id="rId5" imgW="7096049" imgH="4848149" progId="Excel.Sheet.8">
                  <p:embed/>
                </p:oleObj>
              </mc:Choice>
              <mc:Fallback>
                <p:oleObj name="תרשים" r:id="rId5" imgW="7096049" imgH="4848149" progId="Excel.Sheet.8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52" y="3716338"/>
                        <a:ext cx="3744913" cy="255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40"/>
          <p:cNvSpPr txBox="1">
            <a:spLocks noChangeArrowheads="1"/>
          </p:cNvSpPr>
          <p:nvPr/>
        </p:nvSpPr>
        <p:spPr bwMode="auto">
          <a:xfrm rot="16200000">
            <a:off x="265095" y="4612759"/>
            <a:ext cx="5645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2"/>
                </a:solidFill>
              </a:rPr>
              <a:t>PPD</a:t>
            </a: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2524615" y="5013325"/>
            <a:ext cx="1008062" cy="10080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he-IL">
              <a:solidFill>
                <a:schemeClr val="bg2"/>
              </a:solidFill>
            </a:endParaRP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 rot="16200000">
            <a:off x="4657707" y="4606409"/>
            <a:ext cx="5645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2"/>
                </a:solidFill>
              </a:rPr>
              <a:t>PPD</a:t>
            </a: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6845790" y="5300663"/>
            <a:ext cx="504825" cy="4333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>
              <a:solidFill>
                <a:schemeClr val="bg2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7709390" y="5300663"/>
            <a:ext cx="504825" cy="4333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>
              <a:solidFill>
                <a:schemeClr val="bg2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2956415" y="5013325"/>
            <a:ext cx="1008062" cy="10080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he-IL">
              <a:solidFill>
                <a:schemeClr val="bg2"/>
              </a:solidFill>
            </a:endParaRPr>
          </a:p>
        </p:txBody>
      </p:sp>
      <p:pic>
        <p:nvPicPr>
          <p:cNvPr id="12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9" grpId="0"/>
      <p:bldOleChart spid="40" grpId="0"/>
      <p:bldP spid="41" grpId="0"/>
      <p:bldP spid="42" grpId="0" animBg="1"/>
      <p:bldP spid="42" grpId="1" animBg="1"/>
      <p:bldP spid="43" grpId="0"/>
      <p:bldP spid="44" grpId="0" animBg="1"/>
      <p:bldP spid="45" grpId="0" animBg="1"/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If level of uncertainty -</a:t>
            </a:r>
            <a:r>
              <a:rPr lang="en-US" sz="2800" i="1" dirty="0" smtClean="0"/>
              <a:t>v</a:t>
            </a:r>
            <a:r>
              <a:rPr lang="en-US" sz="2800" dirty="0" smtClean="0"/>
              <a:t>- is known, can find optimal p</a:t>
            </a:r>
          </a:p>
          <a:p>
            <a:pPr lvl="1" algn="l" rtl="0">
              <a:buClr>
                <a:schemeClr val="bg2"/>
              </a:buClr>
            </a:pPr>
            <a:r>
              <a:rPr lang="en-US" sz="2400" dirty="0" smtClean="0"/>
              <a:t>In polynomial time</a:t>
            </a: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Other options: Heuristic algorithm</a:t>
            </a:r>
          </a:p>
          <a:p>
            <a:pPr lvl="1" algn="l" rtl="0">
              <a:buClr>
                <a:schemeClr val="bg2"/>
              </a:buClr>
            </a:pPr>
            <a:r>
              <a:rPr lang="en-US" sz="2400" b="1" dirty="0" err="1" smtClean="0"/>
              <a:t>MidAvg</a:t>
            </a:r>
            <a:r>
              <a:rPr lang="en-US" sz="2400" dirty="0" smtClean="0"/>
              <a:t>: Average between p values of full and zero knowledge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4968552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Calculating the Patrol Algorithm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None/>
            </a:pPr>
            <a:r>
              <a:rPr lang="en-US" sz="2800" dirty="0" smtClean="0"/>
              <a:t>In reality, when facing an adversary with some knowledge, </a:t>
            </a:r>
            <a:r>
              <a:rPr lang="en-US" sz="2800" b="1" dirty="0" smtClean="0"/>
              <a:t>what should we do</a:t>
            </a:r>
            <a:r>
              <a:rPr lang="en-US" sz="2800" dirty="0" smtClean="0"/>
              <a:t>?</a:t>
            </a:r>
          </a:p>
          <a:p>
            <a:pPr algn="l" rtl="0"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None/>
            </a:pPr>
            <a:endParaRPr lang="en-US" sz="1000" dirty="0" smtClean="0">
              <a:solidFill>
                <a:schemeClr val="bg2"/>
              </a:solidFill>
            </a:endParaRPr>
          </a:p>
          <a:p>
            <a:pPr algn="l" rtl="0"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		</a:t>
            </a:r>
          </a:p>
          <a:p>
            <a:pPr marL="457200" indent="-457200" algn="l" rtl="0">
              <a:buAutoNum type="arabicPeriod"/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None/>
            </a:pP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2952328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Practically…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3573016"/>
            <a:ext cx="806489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l" rtl="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Run algorithm against full knowledge adversary</a:t>
            </a:r>
          </a:p>
          <a:p>
            <a:pPr marL="457200" indent="-457200" algn="l" rtl="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Run algorithm for uncertain adversary</a:t>
            </a:r>
          </a:p>
          <a:p>
            <a:pPr marL="457200" indent="-457200" algn="l" rtl="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Run heuristic solution</a:t>
            </a:r>
            <a:endParaRPr lang="he-IL" sz="2800" dirty="0" smtClean="0">
              <a:solidFill>
                <a:schemeClr val="tx1"/>
              </a:solidFill>
            </a:endParaRPr>
          </a:p>
        </p:txBody>
      </p:sp>
      <p:pic>
        <p:nvPicPr>
          <p:cNvPr id="6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None/>
            </a:pPr>
            <a:r>
              <a:rPr lang="en-US" sz="2800" dirty="0" smtClean="0"/>
              <a:t>In reality, when facing an adversary with some knowledge, </a:t>
            </a:r>
            <a:r>
              <a:rPr lang="en-US" sz="2800" b="1" dirty="0" smtClean="0"/>
              <a:t>what should we do</a:t>
            </a:r>
            <a:r>
              <a:rPr lang="en-US" sz="2800" dirty="0" smtClean="0"/>
              <a:t>?</a:t>
            </a:r>
          </a:p>
          <a:p>
            <a:pPr algn="l" rtl="0"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None/>
            </a:pPr>
            <a:endParaRPr lang="en-US" sz="1000" dirty="0" smtClean="0">
              <a:solidFill>
                <a:schemeClr val="bg2"/>
              </a:solidFill>
            </a:endParaRPr>
          </a:p>
          <a:p>
            <a:pPr algn="l" rtl="0">
              <a:buNone/>
            </a:pPr>
            <a:r>
              <a:rPr lang="en-US" sz="2800" dirty="0" smtClean="0"/>
              <a:t>		</a:t>
            </a:r>
            <a:r>
              <a:rPr lang="en-US" sz="2800" b="1" dirty="0" smtClean="0"/>
              <a:t>If theory doesn’t answer, run experiments!</a:t>
            </a:r>
          </a:p>
          <a:p>
            <a:pPr marL="457200" indent="-457200" algn="l" rtl="0">
              <a:buAutoNum type="arabicPeriod"/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None/>
            </a:pP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3024336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Practically…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3573016"/>
            <a:ext cx="806489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l" rtl="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Run algorithm against full knowledge adversary</a:t>
            </a:r>
          </a:p>
          <a:p>
            <a:pPr marL="457200" indent="-457200" algn="l" rtl="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Run algorithm for uncertain adversary</a:t>
            </a:r>
          </a:p>
          <a:p>
            <a:pPr marL="457200" indent="-457200" algn="l" rtl="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Run heuristic solution</a:t>
            </a:r>
            <a:endParaRPr lang="he-IL" sz="2800" dirty="0" smtClean="0">
              <a:solidFill>
                <a:schemeClr val="tx1"/>
              </a:solidFill>
            </a:endParaRPr>
          </a:p>
        </p:txBody>
      </p:sp>
      <p:pic>
        <p:nvPicPr>
          <p:cNvPr id="6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  <a:buNone/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4176464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b="1" u="sng" dirty="0" smtClean="0">
                <a:solidFill>
                  <a:srgbClr val="002060"/>
                </a:solidFill>
              </a:rPr>
              <a:t>Comprehensive</a:t>
            </a:r>
            <a:r>
              <a:rPr lang="en-US" sz="3600" dirty="0" smtClean="0">
                <a:solidFill>
                  <a:srgbClr val="002060"/>
                </a:solidFill>
              </a:rPr>
              <a:t> Evaluation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5" name="Picture 24" descr="pi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99571" y="2851944"/>
            <a:ext cx="1177925" cy="1368425"/>
          </a:xfrm>
          <a:prstGeom prst="rect">
            <a:avLst/>
          </a:prstGeom>
          <a:noFill/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708673" y="1124744"/>
            <a:ext cx="4103687" cy="1149350"/>
            <a:chOff x="1837" y="1232"/>
            <a:chExt cx="3129" cy="905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837" y="1525"/>
              <a:ext cx="2958" cy="417"/>
              <a:chOff x="793" y="3022"/>
              <a:chExt cx="3901" cy="590"/>
            </a:xfrm>
          </p:grpSpPr>
          <p:pic>
            <p:nvPicPr>
              <p:cNvPr id="9" name="Picture 5" descr="gnius_banner_0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93" y="3113"/>
                <a:ext cx="3583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3334" y="3022"/>
                <a:ext cx="1360" cy="5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pic>
          <p:nvPicPr>
            <p:cNvPr id="8" name="Picture 7" descr="AvantGuar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7" y="1232"/>
              <a:ext cx="1179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9" descr="Copy of stag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1198" y="4628356"/>
            <a:ext cx="18002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4861198" y="1124744"/>
            <a:ext cx="1370012" cy="1295400"/>
            <a:chOff x="2154" y="1117"/>
            <a:chExt cx="1134" cy="952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154" y="1117"/>
              <a:ext cx="1134" cy="95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2154" y="1117"/>
              <a:ext cx="1134" cy="95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5437460" y="2348706"/>
            <a:ext cx="288925" cy="506413"/>
          </a:xfrm>
          <a:prstGeom prst="downArrow">
            <a:avLst>
              <a:gd name="adj1" fmla="val 50000"/>
              <a:gd name="adj2" fmla="val 438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4284935" y="4652169"/>
            <a:ext cx="2663825" cy="1368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5366023" y="4145756"/>
            <a:ext cx="288925" cy="506413"/>
          </a:xfrm>
          <a:prstGeom prst="downArrow">
            <a:avLst>
              <a:gd name="adj1" fmla="val 50000"/>
              <a:gd name="adj2" fmla="val 438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21" name="Picture 20" descr="NSM22-0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72759" y="2852936"/>
            <a:ext cx="1036585" cy="1368152"/>
          </a:xfrm>
          <a:prstGeom prst="rect">
            <a:avLst/>
          </a:prstGeom>
        </p:spPr>
      </p:pic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4932635" y="2853531"/>
            <a:ext cx="1296988" cy="1295400"/>
            <a:chOff x="2154" y="1117"/>
            <a:chExt cx="1134" cy="952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2154" y="1117"/>
              <a:ext cx="1134" cy="95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V="1">
              <a:off x="2154" y="1117"/>
              <a:ext cx="1134" cy="95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pic>
        <p:nvPicPr>
          <p:cNvPr id="22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/>
            <a:r>
              <a:rPr lang="en-US" sz="2400" dirty="0" smtClean="0"/>
              <a:t>Humans play the adversary, against simulated robots</a:t>
            </a:r>
          </a:p>
          <a:p>
            <a:pPr algn="l" rtl="0"/>
            <a:r>
              <a:rPr lang="en-US" sz="2400" dirty="0" smtClean="0"/>
              <a:t>Player required to choose penetration segment</a:t>
            </a:r>
          </a:p>
          <a:p>
            <a:pPr algn="l" rtl="0"/>
            <a:r>
              <a:rPr lang="en-US" sz="2400" dirty="0" smtClean="0"/>
              <a:t>Check performance of different patrol algorithms</a:t>
            </a:r>
          </a:p>
          <a:p>
            <a:pPr algn="l" rtl="0"/>
            <a:r>
              <a:rPr lang="en-US" sz="2400" dirty="0" smtClean="0"/>
              <a:t>Three phases</a:t>
            </a:r>
          </a:p>
          <a:p>
            <a:pPr algn="l" rtl="0"/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3888432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The </a:t>
            </a:r>
            <a:r>
              <a:rPr lang="en-US" sz="3600" dirty="0" err="1" smtClean="0">
                <a:solidFill>
                  <a:srgbClr val="002060"/>
                </a:solidFill>
              </a:rPr>
              <a:t>PenDet</a:t>
            </a:r>
            <a:r>
              <a:rPr lang="en-US" sz="3600" dirty="0" smtClean="0">
                <a:solidFill>
                  <a:srgbClr val="002060"/>
                </a:solidFill>
              </a:rPr>
              <a:t> Game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5" name="Picture 4" descr="scree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708920"/>
            <a:ext cx="5067171" cy="3621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4293096"/>
            <a:ext cx="27363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Played by total of 253 people</a:t>
            </a:r>
            <a:endParaRPr lang="he-IL" sz="2400" dirty="0"/>
          </a:p>
        </p:txBody>
      </p:sp>
      <p:pic>
        <p:nvPicPr>
          <p:cNvPr id="7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400" dirty="0" smtClean="0"/>
              <a:t>Deterministic vs. </a:t>
            </a:r>
            <a:r>
              <a:rPr lang="en-US" sz="2400" dirty="0" err="1" smtClean="0"/>
              <a:t>Maximin</a:t>
            </a:r>
            <a:r>
              <a:rPr lang="en-US" sz="2400" dirty="0" smtClean="0"/>
              <a:t> in different amount of exposed information</a:t>
            </a:r>
          </a:p>
          <a:p>
            <a:pPr algn="l" rtl="0">
              <a:buClr>
                <a:schemeClr val="bg2"/>
              </a:buClr>
            </a:pPr>
            <a:r>
              <a:rPr lang="en-US" sz="2400" dirty="0" smtClean="0"/>
              <a:t>Six sets of (</a:t>
            </a:r>
            <a:r>
              <a:rPr lang="en-US" sz="2400" dirty="0" err="1" smtClean="0"/>
              <a:t>d,t</a:t>
            </a:r>
            <a:r>
              <a:rPr lang="en-US" sz="2400" dirty="0" smtClean="0"/>
              <a:t>)</a:t>
            </a:r>
            <a:r>
              <a:rPr lang="en-US" sz="2400" dirty="0" smtClean="0">
                <a:solidFill>
                  <a:schemeClr val="bg2"/>
                </a:solidFill>
              </a:rPr>
              <a:t/>
            </a:r>
            <a:br>
              <a:rPr lang="en-US" sz="2400" dirty="0" smtClean="0">
                <a:solidFill>
                  <a:schemeClr val="bg2"/>
                </a:solidFill>
              </a:rPr>
            </a:b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2160240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Phase 1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6" name="Picture 4" descr="Copy of st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23928" y="3212976"/>
            <a:ext cx="3940224" cy="2890635"/>
          </a:xfrm>
          <a:prstGeom prst="rect">
            <a:avLst/>
          </a:prstGeom>
          <a:noFill/>
          <a:ln/>
        </p:spPr>
      </p:pic>
      <p:pic>
        <p:nvPicPr>
          <p:cNvPr id="5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Repeatedly visit target </a:t>
            </a:r>
            <a:r>
              <a:rPr lang="en-US" sz="2800" i="1" dirty="0" smtClean="0"/>
              <a:t>area</a:t>
            </a:r>
            <a:r>
              <a:rPr lang="en-US" sz="2800" dirty="0" smtClean="0"/>
              <a:t> while monitoring it</a:t>
            </a:r>
          </a:p>
          <a:p>
            <a:pPr lvl="1" algn="l" rtl="0">
              <a:buClr>
                <a:schemeClr val="bg2"/>
              </a:buClr>
            </a:pPr>
            <a:r>
              <a:rPr lang="en-US" sz="2400" i="1" dirty="0" smtClean="0"/>
              <a:t>Area</a:t>
            </a:r>
            <a:r>
              <a:rPr lang="en-US" sz="2400" dirty="0" smtClean="0"/>
              <a:t>: linear, 2D, 3D, graph/continuous</a:t>
            </a: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Different objectives:</a:t>
            </a:r>
          </a:p>
          <a:p>
            <a:pPr algn="l" rtl="0">
              <a:buClr>
                <a:schemeClr val="bg2"/>
              </a:buClr>
              <a:buNone/>
            </a:pPr>
            <a:r>
              <a:rPr lang="en-US" sz="2800" b="1" dirty="0" smtClean="0"/>
              <a:t>	</a:t>
            </a:r>
            <a:r>
              <a:rPr lang="en-US" sz="2800" b="1" u="sng" dirty="0" smtClean="0"/>
              <a:t>Adversarial patrol</a:t>
            </a:r>
            <a:r>
              <a:rPr lang="en-US" sz="2800" dirty="0" smtClean="0"/>
              <a:t>: Detect penetrations </a:t>
            </a:r>
          </a:p>
          <a:p>
            <a:pPr lvl="1" algn="l" rtl="0">
              <a:buClr>
                <a:schemeClr val="bg2"/>
              </a:buClr>
            </a:pPr>
            <a:r>
              <a:rPr lang="en-US" sz="2400" dirty="0" smtClean="0"/>
              <a:t>Controlled by adversary</a:t>
            </a:r>
          </a:p>
          <a:p>
            <a:pPr lvl="1" algn="l" rtl="0">
              <a:buClr>
                <a:schemeClr val="bg2"/>
              </a:buClr>
            </a:pPr>
            <a:r>
              <a:rPr lang="en-US" sz="2000" dirty="0" smtClean="0"/>
              <a:t>[Paruchuri et al.][</a:t>
            </a:r>
            <a:r>
              <a:rPr lang="en-US" sz="2000" dirty="0" err="1" smtClean="0"/>
              <a:t>Amigoni</a:t>
            </a:r>
            <a:r>
              <a:rPr lang="en-US" sz="2000" dirty="0" smtClean="0"/>
              <a:t> et al.][</a:t>
            </a:r>
            <a:r>
              <a:rPr lang="en-US" sz="2000" dirty="0" err="1" smtClean="0"/>
              <a:t>Basilico</a:t>
            </a:r>
            <a:r>
              <a:rPr lang="en-US" sz="2000" dirty="0" smtClean="0"/>
              <a:t> et al.]…</a:t>
            </a:r>
          </a:p>
          <a:p>
            <a:pPr algn="l" rtl="0">
              <a:buClr>
                <a:schemeClr val="bg2"/>
              </a:buClr>
              <a:buNone/>
            </a:pPr>
            <a:r>
              <a:rPr lang="en-US" sz="2800" b="1" dirty="0" smtClean="0"/>
              <a:t>	</a:t>
            </a:r>
            <a:endParaRPr lang="en-US" sz="20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11560" y="620688"/>
            <a:ext cx="5976664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Multi-Robot Patrol – Problem Definition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4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solidFill>
            <a:schemeClr val="tx1"/>
          </a:solidFill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2736304" cy="7920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Phase 1 Results</a:t>
            </a:r>
            <a:endParaRPr lang="he-IL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683568" y="836712"/>
          <a:ext cx="8061722" cy="540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452320" y="620688"/>
            <a:ext cx="1080120" cy="1080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t</a:t>
            </a:r>
            <a:r>
              <a:rPr lang="en-US" sz="1200" dirty="0" smtClean="0">
                <a:solidFill>
                  <a:schemeClr val="accent1"/>
                </a:solidFill>
              </a:rPr>
              <a:t>=penetration time</a:t>
            </a:r>
          </a:p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d</a:t>
            </a:r>
            <a:r>
              <a:rPr lang="en-US" sz="1200" dirty="0" smtClean="0">
                <a:solidFill>
                  <a:schemeClr val="accent1"/>
                </a:solidFill>
              </a:rPr>
              <a:t>= distance between robots</a:t>
            </a:r>
            <a:endParaRPr lang="he-IL" sz="1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solidFill>
            <a:schemeClr val="tx1"/>
          </a:solidFill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2736304" cy="7920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Phase 1 Results</a:t>
            </a:r>
            <a:endParaRPr lang="he-IL" sz="1400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539552" y="404664"/>
          <a:ext cx="8133729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452320" y="620688"/>
            <a:ext cx="108012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t</a:t>
            </a:r>
            <a:r>
              <a:rPr lang="en-US" sz="1200" dirty="0" smtClean="0">
                <a:solidFill>
                  <a:schemeClr val="accent1"/>
                </a:solidFill>
              </a:rPr>
              <a:t>=penetration time</a:t>
            </a:r>
          </a:p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d</a:t>
            </a:r>
            <a:r>
              <a:rPr lang="en-US" sz="1200" dirty="0" smtClean="0">
                <a:solidFill>
                  <a:schemeClr val="accent1"/>
                </a:solidFill>
              </a:rPr>
              <a:t>= distance between robots</a:t>
            </a:r>
            <a:endParaRPr lang="he-IL" sz="1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400" dirty="0" err="1" smtClean="0"/>
              <a:t>MidAvg</a:t>
            </a:r>
            <a:r>
              <a:rPr lang="en-US" sz="2400" dirty="0" smtClean="0"/>
              <a:t>, </a:t>
            </a:r>
            <a:r>
              <a:rPr lang="en-US" sz="2400" dirty="0" err="1" smtClean="0"/>
              <a:t>Maximin</a:t>
            </a:r>
            <a:r>
              <a:rPr lang="en-US" sz="2400" dirty="0" smtClean="0"/>
              <a:t>, v-Min, v-Neighborhood</a:t>
            </a:r>
          </a:p>
          <a:p>
            <a:pPr algn="l" rtl="0">
              <a:buClr>
                <a:schemeClr val="bg2"/>
              </a:buClr>
            </a:pPr>
            <a:r>
              <a:rPr lang="en-US" sz="2400" dirty="0" smtClean="0"/>
              <a:t>60 seconds of observation phase</a:t>
            </a:r>
          </a:p>
          <a:p>
            <a:pPr algn="l" rtl="0">
              <a:buClr>
                <a:schemeClr val="bg2"/>
              </a:buClr>
            </a:pPr>
            <a:r>
              <a:rPr lang="en-US" sz="2400" dirty="0" smtClean="0"/>
              <a:t>Two sets of </a:t>
            </a:r>
            <a:r>
              <a:rPr lang="en-US" sz="2400" dirty="0" err="1" smtClean="0"/>
              <a:t>d,t</a:t>
            </a:r>
            <a:r>
              <a:rPr lang="en-US" sz="2400" dirty="0" smtClean="0"/>
              <a:t>: (8,6), (16,9)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1800200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Phase 2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3312368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Phase 2 Results</a:t>
            </a:r>
            <a:endParaRPr lang="he-IL" sz="3600" dirty="0">
              <a:solidFill>
                <a:srgbClr val="002060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539552" y="2636912"/>
          <a:ext cx="4176464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716016" y="2636912"/>
          <a:ext cx="3888432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7452320" y="980728"/>
            <a:ext cx="108012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</a:t>
            </a:r>
            <a:r>
              <a:rPr lang="en-US" sz="1200" dirty="0" smtClean="0">
                <a:solidFill>
                  <a:schemeClr val="tx1"/>
                </a:solidFill>
              </a:rPr>
              <a:t>=penetration time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</a:t>
            </a:r>
            <a:r>
              <a:rPr lang="en-US" sz="1200" dirty="0" smtClean="0">
                <a:solidFill>
                  <a:schemeClr val="tx1"/>
                </a:solidFill>
              </a:rPr>
              <a:t>= distance between robots</a:t>
            </a:r>
            <a:endParaRPr lang="he-IL" sz="1200" dirty="0">
              <a:solidFill>
                <a:schemeClr val="tx1"/>
              </a:solidFill>
            </a:endParaRPr>
          </a:p>
        </p:txBody>
      </p:sp>
      <p:pic>
        <p:nvPicPr>
          <p:cNvPr id="9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400" dirty="0" err="1" smtClean="0"/>
              <a:t>MidAvg</a:t>
            </a:r>
            <a:r>
              <a:rPr lang="en-US" sz="2400" dirty="0" smtClean="0"/>
              <a:t>, </a:t>
            </a:r>
            <a:r>
              <a:rPr lang="en-US" sz="2400" dirty="0" err="1" smtClean="0"/>
              <a:t>Maximin</a:t>
            </a:r>
            <a:r>
              <a:rPr lang="en-US" sz="2400" dirty="0" smtClean="0"/>
              <a:t>, v-Min, v-Neighborhood (same as phase 2)</a:t>
            </a:r>
          </a:p>
          <a:p>
            <a:pPr algn="l" rtl="0">
              <a:buClr>
                <a:schemeClr val="bg2"/>
              </a:buClr>
            </a:pPr>
            <a:r>
              <a:rPr lang="en-US" sz="2400" dirty="0" smtClean="0"/>
              <a:t>Little exposed information, with multi-step training phase</a:t>
            </a:r>
          </a:p>
          <a:p>
            <a:pPr algn="l" rtl="0">
              <a:buClr>
                <a:schemeClr val="bg2"/>
              </a:buClr>
            </a:pPr>
            <a:r>
              <a:rPr lang="en-US" sz="2400" dirty="0" smtClean="0"/>
              <a:t>Two sets of </a:t>
            </a:r>
            <a:r>
              <a:rPr lang="en-US" sz="2400" dirty="0" err="1" smtClean="0"/>
              <a:t>d,t</a:t>
            </a:r>
            <a:r>
              <a:rPr lang="en-US" sz="2400" dirty="0" smtClean="0"/>
              <a:t>: (8,6), (16,9)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1800200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Phase 3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3528392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Phase 3 Results</a:t>
            </a:r>
            <a:endParaRPr lang="he-IL" sz="3600" dirty="0">
              <a:solidFill>
                <a:srgbClr val="002060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67544" y="2708920"/>
          <a:ext cx="396044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427984" y="2636912"/>
          <a:ext cx="4230216" cy="273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7452320" y="908720"/>
            <a:ext cx="108012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</a:t>
            </a:r>
            <a:r>
              <a:rPr lang="en-US" sz="1200" dirty="0" smtClean="0">
                <a:solidFill>
                  <a:schemeClr val="tx1"/>
                </a:solidFill>
              </a:rPr>
              <a:t>=penetration time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</a:t>
            </a:r>
            <a:r>
              <a:rPr lang="en-US" sz="1200" dirty="0" smtClean="0">
                <a:solidFill>
                  <a:schemeClr val="tx1"/>
                </a:solidFill>
              </a:rPr>
              <a:t>= distance between robots</a:t>
            </a:r>
            <a:endParaRPr lang="he-IL" sz="1200" dirty="0">
              <a:solidFill>
                <a:schemeClr val="tx1"/>
              </a:solidFill>
            </a:endParaRPr>
          </a:p>
        </p:txBody>
      </p:sp>
      <p:pic>
        <p:nvPicPr>
          <p:cNvPr id="7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None/>
            </a:pPr>
            <a:r>
              <a:rPr lang="en-US" sz="2800" dirty="0" smtClean="0"/>
              <a:t>In reality, when facing an adversary with some knowledge, </a:t>
            </a:r>
            <a:r>
              <a:rPr lang="en-US" sz="2800" b="1" dirty="0" smtClean="0"/>
              <a:t>what should we do</a:t>
            </a:r>
            <a:r>
              <a:rPr lang="en-US" sz="2800" dirty="0" smtClean="0"/>
              <a:t>?</a:t>
            </a:r>
          </a:p>
          <a:p>
            <a:pPr marL="457200" indent="-457200" algn="l" rtl="0">
              <a:buAutoNum type="arabicPeriod"/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None/>
            </a:pP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2736304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Practically…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3501008"/>
            <a:ext cx="806489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l" rtl="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Run algorithm against full knowledge adversary</a:t>
            </a:r>
          </a:p>
          <a:p>
            <a:pPr marL="457200" indent="-457200" algn="l" rtl="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Run algorithm for uncertain adversary</a:t>
            </a:r>
          </a:p>
          <a:p>
            <a:pPr marL="457200" indent="-457200" algn="l" rtl="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Run heuristic solution</a:t>
            </a:r>
            <a:endParaRPr lang="he-IL" sz="28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119498563188281957tasto_8_architetto_franc_01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573016"/>
            <a:ext cx="551591" cy="55159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67544" y="4077072"/>
            <a:ext cx="504056" cy="1008112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 lnSpcReduction="10000"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None/>
            </a:pPr>
            <a:r>
              <a:rPr lang="en-US" sz="2800" dirty="0" smtClean="0"/>
              <a:t>In reality, when facing an adversary with some knowledge, </a:t>
            </a:r>
            <a:r>
              <a:rPr lang="en-US" sz="2800" b="1" dirty="0" smtClean="0"/>
              <a:t>what should we do</a:t>
            </a:r>
            <a:r>
              <a:rPr lang="en-US" sz="2800" dirty="0" smtClean="0"/>
              <a:t>?</a:t>
            </a:r>
          </a:p>
          <a:p>
            <a:pPr marL="457200" indent="-457200" algn="l" rtl="0">
              <a:buAutoNum type="arabicPeriod"/>
            </a:pPr>
            <a:endParaRPr lang="en-US" sz="2800" dirty="0" smtClean="0">
              <a:solidFill>
                <a:schemeClr val="bg2"/>
              </a:solidFill>
            </a:endParaRPr>
          </a:p>
          <a:p>
            <a:pPr marL="457200" indent="-457200" algn="l" rtl="0">
              <a:buAutoNum type="arabicPeriod"/>
            </a:pPr>
            <a:endParaRPr lang="en-US" sz="2800" dirty="0" smtClean="0">
              <a:solidFill>
                <a:schemeClr val="bg2"/>
              </a:solidFill>
            </a:endParaRPr>
          </a:p>
          <a:p>
            <a:pPr marL="457200" indent="-457200" algn="l" rtl="0">
              <a:buAutoNum type="arabicPeriod"/>
            </a:pPr>
            <a:endParaRPr lang="en-US" sz="2800" dirty="0" smtClean="0">
              <a:solidFill>
                <a:schemeClr val="bg2"/>
              </a:solidFill>
            </a:endParaRPr>
          </a:p>
          <a:p>
            <a:pPr marL="457200" indent="-457200" algn="l" rtl="0">
              <a:buAutoNum type="arabicPeriod"/>
            </a:pPr>
            <a:endParaRPr lang="en-US" sz="2800" dirty="0" smtClean="0">
              <a:solidFill>
                <a:schemeClr val="bg2"/>
              </a:solidFill>
            </a:endParaRPr>
          </a:p>
          <a:p>
            <a:pPr marL="457200" indent="-457200" algn="l" rtl="0">
              <a:buAutoNum type="arabicPeriod"/>
            </a:pPr>
            <a:endParaRPr lang="en-US" sz="2800" dirty="0" smtClean="0">
              <a:solidFill>
                <a:schemeClr val="bg2"/>
              </a:solidFill>
            </a:endParaRPr>
          </a:p>
          <a:p>
            <a:pPr marL="457200" indent="-457200" algn="l" rtl="0"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	</a:t>
            </a:r>
            <a:r>
              <a:rPr lang="en-US" sz="3600" b="1" dirty="0" smtClean="0"/>
              <a:t>Have a good model of the adversary!!!</a:t>
            </a:r>
            <a:endParaRPr lang="en-US" sz="2800" b="1" dirty="0" smtClean="0"/>
          </a:p>
          <a:p>
            <a:pPr algn="l" rtl="0">
              <a:buNone/>
            </a:pP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2880320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Practically…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3284984"/>
            <a:ext cx="806489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l" rtl="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Run algorithm against full knowledge adversary</a:t>
            </a:r>
          </a:p>
          <a:p>
            <a:pPr marL="457200" indent="-457200" algn="l" rtl="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Run algorithm for uncertain adversary</a:t>
            </a:r>
          </a:p>
          <a:p>
            <a:pPr marL="457200" indent="-457200" algn="l" rtl="0"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Run heuristic solution</a:t>
            </a:r>
            <a:endParaRPr lang="he-IL" sz="28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119498563188281957tasto_8_architetto_franc_01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573016"/>
            <a:ext cx="551591" cy="55159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67544" y="4077072"/>
            <a:ext cx="504056" cy="1008112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 lnSpcReduction="10000"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457200" indent="-457200" algn="l" rtl="0"/>
            <a:r>
              <a:rPr lang="en-US" sz="2800" dirty="0" smtClean="0"/>
              <a:t>Theory: Optimal algorithms for known adversary</a:t>
            </a:r>
          </a:p>
          <a:p>
            <a:pPr marL="857250" lvl="1" indent="-457200" algn="l" rtl="0"/>
            <a:r>
              <a:rPr lang="en-US" sz="2400" dirty="0" smtClean="0"/>
              <a:t>Full knowledge and zero knowledge </a:t>
            </a:r>
            <a:r>
              <a:rPr lang="en-US" sz="1800" dirty="0" smtClean="0"/>
              <a:t>[ICRA’08, IAS10, AAMAS’10]</a:t>
            </a:r>
            <a:endParaRPr lang="en-US" sz="2400" dirty="0" smtClean="0"/>
          </a:p>
          <a:p>
            <a:pPr marL="857250" lvl="1" indent="-457200" algn="l" rtl="0"/>
            <a:r>
              <a:rPr lang="en-US" sz="2400" dirty="0" smtClean="0"/>
              <a:t>Adversary with some knowledge</a:t>
            </a:r>
            <a:r>
              <a:rPr lang="en-US" sz="1800" dirty="0" smtClean="0"/>
              <a:t> [AAMAS’08, IJCAI’09]</a:t>
            </a:r>
            <a:endParaRPr lang="en-US" sz="2400" dirty="0" smtClean="0"/>
          </a:p>
          <a:p>
            <a:pPr marL="457200" indent="-457200" algn="l" rtl="0"/>
            <a:r>
              <a:rPr lang="en-US" sz="2800" dirty="0" smtClean="0"/>
              <a:t>Practically: Do not assume the worst case (strongest adversary)</a:t>
            </a:r>
          </a:p>
          <a:p>
            <a:pPr marL="457200" indent="-457200" algn="l" rtl="0"/>
            <a:r>
              <a:rPr lang="en-US" sz="2800" dirty="0" smtClean="0"/>
              <a:t>Future work:</a:t>
            </a:r>
          </a:p>
          <a:p>
            <a:pPr marL="857250" lvl="1" indent="-457200" algn="l" rtl="0"/>
            <a:r>
              <a:rPr lang="en-US" sz="2400" dirty="0" smtClean="0"/>
              <a:t>Develop additional adversarial models (some knowledge)</a:t>
            </a:r>
          </a:p>
          <a:p>
            <a:pPr marL="857250" lvl="1" indent="-457200" algn="l" rtl="0"/>
            <a:r>
              <a:rPr lang="en-US" sz="2400" dirty="0" smtClean="0"/>
              <a:t>Learn adversarial model and adjust to it</a:t>
            </a:r>
          </a:p>
          <a:p>
            <a:pPr marL="857250" lvl="1" indent="-457200" algn="l" rtl="0"/>
            <a:r>
              <a:rPr lang="en-US" sz="2400" dirty="0" smtClean="0"/>
              <a:t>Use of PDAs for evaluation </a:t>
            </a:r>
            <a:r>
              <a:rPr lang="en-US" sz="1800" dirty="0" smtClean="0"/>
              <a:t>[AAAI’11]</a:t>
            </a:r>
            <a:endParaRPr lang="en-US" sz="2400" dirty="0" smtClean="0"/>
          </a:p>
          <a:p>
            <a:pPr algn="l" rtl="0">
              <a:buNone/>
            </a:pP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620688"/>
            <a:ext cx="5328592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Patrol in Adversarial Environments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002060"/>
                </a:solidFill>
              </a:rPr>
              <a:t>Contributions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46" y="1600200"/>
            <a:ext cx="91440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New definition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sz="3200" dirty="0" smtClean="0"/>
              <a:t>Add utilities according to the robots actions</a:t>
            </a:r>
            <a:endParaRPr lang="en-US" dirty="0" smtClean="0"/>
          </a:p>
          <a:p>
            <a:pPr marL="742950" lvl="2" indent="-342900" algn="l" rtl="0">
              <a:buFont typeface="Calibri" pitchFamily="34" charset="0"/>
              <a:buChar char="—"/>
            </a:pPr>
            <a:r>
              <a:rPr lang="en-US" sz="2800" dirty="0" smtClean="0"/>
              <a:t>Utility is time dependent</a:t>
            </a:r>
          </a:p>
          <a:p>
            <a:pPr algn="l" rtl="0"/>
            <a:r>
              <a:rPr lang="en-US" dirty="0" smtClean="0"/>
              <a:t>Three </a:t>
            </a:r>
            <a:r>
              <a:rPr lang="en-US" i="1" dirty="0" smtClean="0"/>
              <a:t>Event</a:t>
            </a:r>
            <a:r>
              <a:rPr lang="en-US" dirty="0" smtClean="0"/>
              <a:t> models</a:t>
            </a:r>
          </a:p>
          <a:p>
            <a:pPr lvl="1" algn="l" rtl="0"/>
            <a:r>
              <a:rPr lang="en-US" dirty="0" smtClean="0"/>
              <a:t>Consider different time dependent utility and sensing</a:t>
            </a:r>
          </a:p>
          <a:p>
            <a:pPr algn="l" rtl="0"/>
            <a:r>
              <a:rPr lang="en-US" dirty="0" smtClean="0"/>
              <a:t>Compute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patrol strategy in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polynomial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</a:p>
          <a:p>
            <a:pPr lvl="1" algn="l" rtl="0"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301A-D62B-4D83-B77D-46647129E8E2}" type="slidenum">
              <a:rPr lang="he-IL" smtClean="0"/>
              <a:pPr/>
              <a:t>49</a:t>
            </a:fld>
            <a:endParaRPr lang="he-IL" dirty="0"/>
          </a:p>
        </p:txBody>
      </p:sp>
      <p:pic>
        <p:nvPicPr>
          <p:cNvPr id="6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1526133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Repeatedly visit target </a:t>
            </a:r>
            <a:r>
              <a:rPr lang="en-US" sz="2800" i="1" dirty="0" smtClean="0"/>
              <a:t>area</a:t>
            </a:r>
            <a:r>
              <a:rPr lang="en-US" sz="2800" dirty="0" smtClean="0"/>
              <a:t> while monitoring it</a:t>
            </a:r>
          </a:p>
          <a:p>
            <a:pPr lvl="1" algn="l" rtl="0">
              <a:buClr>
                <a:schemeClr val="bg2"/>
              </a:buClr>
            </a:pPr>
            <a:r>
              <a:rPr lang="en-US" sz="2400" i="1" dirty="0" smtClean="0"/>
              <a:t>Area</a:t>
            </a:r>
            <a:r>
              <a:rPr lang="en-US" sz="2400" dirty="0" smtClean="0"/>
              <a:t>: linear, 2D, 3D, graph/continuous</a:t>
            </a: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Different objectives:</a:t>
            </a:r>
          </a:p>
          <a:p>
            <a:pPr algn="l" rtl="0">
              <a:buClr>
                <a:schemeClr val="bg2"/>
              </a:buClr>
              <a:buNone/>
            </a:pPr>
            <a:r>
              <a:rPr lang="en-US" sz="2800" b="1" dirty="0" smtClean="0"/>
              <a:t>	</a:t>
            </a:r>
            <a:r>
              <a:rPr lang="en-US" sz="2800" b="1" u="sng" dirty="0" smtClean="0"/>
              <a:t>Adversarial patrol</a:t>
            </a:r>
            <a:r>
              <a:rPr lang="en-US" sz="2800" dirty="0" smtClean="0"/>
              <a:t>: Detect penetrations </a:t>
            </a:r>
          </a:p>
          <a:p>
            <a:pPr lvl="1" algn="l" rtl="0">
              <a:buClr>
                <a:schemeClr val="bg2"/>
              </a:buClr>
            </a:pPr>
            <a:r>
              <a:rPr lang="en-US" sz="2400" dirty="0" smtClean="0"/>
              <a:t>Controlled by adversary</a:t>
            </a:r>
          </a:p>
          <a:p>
            <a:pPr lvl="1" algn="l" rtl="0">
              <a:buClr>
                <a:schemeClr val="bg2"/>
              </a:buClr>
            </a:pPr>
            <a:r>
              <a:rPr lang="en-US" sz="2000" dirty="0" smtClean="0"/>
              <a:t>[Paruchuri et al.][</a:t>
            </a:r>
            <a:r>
              <a:rPr lang="en-US" sz="2000" dirty="0" err="1" smtClean="0"/>
              <a:t>Amigoni</a:t>
            </a:r>
            <a:r>
              <a:rPr lang="en-US" sz="2000" dirty="0" smtClean="0"/>
              <a:t> et al.][</a:t>
            </a:r>
            <a:r>
              <a:rPr lang="en-US" sz="2000" dirty="0" err="1" smtClean="0"/>
              <a:t>Basilico</a:t>
            </a:r>
            <a:r>
              <a:rPr lang="en-US" sz="2000" dirty="0" smtClean="0"/>
              <a:t> et al.]…</a:t>
            </a:r>
          </a:p>
          <a:p>
            <a:pPr algn="l" rtl="0">
              <a:buClr>
                <a:schemeClr val="bg2"/>
              </a:buClr>
              <a:buNone/>
            </a:pPr>
            <a:r>
              <a:rPr lang="en-US" sz="2800" b="1" dirty="0" smtClean="0"/>
              <a:t>	</a:t>
            </a:r>
            <a:r>
              <a:rPr lang="en-US" sz="2800" b="1" u="sng" dirty="0" smtClean="0"/>
              <a:t>Frequency based patrol</a:t>
            </a:r>
            <a:r>
              <a:rPr lang="en-US" sz="2800" dirty="0" smtClean="0"/>
              <a:t>: Optimize frequency criteria</a:t>
            </a:r>
          </a:p>
          <a:p>
            <a:pPr lvl="1" algn="l" rtl="0">
              <a:buClr>
                <a:schemeClr val="bg2"/>
              </a:buClr>
            </a:pPr>
            <a:r>
              <a:rPr lang="en-US" sz="2000" dirty="0" smtClean="0"/>
              <a:t>[</a:t>
            </a:r>
            <a:r>
              <a:rPr lang="en-US" sz="2000" dirty="0" err="1" smtClean="0"/>
              <a:t>Chevalyere</a:t>
            </a:r>
            <a:r>
              <a:rPr lang="en-US" sz="2000" dirty="0" smtClean="0"/>
              <a:t>][Almeida et al.][Elmaliach et al.]…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1560" y="620688"/>
            <a:ext cx="5976664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Multi-Robot Patrol – Problem Definition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4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8"/>
          <p:cNvSpPr/>
          <p:nvPr/>
        </p:nvSpPr>
        <p:spPr>
          <a:xfrm>
            <a:off x="5209011" y="3357562"/>
            <a:ext cx="3683222" cy="3370997"/>
          </a:xfrm>
          <a:custGeom>
            <a:avLst/>
            <a:gdLst>
              <a:gd name="connsiteX0" fmla="*/ 2127377 w 3683222"/>
              <a:gd name="connsiteY0" fmla="*/ 559558 h 3370997"/>
              <a:gd name="connsiteX1" fmla="*/ 2127377 w 3683222"/>
              <a:gd name="connsiteY1" fmla="*/ 559558 h 3370997"/>
              <a:gd name="connsiteX2" fmla="*/ 2086434 w 3683222"/>
              <a:gd name="connsiteY2" fmla="*/ 450376 h 3370997"/>
              <a:gd name="connsiteX3" fmla="*/ 2045491 w 3683222"/>
              <a:gd name="connsiteY3" fmla="*/ 395785 h 3370997"/>
              <a:gd name="connsiteX4" fmla="*/ 2018195 w 3683222"/>
              <a:gd name="connsiteY4" fmla="*/ 354842 h 3370997"/>
              <a:gd name="connsiteX5" fmla="*/ 1936309 w 3683222"/>
              <a:gd name="connsiteY5" fmla="*/ 272955 h 3370997"/>
              <a:gd name="connsiteX6" fmla="*/ 1868070 w 3683222"/>
              <a:gd name="connsiteY6" fmla="*/ 204716 h 3370997"/>
              <a:gd name="connsiteX7" fmla="*/ 1786183 w 3683222"/>
              <a:gd name="connsiteY7" fmla="*/ 136478 h 3370997"/>
              <a:gd name="connsiteX8" fmla="*/ 1690649 w 3683222"/>
              <a:gd name="connsiteY8" fmla="*/ 68239 h 3370997"/>
              <a:gd name="connsiteX9" fmla="*/ 1649706 w 3683222"/>
              <a:gd name="connsiteY9" fmla="*/ 54591 h 3370997"/>
              <a:gd name="connsiteX10" fmla="*/ 1595115 w 3683222"/>
              <a:gd name="connsiteY10" fmla="*/ 27296 h 3370997"/>
              <a:gd name="connsiteX11" fmla="*/ 1513228 w 3683222"/>
              <a:gd name="connsiteY11" fmla="*/ 0 h 3370997"/>
              <a:gd name="connsiteX12" fmla="*/ 1212977 w 3683222"/>
              <a:gd name="connsiteY12" fmla="*/ 13648 h 3370997"/>
              <a:gd name="connsiteX13" fmla="*/ 1144738 w 3683222"/>
              <a:gd name="connsiteY13" fmla="*/ 40943 h 3370997"/>
              <a:gd name="connsiteX14" fmla="*/ 1049204 w 3683222"/>
              <a:gd name="connsiteY14" fmla="*/ 81887 h 3370997"/>
              <a:gd name="connsiteX15" fmla="*/ 940022 w 3683222"/>
              <a:gd name="connsiteY15" fmla="*/ 163773 h 3370997"/>
              <a:gd name="connsiteX16" fmla="*/ 926374 w 3683222"/>
              <a:gd name="connsiteY16" fmla="*/ 204716 h 3370997"/>
              <a:gd name="connsiteX17" fmla="*/ 871783 w 3683222"/>
              <a:gd name="connsiteY17" fmla="*/ 286603 h 3370997"/>
              <a:gd name="connsiteX18" fmla="*/ 844488 w 3683222"/>
              <a:gd name="connsiteY18" fmla="*/ 382137 h 3370997"/>
              <a:gd name="connsiteX19" fmla="*/ 817192 w 3683222"/>
              <a:gd name="connsiteY19" fmla="*/ 682388 h 3370997"/>
              <a:gd name="connsiteX20" fmla="*/ 789897 w 3683222"/>
              <a:gd name="connsiteY20" fmla="*/ 777922 h 3370997"/>
              <a:gd name="connsiteX21" fmla="*/ 735306 w 3683222"/>
              <a:gd name="connsiteY21" fmla="*/ 859809 h 3370997"/>
              <a:gd name="connsiteX22" fmla="*/ 708010 w 3683222"/>
              <a:gd name="connsiteY22" fmla="*/ 914400 h 3370997"/>
              <a:gd name="connsiteX23" fmla="*/ 653419 w 3683222"/>
              <a:gd name="connsiteY23" fmla="*/ 968991 h 3370997"/>
              <a:gd name="connsiteX24" fmla="*/ 626124 w 3683222"/>
              <a:gd name="connsiteY24" fmla="*/ 1009934 h 3370997"/>
              <a:gd name="connsiteX25" fmla="*/ 503294 w 3683222"/>
              <a:gd name="connsiteY25" fmla="*/ 1064525 h 3370997"/>
              <a:gd name="connsiteX26" fmla="*/ 189395 w 3683222"/>
              <a:gd name="connsiteY26" fmla="*/ 1078173 h 3370997"/>
              <a:gd name="connsiteX27" fmla="*/ 93861 w 3683222"/>
              <a:gd name="connsiteY27" fmla="*/ 1201003 h 3370997"/>
              <a:gd name="connsiteX28" fmla="*/ 66565 w 3683222"/>
              <a:gd name="connsiteY28" fmla="*/ 1241946 h 3370997"/>
              <a:gd name="connsiteX29" fmla="*/ 52918 w 3683222"/>
              <a:gd name="connsiteY29" fmla="*/ 1282890 h 3370997"/>
              <a:gd name="connsiteX30" fmla="*/ 11974 w 3683222"/>
              <a:gd name="connsiteY30" fmla="*/ 1364776 h 3370997"/>
              <a:gd name="connsiteX31" fmla="*/ 25622 w 3683222"/>
              <a:gd name="connsiteY31" fmla="*/ 1555845 h 3370997"/>
              <a:gd name="connsiteX32" fmla="*/ 39270 w 3683222"/>
              <a:gd name="connsiteY32" fmla="*/ 1610436 h 3370997"/>
              <a:gd name="connsiteX33" fmla="*/ 80213 w 3683222"/>
              <a:gd name="connsiteY33" fmla="*/ 1624084 h 3370997"/>
              <a:gd name="connsiteX34" fmla="*/ 189395 w 3683222"/>
              <a:gd name="connsiteY34" fmla="*/ 1678675 h 3370997"/>
              <a:gd name="connsiteX35" fmla="*/ 284929 w 3683222"/>
              <a:gd name="connsiteY35" fmla="*/ 1774209 h 3370997"/>
              <a:gd name="connsiteX36" fmla="*/ 380464 w 3683222"/>
              <a:gd name="connsiteY36" fmla="*/ 1828800 h 3370997"/>
              <a:gd name="connsiteX37" fmla="*/ 462350 w 3683222"/>
              <a:gd name="connsiteY37" fmla="*/ 1883391 h 3370997"/>
              <a:gd name="connsiteX38" fmla="*/ 516941 w 3683222"/>
              <a:gd name="connsiteY38" fmla="*/ 1910687 h 3370997"/>
              <a:gd name="connsiteX39" fmla="*/ 626124 w 3683222"/>
              <a:gd name="connsiteY39" fmla="*/ 1978925 h 3370997"/>
              <a:gd name="connsiteX40" fmla="*/ 653419 w 3683222"/>
              <a:gd name="connsiteY40" fmla="*/ 2019869 h 3370997"/>
              <a:gd name="connsiteX41" fmla="*/ 748953 w 3683222"/>
              <a:gd name="connsiteY41" fmla="*/ 2142698 h 3370997"/>
              <a:gd name="connsiteX42" fmla="*/ 762601 w 3683222"/>
              <a:gd name="connsiteY42" fmla="*/ 2238233 h 3370997"/>
              <a:gd name="connsiteX43" fmla="*/ 789897 w 3683222"/>
              <a:gd name="connsiteY43" fmla="*/ 2347415 h 3370997"/>
              <a:gd name="connsiteX44" fmla="*/ 803544 w 3683222"/>
              <a:gd name="connsiteY44" fmla="*/ 2402006 h 3370997"/>
              <a:gd name="connsiteX45" fmla="*/ 817192 w 3683222"/>
              <a:gd name="connsiteY45" fmla="*/ 2497540 h 3370997"/>
              <a:gd name="connsiteX46" fmla="*/ 858135 w 3683222"/>
              <a:gd name="connsiteY46" fmla="*/ 2511188 h 3370997"/>
              <a:gd name="connsiteX47" fmla="*/ 940022 w 3683222"/>
              <a:gd name="connsiteY47" fmla="*/ 2552131 h 3370997"/>
              <a:gd name="connsiteX48" fmla="*/ 1308512 w 3683222"/>
              <a:gd name="connsiteY48" fmla="*/ 2565779 h 3370997"/>
              <a:gd name="connsiteX49" fmla="*/ 1404046 w 3683222"/>
              <a:gd name="connsiteY49" fmla="*/ 2620370 h 3370997"/>
              <a:gd name="connsiteX50" fmla="*/ 1444989 w 3683222"/>
              <a:gd name="connsiteY50" fmla="*/ 2674961 h 3370997"/>
              <a:gd name="connsiteX51" fmla="*/ 1485932 w 3683222"/>
              <a:gd name="connsiteY51" fmla="*/ 2715904 h 3370997"/>
              <a:gd name="connsiteX52" fmla="*/ 1513228 w 3683222"/>
              <a:gd name="connsiteY52" fmla="*/ 2756848 h 3370997"/>
              <a:gd name="connsiteX53" fmla="*/ 1554171 w 3683222"/>
              <a:gd name="connsiteY53" fmla="*/ 2770496 h 3370997"/>
              <a:gd name="connsiteX54" fmla="*/ 1608762 w 3683222"/>
              <a:gd name="connsiteY54" fmla="*/ 2797791 h 3370997"/>
              <a:gd name="connsiteX55" fmla="*/ 1649706 w 3683222"/>
              <a:gd name="connsiteY55" fmla="*/ 2811439 h 3370997"/>
              <a:gd name="connsiteX56" fmla="*/ 1758888 w 3683222"/>
              <a:gd name="connsiteY56" fmla="*/ 2879678 h 3370997"/>
              <a:gd name="connsiteX57" fmla="*/ 1799831 w 3683222"/>
              <a:gd name="connsiteY57" fmla="*/ 2906973 h 3370997"/>
              <a:gd name="connsiteX58" fmla="*/ 1854422 w 3683222"/>
              <a:gd name="connsiteY58" fmla="*/ 2934269 h 3370997"/>
              <a:gd name="connsiteX59" fmla="*/ 1949956 w 3683222"/>
              <a:gd name="connsiteY59" fmla="*/ 3002507 h 3370997"/>
              <a:gd name="connsiteX60" fmla="*/ 2004547 w 3683222"/>
              <a:gd name="connsiteY60" fmla="*/ 3084394 h 3370997"/>
              <a:gd name="connsiteX61" fmla="*/ 2072786 w 3683222"/>
              <a:gd name="connsiteY61" fmla="*/ 3166281 h 3370997"/>
              <a:gd name="connsiteX62" fmla="*/ 2127377 w 3683222"/>
              <a:gd name="connsiteY62" fmla="*/ 3207224 h 3370997"/>
              <a:gd name="connsiteX63" fmla="*/ 2222912 w 3683222"/>
              <a:gd name="connsiteY63" fmla="*/ 3261815 h 3370997"/>
              <a:gd name="connsiteX64" fmla="*/ 2263855 w 3683222"/>
              <a:gd name="connsiteY64" fmla="*/ 3275463 h 3370997"/>
              <a:gd name="connsiteX65" fmla="*/ 2318446 w 3683222"/>
              <a:gd name="connsiteY65" fmla="*/ 3302758 h 3370997"/>
              <a:gd name="connsiteX66" fmla="*/ 2386685 w 3683222"/>
              <a:gd name="connsiteY66" fmla="*/ 3330054 h 3370997"/>
              <a:gd name="connsiteX67" fmla="*/ 2441276 w 3683222"/>
              <a:gd name="connsiteY67" fmla="*/ 3357349 h 3370997"/>
              <a:gd name="connsiteX68" fmla="*/ 2495867 w 3683222"/>
              <a:gd name="connsiteY68" fmla="*/ 3370997 h 3370997"/>
              <a:gd name="connsiteX69" fmla="*/ 2850709 w 3683222"/>
              <a:gd name="connsiteY69" fmla="*/ 3357349 h 3370997"/>
              <a:gd name="connsiteX70" fmla="*/ 2932595 w 3683222"/>
              <a:gd name="connsiteY70" fmla="*/ 3330054 h 3370997"/>
              <a:gd name="connsiteX71" fmla="*/ 2973538 w 3683222"/>
              <a:gd name="connsiteY71" fmla="*/ 3316406 h 3370997"/>
              <a:gd name="connsiteX72" fmla="*/ 3191903 w 3683222"/>
              <a:gd name="connsiteY72" fmla="*/ 3302758 h 3370997"/>
              <a:gd name="connsiteX73" fmla="*/ 3273789 w 3683222"/>
              <a:gd name="connsiteY73" fmla="*/ 3261815 h 3370997"/>
              <a:gd name="connsiteX74" fmla="*/ 3314732 w 3683222"/>
              <a:gd name="connsiteY74" fmla="*/ 3248167 h 3370997"/>
              <a:gd name="connsiteX75" fmla="*/ 3355676 w 3683222"/>
              <a:gd name="connsiteY75" fmla="*/ 3220872 h 3370997"/>
              <a:gd name="connsiteX76" fmla="*/ 3396619 w 3683222"/>
              <a:gd name="connsiteY76" fmla="*/ 3207224 h 3370997"/>
              <a:gd name="connsiteX77" fmla="*/ 3478506 w 3683222"/>
              <a:gd name="connsiteY77" fmla="*/ 3152633 h 3370997"/>
              <a:gd name="connsiteX78" fmla="*/ 3519449 w 3683222"/>
              <a:gd name="connsiteY78" fmla="*/ 3125337 h 3370997"/>
              <a:gd name="connsiteX79" fmla="*/ 3574040 w 3683222"/>
              <a:gd name="connsiteY79" fmla="*/ 3029803 h 3370997"/>
              <a:gd name="connsiteX80" fmla="*/ 3614983 w 3683222"/>
              <a:gd name="connsiteY80" fmla="*/ 2893325 h 3370997"/>
              <a:gd name="connsiteX81" fmla="*/ 3642279 w 3683222"/>
              <a:gd name="connsiteY81" fmla="*/ 2797791 h 3370997"/>
              <a:gd name="connsiteX82" fmla="*/ 3655927 w 3683222"/>
              <a:gd name="connsiteY82" fmla="*/ 2606722 h 3370997"/>
              <a:gd name="connsiteX83" fmla="*/ 3669574 w 3683222"/>
              <a:gd name="connsiteY83" fmla="*/ 2538484 h 3370997"/>
              <a:gd name="connsiteX84" fmla="*/ 3683222 w 3683222"/>
              <a:gd name="connsiteY84" fmla="*/ 2402006 h 3370997"/>
              <a:gd name="connsiteX85" fmla="*/ 3669574 w 3683222"/>
              <a:gd name="connsiteY85" fmla="*/ 2006221 h 3370997"/>
              <a:gd name="connsiteX86" fmla="*/ 3655927 w 3683222"/>
              <a:gd name="connsiteY86" fmla="*/ 1965278 h 3370997"/>
              <a:gd name="connsiteX87" fmla="*/ 3614983 w 3683222"/>
              <a:gd name="connsiteY87" fmla="*/ 1924334 h 3370997"/>
              <a:gd name="connsiteX88" fmla="*/ 3560392 w 3683222"/>
              <a:gd name="connsiteY88" fmla="*/ 1801504 h 3370997"/>
              <a:gd name="connsiteX89" fmla="*/ 3546744 w 3683222"/>
              <a:gd name="connsiteY89" fmla="*/ 1760561 h 3370997"/>
              <a:gd name="connsiteX90" fmla="*/ 3519449 w 3683222"/>
              <a:gd name="connsiteY90" fmla="*/ 1705970 h 3370997"/>
              <a:gd name="connsiteX91" fmla="*/ 3505801 w 3683222"/>
              <a:gd name="connsiteY91" fmla="*/ 1665027 h 3370997"/>
              <a:gd name="connsiteX92" fmla="*/ 3423915 w 3683222"/>
              <a:gd name="connsiteY92" fmla="*/ 1624084 h 3370997"/>
              <a:gd name="connsiteX93" fmla="*/ 3342028 w 3683222"/>
              <a:gd name="connsiteY93" fmla="*/ 1569493 h 3370997"/>
              <a:gd name="connsiteX94" fmla="*/ 3301085 w 3683222"/>
              <a:gd name="connsiteY94" fmla="*/ 1542197 h 3370997"/>
              <a:gd name="connsiteX95" fmla="*/ 3205550 w 3683222"/>
              <a:gd name="connsiteY95" fmla="*/ 1473958 h 3370997"/>
              <a:gd name="connsiteX96" fmla="*/ 3164607 w 3683222"/>
              <a:gd name="connsiteY96" fmla="*/ 1460310 h 3370997"/>
              <a:gd name="connsiteX97" fmla="*/ 3123664 w 3683222"/>
              <a:gd name="connsiteY97" fmla="*/ 1433015 h 3370997"/>
              <a:gd name="connsiteX98" fmla="*/ 3041777 w 3683222"/>
              <a:gd name="connsiteY98" fmla="*/ 1405719 h 3370997"/>
              <a:gd name="connsiteX99" fmla="*/ 3000834 w 3683222"/>
              <a:gd name="connsiteY99" fmla="*/ 1378424 h 3370997"/>
              <a:gd name="connsiteX100" fmla="*/ 2796118 w 3683222"/>
              <a:gd name="connsiteY100" fmla="*/ 1364776 h 3370997"/>
              <a:gd name="connsiteX101" fmla="*/ 2441276 w 3683222"/>
              <a:gd name="connsiteY101" fmla="*/ 1351128 h 3370997"/>
              <a:gd name="connsiteX102" fmla="*/ 2400332 w 3683222"/>
              <a:gd name="connsiteY102" fmla="*/ 1337481 h 3370997"/>
              <a:gd name="connsiteX103" fmla="*/ 2386685 w 3683222"/>
              <a:gd name="connsiteY103" fmla="*/ 1296537 h 3370997"/>
              <a:gd name="connsiteX104" fmla="*/ 2359389 w 3683222"/>
              <a:gd name="connsiteY104" fmla="*/ 1255594 h 3370997"/>
              <a:gd name="connsiteX105" fmla="*/ 2318446 w 3683222"/>
              <a:gd name="connsiteY105" fmla="*/ 1173707 h 3370997"/>
              <a:gd name="connsiteX106" fmla="*/ 2277503 w 3683222"/>
              <a:gd name="connsiteY106" fmla="*/ 982639 h 3370997"/>
              <a:gd name="connsiteX107" fmla="*/ 2250207 w 3683222"/>
              <a:gd name="connsiteY107" fmla="*/ 941696 h 3370997"/>
              <a:gd name="connsiteX108" fmla="*/ 2222912 w 3683222"/>
              <a:gd name="connsiteY108" fmla="*/ 859809 h 3370997"/>
              <a:gd name="connsiteX109" fmla="*/ 2209264 w 3683222"/>
              <a:gd name="connsiteY109" fmla="*/ 818866 h 3370997"/>
              <a:gd name="connsiteX110" fmla="*/ 2181968 w 3683222"/>
              <a:gd name="connsiteY110" fmla="*/ 777922 h 3370997"/>
              <a:gd name="connsiteX111" fmla="*/ 2168321 w 3683222"/>
              <a:gd name="connsiteY111" fmla="*/ 682388 h 3370997"/>
              <a:gd name="connsiteX112" fmla="*/ 2154673 w 3683222"/>
              <a:gd name="connsiteY112" fmla="*/ 641445 h 3370997"/>
              <a:gd name="connsiteX113" fmla="*/ 2127377 w 3683222"/>
              <a:gd name="connsiteY113" fmla="*/ 559558 h 337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683222" h="3370997">
                <a:moveTo>
                  <a:pt x="2127377" y="559558"/>
                </a:moveTo>
                <a:lnTo>
                  <a:pt x="2127377" y="559558"/>
                </a:lnTo>
                <a:cubicBezTo>
                  <a:pt x="2113729" y="523164"/>
                  <a:pt x="2103817" y="485141"/>
                  <a:pt x="2086434" y="450376"/>
                </a:cubicBezTo>
                <a:cubicBezTo>
                  <a:pt x="2076262" y="430031"/>
                  <a:pt x="2058712" y="414294"/>
                  <a:pt x="2045491" y="395785"/>
                </a:cubicBezTo>
                <a:cubicBezTo>
                  <a:pt x="2035957" y="382438"/>
                  <a:pt x="2029092" y="367101"/>
                  <a:pt x="2018195" y="354842"/>
                </a:cubicBezTo>
                <a:cubicBezTo>
                  <a:pt x="1992549" y="325991"/>
                  <a:pt x="1957722" y="305073"/>
                  <a:pt x="1936309" y="272955"/>
                </a:cubicBezTo>
                <a:cubicBezTo>
                  <a:pt x="1886266" y="197893"/>
                  <a:pt x="1936309" y="261582"/>
                  <a:pt x="1868070" y="204716"/>
                </a:cubicBezTo>
                <a:cubicBezTo>
                  <a:pt x="1715142" y="77274"/>
                  <a:pt x="1928500" y="238133"/>
                  <a:pt x="1786183" y="136478"/>
                </a:cubicBezTo>
                <a:cubicBezTo>
                  <a:pt x="1771752" y="126170"/>
                  <a:pt x="1712097" y="78963"/>
                  <a:pt x="1690649" y="68239"/>
                </a:cubicBezTo>
                <a:cubicBezTo>
                  <a:pt x="1677782" y="61805"/>
                  <a:pt x="1662929" y="60258"/>
                  <a:pt x="1649706" y="54591"/>
                </a:cubicBezTo>
                <a:cubicBezTo>
                  <a:pt x="1631006" y="46577"/>
                  <a:pt x="1614005" y="34852"/>
                  <a:pt x="1595115" y="27296"/>
                </a:cubicBezTo>
                <a:cubicBezTo>
                  <a:pt x="1568401" y="16610"/>
                  <a:pt x="1513228" y="0"/>
                  <a:pt x="1513228" y="0"/>
                </a:cubicBezTo>
                <a:cubicBezTo>
                  <a:pt x="1413144" y="4549"/>
                  <a:pt x="1312551" y="2584"/>
                  <a:pt x="1212977" y="13648"/>
                </a:cubicBezTo>
                <a:cubicBezTo>
                  <a:pt x="1188628" y="16353"/>
                  <a:pt x="1167677" y="32341"/>
                  <a:pt x="1144738" y="40943"/>
                </a:cubicBezTo>
                <a:cubicBezTo>
                  <a:pt x="1089062" y="61821"/>
                  <a:pt x="1110202" y="47031"/>
                  <a:pt x="1049204" y="81887"/>
                </a:cubicBezTo>
                <a:cubicBezTo>
                  <a:pt x="1011180" y="103615"/>
                  <a:pt x="972842" y="137517"/>
                  <a:pt x="940022" y="163773"/>
                </a:cubicBezTo>
                <a:cubicBezTo>
                  <a:pt x="935473" y="177421"/>
                  <a:pt x="933360" y="192140"/>
                  <a:pt x="926374" y="204716"/>
                </a:cubicBezTo>
                <a:cubicBezTo>
                  <a:pt x="910442" y="233393"/>
                  <a:pt x="882157" y="255481"/>
                  <a:pt x="871783" y="286603"/>
                </a:cubicBezTo>
                <a:cubicBezTo>
                  <a:pt x="852203" y="345340"/>
                  <a:pt x="861624" y="313590"/>
                  <a:pt x="844488" y="382137"/>
                </a:cubicBezTo>
                <a:cubicBezTo>
                  <a:pt x="838866" y="455221"/>
                  <a:pt x="829622" y="601596"/>
                  <a:pt x="817192" y="682388"/>
                </a:cubicBezTo>
                <a:cubicBezTo>
                  <a:pt x="815689" y="692158"/>
                  <a:pt x="797485" y="764264"/>
                  <a:pt x="789897" y="777922"/>
                </a:cubicBezTo>
                <a:cubicBezTo>
                  <a:pt x="773966" y="806599"/>
                  <a:pt x="749977" y="830467"/>
                  <a:pt x="735306" y="859809"/>
                </a:cubicBezTo>
                <a:cubicBezTo>
                  <a:pt x="726207" y="878006"/>
                  <a:pt x="720217" y="898124"/>
                  <a:pt x="708010" y="914400"/>
                </a:cubicBezTo>
                <a:cubicBezTo>
                  <a:pt x="692569" y="934988"/>
                  <a:pt x="670167" y="949452"/>
                  <a:pt x="653419" y="968991"/>
                </a:cubicBezTo>
                <a:cubicBezTo>
                  <a:pt x="642744" y="981445"/>
                  <a:pt x="637722" y="998336"/>
                  <a:pt x="626124" y="1009934"/>
                </a:cubicBezTo>
                <a:cubicBezTo>
                  <a:pt x="600686" y="1035372"/>
                  <a:pt x="531551" y="1063296"/>
                  <a:pt x="503294" y="1064525"/>
                </a:cubicBezTo>
                <a:lnTo>
                  <a:pt x="189395" y="1078173"/>
                </a:lnTo>
                <a:cubicBezTo>
                  <a:pt x="125254" y="1142314"/>
                  <a:pt x="159160" y="1103055"/>
                  <a:pt x="93861" y="1201003"/>
                </a:cubicBezTo>
                <a:lnTo>
                  <a:pt x="66565" y="1241946"/>
                </a:lnTo>
                <a:cubicBezTo>
                  <a:pt x="62016" y="1255594"/>
                  <a:pt x="59352" y="1270023"/>
                  <a:pt x="52918" y="1282890"/>
                </a:cubicBezTo>
                <a:cubicBezTo>
                  <a:pt x="0" y="1388727"/>
                  <a:pt x="46282" y="1261855"/>
                  <a:pt x="11974" y="1364776"/>
                </a:cubicBezTo>
                <a:cubicBezTo>
                  <a:pt x="16523" y="1428466"/>
                  <a:pt x="18571" y="1492384"/>
                  <a:pt x="25622" y="1555845"/>
                </a:cubicBezTo>
                <a:cubicBezTo>
                  <a:pt x="27693" y="1574487"/>
                  <a:pt x="27553" y="1595789"/>
                  <a:pt x="39270" y="1610436"/>
                </a:cubicBezTo>
                <a:cubicBezTo>
                  <a:pt x="48257" y="1621670"/>
                  <a:pt x="67117" y="1618131"/>
                  <a:pt x="80213" y="1624084"/>
                </a:cubicBezTo>
                <a:cubicBezTo>
                  <a:pt x="117256" y="1640922"/>
                  <a:pt x="189395" y="1678675"/>
                  <a:pt x="189395" y="1678675"/>
                </a:cubicBezTo>
                <a:cubicBezTo>
                  <a:pt x="213417" y="1750739"/>
                  <a:pt x="191074" y="1711639"/>
                  <a:pt x="284929" y="1774209"/>
                </a:cubicBezTo>
                <a:cubicBezTo>
                  <a:pt x="426558" y="1868627"/>
                  <a:pt x="207315" y="1724910"/>
                  <a:pt x="380464" y="1828800"/>
                </a:cubicBezTo>
                <a:cubicBezTo>
                  <a:pt x="408594" y="1845678"/>
                  <a:pt x="433008" y="1868720"/>
                  <a:pt x="462350" y="1883391"/>
                </a:cubicBezTo>
                <a:cubicBezTo>
                  <a:pt x="480547" y="1892490"/>
                  <a:pt x="499689" y="1899904"/>
                  <a:pt x="516941" y="1910687"/>
                </a:cubicBezTo>
                <a:cubicBezTo>
                  <a:pt x="658660" y="1999261"/>
                  <a:pt x="487815" y="1909773"/>
                  <a:pt x="626124" y="1978925"/>
                </a:cubicBezTo>
                <a:cubicBezTo>
                  <a:pt x="635222" y="1992573"/>
                  <a:pt x="643577" y="2006747"/>
                  <a:pt x="653419" y="2019869"/>
                </a:cubicBezTo>
                <a:cubicBezTo>
                  <a:pt x="684540" y="2061364"/>
                  <a:pt x="748953" y="2142698"/>
                  <a:pt x="748953" y="2142698"/>
                </a:cubicBezTo>
                <a:cubicBezTo>
                  <a:pt x="753502" y="2174543"/>
                  <a:pt x="756292" y="2206689"/>
                  <a:pt x="762601" y="2238233"/>
                </a:cubicBezTo>
                <a:cubicBezTo>
                  <a:pt x="769958" y="2275019"/>
                  <a:pt x="780799" y="2311021"/>
                  <a:pt x="789897" y="2347415"/>
                </a:cubicBezTo>
                <a:cubicBezTo>
                  <a:pt x="794446" y="2365612"/>
                  <a:pt x="800891" y="2383438"/>
                  <a:pt x="803544" y="2402006"/>
                </a:cubicBezTo>
                <a:cubicBezTo>
                  <a:pt x="808093" y="2433851"/>
                  <a:pt x="802806" y="2468768"/>
                  <a:pt x="817192" y="2497540"/>
                </a:cubicBezTo>
                <a:cubicBezTo>
                  <a:pt x="823626" y="2510407"/>
                  <a:pt x="845268" y="2504754"/>
                  <a:pt x="858135" y="2511188"/>
                </a:cubicBezTo>
                <a:cubicBezTo>
                  <a:pt x="891755" y="2527998"/>
                  <a:pt x="900439" y="2549492"/>
                  <a:pt x="940022" y="2552131"/>
                </a:cubicBezTo>
                <a:cubicBezTo>
                  <a:pt x="1062664" y="2560307"/>
                  <a:pt x="1185682" y="2561230"/>
                  <a:pt x="1308512" y="2565779"/>
                </a:cubicBezTo>
                <a:cubicBezTo>
                  <a:pt x="1355356" y="2581394"/>
                  <a:pt x="1362734" y="2579058"/>
                  <a:pt x="1404046" y="2620370"/>
                </a:cubicBezTo>
                <a:cubicBezTo>
                  <a:pt x="1420130" y="2636454"/>
                  <a:pt x="1430186" y="2657691"/>
                  <a:pt x="1444989" y="2674961"/>
                </a:cubicBezTo>
                <a:cubicBezTo>
                  <a:pt x="1457550" y="2689615"/>
                  <a:pt x="1473576" y="2701077"/>
                  <a:pt x="1485932" y="2715904"/>
                </a:cubicBezTo>
                <a:cubicBezTo>
                  <a:pt x="1496433" y="2728505"/>
                  <a:pt x="1500420" y="2746601"/>
                  <a:pt x="1513228" y="2756848"/>
                </a:cubicBezTo>
                <a:cubicBezTo>
                  <a:pt x="1524461" y="2765835"/>
                  <a:pt x="1540948" y="2764829"/>
                  <a:pt x="1554171" y="2770496"/>
                </a:cubicBezTo>
                <a:cubicBezTo>
                  <a:pt x="1572871" y="2778510"/>
                  <a:pt x="1590062" y="2789777"/>
                  <a:pt x="1608762" y="2797791"/>
                </a:cubicBezTo>
                <a:cubicBezTo>
                  <a:pt x="1621985" y="2803458"/>
                  <a:pt x="1637076" y="2804550"/>
                  <a:pt x="1649706" y="2811439"/>
                </a:cubicBezTo>
                <a:cubicBezTo>
                  <a:pt x="1687383" y="2831990"/>
                  <a:pt x="1723178" y="2855872"/>
                  <a:pt x="1758888" y="2879678"/>
                </a:cubicBezTo>
                <a:cubicBezTo>
                  <a:pt x="1772536" y="2888776"/>
                  <a:pt x="1785590" y="2898835"/>
                  <a:pt x="1799831" y="2906973"/>
                </a:cubicBezTo>
                <a:cubicBezTo>
                  <a:pt x="1817495" y="2917067"/>
                  <a:pt x="1836758" y="2924175"/>
                  <a:pt x="1854422" y="2934269"/>
                </a:cubicBezTo>
                <a:cubicBezTo>
                  <a:pt x="1882363" y="2950235"/>
                  <a:pt x="1926520" y="2984930"/>
                  <a:pt x="1949956" y="3002507"/>
                </a:cubicBezTo>
                <a:lnTo>
                  <a:pt x="2004547" y="3084394"/>
                </a:lnTo>
                <a:cubicBezTo>
                  <a:pt x="2032624" y="3126509"/>
                  <a:pt x="2031924" y="3131256"/>
                  <a:pt x="2072786" y="3166281"/>
                </a:cubicBezTo>
                <a:cubicBezTo>
                  <a:pt x="2090056" y="3181084"/>
                  <a:pt x="2108868" y="3194003"/>
                  <a:pt x="2127377" y="3207224"/>
                </a:cubicBezTo>
                <a:cubicBezTo>
                  <a:pt x="2161639" y="3231697"/>
                  <a:pt x="2182934" y="3244681"/>
                  <a:pt x="2222912" y="3261815"/>
                </a:cubicBezTo>
                <a:cubicBezTo>
                  <a:pt x="2236135" y="3267482"/>
                  <a:pt x="2250632" y="3269796"/>
                  <a:pt x="2263855" y="3275463"/>
                </a:cubicBezTo>
                <a:cubicBezTo>
                  <a:pt x="2282555" y="3283477"/>
                  <a:pt x="2299855" y="3294495"/>
                  <a:pt x="2318446" y="3302758"/>
                </a:cubicBezTo>
                <a:cubicBezTo>
                  <a:pt x="2340833" y="3312708"/>
                  <a:pt x="2364298" y="3320104"/>
                  <a:pt x="2386685" y="3330054"/>
                </a:cubicBezTo>
                <a:cubicBezTo>
                  <a:pt x="2405276" y="3338317"/>
                  <a:pt x="2422227" y="3350206"/>
                  <a:pt x="2441276" y="3357349"/>
                </a:cubicBezTo>
                <a:cubicBezTo>
                  <a:pt x="2458839" y="3363935"/>
                  <a:pt x="2477670" y="3366448"/>
                  <a:pt x="2495867" y="3370997"/>
                </a:cubicBezTo>
                <a:cubicBezTo>
                  <a:pt x="2614148" y="3366448"/>
                  <a:pt x="2732858" y="3368397"/>
                  <a:pt x="2850709" y="3357349"/>
                </a:cubicBezTo>
                <a:cubicBezTo>
                  <a:pt x="2879355" y="3354663"/>
                  <a:pt x="2905300" y="3339152"/>
                  <a:pt x="2932595" y="3330054"/>
                </a:cubicBezTo>
                <a:cubicBezTo>
                  <a:pt x="2946243" y="3325505"/>
                  <a:pt x="2959180" y="3317303"/>
                  <a:pt x="2973538" y="3316406"/>
                </a:cubicBezTo>
                <a:lnTo>
                  <a:pt x="3191903" y="3302758"/>
                </a:lnTo>
                <a:cubicBezTo>
                  <a:pt x="3294815" y="3268453"/>
                  <a:pt x="3167963" y="3314728"/>
                  <a:pt x="3273789" y="3261815"/>
                </a:cubicBezTo>
                <a:cubicBezTo>
                  <a:pt x="3286656" y="3255381"/>
                  <a:pt x="3301865" y="3254601"/>
                  <a:pt x="3314732" y="3248167"/>
                </a:cubicBezTo>
                <a:cubicBezTo>
                  <a:pt x="3329403" y="3240832"/>
                  <a:pt x="3341005" y="3228207"/>
                  <a:pt x="3355676" y="3220872"/>
                </a:cubicBezTo>
                <a:cubicBezTo>
                  <a:pt x="3368543" y="3214438"/>
                  <a:pt x="3384043" y="3214210"/>
                  <a:pt x="3396619" y="3207224"/>
                </a:cubicBezTo>
                <a:cubicBezTo>
                  <a:pt x="3425296" y="3191292"/>
                  <a:pt x="3451210" y="3170830"/>
                  <a:pt x="3478506" y="3152633"/>
                </a:cubicBezTo>
                <a:lnTo>
                  <a:pt x="3519449" y="3125337"/>
                </a:lnTo>
                <a:cubicBezTo>
                  <a:pt x="3544068" y="3088409"/>
                  <a:pt x="3556726" y="3073088"/>
                  <a:pt x="3574040" y="3029803"/>
                </a:cubicBezTo>
                <a:cubicBezTo>
                  <a:pt x="3606471" y="2948726"/>
                  <a:pt x="3594875" y="2963700"/>
                  <a:pt x="3614983" y="2893325"/>
                </a:cubicBezTo>
                <a:cubicBezTo>
                  <a:pt x="3654142" y="2756270"/>
                  <a:pt x="3599613" y="2968452"/>
                  <a:pt x="3642279" y="2797791"/>
                </a:cubicBezTo>
                <a:cubicBezTo>
                  <a:pt x="3646828" y="2734101"/>
                  <a:pt x="3649243" y="2670223"/>
                  <a:pt x="3655927" y="2606722"/>
                </a:cubicBezTo>
                <a:cubicBezTo>
                  <a:pt x="3658355" y="2583653"/>
                  <a:pt x="3666508" y="2561477"/>
                  <a:pt x="3669574" y="2538484"/>
                </a:cubicBezTo>
                <a:cubicBezTo>
                  <a:pt x="3675616" y="2493165"/>
                  <a:pt x="3678673" y="2447499"/>
                  <a:pt x="3683222" y="2402006"/>
                </a:cubicBezTo>
                <a:cubicBezTo>
                  <a:pt x="3678673" y="2270078"/>
                  <a:pt x="3677808" y="2137971"/>
                  <a:pt x="3669574" y="2006221"/>
                </a:cubicBezTo>
                <a:cubicBezTo>
                  <a:pt x="3668677" y="1991863"/>
                  <a:pt x="3663907" y="1977248"/>
                  <a:pt x="3655927" y="1965278"/>
                </a:cubicBezTo>
                <a:cubicBezTo>
                  <a:pt x="3645221" y="1949218"/>
                  <a:pt x="3628631" y="1937982"/>
                  <a:pt x="3614983" y="1924334"/>
                </a:cubicBezTo>
                <a:cubicBezTo>
                  <a:pt x="3588939" y="1820159"/>
                  <a:pt x="3619417" y="1919555"/>
                  <a:pt x="3560392" y="1801504"/>
                </a:cubicBezTo>
                <a:cubicBezTo>
                  <a:pt x="3553958" y="1788637"/>
                  <a:pt x="3552411" y="1773784"/>
                  <a:pt x="3546744" y="1760561"/>
                </a:cubicBezTo>
                <a:cubicBezTo>
                  <a:pt x="3538730" y="1741861"/>
                  <a:pt x="3527463" y="1724670"/>
                  <a:pt x="3519449" y="1705970"/>
                </a:cubicBezTo>
                <a:cubicBezTo>
                  <a:pt x="3513782" y="1692747"/>
                  <a:pt x="3514788" y="1676261"/>
                  <a:pt x="3505801" y="1665027"/>
                </a:cubicBezTo>
                <a:cubicBezTo>
                  <a:pt x="3486559" y="1640974"/>
                  <a:pt x="3450889" y="1633075"/>
                  <a:pt x="3423915" y="1624084"/>
                </a:cubicBezTo>
                <a:lnTo>
                  <a:pt x="3342028" y="1569493"/>
                </a:lnTo>
                <a:cubicBezTo>
                  <a:pt x="3328380" y="1560394"/>
                  <a:pt x="3314207" y="1552039"/>
                  <a:pt x="3301085" y="1542197"/>
                </a:cubicBezTo>
                <a:cubicBezTo>
                  <a:pt x="3288721" y="1532924"/>
                  <a:pt x="3225506" y="1483936"/>
                  <a:pt x="3205550" y="1473958"/>
                </a:cubicBezTo>
                <a:cubicBezTo>
                  <a:pt x="3192683" y="1467524"/>
                  <a:pt x="3177474" y="1466744"/>
                  <a:pt x="3164607" y="1460310"/>
                </a:cubicBezTo>
                <a:cubicBezTo>
                  <a:pt x="3149936" y="1452975"/>
                  <a:pt x="3138653" y="1439677"/>
                  <a:pt x="3123664" y="1433015"/>
                </a:cubicBezTo>
                <a:cubicBezTo>
                  <a:pt x="3097372" y="1421330"/>
                  <a:pt x="3065717" y="1421679"/>
                  <a:pt x="3041777" y="1405719"/>
                </a:cubicBezTo>
                <a:cubicBezTo>
                  <a:pt x="3028129" y="1396621"/>
                  <a:pt x="3017013" y="1381121"/>
                  <a:pt x="3000834" y="1378424"/>
                </a:cubicBezTo>
                <a:cubicBezTo>
                  <a:pt x="2933374" y="1367181"/>
                  <a:pt x="2864427" y="1368108"/>
                  <a:pt x="2796118" y="1364776"/>
                </a:cubicBezTo>
                <a:cubicBezTo>
                  <a:pt x="2677890" y="1359009"/>
                  <a:pt x="2559557" y="1355677"/>
                  <a:pt x="2441276" y="1351128"/>
                </a:cubicBezTo>
                <a:cubicBezTo>
                  <a:pt x="2427628" y="1346579"/>
                  <a:pt x="2410505" y="1347654"/>
                  <a:pt x="2400332" y="1337481"/>
                </a:cubicBezTo>
                <a:cubicBezTo>
                  <a:pt x="2390159" y="1327308"/>
                  <a:pt x="2393119" y="1309404"/>
                  <a:pt x="2386685" y="1296537"/>
                </a:cubicBezTo>
                <a:cubicBezTo>
                  <a:pt x="2379350" y="1281866"/>
                  <a:pt x="2366725" y="1270265"/>
                  <a:pt x="2359389" y="1255594"/>
                </a:cubicBezTo>
                <a:cubicBezTo>
                  <a:pt x="2302877" y="1142572"/>
                  <a:pt x="2396680" y="1291062"/>
                  <a:pt x="2318446" y="1173707"/>
                </a:cubicBezTo>
                <a:cubicBezTo>
                  <a:pt x="2312567" y="1138436"/>
                  <a:pt x="2292616" y="1005307"/>
                  <a:pt x="2277503" y="982639"/>
                </a:cubicBezTo>
                <a:lnTo>
                  <a:pt x="2250207" y="941696"/>
                </a:lnTo>
                <a:lnTo>
                  <a:pt x="2222912" y="859809"/>
                </a:lnTo>
                <a:cubicBezTo>
                  <a:pt x="2218363" y="846161"/>
                  <a:pt x="2217244" y="830836"/>
                  <a:pt x="2209264" y="818866"/>
                </a:cubicBezTo>
                <a:lnTo>
                  <a:pt x="2181968" y="777922"/>
                </a:lnTo>
                <a:cubicBezTo>
                  <a:pt x="2177419" y="746077"/>
                  <a:pt x="2174630" y="713931"/>
                  <a:pt x="2168321" y="682388"/>
                </a:cubicBezTo>
                <a:cubicBezTo>
                  <a:pt x="2165500" y="668281"/>
                  <a:pt x="2158625" y="655277"/>
                  <a:pt x="2154673" y="641445"/>
                </a:cubicBezTo>
                <a:cubicBezTo>
                  <a:pt x="2139922" y="589816"/>
                  <a:pt x="2131926" y="573206"/>
                  <a:pt x="2127377" y="559558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Picture 11" descr="fire1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9653" y="4756891"/>
            <a:ext cx="357190" cy="357190"/>
          </a:xfrm>
          <a:prstGeom prst="rect">
            <a:avLst/>
          </a:prstGeom>
        </p:spPr>
      </p:pic>
      <p:pic>
        <p:nvPicPr>
          <p:cNvPr id="13" name="Picture 12" descr="fire1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08215" y="4614015"/>
            <a:ext cx="571504" cy="571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0080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002060"/>
                </a:solidFill>
              </a:rPr>
              <a:t>The Event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229600" cy="4525963"/>
          </a:xfrm>
        </p:spPr>
        <p:txBody>
          <a:bodyPr/>
          <a:lstStyle/>
          <a:p>
            <a:pPr algn="l" rtl="0"/>
            <a:r>
              <a:rPr lang="en-US" sz="2800" dirty="0" smtClean="0"/>
              <a:t>Event is local and can start at any time</a:t>
            </a:r>
          </a:p>
          <a:p>
            <a:pPr lvl="1" algn="l" rtl="0"/>
            <a:r>
              <a:rPr lang="en-US" sz="2400" dirty="0" smtClean="0"/>
              <a:t>Applicable in detection of fire, gas/oil leaks, ...</a:t>
            </a:r>
          </a:p>
          <a:p>
            <a:pPr algn="l" rtl="0"/>
            <a:r>
              <a:rPr lang="en-US" sz="2800" dirty="0" smtClean="0"/>
              <a:t>Importance of detection during t time units</a:t>
            </a:r>
          </a:p>
          <a:p>
            <a:pPr algn="l" rtl="0"/>
            <a:r>
              <a:rPr lang="en-US" sz="2800" dirty="0" smtClean="0"/>
              <a:t>Event might evolve, which influences:</a:t>
            </a:r>
          </a:p>
          <a:p>
            <a:pPr lvl="1" algn="l" rtl="0"/>
            <a:r>
              <a:rPr lang="en-US" dirty="0" smtClean="0"/>
              <a:t>Utility from detection</a:t>
            </a:r>
          </a:p>
          <a:p>
            <a:pPr lvl="1" algn="l" rtl="0"/>
            <a:r>
              <a:rPr lang="en-US" dirty="0" smtClean="0"/>
              <a:t>Probability of detection </a:t>
            </a:r>
            <a:br>
              <a:rPr lang="en-US" dirty="0" smtClean="0"/>
            </a:br>
            <a:r>
              <a:rPr lang="en-US" dirty="0" smtClean="0"/>
              <a:t>			(sensing)</a:t>
            </a:r>
          </a:p>
          <a:p>
            <a:pPr algn="l" rt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301A-D62B-4D83-B77D-46647129E8E2}" type="slidenum">
              <a:rPr lang="he-IL" smtClean="0">
                <a:solidFill>
                  <a:schemeClr val="bg1"/>
                </a:solidFill>
              </a:rPr>
              <a:pPr/>
              <a:t>50</a:t>
            </a:fld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14" name="Picture 13" descr="fire12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5339" y="4399701"/>
            <a:ext cx="785818" cy="785818"/>
          </a:xfrm>
          <a:prstGeom prst="rect">
            <a:avLst/>
          </a:prstGeom>
        </p:spPr>
      </p:pic>
      <p:pic>
        <p:nvPicPr>
          <p:cNvPr id="15" name="Picture 14" descr="fire12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22463" y="4006760"/>
            <a:ext cx="1178759" cy="1178759"/>
          </a:xfrm>
          <a:prstGeom prst="rect">
            <a:avLst/>
          </a:prstGeom>
        </p:spPr>
      </p:pic>
      <p:pic>
        <p:nvPicPr>
          <p:cNvPr id="25" name="Picture 24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22331" y="6042775"/>
            <a:ext cx="571504" cy="604731"/>
          </a:xfrm>
          <a:prstGeom prst="rect">
            <a:avLst/>
          </a:prstGeom>
        </p:spPr>
      </p:pic>
      <p:pic>
        <p:nvPicPr>
          <p:cNvPr id="26" name="Picture 25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65141" y="5757023"/>
            <a:ext cx="571504" cy="604731"/>
          </a:xfrm>
          <a:prstGeom prst="rect">
            <a:avLst/>
          </a:prstGeom>
        </p:spPr>
      </p:pic>
      <p:pic>
        <p:nvPicPr>
          <p:cNvPr id="27" name="Picture 26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07951" y="5542709"/>
            <a:ext cx="571504" cy="604731"/>
          </a:xfrm>
          <a:prstGeom prst="rect">
            <a:avLst/>
          </a:prstGeom>
        </p:spPr>
      </p:pic>
      <p:pic>
        <p:nvPicPr>
          <p:cNvPr id="35" name="Picture 34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22067" y="4471139"/>
            <a:ext cx="571504" cy="604731"/>
          </a:xfrm>
          <a:prstGeom prst="rect">
            <a:avLst/>
          </a:prstGeom>
        </p:spPr>
      </p:pic>
      <p:pic>
        <p:nvPicPr>
          <p:cNvPr id="36" name="Picture 35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79257" y="4756891"/>
            <a:ext cx="571504" cy="604731"/>
          </a:xfrm>
          <a:prstGeom prst="rect">
            <a:avLst/>
          </a:prstGeom>
        </p:spPr>
      </p:pic>
      <p:pic>
        <p:nvPicPr>
          <p:cNvPr id="40" name="Picture 39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22331" y="4756891"/>
            <a:ext cx="571504" cy="604731"/>
          </a:xfrm>
          <a:prstGeom prst="rect">
            <a:avLst/>
          </a:prstGeom>
        </p:spPr>
      </p:pic>
      <p:pic>
        <p:nvPicPr>
          <p:cNvPr id="41" name="Picture 40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22331" y="5399833"/>
            <a:ext cx="571504" cy="604731"/>
          </a:xfrm>
          <a:prstGeom prst="rect">
            <a:avLst/>
          </a:prstGeom>
        </p:spPr>
      </p:pic>
      <p:pic>
        <p:nvPicPr>
          <p:cNvPr id="42" name="Picture 41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50959" y="5328395"/>
            <a:ext cx="571504" cy="604731"/>
          </a:xfrm>
          <a:prstGeom prst="rect">
            <a:avLst/>
          </a:prstGeom>
        </p:spPr>
      </p:pic>
      <p:pic>
        <p:nvPicPr>
          <p:cNvPr id="43" name="Picture 42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2397" y="4756891"/>
            <a:ext cx="571504" cy="604731"/>
          </a:xfrm>
          <a:prstGeom prst="rect">
            <a:avLst/>
          </a:prstGeom>
        </p:spPr>
      </p:pic>
      <p:pic>
        <p:nvPicPr>
          <p:cNvPr id="44" name="Picture 43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22463" y="5114081"/>
            <a:ext cx="571504" cy="604731"/>
          </a:xfrm>
          <a:prstGeom prst="rect">
            <a:avLst/>
          </a:prstGeom>
        </p:spPr>
      </p:pic>
      <p:pic>
        <p:nvPicPr>
          <p:cNvPr id="45" name="Picture 44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51025" y="5685585"/>
            <a:ext cx="571504" cy="604731"/>
          </a:xfrm>
          <a:prstGeom prst="rect">
            <a:avLst/>
          </a:prstGeom>
        </p:spPr>
      </p:pic>
      <p:pic>
        <p:nvPicPr>
          <p:cNvPr id="46" name="Picture 45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2397" y="5899899"/>
            <a:ext cx="571504" cy="604731"/>
          </a:xfrm>
          <a:prstGeom prst="rect">
            <a:avLst/>
          </a:prstGeom>
        </p:spPr>
      </p:pic>
      <p:pic>
        <p:nvPicPr>
          <p:cNvPr id="47" name="Picture 46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9389" y="3899635"/>
            <a:ext cx="571504" cy="604731"/>
          </a:xfrm>
          <a:prstGeom prst="rect">
            <a:avLst/>
          </a:prstGeom>
        </p:spPr>
      </p:pic>
      <p:pic>
        <p:nvPicPr>
          <p:cNvPr id="48" name="Picture 47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65075" y="4542577"/>
            <a:ext cx="571504" cy="604731"/>
          </a:xfrm>
          <a:prstGeom prst="rect">
            <a:avLst/>
          </a:prstGeom>
        </p:spPr>
      </p:pic>
      <p:pic>
        <p:nvPicPr>
          <p:cNvPr id="49" name="Picture 48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93571" y="4256825"/>
            <a:ext cx="571504" cy="604731"/>
          </a:xfrm>
          <a:prstGeom prst="rect">
            <a:avLst/>
          </a:prstGeom>
        </p:spPr>
      </p:pic>
      <p:pic>
        <p:nvPicPr>
          <p:cNvPr id="50" name="Picture 49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93703" y="4328263"/>
            <a:ext cx="571504" cy="604731"/>
          </a:xfrm>
          <a:prstGeom prst="rect">
            <a:avLst/>
          </a:prstGeom>
        </p:spPr>
      </p:pic>
      <p:pic>
        <p:nvPicPr>
          <p:cNvPr id="51" name="Picture 50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93703" y="4971205"/>
            <a:ext cx="571504" cy="604731"/>
          </a:xfrm>
          <a:prstGeom prst="rect">
            <a:avLst/>
          </a:prstGeom>
        </p:spPr>
      </p:pic>
      <p:pic>
        <p:nvPicPr>
          <p:cNvPr id="53" name="Picture 52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50761" y="3971073"/>
            <a:ext cx="571504" cy="604731"/>
          </a:xfrm>
          <a:prstGeom prst="rect">
            <a:avLst/>
          </a:prstGeom>
        </p:spPr>
      </p:pic>
      <p:pic>
        <p:nvPicPr>
          <p:cNvPr id="54" name="Picture 53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93637" y="3471007"/>
            <a:ext cx="571504" cy="604731"/>
          </a:xfrm>
          <a:prstGeom prst="rect">
            <a:avLst/>
          </a:prstGeom>
        </p:spPr>
      </p:pic>
      <p:pic>
        <p:nvPicPr>
          <p:cNvPr id="60" name="Picture 59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07885" y="3471007"/>
            <a:ext cx="571504" cy="604731"/>
          </a:xfrm>
          <a:prstGeom prst="rect">
            <a:avLst/>
          </a:prstGeom>
        </p:spPr>
      </p:pic>
      <p:pic>
        <p:nvPicPr>
          <p:cNvPr id="61" name="Picture 60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36513" y="4971205"/>
            <a:ext cx="571504" cy="604731"/>
          </a:xfrm>
          <a:prstGeom prst="rect">
            <a:avLst/>
          </a:prstGeom>
        </p:spPr>
      </p:pic>
      <p:pic>
        <p:nvPicPr>
          <p:cNvPr id="62" name="Picture 61" descr="tree_carto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36447" y="5185519"/>
            <a:ext cx="571504" cy="604731"/>
          </a:xfrm>
          <a:prstGeom prst="rect">
            <a:avLst/>
          </a:prstGeom>
        </p:spPr>
      </p:pic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1071537" y="5135582"/>
            <a:ext cx="7536677" cy="1008062"/>
          </a:xfrm>
          <a:prstGeom prst="rect">
            <a:avLst/>
          </a:prstGeom>
          <a:solidFill>
            <a:srgbClr val="B7CB7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r>
              <a:rPr lang="en-US" sz="2800" dirty="0"/>
              <a:t>GOAL:</a:t>
            </a:r>
          </a:p>
          <a:p>
            <a:pPr algn="l" rtl="0"/>
            <a:r>
              <a:rPr lang="en-US" sz="2800" dirty="0"/>
              <a:t>Find patrol algorithm that maximizes </a:t>
            </a:r>
            <a:r>
              <a:rPr lang="en-US" sz="2800" dirty="0" smtClean="0"/>
              <a:t>utility</a:t>
            </a:r>
            <a:endParaRPr lang="en-US" sz="2800" dirty="0"/>
          </a:p>
        </p:txBody>
      </p:sp>
      <p:pic>
        <p:nvPicPr>
          <p:cNvPr id="34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366328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Optimal Patrol: Step by Step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Step 1: Determine expected utility</a:t>
            </a:r>
          </a:p>
          <a:p>
            <a:pPr algn="l" rtl="0">
              <a:lnSpc>
                <a:spcPct val="90000"/>
              </a:lnSpc>
            </a:pPr>
            <a:r>
              <a:rPr lang="en-US" sz="2400" dirty="0" err="1" smtClean="0">
                <a:cs typeface="Times New Roman" pitchFamily="18" charset="0"/>
              </a:rPr>
              <a:t>eud</a:t>
            </a:r>
            <a:r>
              <a:rPr lang="en-US" sz="2400" baseline="-25000" dirty="0" err="1" smtClean="0">
                <a:cs typeface="Times New Roman" pitchFamily="18" charset="0"/>
              </a:rPr>
              <a:t>i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i="1" dirty="0" smtClean="0">
                <a:cs typeface="Times New Roman" pitchFamily="18" charset="0"/>
              </a:rPr>
              <a:t>: E</a:t>
            </a:r>
            <a:r>
              <a:rPr lang="en-US" sz="2400" dirty="0" smtClean="0">
                <a:cs typeface="Times New Roman" pitchFamily="18" charset="0"/>
              </a:rPr>
              <a:t>xpected </a:t>
            </a:r>
            <a:r>
              <a:rPr lang="en-US" sz="2400" b="1" i="1" dirty="0" smtClean="0">
                <a:cs typeface="Times New Roman" pitchFamily="18" charset="0"/>
              </a:rPr>
              <a:t>U</a:t>
            </a:r>
            <a:r>
              <a:rPr lang="en-US" sz="2400" dirty="0" smtClean="0">
                <a:cs typeface="Times New Roman" pitchFamily="18" charset="0"/>
              </a:rPr>
              <a:t>tility from </a:t>
            </a:r>
            <a:r>
              <a:rPr lang="en-US" sz="2400" b="1" i="1" dirty="0" smtClean="0">
                <a:cs typeface="Times New Roman" pitchFamily="18" charset="0"/>
              </a:rPr>
              <a:t>D</a:t>
            </a:r>
            <a:r>
              <a:rPr lang="en-US" sz="2400" dirty="0" smtClean="0">
                <a:cs typeface="Times New Roman" pitchFamily="18" charset="0"/>
              </a:rPr>
              <a:t>etection</a:t>
            </a:r>
          </a:p>
          <a:p>
            <a:pPr lvl="1" algn="l" rtl="0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At segment S</a:t>
            </a:r>
            <a:r>
              <a:rPr lang="en-US" baseline="-25000" dirty="0" smtClean="0">
                <a:cs typeface="Times New Roman" pitchFamily="18" charset="0"/>
              </a:rPr>
              <a:t>i</a:t>
            </a:r>
            <a:endParaRPr lang="en-US" dirty="0" smtClean="0"/>
          </a:p>
          <a:p>
            <a:pPr lvl="1" algn="l" rtl="0"/>
            <a:r>
              <a:rPr lang="en-US" dirty="0" smtClean="0"/>
              <a:t>A function of p</a:t>
            </a:r>
          </a:p>
          <a:p>
            <a:pPr lvl="1" algn="l" rtl="0"/>
            <a:r>
              <a:rPr lang="en-US" dirty="0" smtClean="0"/>
              <a:t>Depends on:</a:t>
            </a:r>
          </a:p>
          <a:p>
            <a:pPr lvl="2" algn="l" rtl="0"/>
            <a:r>
              <a:rPr lang="en-US" sz="2400" dirty="0" smtClean="0"/>
              <a:t>Probability of arrival at Si</a:t>
            </a:r>
          </a:p>
          <a:p>
            <a:pPr lvl="2" algn="l" rtl="0"/>
            <a:r>
              <a:rPr lang="en-US" sz="2400" dirty="0" smtClean="0"/>
              <a:t>Sensing capabilities</a:t>
            </a:r>
          </a:p>
          <a:p>
            <a:pPr lvl="2" algn="l" rtl="0"/>
            <a:r>
              <a:rPr lang="en-US" sz="2400" dirty="0" smtClean="0"/>
              <a:t>Relative time of detection at Si</a:t>
            </a:r>
          </a:p>
          <a:p>
            <a:pPr algn="l" rtl="0"/>
            <a:r>
              <a:rPr lang="en-US" sz="2400" dirty="0" smtClean="0"/>
              <a:t>Step 2: Determine optimal patrol</a:t>
            </a:r>
          </a:p>
          <a:p>
            <a:pPr lvl="1" algn="l" rtl="0"/>
            <a:r>
              <a:rPr lang="en-US" dirty="0" smtClean="0"/>
              <a:t>Depends on adversarial model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301A-D62B-4D83-B77D-46647129E8E2}" type="slidenum">
              <a:rPr lang="he-IL" smtClean="0"/>
              <a:pPr/>
              <a:t>51</a:t>
            </a:fld>
            <a:endParaRPr lang="he-IL"/>
          </a:p>
        </p:txBody>
      </p:sp>
      <p:sp>
        <p:nvSpPr>
          <p:cNvPr id="8" name="Rounded Rectangle 7"/>
          <p:cNvSpPr/>
          <p:nvPr/>
        </p:nvSpPr>
        <p:spPr>
          <a:xfrm>
            <a:off x="6286512" y="2928934"/>
            <a:ext cx="1071570" cy="20002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Three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Event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models</a:t>
            </a:r>
            <a:endParaRPr lang="he-I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659339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002060"/>
                </a:solidFill>
              </a:rPr>
              <a:t>Step 1: Three Models of Events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l" rtl="0">
              <a:buFont typeface="Wingdings" pitchFamily="2" charset="2"/>
              <a:buChar char=""/>
            </a:pPr>
            <a:r>
              <a:rPr lang="en-US" sz="2800" dirty="0" smtClean="0"/>
              <a:t>Utility is time dependent</a:t>
            </a:r>
          </a:p>
          <a:p>
            <a:pPr marL="914400" lvl="1" indent="-514350" algn="l" rtl="0"/>
            <a:r>
              <a:rPr lang="en-US" sz="2400" dirty="0" smtClean="0"/>
              <a:t>Earlier detection grants higher utility</a:t>
            </a:r>
          </a:p>
          <a:p>
            <a:pPr marL="514350" indent="-514350" algn="l" rtl="0">
              <a:buFont typeface="Wingdings" pitchFamily="2" charset="2"/>
              <a:buChar char=""/>
            </a:pPr>
            <a:r>
              <a:rPr lang="en-US" sz="2800" dirty="0" smtClean="0"/>
              <a:t>Utility and local sensing is time dependent</a:t>
            </a:r>
          </a:p>
          <a:p>
            <a:pPr marL="914400" lvl="1" indent="-514350" algn="l" rtl="0"/>
            <a:r>
              <a:rPr lang="en-US" sz="2400" dirty="0" smtClean="0"/>
              <a:t>Earlier detection grants higher utility</a:t>
            </a:r>
          </a:p>
          <a:p>
            <a:pPr marL="914400" lvl="1" indent="-514350" algn="l" rtl="0"/>
            <a:r>
              <a:rPr lang="en-US" sz="2400" dirty="0" smtClean="0"/>
              <a:t>Evolved event easier to be sensed (higher probability)</a:t>
            </a:r>
          </a:p>
          <a:p>
            <a:pPr marL="514350" indent="-514350" algn="l" rtl="0">
              <a:buFont typeface="Wingdings" pitchFamily="2" charset="2"/>
              <a:buChar char=""/>
            </a:pPr>
            <a:r>
              <a:rPr lang="en-US" sz="2800" dirty="0" smtClean="0"/>
              <a:t>Utility time dependent and can sense from distance</a:t>
            </a:r>
          </a:p>
          <a:p>
            <a:pPr marL="914400" lvl="1" indent="-514350" algn="l" rtl="0"/>
            <a:r>
              <a:rPr lang="en-US" sz="2400" dirty="0" smtClean="0"/>
              <a:t>Earlier detection grants higher utility</a:t>
            </a:r>
          </a:p>
          <a:p>
            <a:pPr marL="914400" lvl="1" indent="-514350" algn="l" rtl="0"/>
            <a:r>
              <a:rPr lang="en-US" sz="2400" dirty="0" smtClean="0"/>
              <a:t>Evolved event easier to be sensed (higher probability)</a:t>
            </a:r>
          </a:p>
          <a:p>
            <a:pPr marL="914400" lvl="1" indent="-514350" algn="l" rtl="0"/>
            <a:r>
              <a:rPr lang="en-US" sz="2400" dirty="0" smtClean="0"/>
              <a:t>Evolved event can be sensed from distant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301A-D62B-4D83-B77D-46647129E8E2}" type="slidenum">
              <a:rPr lang="he-IL" smtClean="0"/>
              <a:pPr/>
              <a:t>52</a:t>
            </a:fld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357158" y="2500306"/>
            <a:ext cx="8572560" cy="150019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 rot="1502880">
            <a:off x="7917920" y="2642537"/>
            <a:ext cx="11430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eud</a:t>
            </a:r>
            <a:r>
              <a:rPr lang="en-US" sz="36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he-IL" sz="36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1996634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002060"/>
                </a:solidFill>
                <a:sym typeface="Wingdings"/>
              </a:rPr>
              <a:t> </a:t>
            </a:r>
            <a:r>
              <a:rPr lang="en-US" sz="3600" dirty="0" smtClean="0">
                <a:solidFill>
                  <a:srgbClr val="002060"/>
                </a:solidFill>
              </a:rPr>
              <a:t>Time Dependent Utility/Sensing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l" rtl="0">
              <a:buFont typeface="Arial" pitchFamily="34" charset="0"/>
              <a:buChar char="•"/>
            </a:pPr>
            <a:r>
              <a:rPr lang="en-US" i="1" dirty="0" err="1" smtClean="0">
                <a:cs typeface="Times New Roman" pitchFamily="18" charset="0"/>
              </a:rPr>
              <a:t>eud</a:t>
            </a:r>
            <a:r>
              <a:rPr lang="en-US" i="1" baseline="-25000" dirty="0" err="1" smtClean="0">
                <a:cs typeface="Times New Roman" pitchFamily="18" charset="0"/>
              </a:rPr>
              <a:t>i</a:t>
            </a:r>
            <a:r>
              <a:rPr lang="en-US" dirty="0" smtClean="0">
                <a:cs typeface="Times New Roman" pitchFamily="18" charset="0"/>
              </a:rPr>
              <a:t> = </a:t>
            </a:r>
            <a:br>
              <a:rPr lang="en-US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Prob. of detecting the event in S</a:t>
            </a:r>
            <a:r>
              <a:rPr lang="en-US" sz="2400" baseline="-25000" dirty="0" smtClean="0">
                <a:cs typeface="Times New Roman" pitchFamily="18" charset="0"/>
              </a:rPr>
              <a:t>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b="1" i="1" dirty="0" smtClean="0">
                <a:cs typeface="Times New Roman" pitchFamily="18" charset="0"/>
              </a:rPr>
              <a:t>X </a:t>
            </a:r>
            <a:r>
              <a:rPr lang="en-US" sz="2400" dirty="0" smtClean="0">
                <a:cs typeface="Times New Roman" pitchFamily="18" charset="0"/>
              </a:rPr>
              <a:t>Utility from detection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Probability of detecting the event = 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			</a:t>
            </a:r>
            <a:r>
              <a:rPr lang="en-US" dirty="0" smtClean="0">
                <a:solidFill>
                  <a:srgbClr val="7030A0"/>
                </a:solidFill>
                <a:cs typeface="Times New Roman" pitchFamily="18" charset="0"/>
              </a:rPr>
              <a:t>Probability of visiting </a:t>
            </a:r>
            <a:r>
              <a:rPr lang="en-US" b="1" i="1" dirty="0" smtClean="0">
                <a:solidFill>
                  <a:srgbClr val="7030A0"/>
                </a:solidFill>
                <a:cs typeface="Times New Roman" pitchFamily="18" charset="0"/>
              </a:rPr>
              <a:t>and</a:t>
            </a:r>
            <a:r>
              <a:rPr lang="en-US" dirty="0" smtClean="0">
                <a:solidFill>
                  <a:srgbClr val="7030A0"/>
                </a:solidFill>
                <a:cs typeface="Times New Roman" pitchFamily="18" charset="0"/>
              </a:rPr>
              <a:t> sensing 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Calculate the probability of </a:t>
            </a:r>
            <a:r>
              <a:rPr lang="en-US" b="1" i="1" dirty="0" smtClean="0">
                <a:cs typeface="Times New Roman" pitchFamily="18" charset="0"/>
              </a:rPr>
              <a:t>all </a:t>
            </a:r>
            <a:r>
              <a:rPr lang="en-US" dirty="0" smtClean="0">
                <a:cs typeface="Times New Roman" pitchFamily="18" charset="0"/>
              </a:rPr>
              <a:t>visits to the segment</a:t>
            </a:r>
          </a:p>
          <a:p>
            <a:pPr marL="742950" lvl="2" indent="-342900" algn="l" rtl="0"/>
            <a:r>
              <a:rPr lang="en-US" dirty="0" smtClean="0">
                <a:cs typeface="Times New Roman" pitchFamily="18" charset="0"/>
              </a:rPr>
              <a:t>Visit considered with respect to the relative time of event:</a:t>
            </a:r>
          </a:p>
          <a:p>
            <a:pPr marL="1200150" lvl="3" indent="-342900" algn="l" rtl="0"/>
            <a:r>
              <a:rPr lang="en-US" dirty="0" smtClean="0">
                <a:cs typeface="Times New Roman" pitchFamily="18" charset="0"/>
              </a:rPr>
              <a:t>First visit in times 1,…,t</a:t>
            </a:r>
          </a:p>
          <a:p>
            <a:pPr marL="1200150" lvl="3" indent="-342900" algn="l" rtl="0"/>
            <a:r>
              <a:rPr lang="en-US" dirty="0" smtClean="0">
                <a:cs typeface="Times New Roman" pitchFamily="18" charset="0"/>
              </a:rPr>
              <a:t>Second visit in times 2,…,t</a:t>
            </a:r>
          </a:p>
          <a:p>
            <a:pPr marL="1200150" lvl="3" indent="-342900" algn="l" rtl="0"/>
            <a:r>
              <a:rPr lang="en-US" dirty="0" smtClean="0">
                <a:cs typeface="Times New Roman" pitchFamily="18" charset="0"/>
              </a:rPr>
              <a:t>….</a:t>
            </a:r>
          </a:p>
          <a:p>
            <a:pPr marL="742950" lvl="2" indent="-342900" algn="l" rtl="0">
              <a:buNone/>
            </a:pPr>
            <a:endParaRPr lang="en-US" dirty="0" smtClean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301A-D62B-4D83-B77D-46647129E8E2}" type="slidenum">
              <a:rPr lang="he-IL" smtClean="0"/>
              <a:pPr/>
              <a:t>53</a:t>
            </a:fld>
            <a:endParaRPr lang="he-IL"/>
          </a:p>
        </p:txBody>
      </p:sp>
      <p:pic>
        <p:nvPicPr>
          <p:cNvPr id="6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2335946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002060"/>
                </a:solidFill>
              </a:rPr>
              <a:t>Calculating Probability of Visit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System represented as a Markov chain</a:t>
            </a:r>
          </a:p>
          <a:p>
            <a:pPr algn="l" rtl="0"/>
            <a:r>
              <a:rPr lang="en-US" dirty="0" smtClean="0"/>
              <a:t>Calculate </a:t>
            </a:r>
            <a:r>
              <a:rPr lang="en-US" b="1" i="1" dirty="0" smtClean="0"/>
              <a:t>all</a:t>
            </a:r>
            <a:r>
              <a:rPr lang="en-US" dirty="0" smtClean="0"/>
              <a:t> possible visits to a segment</a:t>
            </a:r>
          </a:p>
          <a:p>
            <a:pPr lvl="1" algn="l" rtl="0"/>
            <a:r>
              <a:rPr lang="en-US" dirty="0" smtClean="0"/>
              <a:t>At all times 1…t</a:t>
            </a:r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301A-D62B-4D83-B77D-46647129E8E2}" type="slidenum">
              <a:rPr lang="he-IL" smtClean="0"/>
              <a:pPr/>
              <a:t>54</a:t>
            </a:fld>
            <a:endParaRPr lang="he-IL"/>
          </a:p>
        </p:txBody>
      </p:sp>
      <p:pic>
        <p:nvPicPr>
          <p:cNvPr id="6" name="Picture 6" descr="ISmodel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357562"/>
            <a:ext cx="2768600" cy="2413000"/>
          </a:xfrm>
          <a:prstGeom prst="rect">
            <a:avLst/>
          </a:prstGeom>
          <a:noFill/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038600" y="3500437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125913" y="4337050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pic>
        <p:nvPicPr>
          <p:cNvPr id="10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19053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57225E-6 L 0.06511 0.00209 L 0.14775 7.57225E-6 " pathEditMode="relative" ptsTypes="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7 L 0.06076 0.00047 L 0.0592 0.11029 L 0.0592 -0.00809 L 0.14653 -0.00601 " pathEditMode="relative" ptsTypes="AAA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87283E-6 L 0.06997 -0.00624 L 0.14601 -0.00416 L 0.14601 0.09734 L 0.14774 -0.01688 L 0.06198 -0.00832 L 0.0651 0.10358 L 0.0651 -0.01896 L 0.14774 -0.01688 L 0.14601 0.10567 L 0.05399 0.10358 " pathEditMode="relative" rAng="0" ptsTypes="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8" grpId="2" animBg="1"/>
      <p:bldP spid="8" grpId="3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002060"/>
                </a:solidFill>
              </a:rPr>
              <a:t>Calculating the Expected Utility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6" y="1643050"/>
            <a:ext cx="8786874" cy="4429156"/>
          </a:xfrm>
        </p:spPr>
        <p:txBody>
          <a:bodyPr/>
          <a:lstStyle/>
          <a:p>
            <a:pPr algn="l" rtl="0"/>
            <a:r>
              <a:rPr lang="en-US" sz="2400" dirty="0" smtClean="0"/>
              <a:t>Dynamic programming inspired algorithm</a:t>
            </a:r>
          </a:p>
          <a:p>
            <a:pPr algn="l" rtl="0"/>
            <a:r>
              <a:rPr lang="en-US" sz="2400" dirty="0" smtClean="0"/>
              <a:t>Output: </a:t>
            </a:r>
            <a:r>
              <a:rPr lang="en-US" sz="2400" dirty="0" err="1" smtClean="0"/>
              <a:t>pv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j</a:t>
            </a:r>
            <a:r>
              <a:rPr lang="en-US" sz="2400" dirty="0" smtClean="0"/>
              <a:t>(m): </a:t>
            </a:r>
            <a:r>
              <a:rPr lang="en-US" sz="2400" dirty="0" err="1" smtClean="0"/>
              <a:t>m’th</a:t>
            </a:r>
            <a:r>
              <a:rPr lang="en-US" sz="2400" dirty="0" smtClean="0"/>
              <a:t> visit at time j to segment S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</a:p>
          <a:p>
            <a:pPr algn="l" rtl="0"/>
            <a:r>
              <a:rPr lang="en-US" sz="2400" dirty="0" smtClean="0"/>
              <a:t>Substitute </a:t>
            </a:r>
            <a:r>
              <a:rPr lang="en-US" sz="2400" dirty="0" err="1" smtClean="0"/>
              <a:t>pv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j</a:t>
            </a:r>
            <a:r>
              <a:rPr lang="en-US" sz="2400" dirty="0" smtClean="0"/>
              <a:t>(m) in the equation of </a:t>
            </a:r>
            <a:r>
              <a:rPr lang="en-US" sz="2400" dirty="0" err="1" smtClean="0"/>
              <a:t>eud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 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l" rtl="0"/>
            <a:r>
              <a:rPr lang="en-US" dirty="0" smtClean="0"/>
              <a:t>Calculated in polynomial time: O(d</a:t>
            </a:r>
            <a:r>
              <a:rPr lang="en-US" baseline="30000" dirty="0" smtClean="0"/>
              <a:t>2</a:t>
            </a:r>
            <a:r>
              <a:rPr lang="en-US" dirty="0" smtClean="0"/>
              <a:t>t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301A-D62B-4D83-B77D-46647129E8E2}" type="slidenum">
              <a:rPr lang="he-IL" smtClean="0"/>
              <a:pPr/>
              <a:t>55</a:t>
            </a:fld>
            <a:endParaRPr lang="he-IL"/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539750" y="4033838"/>
          <a:ext cx="7416800" cy="1706880"/>
        </p:xfrm>
        <a:graphic>
          <a:graphicData uri="http://schemas.openxmlformats.org/drawingml/2006/table">
            <a:tbl>
              <a:tblPr/>
              <a:tblGrid>
                <a:gridCol w="792163"/>
                <a:gridCol w="1581150"/>
                <a:gridCol w="1443037"/>
                <a:gridCol w="1087438"/>
                <a:gridCol w="1216025"/>
                <a:gridCol w="129698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1cw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2cw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0cw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e-I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e-I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e-I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e-I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e-I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e-I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e-I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e-I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(1-p)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e-I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p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p(1-p)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(1-p)</a:t>
                      </a:r>
                      <a:r>
                        <a:rPr kumimoji="0" lang="en-US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e-I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he-I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45"/>
          <p:cNvSpPr>
            <a:spLocks noChangeArrowheads="1"/>
          </p:cNvSpPr>
          <p:nvPr/>
        </p:nvSpPr>
        <p:spPr bwMode="auto">
          <a:xfrm>
            <a:off x="5507038" y="2636838"/>
            <a:ext cx="433387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1cc</a:t>
            </a:r>
          </a:p>
        </p:txBody>
      </p:sp>
      <p:sp>
        <p:nvSpPr>
          <p:cNvPr id="7" name="Oval 46"/>
          <p:cNvSpPr>
            <a:spLocks noChangeArrowheads="1"/>
          </p:cNvSpPr>
          <p:nvPr/>
        </p:nvSpPr>
        <p:spPr bwMode="auto">
          <a:xfrm>
            <a:off x="5507038" y="3357563"/>
            <a:ext cx="433387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1cw</a:t>
            </a:r>
          </a:p>
        </p:txBody>
      </p:sp>
      <p:sp>
        <p:nvSpPr>
          <p:cNvPr id="8" name="Oval 47"/>
          <p:cNvSpPr>
            <a:spLocks noChangeArrowheads="1"/>
          </p:cNvSpPr>
          <p:nvPr/>
        </p:nvSpPr>
        <p:spPr bwMode="auto">
          <a:xfrm>
            <a:off x="6800850" y="2636838"/>
            <a:ext cx="433388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2cc</a:t>
            </a:r>
          </a:p>
        </p:txBody>
      </p:sp>
      <p:sp>
        <p:nvSpPr>
          <p:cNvPr id="9" name="Oval 48"/>
          <p:cNvSpPr>
            <a:spLocks noChangeArrowheads="1"/>
          </p:cNvSpPr>
          <p:nvPr/>
        </p:nvSpPr>
        <p:spPr bwMode="auto">
          <a:xfrm>
            <a:off x="6802438" y="3357563"/>
            <a:ext cx="433387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2cw</a:t>
            </a:r>
          </a:p>
        </p:txBody>
      </p:sp>
      <p:sp>
        <p:nvSpPr>
          <p:cNvPr id="10" name="Oval 49"/>
          <p:cNvSpPr>
            <a:spLocks noChangeArrowheads="1"/>
          </p:cNvSpPr>
          <p:nvPr/>
        </p:nvSpPr>
        <p:spPr bwMode="auto">
          <a:xfrm>
            <a:off x="8097838" y="2636838"/>
            <a:ext cx="433387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0cc</a:t>
            </a:r>
          </a:p>
        </p:txBody>
      </p:sp>
      <p:sp>
        <p:nvSpPr>
          <p:cNvPr id="11" name="Oval 50"/>
          <p:cNvSpPr>
            <a:spLocks noChangeArrowheads="1"/>
          </p:cNvSpPr>
          <p:nvPr/>
        </p:nvSpPr>
        <p:spPr bwMode="auto">
          <a:xfrm>
            <a:off x="8099425" y="3357563"/>
            <a:ext cx="433388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0cw</a:t>
            </a:r>
          </a:p>
        </p:txBody>
      </p:sp>
      <p:sp>
        <p:nvSpPr>
          <p:cNvPr id="12" name="Line 51"/>
          <p:cNvSpPr>
            <a:spLocks noChangeShapeType="1"/>
          </p:cNvSpPr>
          <p:nvPr/>
        </p:nvSpPr>
        <p:spPr bwMode="auto">
          <a:xfrm flipH="1" flipV="1">
            <a:off x="5938838" y="28162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3" name="Line 52"/>
          <p:cNvSpPr>
            <a:spLocks noChangeShapeType="1"/>
          </p:cNvSpPr>
          <p:nvPr/>
        </p:nvSpPr>
        <p:spPr bwMode="auto">
          <a:xfrm>
            <a:off x="5938838" y="35798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4" name="Line 53"/>
          <p:cNvSpPr>
            <a:spLocks noChangeShapeType="1"/>
          </p:cNvSpPr>
          <p:nvPr/>
        </p:nvSpPr>
        <p:spPr bwMode="auto">
          <a:xfrm>
            <a:off x="7234238" y="35798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5" name="Line 54"/>
          <p:cNvSpPr>
            <a:spLocks noChangeShapeType="1"/>
          </p:cNvSpPr>
          <p:nvPr/>
        </p:nvSpPr>
        <p:spPr bwMode="auto">
          <a:xfrm flipH="1" flipV="1">
            <a:off x="7229475" y="28225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grpSp>
        <p:nvGrpSpPr>
          <p:cNvPr id="16" name="Group 55"/>
          <p:cNvGrpSpPr>
            <a:grpSpLocks/>
          </p:cNvGrpSpPr>
          <p:nvPr/>
        </p:nvGrpSpPr>
        <p:grpSpPr bwMode="auto">
          <a:xfrm>
            <a:off x="5578475" y="2997200"/>
            <a:ext cx="282575" cy="366713"/>
            <a:chOff x="3016" y="2069"/>
            <a:chExt cx="178" cy="231"/>
          </a:xfrm>
        </p:grpSpPr>
        <p:sp>
          <p:nvSpPr>
            <p:cNvPr id="17" name="AutoShape 56"/>
            <p:cNvSpPr>
              <a:spLocks/>
            </p:cNvSpPr>
            <p:nvPr/>
          </p:nvSpPr>
          <p:spPr bwMode="auto">
            <a:xfrm>
              <a:off x="3016" y="2069"/>
              <a:ext cx="45" cy="227"/>
            </a:xfrm>
            <a:prstGeom prst="leftBracket">
              <a:avLst>
                <a:gd name="adj" fmla="val 252222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8" name="AutoShape 57"/>
            <p:cNvSpPr>
              <a:spLocks/>
            </p:cNvSpPr>
            <p:nvPr/>
          </p:nvSpPr>
          <p:spPr bwMode="auto">
            <a:xfrm flipH="1">
              <a:off x="3149" y="2073"/>
              <a:ext cx="45" cy="227"/>
            </a:xfrm>
            <a:prstGeom prst="leftBracket">
              <a:avLst>
                <a:gd name="adj" fmla="val 17109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8170863" y="2997200"/>
            <a:ext cx="282575" cy="366713"/>
            <a:chOff x="3016" y="2069"/>
            <a:chExt cx="178" cy="231"/>
          </a:xfrm>
        </p:grpSpPr>
        <p:sp>
          <p:nvSpPr>
            <p:cNvPr id="20" name="AutoShape 59"/>
            <p:cNvSpPr>
              <a:spLocks/>
            </p:cNvSpPr>
            <p:nvPr/>
          </p:nvSpPr>
          <p:spPr bwMode="auto">
            <a:xfrm>
              <a:off x="3016" y="2069"/>
              <a:ext cx="45" cy="227"/>
            </a:xfrm>
            <a:prstGeom prst="leftBracket">
              <a:avLst>
                <a:gd name="adj" fmla="val 252222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1" name="AutoShape 60"/>
            <p:cNvSpPr>
              <a:spLocks/>
            </p:cNvSpPr>
            <p:nvPr/>
          </p:nvSpPr>
          <p:spPr bwMode="auto">
            <a:xfrm flipH="1">
              <a:off x="3149" y="2073"/>
              <a:ext cx="45" cy="227"/>
            </a:xfrm>
            <a:prstGeom prst="leftBracket">
              <a:avLst>
                <a:gd name="adj" fmla="val 17109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22" name="Group 61"/>
          <p:cNvGrpSpPr>
            <a:grpSpLocks/>
          </p:cNvGrpSpPr>
          <p:nvPr/>
        </p:nvGrpSpPr>
        <p:grpSpPr bwMode="auto">
          <a:xfrm>
            <a:off x="6875463" y="2997200"/>
            <a:ext cx="282575" cy="366713"/>
            <a:chOff x="3016" y="2069"/>
            <a:chExt cx="178" cy="231"/>
          </a:xfrm>
        </p:grpSpPr>
        <p:sp>
          <p:nvSpPr>
            <p:cNvPr id="23" name="AutoShape 62"/>
            <p:cNvSpPr>
              <a:spLocks/>
            </p:cNvSpPr>
            <p:nvPr/>
          </p:nvSpPr>
          <p:spPr bwMode="auto">
            <a:xfrm>
              <a:off x="3016" y="2069"/>
              <a:ext cx="45" cy="227"/>
            </a:xfrm>
            <a:prstGeom prst="leftBracket">
              <a:avLst>
                <a:gd name="adj" fmla="val 252222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4" name="AutoShape 63"/>
            <p:cNvSpPr>
              <a:spLocks/>
            </p:cNvSpPr>
            <p:nvPr/>
          </p:nvSpPr>
          <p:spPr bwMode="auto">
            <a:xfrm flipH="1">
              <a:off x="3149" y="2073"/>
              <a:ext cx="45" cy="227"/>
            </a:xfrm>
            <a:prstGeom prst="leftBracket">
              <a:avLst>
                <a:gd name="adj" fmla="val 17109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25" name="Text Box 64"/>
          <p:cNvSpPr txBox="1">
            <a:spLocks noChangeArrowheads="1"/>
          </p:cNvSpPr>
          <p:nvPr/>
        </p:nvSpPr>
        <p:spPr bwMode="auto">
          <a:xfrm>
            <a:off x="6299200" y="2420938"/>
            <a:ext cx="21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26" name="Text Box 65"/>
          <p:cNvSpPr txBox="1">
            <a:spLocks noChangeArrowheads="1"/>
          </p:cNvSpPr>
          <p:nvPr/>
        </p:nvSpPr>
        <p:spPr bwMode="auto">
          <a:xfrm>
            <a:off x="7594600" y="320675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7594600" y="2420938"/>
            <a:ext cx="21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28" name="Text Box 67"/>
          <p:cNvSpPr txBox="1">
            <a:spLocks noChangeArrowheads="1"/>
          </p:cNvSpPr>
          <p:nvPr/>
        </p:nvSpPr>
        <p:spPr bwMode="auto">
          <a:xfrm>
            <a:off x="6299200" y="321310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29" name="Text Box 68"/>
          <p:cNvSpPr txBox="1">
            <a:spLocks noChangeArrowheads="1"/>
          </p:cNvSpPr>
          <p:nvPr/>
        </p:nvSpPr>
        <p:spPr bwMode="auto">
          <a:xfrm>
            <a:off x="5578475" y="29718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30" name="Text Box 69"/>
          <p:cNvSpPr txBox="1">
            <a:spLocks noChangeArrowheads="1"/>
          </p:cNvSpPr>
          <p:nvPr/>
        </p:nvSpPr>
        <p:spPr bwMode="auto">
          <a:xfrm>
            <a:off x="6875463" y="29972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31" name="Text Box 70"/>
          <p:cNvSpPr txBox="1">
            <a:spLocks noChangeArrowheads="1"/>
          </p:cNvSpPr>
          <p:nvPr/>
        </p:nvSpPr>
        <p:spPr bwMode="auto">
          <a:xfrm>
            <a:off x="8170863" y="29972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32" name="Text Box 74"/>
          <p:cNvSpPr txBox="1">
            <a:spLocks noChangeArrowheads="1"/>
          </p:cNvSpPr>
          <p:nvPr/>
        </p:nvSpPr>
        <p:spPr bwMode="auto">
          <a:xfrm>
            <a:off x="8170863" y="2205038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3" name="Rectangle 77"/>
          <p:cNvSpPr>
            <a:spLocks noChangeArrowheads="1"/>
          </p:cNvSpPr>
          <p:nvPr/>
        </p:nvSpPr>
        <p:spPr bwMode="auto">
          <a:xfrm>
            <a:off x="7954963" y="2565400"/>
            <a:ext cx="720725" cy="122396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4" name="Rectangle 83"/>
          <p:cNvSpPr>
            <a:spLocks noChangeArrowheads="1"/>
          </p:cNvSpPr>
          <p:nvPr/>
        </p:nvSpPr>
        <p:spPr bwMode="auto">
          <a:xfrm>
            <a:off x="5435600" y="4033838"/>
            <a:ext cx="2520950" cy="172878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5" name="Text Box 88"/>
          <p:cNvSpPr txBox="1">
            <a:spLocks noChangeArrowheads="1"/>
          </p:cNvSpPr>
          <p:nvPr/>
        </p:nvSpPr>
        <p:spPr bwMode="auto">
          <a:xfrm>
            <a:off x="5500694" y="4897438"/>
            <a:ext cx="503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6" name="Text Box 91"/>
          <p:cNvSpPr txBox="1">
            <a:spLocks noChangeArrowheads="1"/>
          </p:cNvSpPr>
          <p:nvPr/>
        </p:nvSpPr>
        <p:spPr bwMode="auto">
          <a:xfrm>
            <a:off x="6500826" y="5359417"/>
            <a:ext cx="7191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</a:rPr>
              <a:t>c</a:t>
            </a:r>
            <a:r>
              <a:rPr lang="en-US" sz="2200" baseline="300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37" name="Arc 92"/>
          <p:cNvSpPr>
            <a:spLocks/>
          </p:cNvSpPr>
          <p:nvPr/>
        </p:nvSpPr>
        <p:spPr bwMode="auto">
          <a:xfrm rot="5400000">
            <a:off x="6948488" y="2492375"/>
            <a:ext cx="144462" cy="2592388"/>
          </a:xfrm>
          <a:custGeom>
            <a:avLst/>
            <a:gdLst>
              <a:gd name="G0" fmla="+- 1407 0 0"/>
              <a:gd name="G1" fmla="+- 21600 0 0"/>
              <a:gd name="G2" fmla="+- 21600 0 0"/>
              <a:gd name="T0" fmla="*/ 1407 w 23007"/>
              <a:gd name="T1" fmla="*/ 0 h 43200"/>
              <a:gd name="T2" fmla="*/ 0 w 23007"/>
              <a:gd name="T3" fmla="*/ 43154 h 43200"/>
              <a:gd name="T4" fmla="*/ 1407 w 23007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07" h="43200" fill="none" extrusionOk="0">
                <a:moveTo>
                  <a:pt x="1406" y="0"/>
                </a:moveTo>
                <a:cubicBezTo>
                  <a:pt x="13336" y="0"/>
                  <a:pt x="23007" y="9670"/>
                  <a:pt x="23007" y="21600"/>
                </a:cubicBezTo>
                <a:cubicBezTo>
                  <a:pt x="23007" y="33529"/>
                  <a:pt x="13336" y="43200"/>
                  <a:pt x="1407" y="43200"/>
                </a:cubicBezTo>
                <a:cubicBezTo>
                  <a:pt x="937" y="43200"/>
                  <a:pt x="468" y="43184"/>
                  <a:pt x="-1" y="43154"/>
                </a:cubicBezTo>
              </a:path>
              <a:path w="23007" h="43200" stroke="0" extrusionOk="0">
                <a:moveTo>
                  <a:pt x="1406" y="0"/>
                </a:moveTo>
                <a:cubicBezTo>
                  <a:pt x="13336" y="0"/>
                  <a:pt x="23007" y="9670"/>
                  <a:pt x="23007" y="21600"/>
                </a:cubicBezTo>
                <a:cubicBezTo>
                  <a:pt x="23007" y="33529"/>
                  <a:pt x="13336" y="43200"/>
                  <a:pt x="1407" y="43200"/>
                </a:cubicBezTo>
                <a:cubicBezTo>
                  <a:pt x="937" y="43200"/>
                  <a:pt x="468" y="43184"/>
                  <a:pt x="-1" y="43154"/>
                </a:cubicBezTo>
                <a:lnTo>
                  <a:pt x="140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8" name="Arc 93"/>
          <p:cNvSpPr>
            <a:spLocks/>
          </p:cNvSpPr>
          <p:nvPr/>
        </p:nvSpPr>
        <p:spPr bwMode="auto">
          <a:xfrm rot="16200000" flipV="1">
            <a:off x="6948487" y="1268413"/>
            <a:ext cx="144463" cy="2592388"/>
          </a:xfrm>
          <a:custGeom>
            <a:avLst/>
            <a:gdLst>
              <a:gd name="G0" fmla="+- 1407 0 0"/>
              <a:gd name="G1" fmla="+- 21600 0 0"/>
              <a:gd name="G2" fmla="+- 21600 0 0"/>
              <a:gd name="T0" fmla="*/ 1407 w 23007"/>
              <a:gd name="T1" fmla="*/ 0 h 43200"/>
              <a:gd name="T2" fmla="*/ 0 w 23007"/>
              <a:gd name="T3" fmla="*/ 43154 h 43200"/>
              <a:gd name="T4" fmla="*/ 1407 w 23007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07" h="43200" fill="none" extrusionOk="0">
                <a:moveTo>
                  <a:pt x="1406" y="0"/>
                </a:moveTo>
                <a:cubicBezTo>
                  <a:pt x="13336" y="0"/>
                  <a:pt x="23007" y="9670"/>
                  <a:pt x="23007" y="21600"/>
                </a:cubicBezTo>
                <a:cubicBezTo>
                  <a:pt x="23007" y="33529"/>
                  <a:pt x="13336" y="43200"/>
                  <a:pt x="1407" y="43200"/>
                </a:cubicBezTo>
                <a:cubicBezTo>
                  <a:pt x="937" y="43200"/>
                  <a:pt x="468" y="43184"/>
                  <a:pt x="-1" y="43154"/>
                </a:cubicBezTo>
              </a:path>
              <a:path w="23007" h="43200" stroke="0" extrusionOk="0">
                <a:moveTo>
                  <a:pt x="1406" y="0"/>
                </a:moveTo>
                <a:cubicBezTo>
                  <a:pt x="13336" y="0"/>
                  <a:pt x="23007" y="9670"/>
                  <a:pt x="23007" y="21600"/>
                </a:cubicBezTo>
                <a:cubicBezTo>
                  <a:pt x="23007" y="33529"/>
                  <a:pt x="13336" y="43200"/>
                  <a:pt x="1407" y="43200"/>
                </a:cubicBezTo>
                <a:cubicBezTo>
                  <a:pt x="937" y="43200"/>
                  <a:pt x="468" y="43184"/>
                  <a:pt x="-1" y="43154"/>
                </a:cubicBezTo>
                <a:lnTo>
                  <a:pt x="140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lg" len="med"/>
            <a:tailEnd type="none" w="lg" len="med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9" name="Text Box 94"/>
          <p:cNvSpPr txBox="1">
            <a:spLocks noChangeArrowheads="1"/>
          </p:cNvSpPr>
          <p:nvPr/>
        </p:nvSpPr>
        <p:spPr bwMode="auto">
          <a:xfrm>
            <a:off x="357158" y="5359417"/>
            <a:ext cx="503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41" name="Picture 40" descr="equ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357562"/>
            <a:ext cx="6342967" cy="1428760"/>
          </a:xfrm>
          <a:prstGeom prst="rect">
            <a:avLst/>
          </a:prstGeom>
        </p:spPr>
      </p:pic>
      <p:pic>
        <p:nvPicPr>
          <p:cNvPr id="42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762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6" grpId="1"/>
      <p:bldP spid="37" grpId="0" animBg="1"/>
      <p:bldP spid="38" grpId="0" animBg="1"/>
      <p:bldP spid="39" grpId="0"/>
      <p:bldP spid="39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002060"/>
                </a:solidFill>
              </a:rPr>
              <a:t>Step 2: Determine Optimal Patrol 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6868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Worst case guarantees </a:t>
            </a:r>
          </a:p>
          <a:p>
            <a:pPr lvl="1" algn="l" rtl="0"/>
            <a:r>
              <a:rPr lang="en-US" dirty="0" smtClean="0"/>
              <a:t>Modeled by full-knowledge adversary</a:t>
            </a:r>
          </a:p>
          <a:p>
            <a:pPr lvl="1" algn="l" rtl="0"/>
            <a:r>
              <a:rPr lang="en-US" dirty="0" smtClean="0"/>
              <a:t>Maximize </a:t>
            </a:r>
            <a:r>
              <a:rPr lang="en-US" b="1" dirty="0" smtClean="0"/>
              <a:t>minimal</a:t>
            </a:r>
            <a:r>
              <a:rPr lang="en-US" dirty="0" smtClean="0"/>
              <a:t> </a:t>
            </a:r>
            <a:r>
              <a:rPr lang="en-US" i="1" dirty="0" err="1" smtClean="0"/>
              <a:t>eud</a:t>
            </a:r>
            <a:endParaRPr lang="en-US" i="1" dirty="0" smtClean="0"/>
          </a:p>
          <a:p>
            <a:pPr algn="l" rtl="0"/>
            <a:r>
              <a:rPr lang="en-US" dirty="0" smtClean="0"/>
              <a:t>Average guarantees </a:t>
            </a:r>
          </a:p>
          <a:p>
            <a:pPr lvl="1" algn="l" rtl="0"/>
            <a:r>
              <a:rPr lang="en-US" dirty="0" smtClean="0"/>
              <a:t>Modeled by zero-knowledge adversary</a:t>
            </a:r>
          </a:p>
          <a:p>
            <a:pPr lvl="1" algn="l" rtl="0"/>
            <a:r>
              <a:rPr lang="en-US" dirty="0" smtClean="0"/>
              <a:t>Assume event can happen anywhere at random</a:t>
            </a:r>
          </a:p>
          <a:p>
            <a:pPr lvl="1" algn="l" rtl="0"/>
            <a:r>
              <a:rPr lang="en-US" dirty="0" smtClean="0"/>
              <a:t>Maximize </a:t>
            </a:r>
            <a:r>
              <a:rPr lang="en-US" b="1" dirty="0" smtClean="0"/>
              <a:t>average </a:t>
            </a:r>
            <a:r>
              <a:rPr lang="en-US" i="1" dirty="0" err="1" smtClean="0"/>
              <a:t>eud</a:t>
            </a:r>
            <a:endParaRPr lang="en-US" dirty="0" smtClean="0"/>
          </a:p>
          <a:p>
            <a:pPr lvl="1"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www.cs.weizmann.ac.il/~noas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301A-D62B-4D83-B77D-46647129E8E2}" type="slidenum">
              <a:rPr lang="he-IL" smtClean="0"/>
              <a:pPr/>
              <a:t>56</a:t>
            </a:fld>
            <a:endParaRPr lang="he-IL"/>
          </a:p>
        </p:txBody>
      </p:sp>
      <p:pic>
        <p:nvPicPr>
          <p:cNvPr id="6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5713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500694" y="2643182"/>
            <a:ext cx="2884620" cy="2085350"/>
            <a:chOff x="6000760" y="2200906"/>
            <a:chExt cx="2884620" cy="2085350"/>
          </a:xfrm>
        </p:grpSpPr>
        <p:pic>
          <p:nvPicPr>
            <p:cNvPr id="24" name="Picture 23" descr="d12t9rwd999999991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0760" y="2214554"/>
              <a:ext cx="2884620" cy="207170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017606" y="2200906"/>
              <a:ext cx="25003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dirty="0" err="1" smtClean="0"/>
                <a:t>Rwd</a:t>
              </a:r>
              <a:r>
                <a:rPr lang="en-US" dirty="0" smtClean="0"/>
                <a:t>={9,9,9,9,9,9,9,9,1}</a:t>
              </a:r>
              <a:endParaRPr lang="he-IL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5436" cy="922114"/>
          </a:xfrm>
        </p:spPr>
        <p:txBody>
          <a:bodyPr>
            <a:noAutofit/>
          </a:bodyPr>
          <a:lstStyle/>
          <a:p>
            <a:pPr rtl="0"/>
            <a:r>
              <a:rPr lang="en-US" sz="3600" dirty="0" smtClean="0">
                <a:solidFill>
                  <a:srgbClr val="002060"/>
                </a:solidFill>
              </a:rPr>
              <a:t>Optimality of Patrol – Worst Case Guarantees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929718" cy="4525963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2800" dirty="0" smtClean="0"/>
              <a:t>Use variation of the </a:t>
            </a:r>
            <a:r>
              <a:rPr lang="en-US" sz="2800" dirty="0" err="1" smtClean="0"/>
              <a:t>Maximin</a:t>
            </a:r>
            <a:r>
              <a:rPr lang="en-US" sz="2800" dirty="0" smtClean="0"/>
              <a:t> algorithm </a:t>
            </a:r>
            <a:r>
              <a:rPr lang="en-US" sz="2000" dirty="0" smtClean="0"/>
              <a:t>[ICRA’08]</a:t>
            </a:r>
            <a:endParaRPr lang="en-US" sz="2800" dirty="0" smtClean="0"/>
          </a:p>
          <a:p>
            <a:pPr algn="l" rtl="0"/>
            <a:r>
              <a:rPr lang="en-US" sz="2800" dirty="0" smtClean="0"/>
              <a:t>Finds maximal point in lower envelope of </a:t>
            </a:r>
            <a:r>
              <a:rPr lang="en-US" sz="2800" dirty="0" err="1" smtClean="0"/>
              <a:t>eud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functions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Sometimes optimal patrol is indifferent to utility function</a:t>
            </a:r>
          </a:p>
          <a:p>
            <a:pPr lvl="1" algn="l" rtl="0"/>
            <a:r>
              <a:rPr lang="en-US" sz="2400" dirty="0" smtClean="0"/>
              <a:t>When </a:t>
            </a:r>
            <a:r>
              <a:rPr lang="en-US" sz="2400" i="1" dirty="0" smtClean="0"/>
              <a:t>t</a:t>
            </a:r>
            <a:r>
              <a:rPr lang="en-US" sz="2400" dirty="0" smtClean="0"/>
              <a:t> is relatively small compared to </a:t>
            </a:r>
            <a:r>
              <a:rPr lang="en-US" sz="2400" i="1" dirty="0" smtClean="0"/>
              <a:t>d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301A-D62B-4D83-B77D-46647129E8E2}" type="slidenum">
              <a:rPr lang="he-IL" smtClean="0"/>
              <a:pPr/>
              <a:t>57</a:t>
            </a:fld>
            <a:endParaRPr lang="he-IL"/>
          </a:p>
        </p:txBody>
      </p:sp>
      <p:grpSp>
        <p:nvGrpSpPr>
          <p:cNvPr id="10" name="Group 9"/>
          <p:cNvGrpSpPr/>
          <p:nvPr/>
        </p:nvGrpSpPr>
        <p:grpSpPr>
          <a:xfrm>
            <a:off x="571472" y="2571744"/>
            <a:ext cx="2980485" cy="2140551"/>
            <a:chOff x="285720" y="2071678"/>
            <a:chExt cx="2980485" cy="2140551"/>
          </a:xfrm>
        </p:grpSpPr>
        <p:pic>
          <p:nvPicPr>
            <p:cNvPr id="11" name="Picture 10" descr="d12t9rwd99991111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20" y="2071678"/>
              <a:ext cx="2980485" cy="214055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6200000">
              <a:off x="15921" y="2912981"/>
              <a:ext cx="1071571" cy="2462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000" i="1" dirty="0" smtClean="0">
                  <a:cs typeface="+mj-cs"/>
                </a:rPr>
                <a:t>Expected utility</a:t>
              </a:r>
              <a:endParaRPr lang="he-IL" sz="1000" i="1" dirty="0">
                <a:cs typeface="+mj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9642" y="2071678"/>
              <a:ext cx="23749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dirty="0" err="1" smtClean="0"/>
                <a:t>Rwd</a:t>
              </a:r>
              <a:r>
                <a:rPr lang="en-US" dirty="0" smtClean="0"/>
                <a:t>={9,9,9,9,1,1,1,1,1}</a:t>
              </a:r>
              <a:endParaRPr lang="he-IL" dirty="0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3428992" y="2643182"/>
            <a:ext cx="214314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dirty="0" smtClean="0"/>
              <a:t>d = 12, t = 9</a:t>
            </a:r>
            <a:endParaRPr lang="he-IL" sz="2800" dirty="0"/>
          </a:p>
        </p:txBody>
      </p:sp>
      <p:sp>
        <p:nvSpPr>
          <p:cNvPr id="14" name="Down Arrow 13"/>
          <p:cNvSpPr/>
          <p:nvPr/>
        </p:nvSpPr>
        <p:spPr>
          <a:xfrm rot="1830526">
            <a:off x="3091901" y="3998674"/>
            <a:ext cx="238489" cy="350597"/>
          </a:xfrm>
          <a:prstGeom prst="downArrow">
            <a:avLst>
              <a:gd name="adj1" fmla="val 50000"/>
              <a:gd name="adj2" fmla="val 5125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Down Arrow 14"/>
          <p:cNvSpPr/>
          <p:nvPr/>
        </p:nvSpPr>
        <p:spPr>
          <a:xfrm rot="554719">
            <a:off x="7708553" y="3826886"/>
            <a:ext cx="238489" cy="350597"/>
          </a:xfrm>
          <a:prstGeom prst="downArrow">
            <a:avLst>
              <a:gd name="adj1" fmla="val 50000"/>
              <a:gd name="adj2" fmla="val 5125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1090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9144000" cy="868958"/>
          </a:xfrm>
        </p:spPr>
        <p:txBody>
          <a:bodyPr>
            <a:noAutofit/>
          </a:bodyPr>
          <a:lstStyle/>
          <a:p>
            <a:pPr rtl="0"/>
            <a:r>
              <a:rPr lang="en-US" sz="3600" dirty="0" smtClean="0">
                <a:solidFill>
                  <a:srgbClr val="002060"/>
                </a:solidFill>
              </a:rPr>
              <a:t>Optimality of Patrol – Average Case Guarantees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1571612"/>
            <a:ext cx="9215502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Model </a:t>
            </a:r>
            <a:r>
              <a:rPr lang="en-US" dirty="0" smtClean="0">
                <a:sym typeface="Wingdings"/>
              </a:rPr>
              <a:t></a:t>
            </a:r>
          </a:p>
          <a:p>
            <a:pPr lvl="1" algn="l" rtl="0"/>
            <a:r>
              <a:rPr lang="en-US" dirty="0" smtClean="0">
                <a:sym typeface="Wingdings"/>
              </a:rPr>
              <a:t>Simple deterministic algorithm optimal</a:t>
            </a:r>
          </a:p>
          <a:p>
            <a:pPr lvl="1" algn="l" rtl="0"/>
            <a:r>
              <a:rPr lang="en-US" dirty="0" smtClean="0">
                <a:sym typeface="Wingdings"/>
              </a:rPr>
              <a:t>Similar to the case where there is no utility</a:t>
            </a:r>
          </a:p>
          <a:p>
            <a:pPr lvl="1" algn="l" rtl="0"/>
            <a:r>
              <a:rPr lang="en-US" dirty="0" smtClean="0">
                <a:sym typeface="Wingdings"/>
              </a:rPr>
              <a:t>Intuition: Utility does not add motivation to revisit a segment</a:t>
            </a:r>
          </a:p>
          <a:p>
            <a:pPr algn="l" rtl="0"/>
            <a:r>
              <a:rPr lang="en-US" dirty="0" smtClean="0">
                <a:sym typeface="Wingdings"/>
              </a:rPr>
              <a:t>Model </a:t>
            </a:r>
          </a:p>
          <a:p>
            <a:pPr lvl="1" algn="l" rtl="0"/>
            <a:r>
              <a:rPr lang="en-US" dirty="0" smtClean="0">
                <a:sym typeface="Wingdings"/>
              </a:rPr>
              <a:t>Revisiting might be beneficial for detection</a:t>
            </a:r>
          </a:p>
          <a:p>
            <a:pPr lvl="1" algn="l" rtl="0"/>
            <a:r>
              <a:rPr lang="en-US" dirty="0" smtClean="0">
                <a:sym typeface="Wingdings"/>
              </a:rPr>
              <a:t>However… Determinism still optimal</a:t>
            </a:r>
          </a:p>
          <a:p>
            <a:pPr algn="l" rtl="0"/>
            <a:r>
              <a:rPr lang="en-US" dirty="0" smtClean="0">
                <a:sym typeface="Wingdings"/>
              </a:rPr>
              <a:t>Model </a:t>
            </a:r>
          </a:p>
          <a:p>
            <a:pPr lvl="1" algn="l" rtl="0"/>
            <a:r>
              <a:rPr lang="en-US" dirty="0" smtClean="0">
                <a:sym typeface="Wingdings"/>
              </a:rPr>
              <a:t>Determinism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not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optimal if robot can sense event from long distance</a:t>
            </a:r>
          </a:p>
          <a:p>
            <a:pPr lvl="1" algn="l" rtl="0"/>
            <a:endParaRPr lang="en-US" dirty="0" smtClean="0">
              <a:sym typeface="Wingdings"/>
            </a:endParaRPr>
          </a:p>
          <a:p>
            <a:pPr lvl="1" algn="l" rtl="0"/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301A-D62B-4D83-B77D-46647129E8E2}" type="slidenum">
              <a:rPr lang="he-IL" smtClean="0"/>
              <a:pPr/>
              <a:t>58</a:t>
            </a:fld>
            <a:endParaRPr lang="he-IL"/>
          </a:p>
        </p:txBody>
      </p:sp>
      <p:pic>
        <p:nvPicPr>
          <p:cNvPr id="6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5918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002060"/>
                </a:solidFill>
              </a:rPr>
              <a:t>Summary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Introducing a new Event model</a:t>
            </a:r>
          </a:p>
          <a:p>
            <a:pPr algn="l" rtl="0"/>
            <a:r>
              <a:rPr lang="en-US" sz="2800" dirty="0" smtClean="0"/>
              <a:t>Utility and sensing is time-dependent</a:t>
            </a:r>
          </a:p>
          <a:p>
            <a:pPr algn="l" rtl="0"/>
            <a:r>
              <a:rPr lang="en-US" sz="2800" dirty="0" smtClean="0"/>
              <a:t>Polynomial-time algorithms for deciding optimal behavior</a:t>
            </a:r>
          </a:p>
          <a:p>
            <a:pPr algn="l" rtl="0"/>
            <a:r>
              <a:rPr lang="en-US" sz="2800" dirty="0" smtClean="0"/>
              <a:t>Utility does not always influence optimality</a:t>
            </a:r>
          </a:p>
          <a:p>
            <a:pPr algn="l" rtl="0"/>
            <a:r>
              <a:rPr lang="en-US" sz="2800" dirty="0" smtClean="0"/>
              <a:t>Future :</a:t>
            </a:r>
          </a:p>
          <a:p>
            <a:pPr lvl="1" algn="l" rtl="0"/>
            <a:r>
              <a:rPr lang="en-US" sz="2400" dirty="0" smtClean="0"/>
              <a:t>Heterogeneous environments</a:t>
            </a:r>
          </a:p>
          <a:p>
            <a:pPr lvl="1" algn="l" rtl="0"/>
            <a:r>
              <a:rPr lang="en-US" sz="2400" dirty="0" smtClean="0"/>
              <a:t>Various graph environments</a:t>
            </a:r>
          </a:p>
          <a:p>
            <a:pPr lvl="1" algn="l" rtl="0"/>
            <a:r>
              <a:rPr lang="en-US" sz="2400" dirty="0" smtClean="0"/>
              <a:t>More event models</a:t>
            </a:r>
          </a:p>
          <a:p>
            <a:pPr algn="l" rtl="0"/>
            <a:endParaRPr lang="he-IL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301A-D62B-4D83-B77D-46647129E8E2}" type="slidenum">
              <a:rPr lang="he-IL" smtClean="0"/>
              <a:pPr/>
              <a:t>59</a:t>
            </a:fld>
            <a:endParaRPr lang="he-IL"/>
          </a:p>
        </p:txBody>
      </p:sp>
      <p:pic>
        <p:nvPicPr>
          <p:cNvPr id="6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1439035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400" dirty="0" smtClean="0"/>
              <a:t>Existing frequency-based patrol algorithms are deterministic</a:t>
            </a:r>
          </a:p>
          <a:p>
            <a:pPr lvl="1" algn="l" rtl="0">
              <a:buClr>
                <a:schemeClr val="bg2"/>
              </a:buClr>
            </a:pPr>
            <a:r>
              <a:rPr lang="en-US" sz="2000" dirty="0" smtClean="0"/>
              <a:t>Therefore predictable</a:t>
            </a:r>
          </a:p>
          <a:p>
            <a:pPr lvl="1" algn="l" rtl="0">
              <a:buClr>
                <a:schemeClr val="bg2"/>
              </a:buClr>
            </a:pPr>
            <a:r>
              <a:rPr lang="en-US" sz="2000" dirty="0" smtClean="0"/>
              <a:t>Easy to manipulate by a knowledgeable adversary</a:t>
            </a:r>
          </a:p>
          <a:p>
            <a:pPr algn="l" rtl="0">
              <a:buClr>
                <a:schemeClr val="bg2"/>
              </a:buClr>
              <a:buNone/>
            </a:pP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11560" y="620688"/>
            <a:ext cx="5832648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Adversarial vs. Frequency-Based Patrol</a:t>
            </a:r>
            <a:endParaRPr lang="he-IL" sz="3600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4581128"/>
            <a:ext cx="8208912" cy="0"/>
          </a:xfrm>
          <a:prstGeom prst="line">
            <a:avLst/>
          </a:prstGeom>
          <a:ln w="12700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SC_01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61048"/>
            <a:ext cx="559251" cy="597476"/>
          </a:xfrm>
          <a:prstGeom prst="rect">
            <a:avLst/>
          </a:prstGeom>
          <a:ln w="57150">
            <a:noFill/>
          </a:ln>
        </p:spPr>
      </p:pic>
      <p:sp>
        <p:nvSpPr>
          <p:cNvPr id="10" name="Up Arrow 9"/>
          <p:cNvSpPr/>
          <p:nvPr/>
        </p:nvSpPr>
        <p:spPr>
          <a:xfrm>
            <a:off x="2771800" y="4653136"/>
            <a:ext cx="576064" cy="1008112"/>
          </a:xfrm>
          <a:prstGeom prst="up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59167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0" y="-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400" dirty="0" smtClean="0"/>
              <a:t>Existing frequency-based patrol algorithms are deterministic</a:t>
            </a:r>
          </a:p>
          <a:p>
            <a:pPr lvl="1" algn="l" rtl="0">
              <a:buClr>
                <a:schemeClr val="bg2"/>
              </a:buClr>
            </a:pPr>
            <a:r>
              <a:rPr lang="en-US" sz="2000" dirty="0" smtClean="0"/>
              <a:t>Therefore predictable</a:t>
            </a:r>
          </a:p>
          <a:p>
            <a:pPr lvl="1" algn="l" rtl="0">
              <a:buClr>
                <a:schemeClr val="bg2"/>
              </a:buClr>
            </a:pPr>
            <a:r>
              <a:rPr lang="en-US" sz="2000" dirty="0" smtClean="0"/>
              <a:t>Easy to manipulate by a knowledgeable adversary</a:t>
            </a:r>
          </a:p>
          <a:p>
            <a:pPr marL="342900" lvl="1" indent="-342900" algn="l" rtl="0">
              <a:buClr>
                <a:schemeClr val="bg2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342900" lvl="1" indent="-342900" algn="l" rtl="0">
              <a:buClr>
                <a:schemeClr val="bg2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342900" lvl="1" indent="-342900" algn="l" rtl="0">
              <a:buClr>
                <a:schemeClr val="bg2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algn="l" rtl="0">
              <a:buClr>
                <a:schemeClr val="bg2"/>
              </a:buClr>
            </a:pPr>
            <a:endParaRPr lang="en-US" sz="2400" dirty="0" smtClean="0"/>
          </a:p>
          <a:p>
            <a:pPr algn="l" rtl="0">
              <a:buClr>
                <a:schemeClr val="bg2"/>
              </a:buClr>
              <a:buNone/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620688"/>
            <a:ext cx="5832648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Adversarial vs. Frequency-Based Patrol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3688" y="3573016"/>
            <a:ext cx="511256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buClr>
                <a:schemeClr val="bg2"/>
              </a:buCl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Not suitable for adversarial patrol</a:t>
            </a: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  <a:buNone/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r>
              <a:rPr lang="en-US" sz="2800" dirty="0" smtClean="0"/>
              <a:t>Take into account</a:t>
            </a:r>
          </a:p>
          <a:p>
            <a:pPr lvl="1" algn="l" rtl="0">
              <a:buClr>
                <a:schemeClr val="bg2"/>
              </a:buClr>
            </a:pPr>
            <a:r>
              <a:rPr lang="en-US" sz="2400" dirty="0" smtClean="0"/>
              <a:t>Robotic and environment model</a:t>
            </a:r>
          </a:p>
          <a:p>
            <a:pPr lvl="1" algn="l" rtl="0">
              <a:buClr>
                <a:schemeClr val="bg2"/>
              </a:buClr>
            </a:pPr>
            <a:r>
              <a:rPr lang="en-US" sz="2400" dirty="0" smtClean="0"/>
              <a:t>Adversarial environment</a:t>
            </a:r>
          </a:p>
          <a:p>
            <a:pPr algn="l" rtl="0">
              <a:buClr>
                <a:schemeClr val="bg2"/>
              </a:buClr>
              <a:buNone/>
            </a:pP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11560" y="620688"/>
            <a:ext cx="1584176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Goal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700808"/>
            <a:ext cx="79208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buClr>
                <a:schemeClr val="bg2"/>
              </a:buClr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Find patrol algorithm that maximizes chances of detection</a:t>
            </a:r>
          </a:p>
        </p:txBody>
      </p:sp>
      <p:pic>
        <p:nvPicPr>
          <p:cNvPr id="6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179512" y="5364600"/>
            <a:ext cx="8460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Agmon</a:t>
            </a:r>
            <a:r>
              <a:rPr lang="en-US" dirty="0"/>
              <a:t>, </a:t>
            </a:r>
            <a:r>
              <a:rPr lang="en-US" dirty="0" smtClean="0"/>
              <a:t>Kaminka </a:t>
            </a:r>
            <a:r>
              <a:rPr lang="en-US" dirty="0"/>
              <a:t>and </a:t>
            </a:r>
            <a:r>
              <a:rPr lang="en-US" dirty="0" smtClean="0"/>
              <a:t>Kraus</a:t>
            </a:r>
            <a:r>
              <a:rPr lang="en-US" dirty="0"/>
              <a:t>. Multi-Robot Adversarial Patrolling: Facing a </a:t>
            </a:r>
            <a:r>
              <a:rPr lang="en-US" dirty="0" smtClean="0"/>
              <a:t>Full-</a:t>
            </a:r>
          </a:p>
          <a:p>
            <a:pPr algn="l" rtl="0"/>
            <a:r>
              <a:rPr lang="en-US" dirty="0" smtClean="0"/>
              <a:t>Knowledge </a:t>
            </a:r>
            <a:r>
              <a:rPr lang="en-US" dirty="0"/>
              <a:t>Opponent, </a:t>
            </a:r>
            <a:r>
              <a:rPr lang="en-US" dirty="0" smtClean="0"/>
              <a:t>JAIR, 2011.</a:t>
            </a:r>
          </a:p>
          <a:p>
            <a:pPr algn="l" rtl="0"/>
            <a:r>
              <a:rPr lang="en-US" dirty="0"/>
              <a:t>http://u.cs.biu.ac.il/~</a:t>
            </a:r>
            <a:r>
              <a:rPr lang="en-US" dirty="0" smtClean="0"/>
              <a:t>sarit/data/articles/agmon11a.pdf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noFill/>
        </p:spPr>
        <p:txBody>
          <a:bodyPr vert="horz" lIns="91440" tIns="45720" rIns="91440" bIns="45720" rtlCol="1">
            <a:normAutofit/>
          </a:bodyPr>
          <a:lstStyle/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</a:pPr>
            <a:endParaRPr lang="en-US" sz="2400" dirty="0" smtClean="0">
              <a:solidFill>
                <a:schemeClr val="bg2"/>
              </a:solidFill>
            </a:endParaRPr>
          </a:p>
          <a:p>
            <a:pPr algn="l" rtl="0">
              <a:buClr>
                <a:schemeClr val="bg2"/>
              </a:buClr>
              <a:buNone/>
            </a:pP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620688"/>
            <a:ext cx="2952328" cy="792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</a:rPr>
              <a:t>Two Parties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97" name="Rectangle 3"/>
          <p:cNvSpPr txBox="1">
            <a:spLocks noChangeArrowheads="1"/>
          </p:cNvSpPr>
          <p:nvPr/>
        </p:nvSpPr>
        <p:spPr>
          <a:xfrm>
            <a:off x="467544" y="1772816"/>
            <a:ext cx="8820150" cy="43021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Robots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homogenous robots patrolling around the perimeter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Adversary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Adversary decides through which point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 penetrate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Depends on the knowledge it has on the patrol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Penetration time not instantaneous: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 &gt; 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time units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93850" cy="9080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22905</TotalTime>
  <Words>1910</Words>
  <Application>Microsoft Office PowerPoint</Application>
  <PresentationFormat>On-screen Show (4:3)</PresentationFormat>
  <Paragraphs>578</Paragraphs>
  <Slides>59</Slides>
  <Notes>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Flow</vt:lpstr>
      <vt:lpstr>תרשים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Contributions</vt:lpstr>
      <vt:lpstr>The Event</vt:lpstr>
      <vt:lpstr>Optimal Patrol: Step by Step</vt:lpstr>
      <vt:lpstr>Step 1: Three Models of Events</vt:lpstr>
      <vt:lpstr> Time Dependent Utility/Sensing</vt:lpstr>
      <vt:lpstr>Calculating Probability of Visit</vt:lpstr>
      <vt:lpstr>Calculating the Expected Utility</vt:lpstr>
      <vt:lpstr>Step 2: Determine Optimal Patrol </vt:lpstr>
      <vt:lpstr>Optimality of Patrol – Worst Case Guarantees</vt:lpstr>
      <vt:lpstr>Optimality of Patrol – Average Case Guarantees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 Patrol: Multiagent Patrol under Complex Environmental Conditions</dc:title>
  <dc:creator>Noa</dc:creator>
  <cp:lastModifiedBy>user</cp:lastModifiedBy>
  <cp:revision>1335</cp:revision>
  <dcterms:created xsi:type="dcterms:W3CDTF">2011-04-13T03:52:18Z</dcterms:created>
  <dcterms:modified xsi:type="dcterms:W3CDTF">2014-06-11T06:22:01Z</dcterms:modified>
</cp:coreProperties>
</file>