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1" r:id="rId1"/>
    <p:sldMasterId id="2147483744" r:id="rId2"/>
  </p:sldMasterIdLst>
  <p:notesMasterIdLst>
    <p:notesMasterId r:id="rId67"/>
  </p:notesMasterIdLst>
  <p:handoutMasterIdLst>
    <p:handoutMasterId r:id="rId68"/>
  </p:handoutMasterIdLst>
  <p:sldIdLst>
    <p:sldId id="908" r:id="rId3"/>
    <p:sldId id="1031" r:id="rId4"/>
    <p:sldId id="1032" r:id="rId5"/>
    <p:sldId id="1030" r:id="rId6"/>
    <p:sldId id="909" r:id="rId7"/>
    <p:sldId id="1033" r:id="rId8"/>
    <p:sldId id="1061" r:id="rId9"/>
    <p:sldId id="1062" r:id="rId10"/>
    <p:sldId id="1041" r:id="rId11"/>
    <p:sldId id="1097" r:id="rId12"/>
    <p:sldId id="1053" r:id="rId13"/>
    <p:sldId id="1054" r:id="rId14"/>
    <p:sldId id="1055" r:id="rId15"/>
    <p:sldId id="1058" r:id="rId16"/>
    <p:sldId id="1059" r:id="rId17"/>
    <p:sldId id="1083" r:id="rId18"/>
    <p:sldId id="1098" r:id="rId19"/>
    <p:sldId id="1099" r:id="rId20"/>
    <p:sldId id="1084" r:id="rId21"/>
    <p:sldId id="1095" r:id="rId22"/>
    <p:sldId id="1101" r:id="rId23"/>
    <p:sldId id="1063" r:id="rId24"/>
    <p:sldId id="1064" r:id="rId25"/>
    <p:sldId id="1069" r:id="rId26"/>
    <p:sldId id="1070" r:id="rId27"/>
    <p:sldId id="1071" r:id="rId28"/>
    <p:sldId id="1066" r:id="rId29"/>
    <p:sldId id="1067" r:id="rId30"/>
    <p:sldId id="1085" r:id="rId31"/>
    <p:sldId id="1086" r:id="rId32"/>
    <p:sldId id="1072" r:id="rId33"/>
    <p:sldId id="1073" r:id="rId34"/>
    <p:sldId id="1074" r:id="rId35"/>
    <p:sldId id="1075" r:id="rId36"/>
    <p:sldId id="1076" r:id="rId37"/>
    <p:sldId id="1077" r:id="rId38"/>
    <p:sldId id="1078" r:id="rId39"/>
    <p:sldId id="1079" r:id="rId40"/>
    <p:sldId id="1080" r:id="rId41"/>
    <p:sldId id="1081" r:id="rId42"/>
    <p:sldId id="1082" r:id="rId43"/>
    <p:sldId id="1100" r:id="rId44"/>
    <p:sldId id="1103" r:id="rId45"/>
    <p:sldId id="1102" r:id="rId46"/>
    <p:sldId id="1087" r:id="rId47"/>
    <p:sldId id="1091" r:id="rId48"/>
    <p:sldId id="1092" r:id="rId49"/>
    <p:sldId id="1104" r:id="rId50"/>
    <p:sldId id="964" r:id="rId51"/>
    <p:sldId id="1093" r:id="rId52"/>
    <p:sldId id="965" r:id="rId53"/>
    <p:sldId id="966" r:id="rId54"/>
    <p:sldId id="967" r:id="rId55"/>
    <p:sldId id="968" r:id="rId56"/>
    <p:sldId id="1106" r:id="rId57"/>
    <p:sldId id="970" r:id="rId58"/>
    <p:sldId id="972" r:id="rId59"/>
    <p:sldId id="975" r:id="rId60"/>
    <p:sldId id="976" r:id="rId61"/>
    <p:sldId id="979" r:id="rId62"/>
    <p:sldId id="980" r:id="rId63"/>
    <p:sldId id="981" r:id="rId64"/>
    <p:sldId id="1105" r:id="rId65"/>
    <p:sldId id="1096" r:id="rId6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06" autoAdjust="0"/>
    <p:restoredTop sz="88423" autoAdjust="0"/>
  </p:normalViewPr>
  <p:slideViewPr>
    <p:cSldViewPr>
      <p:cViewPr>
        <p:scale>
          <a:sx n="85" d="100"/>
          <a:sy n="85" d="100"/>
        </p:scale>
        <p:origin x="-288"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68"/>
    </p:cViewPr>
  </p:sorterViewPr>
  <p:notesViewPr>
    <p:cSldViewPr>
      <p:cViewPr varScale="1">
        <p:scale>
          <a:sx n="69" d="100"/>
          <a:sy n="69" d="100"/>
        </p:scale>
        <p:origin x="-331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Desktop\&#1489;&#1512;%20&#1488;&#1497;&#1500;&#1503;\Argumentation%20project%202013\&#1504;&#1497;&#1505;&#1493;&#1497;&#1497;&#1501;\Experiment%207%20-%20rec%20sys\agents%20sumery.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Desktop\&#1489;&#1512;%20&#1488;&#1497;&#1500;&#1503;\Argumentation%20project%202013\&#1504;&#1497;&#1505;&#1493;&#1497;&#1497;&#1501;\Experiment%207%20-%20rec%20sys\agents%20sumery.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Human</c:v>
                </c:pt>
              </c:strCache>
            </c:strRef>
          </c:tx>
          <c:invertIfNegative val="0"/>
          <c:errBars>
            <c:errBarType val="both"/>
            <c:errValType val="stdErr"/>
            <c:noEndCap val="0"/>
          </c:errBars>
          <c:cat>
            <c:strRef>
              <c:f>Sheet1!$A$2:$A$4</c:f>
              <c:strCache>
                <c:ptCount val="3"/>
                <c:pt idx="0">
                  <c:v>    Israel </c:v>
                </c:pt>
                <c:pt idx="1">
                  <c:v>    U.S.A </c:v>
                </c:pt>
                <c:pt idx="2">
                  <c:v>    China </c:v>
                </c:pt>
              </c:strCache>
            </c:strRef>
          </c:cat>
          <c:val>
            <c:numRef>
              <c:f>Sheet1!$B$2:$B$4</c:f>
              <c:numCache>
                <c:formatCode>General</c:formatCode>
                <c:ptCount val="3"/>
                <c:pt idx="0">
                  <c:v>293.77</c:v>
                </c:pt>
                <c:pt idx="1">
                  <c:v>278.66000000000008</c:v>
                </c:pt>
                <c:pt idx="2">
                  <c:v>230.67</c:v>
                </c:pt>
              </c:numCache>
            </c:numRef>
          </c:val>
        </c:ser>
        <c:ser>
          <c:idx val="1"/>
          <c:order val="1"/>
          <c:tx>
            <c:strRef>
              <c:f>Sheet1!$C$1</c:f>
              <c:strCache>
                <c:ptCount val="1"/>
                <c:pt idx="0">
                  <c:v>Agent</c:v>
                </c:pt>
              </c:strCache>
            </c:strRef>
          </c:tx>
          <c:spPr>
            <a:solidFill>
              <a:srgbClr val="C00000"/>
            </a:solidFill>
            <a:ln>
              <a:noFill/>
            </a:ln>
          </c:spPr>
          <c:invertIfNegative val="0"/>
          <c:errBars>
            <c:errBarType val="both"/>
            <c:errValType val="stdErr"/>
            <c:noEndCap val="0"/>
          </c:errBars>
          <c:cat>
            <c:strRef>
              <c:f>Sheet1!$A$2:$A$4</c:f>
              <c:strCache>
                <c:ptCount val="3"/>
                <c:pt idx="0">
                  <c:v>    Israel </c:v>
                </c:pt>
                <c:pt idx="1">
                  <c:v>    U.S.A </c:v>
                </c:pt>
                <c:pt idx="2">
                  <c:v>    China </c:v>
                </c:pt>
              </c:strCache>
            </c:strRef>
          </c:cat>
          <c:val>
            <c:numRef>
              <c:f>Sheet1!$C$2:$C$4</c:f>
              <c:numCache>
                <c:formatCode>General</c:formatCode>
                <c:ptCount val="3"/>
                <c:pt idx="0">
                  <c:v>420.66</c:v>
                </c:pt>
                <c:pt idx="1">
                  <c:v>392</c:v>
                </c:pt>
                <c:pt idx="2">
                  <c:v>351.76</c:v>
                </c:pt>
              </c:numCache>
            </c:numRef>
          </c:val>
        </c:ser>
        <c:ser>
          <c:idx val="2"/>
          <c:order val="2"/>
          <c:tx>
            <c:strRef>
              <c:f>Sheet1!#REF!</c:f>
              <c:strCache>
                <c:ptCount val="1"/>
                <c:pt idx="0">
                  <c:v>#REF!</c:v>
                </c:pt>
              </c:strCache>
            </c:strRef>
          </c:tx>
          <c:invertIfNegative val="0"/>
          <c:dLbls>
            <c:delete val="1"/>
          </c:dLbls>
          <c:errBars>
            <c:errBarType val="both"/>
            <c:errValType val="stdErr"/>
            <c:noEndCap val="0"/>
          </c:errBars>
          <c:cat>
            <c:strRef>
              <c:f>Sheet1!$A$2:$A$4</c:f>
              <c:strCache>
                <c:ptCount val="3"/>
                <c:pt idx="0">
                  <c:v>    Israel </c:v>
                </c:pt>
                <c:pt idx="1">
                  <c:v>    U.S.A </c:v>
                </c:pt>
                <c:pt idx="2">
                  <c:v>    China </c:v>
                </c:pt>
              </c:strCache>
            </c:strRef>
          </c:cat>
          <c:val>
            <c:numRef>
              <c:f>Sheet1!#REF!</c:f>
              <c:numCache>
                <c:formatCode>General</c:formatCode>
                <c:ptCount val="1"/>
                <c:pt idx="0">
                  <c:v>1</c:v>
                </c:pt>
              </c:numCache>
            </c:numRef>
          </c:val>
        </c:ser>
        <c:dLbls>
          <c:showLegendKey val="0"/>
          <c:showVal val="1"/>
          <c:showCatName val="0"/>
          <c:showSerName val="0"/>
          <c:showPercent val="0"/>
          <c:showBubbleSize val="0"/>
        </c:dLbls>
        <c:gapWidth val="150"/>
        <c:axId val="157953536"/>
        <c:axId val="513603776"/>
      </c:barChart>
      <c:catAx>
        <c:axId val="157953536"/>
        <c:scaling>
          <c:orientation val="minMax"/>
        </c:scaling>
        <c:delete val="0"/>
        <c:axPos val="b"/>
        <c:majorTickMark val="out"/>
        <c:minorTickMark val="none"/>
        <c:tickLblPos val="nextTo"/>
        <c:crossAx val="513603776"/>
        <c:crosses val="autoZero"/>
        <c:auto val="1"/>
        <c:lblAlgn val="ctr"/>
        <c:lblOffset val="100"/>
        <c:noMultiLvlLbl val="0"/>
      </c:catAx>
      <c:valAx>
        <c:axId val="513603776"/>
        <c:scaling>
          <c:orientation val="minMax"/>
        </c:scaling>
        <c:delete val="0"/>
        <c:axPos val="l"/>
        <c:majorGridlines>
          <c:spPr>
            <a:ln>
              <a:solidFill>
                <a:prstClr val="white"/>
              </a:solidFill>
            </a:ln>
          </c:spPr>
        </c:majorGridlines>
        <c:numFmt formatCode="General" sourceLinked="1"/>
        <c:majorTickMark val="out"/>
        <c:minorTickMark val="none"/>
        <c:tickLblPos val="nextTo"/>
        <c:crossAx val="157953536"/>
        <c:crosses val="autoZero"/>
        <c:crossBetween val="between"/>
      </c:valAx>
      <c:spPr>
        <a:noFill/>
        <a:ln w="0">
          <a:solidFill>
            <a:schemeClr val="bg1"/>
          </a:solidFill>
        </a:ln>
      </c:spPr>
    </c:plotArea>
    <c:legend>
      <c:legendPos val="b"/>
      <c:legendEntry>
        <c:idx val="2"/>
        <c:delete val="1"/>
      </c:legendEntry>
      <c:layout/>
      <c:overlay val="0"/>
    </c:legend>
    <c:plotVisOnly val="1"/>
    <c:dispBlanksAs val="gap"/>
    <c:showDLblsOverMax val="0"/>
  </c:chart>
  <c:spPr>
    <a:noFill/>
    <a:ln>
      <a:solidFill>
        <a:schemeClr val="accent1">
          <a:shade val="50000"/>
        </a:schemeClr>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CS:3-human players</c:v>
                </c:pt>
              </c:strCache>
            </c:strRef>
          </c:tx>
          <c:spPr>
            <a:solidFill>
              <a:schemeClr val="accent2"/>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Israel</c:v>
                </c:pt>
                <c:pt idx="1">
                  <c:v>U.S.A</c:v>
                </c:pt>
                <c:pt idx="2">
                  <c:v>China</c:v>
                </c:pt>
              </c:strCache>
            </c:strRef>
          </c:cat>
          <c:val>
            <c:numRef>
              <c:f>Sheet1!$B$2:$B$4</c:f>
              <c:numCache>
                <c:formatCode>General</c:formatCode>
                <c:ptCount val="3"/>
                <c:pt idx="0">
                  <c:v>0.83000000000000063</c:v>
                </c:pt>
                <c:pt idx="1">
                  <c:v>0.93</c:v>
                </c:pt>
                <c:pt idx="2">
                  <c:v>0.60000000000000064</c:v>
                </c:pt>
              </c:numCache>
            </c:numRef>
          </c:val>
        </c:ser>
        <c:ser>
          <c:idx val="1"/>
          <c:order val="1"/>
          <c:tx>
            <c:strRef>
              <c:f>Sheet1!$C$1</c:f>
              <c:strCache>
                <c:ptCount val="1"/>
                <c:pt idx="0">
                  <c:v>CS EQ Agent</c:v>
                </c:pt>
              </c:strCache>
            </c:strRef>
          </c:tx>
          <c:spPr>
            <a:solidFill>
              <a:srgbClr val="993300"/>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Israel</c:v>
                </c:pt>
                <c:pt idx="1">
                  <c:v>U.S.A</c:v>
                </c:pt>
                <c:pt idx="2">
                  <c:v>China</c:v>
                </c:pt>
              </c:strCache>
            </c:strRef>
          </c:cat>
          <c:val>
            <c:numRef>
              <c:f>Sheet1!$C$2:$C$4</c:f>
              <c:numCache>
                <c:formatCode>General</c:formatCode>
                <c:ptCount val="3"/>
                <c:pt idx="0">
                  <c:v>1</c:v>
                </c:pt>
                <c:pt idx="1">
                  <c:v>1</c:v>
                </c:pt>
                <c:pt idx="2">
                  <c:v>1</c:v>
                </c:pt>
              </c:numCache>
            </c:numRef>
          </c:val>
        </c:ser>
        <c:dLbls>
          <c:showLegendKey val="0"/>
          <c:showVal val="1"/>
          <c:showCatName val="0"/>
          <c:showSerName val="0"/>
          <c:showPercent val="0"/>
          <c:showBubbleSize val="0"/>
        </c:dLbls>
        <c:gapWidth val="150"/>
        <c:axId val="160360448"/>
        <c:axId val="534194432"/>
      </c:barChart>
      <c:catAx>
        <c:axId val="160360448"/>
        <c:scaling>
          <c:orientation val="minMax"/>
        </c:scaling>
        <c:delete val="0"/>
        <c:axPos val="b"/>
        <c:majorTickMark val="out"/>
        <c:minorTickMark val="none"/>
        <c:tickLblPos val="nextTo"/>
        <c:txPr>
          <a:bodyPr/>
          <a:lstStyle/>
          <a:p>
            <a:pPr>
              <a:defRPr sz="1400"/>
            </a:pPr>
            <a:endParaRPr lang="en-US"/>
          </a:p>
        </c:txPr>
        <c:crossAx val="534194432"/>
        <c:crosses val="autoZero"/>
        <c:auto val="1"/>
        <c:lblAlgn val="ctr"/>
        <c:lblOffset val="100"/>
        <c:noMultiLvlLbl val="0"/>
      </c:catAx>
      <c:valAx>
        <c:axId val="534194432"/>
        <c:scaling>
          <c:orientation val="minMax"/>
        </c:scaling>
        <c:delete val="0"/>
        <c:axPos val="l"/>
        <c:numFmt formatCode="General" sourceLinked="1"/>
        <c:majorTickMark val="out"/>
        <c:minorTickMark val="none"/>
        <c:tickLblPos val="nextTo"/>
        <c:txPr>
          <a:bodyPr/>
          <a:lstStyle/>
          <a:p>
            <a:pPr>
              <a:defRPr sz="1400"/>
            </a:pPr>
            <a:endParaRPr lang="en-US"/>
          </a:p>
        </c:txPr>
        <c:crossAx val="160360448"/>
        <c:crosses val="autoZero"/>
        <c:crossBetween val="between"/>
      </c:valAx>
    </c:plotArea>
    <c:legend>
      <c:legendPos val="b"/>
      <c:overlay val="0"/>
      <c:txPr>
        <a:bodyPr/>
        <a:lstStyle/>
        <a:p>
          <a:pPr>
            <a:defRPr sz="16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SPh</c:v>
                </c:pt>
              </c:strCache>
            </c:strRef>
          </c:tx>
          <c:spPr>
            <a:solidFill>
              <a:srgbClr val="FF0000"/>
            </a:solidFill>
          </c:spPr>
          <c:invertIfNegative val="0"/>
          <c:dLbls>
            <c:txPr>
              <a:bodyPr/>
              <a:lstStyle/>
              <a:p>
                <a:pPr>
                  <a:defRPr sz="1400"/>
                </a:pPr>
                <a:endParaRPr lang="en-US"/>
              </a:p>
            </c:txPr>
            <c:showLegendKey val="0"/>
            <c:showVal val="1"/>
            <c:showCatName val="0"/>
            <c:showSerName val="0"/>
            <c:showPercent val="0"/>
            <c:showBubbleSize val="0"/>
            <c:showLeaderLines val="0"/>
          </c:dLbls>
          <c:errBars>
            <c:errBarType val="both"/>
            <c:errValType val="stdErr"/>
            <c:noEndCap val="0"/>
          </c:errBars>
          <c:cat>
            <c:strRef>
              <c:f>Sheet1!$A$2:$A$4</c:f>
              <c:strCache>
                <c:ptCount val="3"/>
                <c:pt idx="0">
                  <c:v>Israel</c:v>
                </c:pt>
                <c:pt idx="1">
                  <c:v>U.S.A</c:v>
                </c:pt>
                <c:pt idx="2">
                  <c:v>China</c:v>
                </c:pt>
              </c:strCache>
            </c:strRef>
          </c:cat>
          <c:val>
            <c:numRef>
              <c:f>Sheet1!$B$2:$B$4</c:f>
              <c:numCache>
                <c:formatCode>General</c:formatCode>
                <c:ptCount val="3"/>
                <c:pt idx="0">
                  <c:v>200.02</c:v>
                </c:pt>
                <c:pt idx="1">
                  <c:v>218.66</c:v>
                </c:pt>
                <c:pt idx="2">
                  <c:v>220</c:v>
                </c:pt>
              </c:numCache>
            </c:numRef>
          </c:val>
        </c:ser>
        <c:ser>
          <c:idx val="1"/>
          <c:order val="1"/>
          <c:tx>
            <c:strRef>
              <c:f>Sheet1!$C$1</c:f>
              <c:strCache>
                <c:ptCount val="1"/>
                <c:pt idx="0">
                  <c:v>SPa</c:v>
                </c:pt>
              </c:strCache>
            </c:strRef>
          </c:tx>
          <c:spPr>
            <a:solidFill>
              <a:srgbClr val="FFFF00"/>
            </a:solidFill>
          </c:spPr>
          <c:invertIfNegative val="0"/>
          <c:dLbls>
            <c:txPr>
              <a:bodyPr/>
              <a:lstStyle/>
              <a:p>
                <a:pPr>
                  <a:defRPr sz="1400" b="0"/>
                </a:pPr>
                <a:endParaRPr lang="en-US"/>
              </a:p>
            </c:txPr>
            <c:showLegendKey val="0"/>
            <c:showVal val="1"/>
            <c:showCatName val="0"/>
            <c:showSerName val="0"/>
            <c:showPercent val="0"/>
            <c:showBubbleSize val="0"/>
            <c:showLeaderLines val="0"/>
          </c:dLbls>
          <c:errBars>
            <c:errBarType val="both"/>
            <c:errValType val="stdErr"/>
            <c:noEndCap val="0"/>
          </c:errBars>
          <c:cat>
            <c:strRef>
              <c:f>Sheet1!$A$2:$A$4</c:f>
              <c:strCache>
                <c:ptCount val="3"/>
                <c:pt idx="0">
                  <c:v>Israel</c:v>
                </c:pt>
                <c:pt idx="1">
                  <c:v>U.S.A</c:v>
                </c:pt>
                <c:pt idx="2">
                  <c:v>China</c:v>
                </c:pt>
              </c:strCache>
            </c:strRef>
          </c:cat>
          <c:val>
            <c:numRef>
              <c:f>Sheet1!$C$2:$C$4</c:f>
              <c:numCache>
                <c:formatCode>General</c:formatCode>
                <c:ptCount val="3"/>
                <c:pt idx="0">
                  <c:v>195.29</c:v>
                </c:pt>
                <c:pt idx="1">
                  <c:v>189.5</c:v>
                </c:pt>
                <c:pt idx="2">
                  <c:v>179.23</c:v>
                </c:pt>
              </c:numCache>
            </c:numRef>
          </c:val>
        </c:ser>
        <c:ser>
          <c:idx val="2"/>
          <c:order val="2"/>
          <c:tx>
            <c:strRef>
              <c:f>Sheet1!$D$1</c:f>
              <c:strCache>
                <c:ptCount val="1"/>
                <c:pt idx="0">
                  <c:v>SPrap</c:v>
                </c:pt>
              </c:strCache>
            </c:strRef>
          </c:tx>
          <c:spPr>
            <a:solidFill>
              <a:srgbClr val="00B050"/>
            </a:solidFill>
          </c:spPr>
          <c:invertIfNegative val="0"/>
          <c:dLbls>
            <c:txPr>
              <a:bodyPr/>
              <a:lstStyle/>
              <a:p>
                <a:pPr>
                  <a:defRPr sz="1400"/>
                </a:pPr>
                <a:endParaRPr lang="en-US"/>
              </a:p>
            </c:txPr>
            <c:showLegendKey val="0"/>
            <c:showVal val="1"/>
            <c:showCatName val="0"/>
            <c:showSerName val="0"/>
            <c:showPercent val="0"/>
            <c:showBubbleSize val="0"/>
            <c:showLeaderLines val="0"/>
          </c:dLbls>
          <c:errBars>
            <c:errBarType val="both"/>
            <c:errValType val="stdErr"/>
            <c:noEndCap val="0"/>
          </c:errBars>
          <c:cat>
            <c:strRef>
              <c:f>Sheet1!$A$2:$A$4</c:f>
              <c:strCache>
                <c:ptCount val="3"/>
                <c:pt idx="0">
                  <c:v>Israel</c:v>
                </c:pt>
                <c:pt idx="1">
                  <c:v>U.S.A</c:v>
                </c:pt>
                <c:pt idx="2">
                  <c:v>China</c:v>
                </c:pt>
              </c:strCache>
            </c:strRef>
          </c:cat>
          <c:val>
            <c:numRef>
              <c:f>Sheet1!$D$2:$D$4</c:f>
              <c:numCache>
                <c:formatCode>General</c:formatCode>
                <c:ptCount val="3"/>
                <c:pt idx="0">
                  <c:v>239.7</c:v>
                </c:pt>
                <c:pt idx="1">
                  <c:v>226.76</c:v>
                </c:pt>
                <c:pt idx="2">
                  <c:v>254.66</c:v>
                </c:pt>
              </c:numCache>
            </c:numRef>
          </c:val>
        </c:ser>
        <c:dLbls>
          <c:showLegendKey val="0"/>
          <c:showVal val="1"/>
          <c:showCatName val="0"/>
          <c:showSerName val="0"/>
          <c:showPercent val="0"/>
          <c:showBubbleSize val="0"/>
        </c:dLbls>
        <c:gapWidth val="75"/>
        <c:axId val="160382976"/>
        <c:axId val="534195584"/>
      </c:barChart>
      <c:catAx>
        <c:axId val="160382976"/>
        <c:scaling>
          <c:orientation val="minMax"/>
        </c:scaling>
        <c:delete val="0"/>
        <c:axPos val="b"/>
        <c:majorTickMark val="none"/>
        <c:minorTickMark val="none"/>
        <c:tickLblPos val="nextTo"/>
        <c:crossAx val="534195584"/>
        <c:crosses val="autoZero"/>
        <c:auto val="1"/>
        <c:lblAlgn val="ctr"/>
        <c:lblOffset val="100"/>
        <c:noMultiLvlLbl val="0"/>
      </c:catAx>
      <c:valAx>
        <c:axId val="534195584"/>
        <c:scaling>
          <c:orientation val="minMax"/>
        </c:scaling>
        <c:delete val="0"/>
        <c:axPos val="l"/>
        <c:numFmt formatCode="General" sourceLinked="1"/>
        <c:majorTickMark val="none"/>
        <c:minorTickMark val="none"/>
        <c:tickLblPos val="nextTo"/>
        <c:crossAx val="160382976"/>
        <c:crosses val="autoZero"/>
        <c:crossBetween val="between"/>
      </c:valAx>
    </c:plotArea>
    <c:legend>
      <c:legendPos val="b"/>
      <c:overlay val="0"/>
      <c:txPr>
        <a:bodyPr/>
        <a:lstStyle/>
        <a:p>
          <a:pPr>
            <a:defRPr sz="16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Sheet1!$F$163</c:f>
              <c:strCache>
                <c:ptCount val="1"/>
                <c:pt idx="0">
                  <c:v>Average usage</c:v>
                </c:pt>
              </c:strCache>
            </c:strRef>
          </c:tx>
          <c:invertIfNegative val="0"/>
          <c:errBars>
            <c:errBarType val="both"/>
            <c:errValType val="cust"/>
            <c:noEndCap val="0"/>
            <c:plus>
              <c:numRef>
                <c:f>Sheet1!$A$164:$E$164</c:f>
                <c:numCache>
                  <c:formatCode>General</c:formatCode>
                  <c:ptCount val="5"/>
                  <c:pt idx="0">
                    <c:v>0.2</c:v>
                  </c:pt>
                  <c:pt idx="1">
                    <c:v>0.03</c:v>
                  </c:pt>
                  <c:pt idx="2">
                    <c:v>0.25</c:v>
                  </c:pt>
                  <c:pt idx="3">
                    <c:v>0.27</c:v>
                  </c:pt>
                  <c:pt idx="4">
                    <c:v>0.1</c:v>
                  </c:pt>
                </c:numCache>
              </c:numRef>
            </c:plus>
            <c:minus>
              <c:numRef>
                <c:f>Sheet1!$A$164:$E$164</c:f>
                <c:numCache>
                  <c:formatCode>General</c:formatCode>
                  <c:ptCount val="5"/>
                  <c:pt idx="0">
                    <c:v>0.2</c:v>
                  </c:pt>
                  <c:pt idx="1">
                    <c:v>0.03</c:v>
                  </c:pt>
                  <c:pt idx="2">
                    <c:v>0.25</c:v>
                  </c:pt>
                  <c:pt idx="3">
                    <c:v>0.27</c:v>
                  </c:pt>
                  <c:pt idx="4">
                    <c:v>0.1</c:v>
                  </c:pt>
                </c:numCache>
              </c:numRef>
            </c:minus>
          </c:errBars>
          <c:cat>
            <c:strRef>
              <c:f>Sheet1!$A$162:$E$162</c:f>
              <c:strCache>
                <c:ptCount val="5"/>
                <c:pt idx="0">
                  <c:v>Prediction+Relavent</c:v>
                </c:pt>
                <c:pt idx="1">
                  <c:v>Weakly related</c:v>
                </c:pt>
                <c:pt idx="2">
                  <c:v>Relevant</c:v>
                </c:pt>
                <c:pt idx="3">
                  <c:v>Prediction</c:v>
                </c:pt>
                <c:pt idx="4">
                  <c:v>Random</c:v>
                </c:pt>
              </c:strCache>
            </c:strRef>
          </c:cat>
          <c:val>
            <c:numRef>
              <c:f>Sheet1!$A$163:$E$163</c:f>
              <c:numCache>
                <c:formatCode>0%</c:formatCode>
                <c:ptCount val="5"/>
                <c:pt idx="0" formatCode="General">
                  <c:v>0.62</c:v>
                </c:pt>
                <c:pt idx="1">
                  <c:v>0.03</c:v>
                </c:pt>
                <c:pt idx="2" formatCode="General">
                  <c:v>0.45</c:v>
                </c:pt>
                <c:pt idx="3" formatCode="General">
                  <c:v>0.27</c:v>
                </c:pt>
                <c:pt idx="4" formatCode="General">
                  <c:v>0.1</c:v>
                </c:pt>
              </c:numCache>
            </c:numRef>
          </c:val>
        </c:ser>
        <c:dLbls>
          <c:showLegendKey val="0"/>
          <c:showVal val="0"/>
          <c:showCatName val="0"/>
          <c:showSerName val="0"/>
          <c:showPercent val="0"/>
          <c:showBubbleSize val="0"/>
        </c:dLbls>
        <c:gapWidth val="150"/>
        <c:axId val="88425984"/>
        <c:axId val="275805248"/>
      </c:barChart>
      <c:catAx>
        <c:axId val="88425984"/>
        <c:scaling>
          <c:orientation val="maxMin"/>
        </c:scaling>
        <c:delete val="0"/>
        <c:axPos val="b"/>
        <c:numFmt formatCode="General" sourceLinked="1"/>
        <c:majorTickMark val="out"/>
        <c:minorTickMark val="none"/>
        <c:tickLblPos val="nextTo"/>
        <c:crossAx val="275805248"/>
        <c:crosses val="autoZero"/>
        <c:auto val="1"/>
        <c:lblAlgn val="ctr"/>
        <c:lblOffset val="100"/>
        <c:noMultiLvlLbl val="0"/>
      </c:catAx>
      <c:valAx>
        <c:axId val="275805248"/>
        <c:scaling>
          <c:orientation val="minMax"/>
        </c:scaling>
        <c:delete val="0"/>
        <c:axPos val="r"/>
        <c:majorGridlines/>
        <c:numFmt formatCode="General" sourceLinked="1"/>
        <c:majorTickMark val="out"/>
        <c:minorTickMark val="none"/>
        <c:tickLblPos val="nextTo"/>
        <c:crossAx val="88425984"/>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overlay val="0"/>
    </c:title>
    <c:autoTitleDeleted val="0"/>
    <c:plotArea>
      <c:layout/>
      <c:barChart>
        <c:barDir val="col"/>
        <c:grouping val="clustered"/>
        <c:varyColors val="0"/>
        <c:ser>
          <c:idx val="0"/>
          <c:order val="0"/>
          <c:tx>
            <c:v>Satisfaction</c:v>
          </c:tx>
          <c:invertIfNegative val="0"/>
          <c:errBars>
            <c:errBarType val="both"/>
            <c:errValType val="cust"/>
            <c:noEndCap val="0"/>
            <c:plus>
              <c:numRef>
                <c:f>Sheet1!$AG$177:$AG$181</c:f>
                <c:numCache>
                  <c:formatCode>General</c:formatCode>
                  <c:ptCount val="5"/>
                  <c:pt idx="0">
                    <c:v>0.43723731609760336</c:v>
                  </c:pt>
                  <c:pt idx="1">
                    <c:v>0.51639777949432231</c:v>
                  </c:pt>
                  <c:pt idx="2">
                    <c:v>0.41403933560541306</c:v>
                  </c:pt>
                  <c:pt idx="3">
                    <c:v>0.60024504799878098</c:v>
                  </c:pt>
                  <c:pt idx="4">
                    <c:v>0.62</c:v>
                  </c:pt>
                </c:numCache>
              </c:numRef>
            </c:plus>
            <c:minus>
              <c:numRef>
                <c:f>Sheet1!$AG$177:$AG$181</c:f>
                <c:numCache>
                  <c:formatCode>General</c:formatCode>
                  <c:ptCount val="5"/>
                  <c:pt idx="0">
                    <c:v>0.43723731609760336</c:v>
                  </c:pt>
                  <c:pt idx="1">
                    <c:v>0.51639777949432231</c:v>
                  </c:pt>
                  <c:pt idx="2">
                    <c:v>0.41403933560541306</c:v>
                  </c:pt>
                  <c:pt idx="3">
                    <c:v>0.60024504799878098</c:v>
                  </c:pt>
                  <c:pt idx="4">
                    <c:v>0.62</c:v>
                  </c:pt>
                </c:numCache>
              </c:numRef>
            </c:minus>
          </c:errBars>
          <c:cat>
            <c:strRef>
              <c:f>Sheet1!$A$162:$E$162</c:f>
              <c:strCache>
                <c:ptCount val="5"/>
                <c:pt idx="0">
                  <c:v>Prediction+Relavent</c:v>
                </c:pt>
                <c:pt idx="1">
                  <c:v>Weakly related</c:v>
                </c:pt>
                <c:pt idx="2">
                  <c:v>Relevant</c:v>
                </c:pt>
                <c:pt idx="3">
                  <c:v>Prediction</c:v>
                </c:pt>
                <c:pt idx="4">
                  <c:v>Random</c:v>
                </c:pt>
              </c:strCache>
            </c:strRef>
          </c:cat>
          <c:val>
            <c:numRef>
              <c:f>(Sheet1!$AC$168,Sheet1!$AD$169,Sheet1!$AE$170,Sheet1!$AF$171,Sheet1!$AG$172)</c:f>
              <c:numCache>
                <c:formatCode>0.00</c:formatCode>
                <c:ptCount val="5"/>
                <c:pt idx="0">
                  <c:v>8.4705882352941178</c:v>
                </c:pt>
                <c:pt idx="1">
                  <c:v>6.8</c:v>
                </c:pt>
                <c:pt idx="2">
                  <c:v>7.6</c:v>
                </c:pt>
                <c:pt idx="3">
                  <c:v>7.7647058823529411</c:v>
                </c:pt>
                <c:pt idx="4" formatCode="General">
                  <c:v>7</c:v>
                </c:pt>
              </c:numCache>
            </c:numRef>
          </c:val>
        </c:ser>
        <c:dLbls>
          <c:showLegendKey val="0"/>
          <c:showVal val="0"/>
          <c:showCatName val="0"/>
          <c:showSerName val="0"/>
          <c:showPercent val="0"/>
          <c:showBubbleSize val="0"/>
        </c:dLbls>
        <c:gapWidth val="150"/>
        <c:axId val="84691456"/>
        <c:axId val="275870208"/>
      </c:barChart>
      <c:catAx>
        <c:axId val="84691456"/>
        <c:scaling>
          <c:orientation val="maxMin"/>
        </c:scaling>
        <c:delete val="0"/>
        <c:axPos val="b"/>
        <c:numFmt formatCode="General" sourceLinked="1"/>
        <c:majorTickMark val="out"/>
        <c:minorTickMark val="none"/>
        <c:tickLblPos val="nextTo"/>
        <c:crossAx val="275870208"/>
        <c:crosses val="autoZero"/>
        <c:auto val="1"/>
        <c:lblAlgn val="ctr"/>
        <c:lblOffset val="100"/>
        <c:noMultiLvlLbl val="0"/>
      </c:catAx>
      <c:valAx>
        <c:axId val="275870208"/>
        <c:scaling>
          <c:orientation val="minMax"/>
          <c:min val="5"/>
        </c:scaling>
        <c:delete val="0"/>
        <c:axPos val="r"/>
        <c:majorGridlines/>
        <c:numFmt formatCode="0.00" sourceLinked="1"/>
        <c:majorTickMark val="out"/>
        <c:minorTickMark val="none"/>
        <c:tickLblPos val="nextTo"/>
        <c:crossAx val="84691456"/>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B4A56978-5780-4B42-95D0-BCAE2E90AF2B}" type="datetimeFigureOut">
              <a:rPr lang="he-IL" smtClean="0"/>
              <a:t>י"ז/סיון/תשע"ה</a:t>
            </a:fld>
            <a:endParaRPr lang="he-IL"/>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13229473-05EC-4EB5-9340-D43BE733AFFB}" type="slidenum">
              <a:rPr lang="he-IL" smtClean="0"/>
              <a:t>‹#›</a:t>
            </a:fld>
            <a:endParaRPr lang="he-IL"/>
          </a:p>
        </p:txBody>
      </p:sp>
    </p:spTree>
    <p:extLst>
      <p:ext uri="{BB962C8B-B14F-4D97-AF65-F5344CB8AC3E}">
        <p14:creationId xmlns:p14="http://schemas.microsoft.com/office/powerpoint/2010/main" val="4041988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F52CC69-797E-43F4-877B-3369480CFA67}" type="datetimeFigureOut">
              <a:rPr lang="en-US"/>
              <a:pPr>
                <a:defRPr/>
              </a:pPr>
              <a:t>6/4/2015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5EDC9312-C8AA-4893-8B68-67CCE22049FE}" type="slidenum">
              <a:rPr lang="he-IL"/>
              <a:pPr/>
              <a:t>‹#›</a:t>
            </a:fld>
            <a:endParaRPr lang="en-US"/>
          </a:p>
        </p:txBody>
      </p:sp>
    </p:spTree>
    <p:extLst>
      <p:ext uri="{BB962C8B-B14F-4D97-AF65-F5344CB8AC3E}">
        <p14:creationId xmlns:p14="http://schemas.microsoft.com/office/powerpoint/2010/main" val="1071749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DC9312-C8AA-4893-8B68-67CCE22049FE}" type="slidenum">
              <a:rPr lang="he-IL" smtClean="0"/>
              <a:pPr/>
              <a:t>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smtClean="0">
                <a:latin typeface="Arial" charset="0"/>
                <a:ea typeface="ＭＳ Ｐゴシック" charset="-128"/>
              </a:rPr>
              <a:t>Decisions for PAL are represented by decision nodes (gray rectangles).</a:t>
            </a:r>
            <a:br>
              <a:rPr lang="en-US" smtClean="0">
                <a:latin typeface="Arial" charset="0"/>
                <a:ea typeface="ＭＳ Ｐゴシック" charset="-128"/>
              </a:rPr>
            </a:br>
            <a:r>
              <a:rPr lang="en-US" smtClean="0">
                <a:latin typeface="Arial" charset="0"/>
                <a:ea typeface="ＭＳ Ｐゴシック" charset="-128"/>
              </a:rPr>
              <a:t>Dashed edges represent information that is used to update the state at each round.</a:t>
            </a:r>
            <a:endParaRPr lang="he-IL" smtClean="0">
              <a:latin typeface="Arial" charset="0"/>
              <a:ea typeface="ＭＳ Ｐゴシック" charset="-128"/>
            </a:endParaRPr>
          </a:p>
          <a:p>
            <a:endParaRPr lang="he-IL" smtClean="0">
              <a:latin typeface="Arial"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261D5E4F-9BD4-421E-AB69-AB61AF326923}" type="slidenum">
              <a:rPr lang="he-IL" smtClean="0">
                <a:ea typeface="ＭＳ Ｐゴシック" charset="-128"/>
              </a:rPr>
              <a:pPr/>
              <a:t>30</a:t>
            </a:fld>
            <a:endParaRPr lang="en-US" smtClean="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p:sp>
      <p:sp>
        <p:nvSpPr>
          <p:cNvPr id="20483" name="Rectangle 3"/>
          <p:cNvSpPr txBox="1">
            <a:spLocks noGrp="1" noChangeArrowheads="1"/>
          </p:cNvSpPr>
          <p:nvPr>
            <p:ph type="body" idx="1"/>
          </p:nvPr>
        </p:nvSpPr>
        <p:spPr>
          <a:noFill/>
          <a:ln/>
        </p:spPr>
        <p:txBody>
          <a:bodyPr/>
          <a:lstStyle/>
          <a:p>
            <a:endParaRPr lang="en-US" baseline="0" dirty="0" smtClean="0">
              <a:latin typeface="Times" pitchFamily="18" charset="0"/>
            </a:endParaRPr>
          </a:p>
          <a:p>
            <a:endParaRPr lang="en-US" dirty="0" smtClean="0">
              <a:latin typeface="Times"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r>
              <a:rPr lang="en-US" dirty="0" smtClean="0"/>
              <a:t>P=3/13 ; q=3/5</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applications have changed the</a:t>
            </a:r>
            <a:r>
              <a:rPr lang="en-US" baseline="0" dirty="0" smtClean="0"/>
              <a:t> way these agencies operate</a:t>
            </a:r>
            <a:endParaRPr lang="en-US" dirty="0"/>
          </a:p>
        </p:txBody>
      </p:sp>
      <p:sp>
        <p:nvSpPr>
          <p:cNvPr id="4" name="Slide Number Placeholder 3"/>
          <p:cNvSpPr>
            <a:spLocks noGrp="1"/>
          </p:cNvSpPr>
          <p:nvPr>
            <p:ph type="sldNum" sz="quarter" idx="10"/>
          </p:nvPr>
        </p:nvSpPr>
        <p:spPr/>
        <p:txBody>
          <a:bodyPr/>
          <a:lstStyle/>
          <a:p>
            <a:fld id="{CD689BAA-1792-4648-98AA-5E10A8CFB859}" type="slidenum">
              <a:rPr lang="en-US" smtClean="0"/>
              <a:t>46</a:t>
            </a:fld>
            <a:endParaRPr lang="en-US"/>
          </a:p>
        </p:txBody>
      </p:sp>
    </p:spTree>
    <p:extLst>
      <p:ext uri="{BB962C8B-B14F-4D97-AF65-F5344CB8AC3E}">
        <p14:creationId xmlns:p14="http://schemas.microsoft.com/office/powerpoint/2010/main" val="3766603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SSGs, there is a rational defender attempting</a:t>
            </a:r>
            <a:r>
              <a:rPr lang="en-US" baseline="0" dirty="0" smtClean="0"/>
              <a:t> to optimally allocate her limited resources to protect a set of important targets and an adversary who tries to attack one of such targets. The key assumption of SSGs is that the defender has to commit to a strategy first and the adversary can observe that strategy and make his decision of attacking based on his observation. In this study, the adversary will respond non-optimally or </a:t>
            </a:r>
            <a:r>
              <a:rPr lang="en-US" baseline="0" dirty="0" err="1" smtClean="0"/>
              <a:t>boundedly</a:t>
            </a:r>
            <a:r>
              <a:rPr lang="en-US" baseline="0" dirty="0" smtClean="0"/>
              <a:t>-rational.</a:t>
            </a:r>
          </a:p>
          <a:p>
            <a:endParaRPr lang="en-US" baseline="0" dirty="0" smtClean="0"/>
          </a:p>
          <a:p>
            <a:r>
              <a:rPr lang="en-US" baseline="0" dirty="0" smtClean="0"/>
              <a:t>The SSGs can be represented as the follows: The payoffs for the defender and adversary depends on which target is attacked and whether  that target is protected by the defender or not. For example, if the adversary attacks target t, he will receive a reward </a:t>
            </a:r>
            <a:r>
              <a:rPr lang="en-US" baseline="0" dirty="0" err="1" smtClean="0"/>
              <a:t>R_t^a</a:t>
            </a:r>
            <a:r>
              <a:rPr lang="en-US" baseline="0" dirty="0" smtClean="0"/>
              <a:t> if the defender is not protecting that target, otherwise, he will receive a penalty </a:t>
            </a:r>
            <a:r>
              <a:rPr lang="en-US" baseline="0" dirty="0" err="1" smtClean="0"/>
              <a:t>P_t^a</a:t>
            </a:r>
            <a:r>
              <a:rPr lang="en-US" baseline="0" dirty="0" smtClean="0"/>
              <a:t>. Conversely, the defender will receive a penalty </a:t>
            </a:r>
            <a:r>
              <a:rPr lang="en-US" baseline="0" dirty="0" err="1" smtClean="0"/>
              <a:t>P_t^d</a:t>
            </a:r>
            <a:r>
              <a:rPr lang="en-US" baseline="0" dirty="0" smtClean="0"/>
              <a:t> in the formal case and a reward </a:t>
            </a:r>
            <a:r>
              <a:rPr lang="en-US" baseline="0" dirty="0" err="1" smtClean="0"/>
              <a:t>R_t^d</a:t>
            </a:r>
            <a:r>
              <a:rPr lang="en-US" baseline="0" dirty="0" smtClean="0"/>
              <a:t> in the latter case. </a:t>
            </a:r>
          </a:p>
          <a:p>
            <a:endParaRPr lang="en-US" baseline="0" dirty="0" smtClean="0"/>
          </a:p>
          <a:p>
            <a:pPr defTabSz="431793">
              <a:buClr>
                <a:srgbClr val="000000"/>
              </a:buClr>
              <a:buSzPct val="100000"/>
              <a:defRPr/>
            </a:pPr>
            <a:r>
              <a:rPr lang="en-US" baseline="0" dirty="0" smtClean="0"/>
              <a:t>In our experimental settings, we assume that the adversary has the full observation about the defender strategy. Specifically, each human subject who act as an adversary in our experiments can observe the security game as shown in the figure on the right hand side. Thus, in each game, the adversary can observe the defender’s strategy in terms of her coverage probability at each target, the reward and penalty of both the defender and the adversary. The adversary will make decision of which target to attack based on this observation. For example, as shown in the figure, the defender’s coverage probability at target 8 is 50%. If the adversary attacks this target, he will receive a reward 4 points if the defender is not protecting this target, otherwise, he will receive a penalty -3.</a:t>
            </a:r>
          </a:p>
          <a:p>
            <a:endParaRPr lang="en-US" dirty="0"/>
          </a:p>
        </p:txBody>
      </p:sp>
    </p:spTree>
    <p:extLst>
      <p:ext uri="{BB962C8B-B14F-4D97-AF65-F5344CB8AC3E}">
        <p14:creationId xmlns:p14="http://schemas.microsoft.com/office/powerpoint/2010/main" val="1708130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r>
              <a:rPr lang="en-US" dirty="0" smtClean="0"/>
              <a:t>Semantic independent</a:t>
            </a:r>
            <a:endParaRPr lang="he-IL" dirty="0"/>
          </a:p>
        </p:txBody>
      </p:sp>
      <p:sp>
        <p:nvSpPr>
          <p:cNvPr id="4" name="מציין מיקום של מספר שקופית 3"/>
          <p:cNvSpPr>
            <a:spLocks noGrp="1"/>
          </p:cNvSpPr>
          <p:nvPr>
            <p:ph type="sldNum" sz="quarter" idx="10"/>
          </p:nvPr>
        </p:nvSpPr>
        <p:spPr/>
        <p:txBody>
          <a:bodyPr/>
          <a:lstStyle/>
          <a:p>
            <a:fld id="{078B0663-D942-4AE2-AB3C-9BED7B9FB155}" type="slidenum">
              <a:rPr lang="he-IL" smtClean="0"/>
              <a:pPr/>
              <a:t>49</a:t>
            </a:fld>
            <a:endParaRPr lang="he-I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כשהתחלתי</a:t>
            </a:r>
            <a:r>
              <a:rPr lang="he-IL" baseline="0" dirty="0" smtClean="0"/>
              <a:t> את המחקר מאד הייתי נלהב מהתיאוריה, ורציתי לעשות עבודה פורמלית. קראתי המוני מאמרים – </a:t>
            </a:r>
          </a:p>
          <a:p>
            <a:r>
              <a:rPr lang="he-IL" baseline="0" dirty="0" smtClean="0"/>
              <a:t>אתם יודעים כמה יש שם.</a:t>
            </a:r>
          </a:p>
          <a:p>
            <a:r>
              <a:rPr lang="he-IL" baseline="0" dirty="0" smtClean="0"/>
              <a:t>האמנתי שמהתיאוריה יצאו היכולות לסוכנים, </a:t>
            </a:r>
            <a:r>
              <a:rPr lang="he-IL" baseline="0" dirty="0" err="1" smtClean="0"/>
              <a:t>ולצערינו</a:t>
            </a:r>
            <a:r>
              <a:rPr lang="he-IL" baseline="0" dirty="0" smtClean="0"/>
              <a:t> אנשים לא מדיינים כך.</a:t>
            </a:r>
          </a:p>
          <a:p>
            <a:r>
              <a:rPr lang="he-IL" baseline="0" dirty="0" smtClean="0"/>
              <a:t>לפני שהתחלתי לבנות את הסוכנים הייתי חכם מספיק לעשות ניסוי וגיליתי שיש בעיה.</a:t>
            </a:r>
          </a:p>
          <a:p>
            <a:endParaRPr lang="he-IL" dirty="0" smtClean="0"/>
          </a:p>
          <a:p>
            <a:r>
              <a:rPr lang="he-IL" dirty="0" smtClean="0"/>
              <a:t>הניסוי הראשון היה מלאכותי, ושם אנשים לא דיינו הגיוני. חשבנו</a:t>
            </a:r>
            <a:r>
              <a:rPr lang="he-IL" baseline="0" dirty="0" smtClean="0"/>
              <a:t> שאולי זה בגלל המצבים המלאכותיים. </a:t>
            </a:r>
          </a:p>
          <a:p>
            <a:r>
              <a:rPr lang="he-IL" baseline="0" dirty="0" smtClean="0"/>
              <a:t>אז ניסינו בשיחות </a:t>
            </a:r>
            <a:r>
              <a:rPr lang="he-IL" baseline="0" dirty="0" err="1" smtClean="0"/>
              <a:t>מתומללות</a:t>
            </a:r>
            <a:r>
              <a:rPr lang="he-IL" baseline="0" dirty="0" smtClean="0"/>
              <a:t> – וגם בהן זה לא עבד, </a:t>
            </a:r>
            <a:r>
              <a:rPr lang="he-IL" baseline="0" dirty="0" err="1" smtClean="0"/>
              <a:t>התיאויה</a:t>
            </a:r>
            <a:r>
              <a:rPr lang="he-IL" baseline="0" dirty="0" smtClean="0"/>
              <a:t> הסבירה מעט מאד.</a:t>
            </a:r>
          </a:p>
          <a:p>
            <a:r>
              <a:rPr lang="he-IL" baseline="0" dirty="0" smtClean="0"/>
              <a:t>(לא להיכנס לפרטים </a:t>
            </a:r>
            <a:r>
              <a:rPr lang="he-IL" baseline="0" dirty="0" err="1" smtClean="0"/>
              <a:t>טכנים</a:t>
            </a:r>
            <a:r>
              <a:rPr lang="he-IL" baseline="0" dirty="0" smtClean="0"/>
              <a:t> – מה בדקנו)</a:t>
            </a:r>
          </a:p>
          <a:p>
            <a:endParaRPr lang="he-IL" baseline="0" dirty="0" smtClean="0"/>
          </a:p>
          <a:p>
            <a:r>
              <a:rPr lang="he-IL" baseline="0" dirty="0" smtClean="0"/>
              <a:t>רצינו להשתמש בלמידת מכונה, ורצינו לבדוק האם אפשר לשלב את ארגומנטציה בפרדיקציה</a:t>
            </a:r>
            <a:endParaRPr lang="en-US" baseline="0" dirty="0" smtClean="0"/>
          </a:p>
          <a:p>
            <a:pPr marL="228600" indent="-228600">
              <a:buAutoNum type="arabicPeriod"/>
            </a:pPr>
            <a:r>
              <a:rPr lang="he-IL" baseline="0" dirty="0" smtClean="0"/>
              <a:t>השתמשנו במבנה של המודל – המודל הפורמלי לסוכן</a:t>
            </a:r>
          </a:p>
          <a:p>
            <a:pPr marL="228600" indent="-228600">
              <a:buAutoNum type="arabicPeriod"/>
            </a:pPr>
            <a:r>
              <a:rPr lang="he-IL" baseline="0" dirty="0" smtClean="0"/>
              <a:t>התיאוריה לא עזרה לי להסביר, אבל כן מהווה את הבסיס למודל של הסוכן </a:t>
            </a:r>
            <a:r>
              <a:rPr lang="he-IL" baseline="0" dirty="0" err="1" smtClean="0"/>
              <a:t>ולפוליסי</a:t>
            </a:r>
            <a:r>
              <a:rPr lang="he-IL" baseline="0" dirty="0" smtClean="0"/>
              <a:t>. בנוסף השתמשנו בחישובים </a:t>
            </a:r>
            <a:r>
              <a:rPr lang="he-IL" baseline="0" dirty="0" err="1" smtClean="0"/>
              <a:t>מתירואיה</a:t>
            </a:r>
            <a:r>
              <a:rPr lang="he-IL" baseline="0" dirty="0" smtClean="0"/>
              <a:t> </a:t>
            </a:r>
            <a:r>
              <a:rPr lang="he-IL" baseline="0" dirty="0" err="1" smtClean="0"/>
              <a:t>בפיצרים</a:t>
            </a:r>
            <a:endParaRPr lang="he-IL" baseline="0" dirty="0" smtClean="0"/>
          </a:p>
          <a:p>
            <a:pPr marL="228600" indent="-228600">
              <a:buAutoNum type="arabicPeriod"/>
            </a:pPr>
            <a:endParaRPr lang="he-IL" baseline="0" dirty="0" smtClean="0"/>
          </a:p>
          <a:p>
            <a:pPr marL="0" indent="0">
              <a:buNone/>
            </a:pPr>
            <a:r>
              <a:rPr lang="he-IL" baseline="0" dirty="0" smtClean="0"/>
              <a:t>להראות את הדוגמא</a:t>
            </a:r>
          </a:p>
        </p:txBody>
      </p:sp>
      <p:sp>
        <p:nvSpPr>
          <p:cNvPr id="4" name="Slide Number Placeholder 3"/>
          <p:cNvSpPr>
            <a:spLocks noGrp="1"/>
          </p:cNvSpPr>
          <p:nvPr>
            <p:ph type="sldNum" sz="quarter" idx="10"/>
          </p:nvPr>
        </p:nvSpPr>
        <p:spPr/>
        <p:txBody>
          <a:bodyPr/>
          <a:lstStyle/>
          <a:p>
            <a:fld id="{5EDC9312-C8AA-4893-8B68-67CCE22049FE}" type="slidenum">
              <a:rPr lang="he-IL" smtClean="0"/>
              <a:pPr/>
              <a:t>51</a:t>
            </a:fld>
            <a:endParaRPr lang="en-US"/>
          </a:p>
        </p:txBody>
      </p:sp>
    </p:spTree>
    <p:extLst>
      <p:ext uri="{BB962C8B-B14F-4D97-AF65-F5344CB8AC3E}">
        <p14:creationId xmlns:p14="http://schemas.microsoft.com/office/powerpoint/2010/main" val="4171001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take a loan </a:t>
            </a:r>
          </a:p>
          <a:p>
            <a:r>
              <a:rPr lang="en-US" dirty="0" smtClean="0"/>
              <a:t>Loans from the bank</a:t>
            </a:r>
            <a:r>
              <a:rPr lang="en-US" baseline="0" dirty="0" smtClean="0"/>
              <a:t> has a high interest so it is not a good idea. 0 of the leaves;  Take a loan - -0.33 </a:t>
            </a:r>
            <a:endParaRPr lang="en-US" dirty="0"/>
          </a:p>
        </p:txBody>
      </p:sp>
      <p:sp>
        <p:nvSpPr>
          <p:cNvPr id="4" name="Slide Number Placeholder 3"/>
          <p:cNvSpPr>
            <a:spLocks noGrp="1"/>
          </p:cNvSpPr>
          <p:nvPr>
            <p:ph type="sldNum" sz="quarter" idx="10"/>
          </p:nvPr>
        </p:nvSpPr>
        <p:spPr/>
        <p:txBody>
          <a:bodyPr/>
          <a:lstStyle/>
          <a:p>
            <a:fld id="{5EDC9312-C8AA-4893-8B68-67CCE22049FE}" type="slidenum">
              <a:rPr lang="he-IL" smtClean="0"/>
              <a:pPr/>
              <a:t>53</a:t>
            </a:fld>
            <a:endParaRPr lang="en-US"/>
          </a:p>
        </p:txBody>
      </p:sp>
    </p:spTree>
    <p:extLst>
      <p:ext uri="{BB962C8B-B14F-4D97-AF65-F5344CB8AC3E}">
        <p14:creationId xmlns:p14="http://schemas.microsoft.com/office/powerpoint/2010/main" val="4722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topics</a:t>
            </a:r>
            <a:endParaRPr lang="en-US" dirty="0"/>
          </a:p>
        </p:txBody>
      </p:sp>
      <p:sp>
        <p:nvSpPr>
          <p:cNvPr id="4" name="Slide Number Placeholder 3"/>
          <p:cNvSpPr>
            <a:spLocks noGrp="1"/>
          </p:cNvSpPr>
          <p:nvPr>
            <p:ph type="sldNum" sz="quarter" idx="10"/>
          </p:nvPr>
        </p:nvSpPr>
        <p:spPr/>
        <p:txBody>
          <a:bodyPr/>
          <a:lstStyle/>
          <a:p>
            <a:fld id="{5EDC9312-C8AA-4893-8B68-67CCE22049FE}" type="slidenum">
              <a:rPr lang="he-IL" smtClean="0"/>
              <a:pPr/>
              <a:t>54</a:t>
            </a:fld>
            <a:endParaRPr lang="en-US"/>
          </a:p>
        </p:txBody>
      </p:sp>
    </p:spTree>
    <p:extLst>
      <p:ext uri="{BB962C8B-B14F-4D97-AF65-F5344CB8AC3E}">
        <p14:creationId xmlns:p14="http://schemas.microsoft.com/office/powerpoint/2010/main" val="1262715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72% accuracy if past decisions are available. </a:t>
            </a:r>
          </a:p>
          <a:p>
            <a:pPr algn="l" rtl="0"/>
            <a:r>
              <a:rPr lang="en-US" dirty="0" smtClean="0"/>
              <a:t>Random offers 25% accuracy. </a:t>
            </a:r>
          </a:p>
          <a:p>
            <a:pPr algn="l" rtl="0"/>
            <a:r>
              <a:rPr lang="en-US" dirty="0" smtClean="0"/>
              <a:t>Majority choice provided 42%.</a:t>
            </a:r>
          </a:p>
          <a:p>
            <a:pPr algn="l" rtl="0"/>
            <a:r>
              <a:rPr lang="en-US" dirty="0" smtClean="0"/>
              <a:t>The performance improves as more answers are available.</a:t>
            </a:r>
          </a:p>
          <a:p>
            <a:pPr algn="l" rtl="0"/>
            <a:endParaRPr lang="en-US" dirty="0" smtClean="0"/>
          </a:p>
          <a:p>
            <a:endParaRPr lang="he-IL" dirty="0"/>
          </a:p>
        </p:txBody>
      </p:sp>
      <p:sp>
        <p:nvSpPr>
          <p:cNvPr id="4" name="Slide Number Placeholder 3"/>
          <p:cNvSpPr>
            <a:spLocks noGrp="1"/>
          </p:cNvSpPr>
          <p:nvPr>
            <p:ph type="sldNum" sz="quarter" idx="10"/>
          </p:nvPr>
        </p:nvSpPr>
        <p:spPr/>
        <p:txBody>
          <a:bodyPr/>
          <a:lstStyle/>
          <a:p>
            <a:fld id="{5EDC9312-C8AA-4893-8B68-67CCE22049FE}" type="slidenum">
              <a:rPr lang="he-IL" smtClean="0"/>
              <a:pPr/>
              <a:t>57</a:t>
            </a:fld>
            <a:endParaRPr lang="en-US"/>
          </a:p>
        </p:txBody>
      </p:sp>
    </p:spTree>
    <p:extLst>
      <p:ext uri="{BB962C8B-B14F-4D97-AF65-F5344CB8AC3E}">
        <p14:creationId xmlns:p14="http://schemas.microsoft.com/office/powerpoint/2010/main" val="181636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קללת ריבוי המימדים</a:t>
            </a:r>
            <a:endParaRPr lang="en-US" dirty="0"/>
          </a:p>
        </p:txBody>
      </p:sp>
      <p:sp>
        <p:nvSpPr>
          <p:cNvPr id="4" name="Slide Number Placeholder 3"/>
          <p:cNvSpPr>
            <a:spLocks noGrp="1"/>
          </p:cNvSpPr>
          <p:nvPr>
            <p:ph type="sldNum" sz="quarter" idx="10"/>
          </p:nvPr>
        </p:nvSpPr>
        <p:spPr/>
        <p:txBody>
          <a:bodyPr/>
          <a:lstStyle/>
          <a:p>
            <a:pPr>
              <a:defRPr/>
            </a:pPr>
            <a:fld id="{EBBAD750-8A60-4358-8BEF-B3DA2A467AE7}" type="slidenum">
              <a:rPr lang="he-IL" smtClean="0"/>
              <a:pPr>
                <a:defRPr/>
              </a:pPr>
              <a:t>18</a:t>
            </a:fld>
            <a:endParaRPr lang="en-US"/>
          </a:p>
        </p:txBody>
      </p:sp>
    </p:spTree>
    <p:extLst>
      <p:ext uri="{BB962C8B-B14F-4D97-AF65-F5344CB8AC3E}">
        <p14:creationId xmlns:p14="http://schemas.microsoft.com/office/powerpoint/2010/main" val="280355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האם</a:t>
            </a:r>
            <a:r>
              <a:rPr lang="he-IL" baseline="0" dirty="0" smtClean="0"/>
              <a:t> מה שלמדנו על </a:t>
            </a:r>
            <a:r>
              <a:rPr lang="he-IL" baseline="0" dirty="0" err="1" smtClean="0"/>
              <a:t>הפיצרים</a:t>
            </a:r>
            <a:r>
              <a:rPr lang="he-IL" baseline="0" dirty="0" smtClean="0"/>
              <a:t> ועל </a:t>
            </a:r>
            <a:r>
              <a:rPr lang="he-IL" baseline="0" dirty="0" err="1" smtClean="0"/>
              <a:t>הפרדקציה</a:t>
            </a:r>
            <a:r>
              <a:rPr lang="he-IL" baseline="0" dirty="0" smtClean="0"/>
              <a:t>, האם זה יכול לעזור לנו לתת הצעות</a:t>
            </a:r>
            <a:endParaRPr lang="he-IL" dirty="0"/>
          </a:p>
        </p:txBody>
      </p:sp>
      <p:sp>
        <p:nvSpPr>
          <p:cNvPr id="4" name="Slide Number Placeholder 3"/>
          <p:cNvSpPr>
            <a:spLocks noGrp="1"/>
          </p:cNvSpPr>
          <p:nvPr>
            <p:ph type="sldNum" sz="quarter" idx="10"/>
          </p:nvPr>
        </p:nvSpPr>
        <p:spPr/>
        <p:txBody>
          <a:bodyPr/>
          <a:lstStyle/>
          <a:p>
            <a:fld id="{5EDC9312-C8AA-4893-8B68-67CCE22049FE}" type="slidenum">
              <a:rPr lang="he-IL" smtClean="0"/>
              <a:pPr/>
              <a:t>59</a:t>
            </a:fld>
            <a:endParaRPr lang="en-US"/>
          </a:p>
        </p:txBody>
      </p:sp>
    </p:spTree>
    <p:extLst>
      <p:ext uri="{BB962C8B-B14F-4D97-AF65-F5344CB8AC3E}">
        <p14:creationId xmlns:p14="http://schemas.microsoft.com/office/powerpoint/2010/main" val="2179962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הבדל לא </a:t>
            </a:r>
            <a:r>
              <a:rPr lang="he-IL" dirty="0" err="1" smtClean="0"/>
              <a:t>סגניפיקנט</a:t>
            </a:r>
            <a:r>
              <a:rPr lang="he-IL" dirty="0" smtClean="0"/>
              <a:t> בין </a:t>
            </a:r>
            <a:r>
              <a:rPr lang="he-IL" dirty="0" err="1" smtClean="0"/>
              <a:t>פרדיקציה+קרוב</a:t>
            </a:r>
            <a:r>
              <a:rPr lang="he-IL" dirty="0" smtClean="0"/>
              <a:t> לעומת רק קרוב</a:t>
            </a:r>
            <a:endParaRPr lang="he-IL" dirty="0"/>
          </a:p>
        </p:txBody>
      </p:sp>
      <p:sp>
        <p:nvSpPr>
          <p:cNvPr id="4" name="Slide Number Placeholder 3"/>
          <p:cNvSpPr>
            <a:spLocks noGrp="1"/>
          </p:cNvSpPr>
          <p:nvPr>
            <p:ph type="sldNum" sz="quarter" idx="10"/>
          </p:nvPr>
        </p:nvSpPr>
        <p:spPr/>
        <p:txBody>
          <a:bodyPr/>
          <a:lstStyle/>
          <a:p>
            <a:fld id="{5EDC9312-C8AA-4893-8B68-67CCE22049FE}" type="slidenum">
              <a:rPr lang="he-IL" smtClean="0"/>
              <a:pPr/>
              <a:t>61</a:t>
            </a:fld>
            <a:endParaRPr lang="en-US"/>
          </a:p>
        </p:txBody>
      </p:sp>
    </p:spTree>
    <p:extLst>
      <p:ext uri="{BB962C8B-B14F-4D97-AF65-F5344CB8AC3E}">
        <p14:creationId xmlns:p14="http://schemas.microsoft.com/office/powerpoint/2010/main" val="724227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Fun; advise to be sustainability</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algn="r" rtl="1"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algn="r" rtl="1"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algn="r" rtl="1"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algn="r" rtl="1"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FD2DCB1C-5F51-4CED-ADD8-8C055A0DBCE2}" type="slidenum">
              <a:rPr lang="he-IL" altLang="en-US" smtClean="0"/>
              <a:pPr eaLnBrk="1" hangingPunct="1">
                <a:spcBef>
                  <a:spcPct val="0"/>
                </a:spcBef>
              </a:pPr>
              <a:t>21</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1" y="4343323"/>
            <a:ext cx="5486309" cy="4037593"/>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fi-F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1" y="4343323"/>
            <a:ext cx="5486309" cy="4037593"/>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fi-F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1" y="4343323"/>
            <a:ext cx="5486309" cy="4037593"/>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fi-F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1" y="4343323"/>
            <a:ext cx="5486309" cy="4037593"/>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fi-F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1" y="4343323"/>
            <a:ext cx="5486309" cy="4037593"/>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fi-F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1"/>
          <p:cNvSpPr>
            <a:spLocks noGrp="1" noRot="1" noChangeAspect="1" noChangeArrowheads="1"/>
          </p:cNvSpPr>
          <p:nvPr>
            <p:ph type="sldImg"/>
          </p:nvPr>
        </p:nvSpPr>
        <p:spPr>
          <a:solidFill>
            <a:srgbClr val="FFFFFF"/>
          </a:solidFill>
          <a:ln/>
        </p:spPr>
      </p:sp>
      <p:sp>
        <p:nvSpPr>
          <p:cNvPr id="202755" name="Rectangle 2"/>
          <p:cNvSpPr>
            <a:spLocks noGrp="1" noChangeArrowheads="1"/>
          </p:cNvSpPr>
          <p:nvPr>
            <p:ph type="body" idx="1"/>
          </p:nvPr>
        </p:nvSpPr>
        <p:spPr>
          <a:noFill/>
          <a:ln/>
        </p:spPr>
        <p:txBody>
          <a:bodyPr/>
          <a:lstStyle/>
          <a:p>
            <a:pPr eaLnBrk="1" hangingPunct="1"/>
            <a:r>
              <a:rPr lang="en-US" sz="2200" smtClean="0">
                <a:latin typeface="Lucida Grande" pitchFamily="-111" charset="0"/>
                <a:sym typeface="Lucida Grande" pitchFamily="-111" charset="0"/>
              </a:rPr>
              <a:t>if I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Ariel Rosenfeld and Sarit Kraus , IAAI @ Ariel U, Israel. October 2014</a:t>
            </a:r>
            <a:endParaRPr lang="en-US"/>
          </a:p>
        </p:txBody>
      </p:sp>
      <p:sp>
        <p:nvSpPr>
          <p:cNvPr id="6" name="Slide Number Placeholder 5"/>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36828730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Ariel Rosenfeld and Sarit Kraus , IAAI @ Ariel U, Israel. October 2014</a:t>
            </a:r>
            <a:endParaRPr lang="en-US"/>
          </a:p>
        </p:txBody>
      </p:sp>
      <p:sp>
        <p:nvSpPr>
          <p:cNvPr id="6" name="Slide Number Placeholder 5"/>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4239369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Ariel Rosenfeld and Sarit Kraus , IAAI @ Ariel U, Israel. October 2014</a:t>
            </a:r>
            <a:endParaRPr lang="en-US"/>
          </a:p>
        </p:txBody>
      </p:sp>
      <p:sp>
        <p:nvSpPr>
          <p:cNvPr id="6" name="Slide Number Placeholder 5"/>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413476155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9" name="Footer Placeholder 18"/>
          <p:cNvSpPr>
            <a:spLocks noGrp="1"/>
          </p:cNvSpPr>
          <p:nvPr>
            <p:ph type="ftr" sz="quarter" idx="11"/>
          </p:nvPr>
        </p:nvSpPr>
        <p:spPr>
          <a:xfrm>
            <a:off x="533400" y="6356350"/>
            <a:ext cx="5486400" cy="365125"/>
          </a:xfrm>
          <a:prstGeom prst="rect">
            <a:avLst/>
          </a:prstGeom>
        </p:spPr>
        <p:txBody>
          <a:bodyPr/>
          <a:lstStyle/>
          <a:p>
            <a:pPr>
              <a:defRPr/>
            </a:pPr>
            <a:r>
              <a:rPr lang="en-US" smtClean="0"/>
              <a:t>Ariel Rosenfeld and Sarit Kraus , IAAI @ Ariel U, Israel. October 2014</a:t>
            </a:r>
            <a:endParaRPr lang="en-US" dirty="0"/>
          </a:p>
        </p:txBody>
      </p:sp>
      <p:sp>
        <p:nvSpPr>
          <p:cNvPr id="27" name="Slide Number Placeholder 26"/>
          <p:cNvSpPr>
            <a:spLocks noGrp="1"/>
          </p:cNvSpPr>
          <p:nvPr>
            <p:ph type="sldNum" sz="quarter" idx="12"/>
          </p:nvPr>
        </p:nvSpPr>
        <p:spPr/>
        <p:txBody>
          <a:bodyPr/>
          <a:lstStyle/>
          <a:p>
            <a:fld id="{9299FC37-8B9E-4D91-A886-6458AA2FFEC3}" type="slidenum">
              <a:rPr lang="he-IL" smtClean="0"/>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70976B79-0DD0-4D71-841F-0C38EA70C66A}" type="slidenum">
              <a:rPr lang="he-IL" smtClean="0"/>
              <a:pPr/>
              <a:t>‹#›</a:t>
            </a:fld>
            <a:endParaRPr lang="en-US"/>
          </a:p>
        </p:txBody>
      </p:sp>
      <p:pic>
        <p:nvPicPr>
          <p:cNvPr id="7" name="Picture 2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3779" y="-6804"/>
            <a:ext cx="1593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fld id="{A5054E4E-60AB-4158-A3B3-587A3E56C98C}" type="slidenum">
              <a:rPr lang="he-IL" smtClean="0"/>
              <a:pPr/>
              <a:t>‹#›</a:t>
            </a:fld>
            <a:endParaRPr lang="en-US"/>
          </a:p>
        </p:txBody>
      </p:sp>
      <p:pic>
        <p:nvPicPr>
          <p:cNvPr id="7" name="Picture 2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3800" y="0"/>
            <a:ext cx="1593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fld id="{2518A6EB-A327-42C3-8632-4F3C4C06ECCD}" type="slidenum">
              <a:rPr lang="he-IL" smtClean="0"/>
              <a:pPr/>
              <a:t>‹#›</a:t>
            </a:fld>
            <a:endParaRPr lang="en-US"/>
          </a:p>
        </p:txBody>
      </p:sp>
      <p:pic>
        <p:nvPicPr>
          <p:cNvPr id="8" name="Picture 2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3800" y="0"/>
            <a:ext cx="1593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a:xfrm>
            <a:off x="457200" y="6356350"/>
            <a:ext cx="5562600" cy="365125"/>
          </a:xfrm>
          <a:prstGeom prst="rect">
            <a:avLst/>
          </a:prstGeom>
        </p:spPr>
        <p:txBody>
          <a:bodyPr/>
          <a:lstStyle/>
          <a:p>
            <a:pPr>
              <a:defRPr/>
            </a:pPr>
            <a:r>
              <a:rPr lang="en-US" smtClean="0"/>
              <a:t>Ariel Rosenfeld and Sarit Kraus , IAAI @ Ariel U, Israel. October 2014</a:t>
            </a:r>
            <a:endParaRPr lang="en-US"/>
          </a:p>
        </p:txBody>
      </p:sp>
      <p:sp>
        <p:nvSpPr>
          <p:cNvPr id="9" name="Slide Number Placeholder 8"/>
          <p:cNvSpPr>
            <a:spLocks noGrp="1"/>
          </p:cNvSpPr>
          <p:nvPr>
            <p:ph type="sldNum" sz="quarter" idx="12"/>
          </p:nvPr>
        </p:nvSpPr>
        <p:spPr/>
        <p:txBody>
          <a:bodyPr/>
          <a:lstStyle/>
          <a:p>
            <a:fld id="{9CFB80CF-FA5F-494F-84D5-F071B3B25218}" type="slidenum">
              <a:rPr lang="he-IL" smtClean="0"/>
              <a:pPr/>
              <a:t>‹#›</a:t>
            </a:fld>
            <a:endParaRPr lang="en-US"/>
          </a:p>
        </p:txBody>
      </p:sp>
      <p:pic>
        <p:nvPicPr>
          <p:cNvPr id="10" name="Picture 2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3800" y="0"/>
            <a:ext cx="1593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5" name="Slide Number Placeholder 4"/>
          <p:cNvSpPr>
            <a:spLocks noGrp="1"/>
          </p:cNvSpPr>
          <p:nvPr>
            <p:ph type="sldNum" sz="quarter" idx="12"/>
          </p:nvPr>
        </p:nvSpPr>
        <p:spPr/>
        <p:txBody>
          <a:bodyPr/>
          <a:lstStyle/>
          <a:p>
            <a:fld id="{CC2F0B92-0978-4ECA-85EF-A83EE21CC228}" type="slidenum">
              <a:rPr lang="he-IL" smtClean="0"/>
              <a:pPr/>
              <a:t>‹#›</a:t>
            </a:fld>
            <a:endParaRPr lang="en-US"/>
          </a:p>
        </p:txBody>
      </p:sp>
      <p:pic>
        <p:nvPicPr>
          <p:cNvPr id="6" name="Picture 2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3800" y="0"/>
            <a:ext cx="1593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4" name="Slide Number Placeholder 3"/>
          <p:cNvSpPr>
            <a:spLocks noGrp="1"/>
          </p:cNvSpPr>
          <p:nvPr>
            <p:ph type="sldNum" sz="quarter" idx="12"/>
          </p:nvPr>
        </p:nvSpPr>
        <p:spPr/>
        <p:txBody>
          <a:bodyPr/>
          <a:lstStyle/>
          <a:p>
            <a:fld id="{6A1307F6-D9F1-4609-B42B-40F096E9813F}" type="slidenum">
              <a:rPr lang="he-IL" smtClean="0"/>
              <a:pPr/>
              <a:t>‹#›</a:t>
            </a:fld>
            <a:endParaRPr lang="en-US"/>
          </a:p>
        </p:txBody>
      </p:sp>
      <p:pic>
        <p:nvPicPr>
          <p:cNvPr id="5" name="Picture 2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3800" y="0"/>
            <a:ext cx="1593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fld id="{3309EF2A-AF2A-4BA2-88A4-0DE8CBD10AB4}" type="slidenum">
              <a:rPr lang="he-IL" smtClean="0"/>
              <a:pPr/>
              <a:t>‹#›</a:t>
            </a:fld>
            <a:endParaRPr lang="en-US"/>
          </a:p>
        </p:txBody>
      </p:sp>
      <p:pic>
        <p:nvPicPr>
          <p:cNvPr id="8" name="Picture 7" descr="MAS_Logo.JPG"/>
          <p:cNvPicPr>
            <a:picLocks noChangeAspect="1"/>
          </p:cNvPicPr>
          <p:nvPr userDrawn="1"/>
        </p:nvPicPr>
        <p:blipFill>
          <a:blip r:embed="rId2" cstate="print"/>
          <a:stretch>
            <a:fillRect/>
          </a:stretch>
        </p:blipFill>
        <p:spPr>
          <a:xfrm>
            <a:off x="0" y="6248400"/>
            <a:ext cx="1411301" cy="6096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Ariel Rosenfeld and Sarit Kraus , IAAI @ Ariel U, Israel. October 2014</a:t>
            </a:r>
            <a:endParaRPr lang="en-US"/>
          </a:p>
        </p:txBody>
      </p:sp>
      <p:sp>
        <p:nvSpPr>
          <p:cNvPr id="6" name="Slide Number Placeholder 5"/>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57682018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57200" y="6356350"/>
            <a:ext cx="5562600" cy="365125"/>
          </a:xfrm>
          <a:prstGeom prst="rect">
            <a:avLst/>
          </a:prstGeom>
        </p:spPr>
        <p:txBody>
          <a:bodyPr/>
          <a:lstStyle/>
          <a:p>
            <a:pPr>
              <a:defRPr/>
            </a:pPr>
            <a:r>
              <a:rPr lang="en-US" smtClean="0"/>
              <a:t>Ariel Rosenfeld and Sarit Kraus , IAAI @ Ariel U, Israel. October 2014</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83CF426-A172-4D6E-9EDA-AF44175448F5}" type="slidenum">
              <a:rPr lang="he-IL"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pic>
        <p:nvPicPr>
          <p:cNvPr id="13" name="Picture 2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3800" y="0"/>
            <a:ext cx="1593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fld id="{F4D9B7B9-5FB1-497D-AC97-3A2E1F9080D2}" type="slidenum">
              <a:rPr lang="he-IL" smtClean="0"/>
              <a:pPr/>
              <a:t>‹#›</a:t>
            </a:fld>
            <a:endParaRPr lang="en-US"/>
          </a:p>
        </p:txBody>
      </p:sp>
      <p:pic>
        <p:nvPicPr>
          <p:cNvPr id="7" name="Picture 2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3800" y="0"/>
            <a:ext cx="1593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fld id="{7C6EF1CB-8425-4103-9BBA-F1F60B99CA27}" type="slidenum">
              <a:rPr lang="he-IL"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438400" y="6453188"/>
            <a:ext cx="2130425" cy="26987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63ED7D9-7B99-4A26-8236-70A5061EBAFF}" type="slidenum">
              <a:rPr lang="he-IL" smtClean="0"/>
              <a:pPr>
                <a:defRPr/>
              </a:pPr>
              <a:t>‹#›</a:t>
            </a:fld>
            <a:endParaRPr lang="en-US"/>
          </a:p>
        </p:txBody>
      </p:sp>
    </p:spTree>
    <p:extLst>
      <p:ext uri="{BB962C8B-B14F-4D97-AF65-F5344CB8AC3E}">
        <p14:creationId xmlns:p14="http://schemas.microsoft.com/office/powerpoint/2010/main" val="18148202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650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844675"/>
            <a:ext cx="3986213" cy="4464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6813" y="1844675"/>
            <a:ext cx="3987800" cy="4464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fld id="{33C8C693-10EB-47EC-BFCA-1639BE933F5F}" type="datetime1">
              <a:rPr lang="en-US" smtClean="0"/>
              <a:pPr>
                <a:defRPr/>
              </a:pPr>
              <a:t>6/4/2015</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76900CC-13E8-4F0A-A063-781F3B51CFDB}" type="slidenum">
              <a:rPr lang="he-IL"/>
              <a:pPr>
                <a:defRPr/>
              </a:pPr>
              <a:t>‹#›</a:t>
            </a:fld>
            <a:endParaRPr lang="en-US"/>
          </a:p>
        </p:txBody>
      </p:sp>
    </p:spTree>
    <p:extLst>
      <p:ext uri="{BB962C8B-B14F-4D97-AF65-F5344CB8AC3E}">
        <p14:creationId xmlns:p14="http://schemas.microsoft.com/office/powerpoint/2010/main" val="13476335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Ariel Rosenfeld and Sarit Kraus , IAAI @ Ariel U, Israel. October 2014</a:t>
            </a:r>
            <a:endParaRPr lang="en-US"/>
          </a:p>
        </p:txBody>
      </p:sp>
      <p:sp>
        <p:nvSpPr>
          <p:cNvPr id="6" name="Slide Number Placeholder 5"/>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31014962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Ariel Rosenfeld and Sarit Kraus , IAAI @ Ariel U, Israel. October 2014</a:t>
            </a:r>
            <a:endParaRPr lang="en-US"/>
          </a:p>
        </p:txBody>
      </p:sp>
      <p:sp>
        <p:nvSpPr>
          <p:cNvPr id="7" name="Slide Number Placeholder 6"/>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14521705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Ariel Rosenfeld and Sarit Kraus , IAAI @ Ariel U, Israel. October 2014</a:t>
            </a:r>
            <a:endParaRPr lang="en-US"/>
          </a:p>
        </p:txBody>
      </p:sp>
      <p:sp>
        <p:nvSpPr>
          <p:cNvPr id="9" name="Slide Number Placeholder 8"/>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32678589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Ariel Rosenfeld and Sarit Kraus , IAAI @ Ariel U, Israel. October 2014</a:t>
            </a:r>
            <a:endParaRPr lang="en-US"/>
          </a:p>
        </p:txBody>
      </p:sp>
      <p:sp>
        <p:nvSpPr>
          <p:cNvPr id="5" name="Slide Number Placeholder 4"/>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19418645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Ariel Rosenfeld and Sarit Kraus , IAAI @ Ariel U, Israel. October 2014</a:t>
            </a:r>
            <a:endParaRPr lang="en-US"/>
          </a:p>
        </p:txBody>
      </p:sp>
      <p:sp>
        <p:nvSpPr>
          <p:cNvPr id="4" name="Slide Number Placeholder 3"/>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37791481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Ariel Rosenfeld and Sarit Kraus , IAAI @ Ariel U, Israel. October 2014</a:t>
            </a:r>
            <a:endParaRPr lang="en-US"/>
          </a:p>
        </p:txBody>
      </p:sp>
      <p:sp>
        <p:nvSpPr>
          <p:cNvPr id="7" name="Slide Number Placeholder 6"/>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36539781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Ariel Rosenfeld and Sarit Kraus , IAAI @ Ariel U, Israel. October 2014</a:t>
            </a:r>
            <a:endParaRPr lang="en-US"/>
          </a:p>
        </p:txBody>
      </p:sp>
      <p:sp>
        <p:nvSpPr>
          <p:cNvPr id="7" name="Slide Number Placeholder 6"/>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31596273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Ariel Rosenfeld and Sarit Kraus , IAAI @ Ariel U, Israel. October 2014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37262-14D0-4467-8DBA-E04A6AA4AC41}" type="slidenum">
              <a:rPr lang="en-US" smtClean="0"/>
              <a:pPr/>
              <a:t>‹#›</a:t>
            </a:fld>
            <a:endParaRPr lang="en-US"/>
          </a:p>
        </p:txBody>
      </p:sp>
      <p:pic>
        <p:nvPicPr>
          <p:cNvPr id="7" name="Picture 2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43800" y="0"/>
            <a:ext cx="1593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8"/>
          <p:cNvSpPr txBox="1">
            <a:spLocks/>
          </p:cNvSpPr>
          <p:nvPr/>
        </p:nvSpPr>
        <p:spPr>
          <a:xfrm>
            <a:off x="457200" y="6356350"/>
            <a:ext cx="5486400" cy="365125"/>
          </a:xfrm>
          <a:prstGeom prst="rect">
            <a:avLst/>
          </a:prstGeom>
        </p:spPr>
        <p:txBody>
          <a:bodyPr/>
          <a:ls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mtClean="0"/>
              <a:t>Ariel Rosenfeld and Sarit Kraus, Frontiers ARG-NLP, Bertinoro - July 2014</a:t>
            </a:r>
            <a:endParaRPr lang="en-US" dirty="0"/>
          </a:p>
        </p:txBody>
      </p:sp>
    </p:spTree>
    <p:extLst>
      <p:ext uri="{BB962C8B-B14F-4D97-AF65-F5344CB8AC3E}">
        <p14:creationId xmlns:p14="http://schemas.microsoft.com/office/powerpoint/2010/main" val="94585013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01A3725-2CDC-4D81-9749-AD21EC7D40AA}" type="slidenum">
              <a:rPr lang="he-IL"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
        <p:nvSpPr>
          <p:cNvPr id="14" name="Footer Placeholder 18"/>
          <p:cNvSpPr>
            <a:spLocks noGrp="1"/>
          </p:cNvSpPr>
          <p:nvPr>
            <p:ph type="ftr" sz="quarter" idx="3"/>
          </p:nvPr>
        </p:nvSpPr>
        <p:spPr>
          <a:xfrm>
            <a:off x="457200" y="6356350"/>
            <a:ext cx="5486400" cy="365125"/>
          </a:xfrm>
          <a:prstGeom prst="rect">
            <a:avLst/>
          </a:prstGeom>
        </p:spPr>
        <p:txBody>
          <a:bodyPr/>
          <a:lstStyle>
            <a:lvl1pPr>
              <a:defRPr sz="1200"/>
            </a:lvl1pPr>
          </a:lstStyle>
          <a:p>
            <a:pPr>
              <a:defRPr/>
            </a:pPr>
            <a:r>
              <a:rPr lang="en-US" smtClean="0"/>
              <a:t>Ariel Rosenfeld and Sarit Kraus , IAAI @ Ariel U, Israel. October 2014</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9" r:id="rId13"/>
  </p:sldLayoutIdLst>
  <p:timing>
    <p:tnLst>
      <p:par>
        <p:cTn id="1" dur="indefinite" restart="never" nodeType="tmRoot"/>
      </p:par>
    </p:tnLst>
  </p:timing>
  <p:hf hdr="0" dt="0"/>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36.emf"/><Relationship Id="rId5" Type="http://schemas.openxmlformats.org/officeDocument/2006/relationships/oleObject" Target="../embeddings/oleObject2.bin"/><Relationship Id="rId4" Type="http://schemas.openxmlformats.org/officeDocument/2006/relationships/image" Target="../media/image3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53.jpe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3.xml"/><Relationship Id="rId4" Type="http://schemas.openxmlformats.org/officeDocument/2006/relationships/image" Target="../media/image58.jpeg"/></Relationships>
</file>

<file path=ppt/slides/_rels/slide3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jpeg"/><Relationship Id="rId2" Type="http://schemas.openxmlformats.org/officeDocument/2006/relationships/image" Target="../media/image7.gif"/><Relationship Id="rId16" Type="http://schemas.openxmlformats.org/officeDocument/2006/relationships/image" Target="../media/image21.jpeg"/><Relationship Id="rId1" Type="http://schemas.openxmlformats.org/officeDocument/2006/relationships/slideLayout" Target="../slideLayouts/slideLayout18.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4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3.xml"/><Relationship Id="rId4" Type="http://schemas.openxmlformats.org/officeDocument/2006/relationships/image" Target="../media/image66.jpeg"/></Relationships>
</file>

<file path=ppt/slides/_rels/slide4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69.jpeg"/><Relationship Id="rId4" Type="http://schemas.openxmlformats.org/officeDocument/2006/relationships/image" Target="../media/image68.jpeg"/></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64.jpeg"/></Relationships>
</file>

<file path=ppt/slides/_rels/slide46.xml.rels><?xml version="1.0" encoding="UTF-8" standalone="yes"?>
<Relationships xmlns="http://schemas.openxmlformats.org/package/2006/relationships"><Relationship Id="rId8" Type="http://schemas.openxmlformats.org/officeDocument/2006/relationships/hyperlink" Target="http://www.ces.iisc.ernet.in/energy/water/paper/urbanfloods_bangalore/Road_network_20071.jpg" TargetMode="External"/><Relationship Id="rId13" Type="http://schemas.openxmlformats.org/officeDocument/2006/relationships/image" Target="../media/image78.jpeg"/><Relationship Id="rId3" Type="http://schemas.openxmlformats.org/officeDocument/2006/relationships/image" Target="../media/image71.jpeg"/><Relationship Id="rId7" Type="http://schemas.openxmlformats.org/officeDocument/2006/relationships/image" Target="../media/image74.jpeg"/><Relationship Id="rId12" Type="http://schemas.openxmlformats.org/officeDocument/2006/relationships/hyperlink" Target="http://www.google.com/url?sa=i&amp;rct=j&amp;q=&amp;esrc=s&amp;frm=1&amp;source=images&amp;cd=&amp;cad=rja&amp;docid=UWWNadJ5qP2niM&amp;tbnid=Rv3SVFtPery0WM:&amp;ved=0CAUQjRw&amp;url=http://www.jpl.nasa.gov/news/news.php?release=2011-165&amp;ei=MgoLUtTmC4rQyAHwuoBY&amp;bvm=bv.50723672,d.b2I&amp;psig=AFQjCNEti4InWck65GzLnzLhemNRiYRZDQ&amp;ust=1376541598723870"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en.wikipedia.org/wiki/File:Long_Beach_Civic_Center_Metro_Blue_Line_Station_1.JPG" TargetMode="External"/><Relationship Id="rId11" Type="http://schemas.openxmlformats.org/officeDocument/2006/relationships/image" Target="../media/image77.jpeg"/><Relationship Id="rId5" Type="http://schemas.openxmlformats.org/officeDocument/2006/relationships/image" Target="../media/image73.jpeg"/><Relationship Id="rId10" Type="http://schemas.openxmlformats.org/officeDocument/2006/relationships/image" Target="../media/image76.jpeg"/><Relationship Id="rId4" Type="http://schemas.openxmlformats.org/officeDocument/2006/relationships/image" Target="../media/image72.jpeg"/><Relationship Id="rId9" Type="http://schemas.openxmlformats.org/officeDocument/2006/relationships/image" Target="../media/image75.jpeg"/><Relationship Id="rId14" Type="http://schemas.openxmlformats.org/officeDocument/2006/relationships/image" Target="../media/image69.jpeg"/></Relationships>
</file>

<file path=ppt/slides/_rels/slide47.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86.jpeg"/><Relationship Id="rId4" Type="http://schemas.openxmlformats.org/officeDocument/2006/relationships/image" Target="../media/image85.jpeg"/></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jpeg"/><Relationship Id="rId7" Type="http://schemas.openxmlformats.org/officeDocument/2006/relationships/image" Target="../media/image92.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91.png"/><Relationship Id="rId5" Type="http://schemas.openxmlformats.org/officeDocument/2006/relationships/image" Target="../media/image90.jpeg"/><Relationship Id="rId4" Type="http://schemas.openxmlformats.org/officeDocument/2006/relationships/image" Target="../media/image89.jpeg"/></Relationships>
</file>

<file path=ppt/slides/_rels/slide52.xml.rels><?xml version="1.0" encoding="UTF-8" standalone="yes"?>
<Relationships xmlns="http://schemas.openxmlformats.org/package/2006/relationships"><Relationship Id="rId2" Type="http://schemas.openxmlformats.org/officeDocument/2006/relationships/image" Target="../media/image94.gif"/><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98.jpeg"/><Relationship Id="rId4" Type="http://schemas.openxmlformats.org/officeDocument/2006/relationships/image" Target="../media/image97.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adobemotel.com/fish.jpg" TargetMode="External"/><Relationship Id="rId1" Type="http://schemas.openxmlformats.org/officeDocument/2006/relationships/slideLayout" Target="../slideLayouts/slideLayout17.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09600" y="228600"/>
            <a:ext cx="8458200" cy="2438400"/>
          </a:xfrm>
          <a:ln>
            <a:solidFill>
              <a:srgbClr val="0070C0"/>
            </a:solidFill>
          </a:ln>
        </p:spPr>
        <p:txBody>
          <a:bodyPr>
            <a:noAutofit/>
          </a:bodyPr>
          <a:lstStyle/>
          <a:p>
            <a:pPr algn="ctr"/>
            <a:r>
              <a:rPr lang="en-US" sz="4800" dirty="0">
                <a:solidFill>
                  <a:schemeClr val="tx1"/>
                </a:solidFill>
              </a:rPr>
              <a:t>Human-Agent Decision-making: Combining Theory and</a:t>
            </a:r>
            <a:br>
              <a:rPr lang="en-US" sz="4800" dirty="0">
                <a:solidFill>
                  <a:schemeClr val="tx1"/>
                </a:solidFill>
              </a:rPr>
            </a:br>
            <a:r>
              <a:rPr lang="en-US" sz="4800" dirty="0">
                <a:solidFill>
                  <a:schemeClr val="tx1"/>
                </a:solidFill>
              </a:rPr>
              <a:t>Practice</a:t>
            </a:r>
            <a:endParaRPr lang="en-US" altLang="en-US" sz="4800" dirty="0" smtClean="0">
              <a:solidFill>
                <a:schemeClr val="tx1"/>
              </a:solidFill>
            </a:endParaRPr>
          </a:p>
        </p:txBody>
      </p:sp>
      <p:sp>
        <p:nvSpPr>
          <p:cNvPr id="15363" name="Subtitle 2"/>
          <p:cNvSpPr>
            <a:spLocks noGrp="1"/>
          </p:cNvSpPr>
          <p:nvPr>
            <p:ph type="subTitle" idx="1"/>
          </p:nvPr>
        </p:nvSpPr>
        <p:spPr>
          <a:xfrm>
            <a:off x="533400" y="3048000"/>
            <a:ext cx="7854696" cy="1752600"/>
          </a:xfrm>
        </p:spPr>
        <p:txBody>
          <a:bodyPr>
            <a:noAutofit/>
          </a:bodyPr>
          <a:lstStyle/>
          <a:p>
            <a:pPr algn="ctr"/>
            <a:r>
              <a:rPr lang="en-US" altLang="en-US" sz="4000" b="1" dirty="0" smtClean="0"/>
              <a:t>Sarit Kraus</a:t>
            </a:r>
            <a:br>
              <a:rPr lang="en-US" altLang="en-US" sz="4000" b="1" dirty="0" smtClean="0"/>
            </a:br>
            <a:r>
              <a:rPr lang="en-US" altLang="en-US" sz="4000" b="1" dirty="0" smtClean="0"/>
              <a:t>Bar-Ilan University</a:t>
            </a:r>
            <a:br>
              <a:rPr lang="en-US" altLang="en-US" sz="4000" b="1" dirty="0" smtClean="0"/>
            </a:br>
            <a:r>
              <a:rPr lang="en-US" altLang="en-US" sz="4000" b="1" dirty="0" smtClean="0"/>
              <a:t/>
            </a:r>
            <a:br>
              <a:rPr lang="en-US" altLang="en-US" sz="4000" b="1" dirty="0" smtClean="0"/>
            </a:br>
            <a:endParaRPr lang="he-IL" altLang="en-US" sz="4000" b="1" dirty="0" smtClean="0"/>
          </a:p>
        </p:txBody>
      </p:sp>
      <p:sp>
        <p:nvSpPr>
          <p:cNvPr id="15364" name="Rectangle 3"/>
          <p:cNvSpPr>
            <a:spLocks noChangeArrowheads="1"/>
          </p:cNvSpPr>
          <p:nvPr/>
        </p:nvSpPr>
        <p:spPr bwMode="auto">
          <a:xfrm>
            <a:off x="3048000" y="4953000"/>
            <a:ext cx="40909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9688"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eaLnBrk="0" hangingPunct="0">
              <a:spcBef>
                <a:spcPct val="20000"/>
              </a:spcBef>
              <a:buClr>
                <a:schemeClr val="tx1"/>
              </a:buClr>
              <a:buSzPct val="80000"/>
              <a:buChar char="–"/>
              <a:defRPr sz="2000">
                <a:solidFill>
                  <a:schemeClr val="tx1"/>
                </a:solidFill>
                <a:latin typeface="Arial" pitchFamily="34" charset="0"/>
                <a:cs typeface="Arial" pitchFamily="34" charset="0"/>
              </a:defRPr>
            </a:lvl4pPr>
            <a:lvl5pPr marL="2057400" indent="-228600" eaLnBrk="0" hangingPunct="0">
              <a:spcBef>
                <a:spcPct val="20000"/>
              </a:spcBef>
              <a:buClr>
                <a:schemeClr val="tx1"/>
              </a:buClr>
              <a:buSzPct val="65000"/>
              <a:buFont typeface="Wingdings" pitchFamily="2" charset="2"/>
              <a:buChar char="l"/>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SzTx/>
              <a:buFont typeface="Arial" pitchFamily="34" charset="0"/>
              <a:buNone/>
            </a:pPr>
            <a:r>
              <a:rPr lang="en-US" altLang="en-US" b="1" dirty="0">
                <a:solidFill>
                  <a:schemeClr val="tx2"/>
                </a:solidFill>
                <a:latin typeface="Courier New" pitchFamily="49" charset="0"/>
                <a:sym typeface="Courier New" pitchFamily="49" charset="0"/>
              </a:rPr>
              <a:t>sarit@cs.biu.ac.il</a:t>
            </a:r>
          </a:p>
        </p:txBody>
      </p:sp>
      <p:pic>
        <p:nvPicPr>
          <p:cNvPr id="5" name="Picture 4" descr="http://erc.europa.eu/sites/default/files/content/ERC_logo.JPG"/>
          <p:cNvPicPr/>
          <p:nvPr/>
        </p:nvPicPr>
        <p:blipFill>
          <a:blip r:embed="rId2" cstate="print"/>
          <a:srcRect/>
          <a:stretch>
            <a:fillRect/>
          </a:stretch>
        </p:blipFill>
        <p:spPr bwMode="auto">
          <a:xfrm>
            <a:off x="7731696" y="5867400"/>
            <a:ext cx="1336104" cy="867066"/>
          </a:xfrm>
          <a:prstGeom prst="rect">
            <a:avLst/>
          </a:prstGeom>
          <a:noFill/>
          <a:ln w="9525">
            <a:noFill/>
            <a:miter lim="800000"/>
            <a:headEnd/>
            <a:tailEnd/>
          </a:ln>
        </p:spPr>
      </p:pic>
      <p:pic>
        <p:nvPicPr>
          <p:cNvPr id="6" name="Picture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47" y="5867400"/>
            <a:ext cx="1535453" cy="87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420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667000" y="1453356"/>
            <a:ext cx="3810000" cy="519113"/>
          </a:xfrm>
        </p:spPr>
        <p:txBody>
          <a:bodyPr/>
          <a:lstStyle/>
          <a:p>
            <a:r>
              <a:rPr lang="en-US" altLang="en-US" sz="3000" dirty="0"/>
              <a:t>Any </a:t>
            </a:r>
            <a:r>
              <a:rPr lang="en-US" altLang="en-US" sz="3000" dirty="0" smtClean="0"/>
              <a:t>Player </a:t>
            </a:r>
            <a:r>
              <a:rPr lang="en-US" altLang="en-US" sz="3000" dirty="0"/>
              <a:t>gives an offer</a:t>
            </a:r>
          </a:p>
        </p:txBody>
      </p:sp>
      <p:sp>
        <p:nvSpPr>
          <p:cNvPr id="5123" name="Rectangle 3"/>
          <p:cNvSpPr>
            <a:spLocks noChangeArrowheads="1"/>
          </p:cNvSpPr>
          <p:nvPr/>
        </p:nvSpPr>
        <p:spPr bwMode="auto">
          <a:xfrm>
            <a:off x="2438400" y="1293813"/>
            <a:ext cx="41910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Line 4"/>
          <p:cNvSpPr>
            <a:spLocks noChangeShapeType="1"/>
          </p:cNvSpPr>
          <p:nvPr/>
        </p:nvSpPr>
        <p:spPr bwMode="auto">
          <a:xfrm>
            <a:off x="4343400" y="2132013"/>
            <a:ext cx="0" cy="609600"/>
          </a:xfrm>
          <a:prstGeom prst="line">
            <a:avLst/>
          </a:prstGeom>
          <a:noFill/>
          <a:ln w="381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Text Box 5"/>
          <p:cNvSpPr txBox="1">
            <a:spLocks noChangeArrowheads="1"/>
          </p:cNvSpPr>
          <p:nvPr/>
        </p:nvSpPr>
        <p:spPr bwMode="auto">
          <a:xfrm>
            <a:off x="2438400" y="2798492"/>
            <a:ext cx="4191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rtl="0">
              <a:spcBef>
                <a:spcPct val="50000"/>
              </a:spcBef>
            </a:pPr>
            <a:r>
              <a:rPr lang="en-US" altLang="en-US" sz="3000" dirty="0"/>
              <a:t>Other </a:t>
            </a:r>
            <a:r>
              <a:rPr lang="en-US" altLang="en-US" sz="3000" dirty="0" smtClean="0"/>
              <a:t>Player </a:t>
            </a:r>
            <a:r>
              <a:rPr lang="en-US" altLang="en-US" sz="3000" dirty="0"/>
              <a:t>respond</a:t>
            </a:r>
            <a:endParaRPr lang="en-US" altLang="en-US" dirty="0"/>
          </a:p>
        </p:txBody>
      </p:sp>
      <p:sp>
        <p:nvSpPr>
          <p:cNvPr id="5126" name="Rectangle 6"/>
          <p:cNvSpPr>
            <a:spLocks noChangeArrowheads="1"/>
          </p:cNvSpPr>
          <p:nvPr/>
        </p:nvSpPr>
        <p:spPr bwMode="auto">
          <a:xfrm>
            <a:off x="2438400" y="2741613"/>
            <a:ext cx="38862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Line 8"/>
          <p:cNvSpPr>
            <a:spLocks noChangeShapeType="1"/>
          </p:cNvSpPr>
          <p:nvPr/>
        </p:nvSpPr>
        <p:spPr bwMode="auto">
          <a:xfrm flipH="1">
            <a:off x="2133600" y="3351213"/>
            <a:ext cx="914400" cy="1295400"/>
          </a:xfrm>
          <a:prstGeom prst="line">
            <a:avLst/>
          </a:prstGeom>
          <a:noFill/>
          <a:ln w="381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Line 9"/>
          <p:cNvSpPr>
            <a:spLocks noChangeShapeType="1"/>
          </p:cNvSpPr>
          <p:nvPr/>
        </p:nvSpPr>
        <p:spPr bwMode="auto">
          <a:xfrm>
            <a:off x="4495800" y="3351213"/>
            <a:ext cx="0" cy="1295400"/>
          </a:xfrm>
          <a:prstGeom prst="line">
            <a:avLst/>
          </a:prstGeom>
          <a:noFill/>
          <a:ln w="381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Line 10"/>
          <p:cNvSpPr>
            <a:spLocks noChangeShapeType="1"/>
          </p:cNvSpPr>
          <p:nvPr/>
        </p:nvSpPr>
        <p:spPr bwMode="auto">
          <a:xfrm>
            <a:off x="5791200" y="3351213"/>
            <a:ext cx="1066800" cy="1295400"/>
          </a:xfrm>
          <a:prstGeom prst="line">
            <a:avLst/>
          </a:prstGeom>
          <a:noFill/>
          <a:ln w="381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 name="Text Box 11"/>
          <p:cNvSpPr txBox="1">
            <a:spLocks noChangeArrowheads="1"/>
          </p:cNvSpPr>
          <p:nvPr/>
        </p:nvSpPr>
        <p:spPr bwMode="auto">
          <a:xfrm>
            <a:off x="838200" y="3581400"/>
            <a:ext cx="647700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a:lnSpc>
                <a:spcPct val="65000"/>
              </a:lnSpc>
              <a:spcBef>
                <a:spcPct val="50000"/>
              </a:spcBef>
            </a:pPr>
            <a:r>
              <a:rPr lang="en-US" altLang="en-US" sz="1800" dirty="0"/>
              <a:t> </a:t>
            </a:r>
            <a:r>
              <a:rPr lang="en-US" altLang="en-US" dirty="0"/>
              <a:t>One rejects,	        one opts 	  All accept</a:t>
            </a:r>
          </a:p>
          <a:p>
            <a:pPr algn="l" rtl="0">
              <a:lnSpc>
                <a:spcPct val="65000"/>
              </a:lnSpc>
              <a:spcBef>
                <a:spcPct val="50000"/>
              </a:spcBef>
            </a:pPr>
            <a:r>
              <a:rPr lang="en-US" altLang="en-US" dirty="0"/>
              <a:t>no one opts                     out	</a:t>
            </a:r>
          </a:p>
        </p:txBody>
      </p:sp>
      <p:sp>
        <p:nvSpPr>
          <p:cNvPr id="5132" name="Text Box 12"/>
          <p:cNvSpPr txBox="1">
            <a:spLocks noChangeArrowheads="1"/>
          </p:cNvSpPr>
          <p:nvPr/>
        </p:nvSpPr>
        <p:spPr bwMode="auto">
          <a:xfrm>
            <a:off x="1143000" y="4747418"/>
            <a:ext cx="7543800" cy="9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a:lnSpc>
                <a:spcPct val="65000"/>
              </a:lnSpc>
              <a:spcBef>
                <a:spcPct val="50000"/>
              </a:spcBef>
            </a:pPr>
            <a:r>
              <a:rPr lang="en-US" altLang="en-US" dirty="0"/>
              <a:t>Negotiation moves	      </a:t>
            </a:r>
            <a:r>
              <a:rPr lang="en-US" altLang="en-US" b="1" dirty="0"/>
              <a:t>END</a:t>
            </a:r>
            <a:r>
              <a:rPr lang="en-US" altLang="en-US" dirty="0"/>
              <a:t>	              </a:t>
            </a:r>
            <a:r>
              <a:rPr lang="en-US" altLang="en-US" dirty="0" smtClean="0"/>
              <a:t>   </a:t>
            </a:r>
            <a:r>
              <a:rPr lang="en-US" altLang="en-US" b="1" dirty="0" smtClean="0"/>
              <a:t>END</a:t>
            </a:r>
            <a:endParaRPr lang="en-US" altLang="en-US" b="1" dirty="0"/>
          </a:p>
          <a:p>
            <a:pPr algn="l" rtl="0">
              <a:lnSpc>
                <a:spcPct val="65000"/>
              </a:lnSpc>
              <a:spcBef>
                <a:spcPct val="50000"/>
              </a:spcBef>
            </a:pPr>
            <a:r>
              <a:rPr lang="en-US" altLang="en-US" dirty="0"/>
              <a:t>to next time period  	 Conflicting 	  Offer Implemented</a:t>
            </a:r>
          </a:p>
          <a:p>
            <a:pPr algn="l" rtl="0">
              <a:lnSpc>
                <a:spcPct val="65000"/>
              </a:lnSpc>
              <a:spcBef>
                <a:spcPct val="50000"/>
              </a:spcBef>
            </a:pPr>
            <a:r>
              <a:rPr lang="en-US" altLang="en-US" dirty="0"/>
              <a:t>		          outcome results</a:t>
            </a:r>
          </a:p>
        </p:txBody>
      </p:sp>
      <p:sp>
        <p:nvSpPr>
          <p:cNvPr id="5133" name="Rectangle 13"/>
          <p:cNvSpPr>
            <a:spLocks noChangeArrowheads="1"/>
          </p:cNvSpPr>
          <p:nvPr/>
        </p:nvSpPr>
        <p:spPr bwMode="auto">
          <a:xfrm>
            <a:off x="5715000" y="4646613"/>
            <a:ext cx="25908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4" name="Rectangle 14"/>
          <p:cNvSpPr>
            <a:spLocks noChangeArrowheads="1"/>
          </p:cNvSpPr>
          <p:nvPr/>
        </p:nvSpPr>
        <p:spPr bwMode="auto">
          <a:xfrm>
            <a:off x="3657600" y="4646613"/>
            <a:ext cx="1905000" cy="13731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5" name="Rectangle 15"/>
          <p:cNvSpPr>
            <a:spLocks noChangeArrowheads="1"/>
          </p:cNvSpPr>
          <p:nvPr/>
        </p:nvSpPr>
        <p:spPr bwMode="auto">
          <a:xfrm>
            <a:off x="914400" y="4646613"/>
            <a:ext cx="2514600" cy="12207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6" name="Line 16"/>
          <p:cNvSpPr>
            <a:spLocks noChangeShapeType="1"/>
          </p:cNvSpPr>
          <p:nvPr/>
        </p:nvSpPr>
        <p:spPr bwMode="auto">
          <a:xfrm flipH="1">
            <a:off x="609600" y="5180013"/>
            <a:ext cx="304800" cy="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7" name="Line 17"/>
          <p:cNvSpPr>
            <a:spLocks noChangeShapeType="1"/>
          </p:cNvSpPr>
          <p:nvPr/>
        </p:nvSpPr>
        <p:spPr bwMode="auto">
          <a:xfrm flipV="1">
            <a:off x="609600" y="1674813"/>
            <a:ext cx="0" cy="350520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8" name="Line 18"/>
          <p:cNvSpPr>
            <a:spLocks noChangeShapeType="1"/>
          </p:cNvSpPr>
          <p:nvPr/>
        </p:nvSpPr>
        <p:spPr bwMode="auto">
          <a:xfrm>
            <a:off x="609600" y="1674813"/>
            <a:ext cx="1828800" cy="0"/>
          </a:xfrm>
          <a:prstGeom prst="line">
            <a:avLst/>
          </a:prstGeom>
          <a:noFill/>
          <a:ln w="381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9" name="Text Box 19"/>
          <p:cNvSpPr txBox="1">
            <a:spLocks noChangeArrowheads="1"/>
          </p:cNvSpPr>
          <p:nvPr/>
        </p:nvSpPr>
        <p:spPr bwMode="auto">
          <a:xfrm>
            <a:off x="304800" y="471487"/>
            <a:ext cx="830580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a:spcBef>
                <a:spcPct val="50000"/>
              </a:spcBef>
            </a:pPr>
            <a:r>
              <a:rPr lang="en-US" altLang="en-US" sz="3300" b="1" dirty="0" smtClean="0">
                <a:solidFill>
                  <a:srgbClr val="0070C0"/>
                </a:solidFill>
              </a:rPr>
              <a:t>Alternating </a:t>
            </a:r>
            <a:r>
              <a:rPr lang="en-US" altLang="en-US" sz="3300" b="1" dirty="0">
                <a:solidFill>
                  <a:srgbClr val="0070C0"/>
                </a:solidFill>
              </a:rPr>
              <a:t>offers negotiation model</a:t>
            </a:r>
          </a:p>
        </p:txBody>
      </p:sp>
      <p:sp>
        <p:nvSpPr>
          <p:cNvPr id="2" name="TextBox 1"/>
          <p:cNvSpPr txBox="1"/>
          <p:nvPr/>
        </p:nvSpPr>
        <p:spPr>
          <a:xfrm>
            <a:off x="2171700" y="10668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1155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152400" y="152400"/>
            <a:ext cx="7948788" cy="1143000"/>
          </a:xfrm>
        </p:spPr>
        <p:txBody>
          <a:bodyPr>
            <a:normAutofit fontScale="90000"/>
          </a:bodyPr>
          <a:lstStyle/>
          <a:p>
            <a:pPr algn="ctr"/>
            <a:r>
              <a:rPr lang="en-US" altLang="en-US" sz="4400" dirty="0">
                <a:solidFill>
                  <a:srgbClr val="800000"/>
                </a:solidFill>
              </a:rPr>
              <a:t>	</a:t>
            </a:r>
            <a:r>
              <a:rPr lang="en-US" altLang="en-US" sz="4400" b="1" dirty="0">
                <a:solidFill>
                  <a:srgbClr val="0070C0"/>
                </a:solidFill>
              </a:rPr>
              <a:t>The Automated Negotiator Agent</a:t>
            </a:r>
          </a:p>
        </p:txBody>
      </p:sp>
      <p:sp>
        <p:nvSpPr>
          <p:cNvPr id="412675" name="Text Box 3"/>
          <p:cNvSpPr txBox="1">
            <a:spLocks noChangeArrowheads="1"/>
          </p:cNvSpPr>
          <p:nvPr/>
        </p:nvSpPr>
        <p:spPr bwMode="auto">
          <a:xfrm>
            <a:off x="626327" y="1295400"/>
            <a:ext cx="777240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en-US" altLang="en-US" sz="2800" dirty="0">
                <a:latin typeface="+mn-lt"/>
                <a:cs typeface="Times New Roman (Hebrew)" pitchFamily="26" charset="0"/>
              </a:rPr>
              <a:t>The agent plays the role of one of the </a:t>
            </a:r>
            <a:r>
              <a:rPr lang="en-US" altLang="en-US" sz="2800" dirty="0" smtClean="0">
                <a:latin typeface="+mn-lt"/>
                <a:cs typeface="Times New Roman (Hebrew)" pitchFamily="26" charset="0"/>
              </a:rPr>
              <a:t>countries.</a:t>
            </a:r>
          </a:p>
          <a:p>
            <a:pPr algn="l">
              <a:spcBef>
                <a:spcPct val="50000"/>
              </a:spcBef>
              <a:buFontTx/>
              <a:buChar char="•"/>
            </a:pPr>
            <a:r>
              <a:rPr lang="en-US" altLang="en-US" sz="2800" dirty="0" smtClean="0">
                <a:latin typeface="+mn-lt"/>
                <a:cs typeface="Times New Roman (Hebrew)" pitchFamily="26" charset="0"/>
              </a:rPr>
              <a:t>During </a:t>
            </a:r>
            <a:r>
              <a:rPr lang="en-US" altLang="en-US" sz="2800" dirty="0">
                <a:latin typeface="+mn-lt"/>
                <a:cs typeface="Times New Roman (Hebrew)" pitchFamily="26" charset="0"/>
              </a:rPr>
              <a:t>the negotiation the agent </a:t>
            </a:r>
            <a:endParaRPr lang="en-US" altLang="en-US" sz="2800" dirty="0" smtClean="0">
              <a:latin typeface="+mn-lt"/>
              <a:cs typeface="Times New Roman (Hebrew)" pitchFamily="26" charset="0"/>
            </a:endParaRPr>
          </a:p>
          <a:p>
            <a:pPr lvl="1">
              <a:spcBef>
                <a:spcPct val="50000"/>
              </a:spcBef>
              <a:buFontTx/>
              <a:buChar char="•"/>
            </a:pPr>
            <a:r>
              <a:rPr lang="en-US" altLang="en-US" sz="2800" dirty="0" smtClean="0">
                <a:latin typeface="+mn-lt"/>
                <a:cs typeface="Times New Roman (Hebrew)" pitchFamily="26" charset="0"/>
              </a:rPr>
              <a:t>receives </a:t>
            </a:r>
            <a:r>
              <a:rPr lang="en-US" altLang="en-US" sz="2800" dirty="0">
                <a:latin typeface="+mn-lt"/>
                <a:cs typeface="Times New Roman (Hebrew)" pitchFamily="26" charset="0"/>
              </a:rPr>
              <a:t>messages, </a:t>
            </a:r>
            <a:endParaRPr lang="en-US" altLang="en-US" sz="2800" dirty="0" smtClean="0">
              <a:latin typeface="+mn-lt"/>
              <a:cs typeface="Times New Roman (Hebrew)" pitchFamily="26" charset="0"/>
            </a:endParaRPr>
          </a:p>
          <a:p>
            <a:pPr lvl="1">
              <a:spcBef>
                <a:spcPct val="50000"/>
              </a:spcBef>
              <a:buFontTx/>
              <a:buChar char="•"/>
            </a:pPr>
            <a:r>
              <a:rPr lang="en-US" altLang="en-US" sz="2800" dirty="0" smtClean="0">
                <a:latin typeface="+mn-lt"/>
                <a:cs typeface="Times New Roman (Hebrew)" pitchFamily="26" charset="0"/>
              </a:rPr>
              <a:t>analyzes them</a:t>
            </a:r>
          </a:p>
          <a:p>
            <a:pPr lvl="1">
              <a:spcBef>
                <a:spcPct val="50000"/>
              </a:spcBef>
              <a:buFontTx/>
              <a:buChar char="•"/>
            </a:pPr>
            <a:r>
              <a:rPr lang="en-US" altLang="en-US" sz="2800" dirty="0" smtClean="0">
                <a:latin typeface="+mn-lt"/>
                <a:cs typeface="Times New Roman (Hebrew)" pitchFamily="26" charset="0"/>
              </a:rPr>
              <a:t>responds</a:t>
            </a:r>
            <a:r>
              <a:rPr lang="en-US" altLang="en-US" sz="2800" dirty="0">
                <a:latin typeface="+mn-lt"/>
                <a:cs typeface="Times New Roman (Hebrew)" pitchFamily="26" charset="0"/>
              </a:rPr>
              <a:t>. </a:t>
            </a:r>
            <a:endParaRPr lang="en-US" altLang="en-US" sz="2800" dirty="0" smtClean="0">
              <a:latin typeface="+mn-lt"/>
              <a:cs typeface="Times New Roman (Hebrew)" pitchFamily="26" charset="0"/>
            </a:endParaRPr>
          </a:p>
          <a:p>
            <a:pPr lvl="1">
              <a:spcBef>
                <a:spcPct val="50000"/>
              </a:spcBef>
              <a:buFontTx/>
              <a:buChar char="•"/>
            </a:pPr>
            <a:r>
              <a:rPr lang="en-US" altLang="en-US" sz="2800" dirty="0" smtClean="0">
                <a:latin typeface="+mn-lt"/>
                <a:cs typeface="Times New Roman (Hebrew)" pitchFamily="26" charset="0"/>
              </a:rPr>
              <a:t>It </a:t>
            </a:r>
            <a:r>
              <a:rPr lang="en-US" altLang="en-US" sz="2800" dirty="0">
                <a:latin typeface="+mn-lt"/>
                <a:cs typeface="Times New Roman (Hebrew)" pitchFamily="26" charset="0"/>
              </a:rPr>
              <a:t>also initiates a discussion on one or more parameters of the agreement.</a:t>
            </a:r>
          </a:p>
          <a:p>
            <a:pPr algn="l">
              <a:spcBef>
                <a:spcPct val="50000"/>
              </a:spcBef>
              <a:buFontTx/>
              <a:buChar char="•"/>
            </a:pPr>
            <a:r>
              <a:rPr lang="en-US" altLang="en-US" sz="2800" dirty="0">
                <a:latin typeface="+mn-lt"/>
                <a:cs typeface="Times New Roman (Hebrew)" pitchFamily="26" charset="0"/>
              </a:rPr>
              <a:t>It takes actions when needed.</a:t>
            </a:r>
          </a:p>
          <a:p>
            <a:pPr algn="just">
              <a:spcBef>
                <a:spcPct val="50000"/>
              </a:spcBef>
            </a:pPr>
            <a:endParaRPr lang="en-US" altLang="en-US" sz="2800" dirty="0">
              <a:latin typeface="Times New Roman" pitchFamily="18" charset="0"/>
              <a:cs typeface="Times New Roman (Hebrew)" pitchFamily="26" charset="0"/>
            </a:endParaRPr>
          </a:p>
        </p:txBody>
      </p:sp>
      <p:pic>
        <p:nvPicPr>
          <p:cNvPr id="412676" name="Picture 4" descr="C:\MSOffice\Clipart\OFFICE\IBM_PC.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5298" y="2971800"/>
            <a:ext cx="1676400" cy="1636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657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a:xfrm>
            <a:off x="685800" y="152400"/>
            <a:ext cx="7772400" cy="1143000"/>
          </a:xfrm>
        </p:spPr>
        <p:txBody>
          <a:bodyPr/>
          <a:lstStyle/>
          <a:p>
            <a:pPr algn="ctr"/>
            <a:r>
              <a:rPr lang="en-US" altLang="en-US" sz="4400" b="1" dirty="0" smtClean="0">
                <a:solidFill>
                  <a:srgbClr val="0070C0"/>
                </a:solidFill>
              </a:rPr>
              <a:t>EQ Agent </a:t>
            </a:r>
            <a:endParaRPr lang="en-US" altLang="en-US" sz="4400" b="1" dirty="0">
              <a:solidFill>
                <a:srgbClr val="0070C0"/>
              </a:solidFill>
            </a:endParaRPr>
          </a:p>
        </p:txBody>
      </p:sp>
      <p:sp>
        <p:nvSpPr>
          <p:cNvPr id="413700" name="Text Box 4"/>
          <p:cNvSpPr txBox="1">
            <a:spLocks noChangeArrowheads="1"/>
          </p:cNvSpPr>
          <p:nvPr/>
        </p:nvSpPr>
        <p:spPr bwMode="auto">
          <a:xfrm>
            <a:off x="1371600" y="1524000"/>
            <a:ext cx="6629400" cy="337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50000"/>
              </a:spcBef>
            </a:pPr>
            <a:r>
              <a:rPr lang="en-US" altLang="en-US" sz="3000" dirty="0" smtClean="0">
                <a:latin typeface="Times New Roman" pitchFamily="18" charset="0"/>
                <a:cs typeface="Times New Roman (Hebrew)" pitchFamily="26" charset="0"/>
              </a:rPr>
              <a:t>Formal strategic negotiation theory:</a:t>
            </a:r>
          </a:p>
          <a:p>
            <a:pPr>
              <a:lnSpc>
                <a:spcPct val="100000"/>
              </a:lnSpc>
              <a:spcBef>
                <a:spcPct val="50000"/>
              </a:spcBef>
            </a:pPr>
            <a:r>
              <a:rPr lang="en-US" altLang="en-US" sz="2400" dirty="0" smtClean="0">
                <a:latin typeface="Times New Roman" pitchFamily="18" charset="0"/>
                <a:cs typeface="Times New Roman (Hebrew)" pitchFamily="26" charset="0"/>
              </a:rPr>
              <a:t>The  agent is based on the a bargaining model. By backward  induction the agent  builds the strategy to be reached at  each time period according to the sequential equilibrium</a:t>
            </a:r>
          </a:p>
          <a:p>
            <a:pPr algn="ctr">
              <a:lnSpc>
                <a:spcPct val="100000"/>
              </a:lnSpc>
              <a:spcBef>
                <a:spcPct val="50000"/>
              </a:spcBef>
            </a:pPr>
            <a:r>
              <a:rPr lang="en-US" altLang="en-US" sz="3000" dirty="0" smtClean="0">
                <a:latin typeface="Times New Roman" pitchFamily="18" charset="0"/>
                <a:cs typeface="Times New Roman (Hebrew)" pitchFamily="26" charset="0"/>
              </a:rPr>
              <a:t>The agent played very badly against humans </a:t>
            </a:r>
            <a:endParaRPr lang="en-US" altLang="en-US" sz="3000" dirty="0">
              <a:latin typeface="Times New Roman" pitchFamily="18" charset="0"/>
              <a:cs typeface="Times New Roman (Hebrew)" pitchFamily="26" charset="0"/>
            </a:endParaRPr>
          </a:p>
        </p:txBody>
      </p:sp>
      <p:sp>
        <p:nvSpPr>
          <p:cNvPr id="413701" name="AutoShape 5"/>
          <p:cNvSpPr>
            <a:spLocks noChangeArrowheads="1"/>
          </p:cNvSpPr>
          <p:nvPr/>
        </p:nvSpPr>
        <p:spPr bwMode="auto">
          <a:xfrm>
            <a:off x="3962400" y="4892294"/>
            <a:ext cx="764788" cy="1051306"/>
          </a:xfrm>
          <a:prstGeom prst="downArrow">
            <a:avLst>
              <a:gd name="adj1" fmla="val 50000"/>
              <a:gd name="adj2" fmla="val 33333"/>
            </a:avLst>
          </a:prstGeom>
          <a:solidFill>
            <a:srgbClr val="800000"/>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1">
              <a:lnSpc>
                <a:spcPct val="100000"/>
              </a:lnSpc>
              <a:spcBef>
                <a:spcPct val="0"/>
              </a:spcBef>
            </a:pPr>
            <a:r>
              <a:rPr lang="en-US" altLang="en-US" sz="2400" dirty="0">
                <a:solidFill>
                  <a:srgbClr val="FFFFFF"/>
                </a:solidFill>
                <a:latin typeface="Times New Roman" pitchFamily="18" charset="0"/>
                <a:cs typeface="Times New Roman (Hebrew)" pitchFamily="26" charset="0"/>
              </a:rPr>
              <a:t> </a:t>
            </a:r>
          </a:p>
        </p:txBody>
      </p:sp>
      <p:sp>
        <p:nvSpPr>
          <p:cNvPr id="413702" name="Text Box 6"/>
          <p:cNvSpPr txBox="1">
            <a:spLocks noChangeArrowheads="1"/>
          </p:cNvSpPr>
          <p:nvPr/>
        </p:nvSpPr>
        <p:spPr bwMode="auto">
          <a:xfrm>
            <a:off x="3429000" y="5944452"/>
            <a:ext cx="2209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50000"/>
              </a:spcBef>
            </a:pPr>
            <a:r>
              <a:rPr lang="en-US" altLang="en-US" sz="2800" dirty="0">
                <a:latin typeface="Times New Roman" pitchFamily="18" charset="0"/>
                <a:cs typeface="Times New Roman (Hebrew)" pitchFamily="26" charset="0"/>
              </a:rPr>
              <a:t>  </a:t>
            </a:r>
            <a:r>
              <a:rPr lang="en-US" altLang="en-US" sz="3000" dirty="0">
                <a:latin typeface="Times New Roman" pitchFamily="18" charset="0"/>
                <a:cs typeface="Times New Roman (Hebrew)" pitchFamily="26" charset="0"/>
              </a:rPr>
              <a:t>Heuristics</a:t>
            </a:r>
          </a:p>
        </p:txBody>
      </p:sp>
    </p:spTree>
    <p:extLst>
      <p:ext uri="{BB962C8B-B14F-4D97-AF65-F5344CB8AC3E}">
        <p14:creationId xmlns:p14="http://schemas.microsoft.com/office/powerpoint/2010/main" val="1002778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a:xfrm>
            <a:off x="304800" y="533400"/>
            <a:ext cx="8305800" cy="1143000"/>
          </a:xfrm>
        </p:spPr>
        <p:txBody>
          <a:bodyPr/>
          <a:lstStyle/>
          <a:p>
            <a:pPr algn="ctr"/>
            <a:r>
              <a:rPr lang="en-US" altLang="en-US" sz="4400" b="1" dirty="0">
                <a:solidFill>
                  <a:srgbClr val="0070C0"/>
                </a:solidFill>
              </a:rPr>
              <a:t>Heuristics</a:t>
            </a:r>
          </a:p>
        </p:txBody>
      </p:sp>
      <p:sp>
        <p:nvSpPr>
          <p:cNvPr id="415747" name="Text Box 3"/>
          <p:cNvSpPr txBox="1">
            <a:spLocks noChangeArrowheads="1"/>
          </p:cNvSpPr>
          <p:nvPr/>
        </p:nvSpPr>
        <p:spPr bwMode="auto">
          <a:xfrm>
            <a:off x="304800" y="1981200"/>
            <a:ext cx="88392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00000"/>
              </a:lnSpc>
              <a:spcBef>
                <a:spcPct val="50000"/>
              </a:spcBef>
              <a:buFontTx/>
              <a:buChar char="•"/>
            </a:pPr>
            <a:r>
              <a:rPr lang="en-US" altLang="en-US" sz="2800" dirty="0">
                <a:latin typeface="Times New Roman" pitchFamily="18" charset="0"/>
                <a:cs typeface="Times New Roman (Hebrew)" pitchFamily="26" charset="0"/>
              </a:rPr>
              <a:t> </a:t>
            </a:r>
            <a:r>
              <a:rPr lang="en-US" altLang="en-US" sz="3600" dirty="0" smtClean="0">
                <a:latin typeface="Times New Roman" pitchFamily="18" charset="0"/>
                <a:cs typeface="Times New Roman (Hebrew)" pitchFamily="26" charset="0"/>
              </a:rPr>
              <a:t>Agreements – may agree to worse agreements than in EQ. </a:t>
            </a:r>
          </a:p>
          <a:p>
            <a:pPr algn="l">
              <a:lnSpc>
                <a:spcPct val="100000"/>
              </a:lnSpc>
              <a:spcBef>
                <a:spcPct val="50000"/>
              </a:spcBef>
              <a:buFontTx/>
              <a:buChar char="•"/>
            </a:pPr>
            <a:r>
              <a:rPr lang="en-US" altLang="en-US" sz="3600" dirty="0" smtClean="0">
                <a:latin typeface="Times New Roman" pitchFamily="18" charset="0"/>
                <a:cs typeface="Times New Roman (Hebrew)" pitchFamily="26" charset="0"/>
              </a:rPr>
              <a:t>Concession strategy.</a:t>
            </a:r>
          </a:p>
          <a:p>
            <a:pPr algn="l">
              <a:lnSpc>
                <a:spcPct val="100000"/>
              </a:lnSpc>
              <a:spcBef>
                <a:spcPct val="50000"/>
              </a:spcBef>
              <a:buFontTx/>
              <a:buChar char="•"/>
            </a:pPr>
            <a:r>
              <a:rPr lang="en-US" altLang="en-US" sz="3600" dirty="0" smtClean="0">
                <a:latin typeface="Times New Roman" pitchFamily="18" charset="0"/>
                <a:cs typeface="Times New Roman (Hebrew)" pitchFamily="26" charset="0"/>
              </a:rPr>
              <a:t> </a:t>
            </a:r>
            <a:r>
              <a:rPr lang="en-US" altLang="en-US" sz="3600" dirty="0">
                <a:latin typeface="Times New Roman" pitchFamily="18" charset="0"/>
                <a:cs typeface="Times New Roman (Hebrew)" pitchFamily="26" charset="0"/>
              </a:rPr>
              <a:t>Opting </a:t>
            </a:r>
            <a:r>
              <a:rPr lang="en-US" altLang="en-US" sz="3600" dirty="0" smtClean="0">
                <a:latin typeface="Times New Roman" pitchFamily="18" charset="0"/>
                <a:cs typeface="Times New Roman (Hebrew)" pitchFamily="26" charset="0"/>
              </a:rPr>
              <a:t>out—estimates if the opponent will opt out and may opt out. </a:t>
            </a:r>
            <a:endParaRPr lang="en-US" altLang="en-US" sz="3600" dirty="0">
              <a:latin typeface="Times New Roman" pitchFamily="18" charset="0"/>
              <a:cs typeface="Times New Roman (Hebrew)" pitchFamily="26" charset="0"/>
            </a:endParaRPr>
          </a:p>
          <a:p>
            <a:pPr algn="l">
              <a:lnSpc>
                <a:spcPct val="100000"/>
              </a:lnSpc>
              <a:spcBef>
                <a:spcPct val="50000"/>
              </a:spcBef>
              <a:buFontTx/>
              <a:buChar char="•"/>
            </a:pPr>
            <a:r>
              <a:rPr lang="en-US" altLang="en-US" sz="3600" dirty="0">
                <a:latin typeface="Times New Roman" pitchFamily="18" charset="0"/>
                <a:cs typeface="Times New Roman (Hebrew)" pitchFamily="26" charset="0"/>
              </a:rPr>
              <a:t> </a:t>
            </a:r>
            <a:r>
              <a:rPr lang="en-US" altLang="en-US" sz="3600" dirty="0" smtClean="0">
                <a:latin typeface="Times New Roman" pitchFamily="18" charset="0"/>
                <a:cs typeface="Times New Roman (Hebrew)" pitchFamily="26" charset="0"/>
              </a:rPr>
              <a:t>Full offers/partial offers; First offer?</a:t>
            </a:r>
            <a:endParaRPr lang="en-US" altLang="en-US" sz="3600" dirty="0">
              <a:latin typeface="Times New Roman" pitchFamily="18" charset="0"/>
              <a:cs typeface="Times New Roman (Hebrew)" pitchFamily="26" charset="0"/>
            </a:endParaRPr>
          </a:p>
        </p:txBody>
      </p:sp>
    </p:spTree>
    <p:extLst>
      <p:ext uri="{BB962C8B-B14F-4D97-AF65-F5344CB8AC3E}">
        <p14:creationId xmlns:p14="http://schemas.microsoft.com/office/powerpoint/2010/main" val="2903391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058" name="Object 2"/>
          <p:cNvGraphicFramePr>
            <a:graphicFrameLocks noChangeAspect="1"/>
          </p:cNvGraphicFramePr>
          <p:nvPr>
            <p:extLst>
              <p:ext uri="{D42A27DB-BD31-4B8C-83A1-F6EECF244321}">
                <p14:modId xmlns:p14="http://schemas.microsoft.com/office/powerpoint/2010/main" val="1507036494"/>
              </p:ext>
            </p:extLst>
          </p:nvPr>
        </p:nvGraphicFramePr>
        <p:xfrm>
          <a:off x="2209800" y="4114800"/>
          <a:ext cx="3928533" cy="2946400"/>
        </p:xfrm>
        <a:graphic>
          <a:graphicData uri="http://schemas.openxmlformats.org/presentationml/2006/ole">
            <mc:AlternateContent xmlns:mc="http://schemas.openxmlformats.org/markup-compatibility/2006">
              <mc:Choice xmlns:v="urn:schemas-microsoft-com:vml" Requires="v">
                <p:oleObj spid="_x0000_s15653" name="Chart" r:id="rId3" imgW="2743652" imgH="1829160" progId="MSGraph.Chart.8">
                  <p:embed/>
                </p:oleObj>
              </mc:Choice>
              <mc:Fallback>
                <p:oleObj name="Chart" r:id="rId3" imgW="2743652" imgH="1829160" progId="MSGraph.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114800"/>
                        <a:ext cx="3928533"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9059" name="Text Box 3"/>
          <p:cNvSpPr txBox="1">
            <a:spLocks noChangeArrowheads="1"/>
          </p:cNvSpPr>
          <p:nvPr/>
        </p:nvSpPr>
        <p:spPr bwMode="auto">
          <a:xfrm>
            <a:off x="1066800" y="457200"/>
            <a:ext cx="662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50000"/>
              </a:spcBef>
            </a:pPr>
            <a:r>
              <a:rPr lang="en-US" altLang="en-US" sz="3600" b="1" dirty="0">
                <a:solidFill>
                  <a:schemeClr val="accent1"/>
                </a:solidFill>
                <a:latin typeface="Times New Roman" pitchFamily="18" charset="0"/>
                <a:cs typeface="Times New Roman (Hebrew)" pitchFamily="26" charset="0"/>
              </a:rPr>
              <a:t>	</a:t>
            </a:r>
            <a:r>
              <a:rPr lang="en-US" altLang="en-US" sz="3600" b="1" dirty="0">
                <a:solidFill>
                  <a:srgbClr val="0070C0"/>
                </a:solidFill>
                <a:latin typeface="Times New Roman" pitchFamily="18" charset="0"/>
                <a:cs typeface="Times New Roman (Hebrew)" pitchFamily="26" charset="0"/>
              </a:rPr>
              <a:t>Experiments Results</a:t>
            </a:r>
            <a:endParaRPr lang="en-US" altLang="en-US" sz="3000" dirty="0">
              <a:solidFill>
                <a:srgbClr val="0070C0"/>
              </a:solidFill>
              <a:latin typeface="Times New Roman" pitchFamily="18" charset="0"/>
              <a:cs typeface="Times New Roman (Hebrew)" pitchFamily="26" charset="0"/>
            </a:endParaRPr>
          </a:p>
        </p:txBody>
      </p:sp>
      <p:sp>
        <p:nvSpPr>
          <p:cNvPr id="429060" name="Text Box 4"/>
          <p:cNvSpPr txBox="1">
            <a:spLocks noChangeArrowheads="1"/>
          </p:cNvSpPr>
          <p:nvPr/>
        </p:nvSpPr>
        <p:spPr bwMode="auto">
          <a:xfrm>
            <a:off x="990600" y="5257801"/>
            <a:ext cx="6934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50000"/>
              </a:spcBef>
            </a:pPr>
            <a:endParaRPr lang="en-US" altLang="en-US" sz="3000">
              <a:latin typeface="Times New Roman" pitchFamily="18" charset="0"/>
              <a:cs typeface="Times New Roman (Hebrew)" pitchFamily="26" charset="0"/>
            </a:endParaRPr>
          </a:p>
        </p:txBody>
      </p:sp>
      <p:graphicFrame>
        <p:nvGraphicFramePr>
          <p:cNvPr id="429061" name="Object 5"/>
          <p:cNvGraphicFramePr>
            <a:graphicFrameLocks noChangeAspect="1"/>
          </p:cNvGraphicFramePr>
          <p:nvPr/>
        </p:nvGraphicFramePr>
        <p:xfrm>
          <a:off x="4536723" y="1404938"/>
          <a:ext cx="4607277" cy="3167062"/>
        </p:xfrm>
        <a:graphic>
          <a:graphicData uri="http://schemas.openxmlformats.org/presentationml/2006/ole">
            <mc:AlternateContent xmlns:mc="http://schemas.openxmlformats.org/markup-compatibility/2006">
              <mc:Choice xmlns:v="urn:schemas-microsoft-com:vml" Requires="v">
                <p:oleObj spid="_x0000_s15654" name="Chart" r:id="rId5" imgW="2743652" imgH="1676730" progId="MSGraph.Chart.8">
                  <p:embed/>
                </p:oleObj>
              </mc:Choice>
              <mc:Fallback>
                <p:oleObj name="Chart" r:id="rId5" imgW="2743652" imgH="1676730" progId="MSGraph.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6723" y="1404938"/>
                        <a:ext cx="4607277"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9062" name="Object 6"/>
          <p:cNvGraphicFramePr>
            <a:graphicFrameLocks noChangeAspect="1"/>
          </p:cNvGraphicFramePr>
          <p:nvPr/>
        </p:nvGraphicFramePr>
        <p:xfrm>
          <a:off x="135467" y="1447800"/>
          <a:ext cx="4199467" cy="3149600"/>
        </p:xfrm>
        <a:graphic>
          <a:graphicData uri="http://schemas.openxmlformats.org/presentationml/2006/ole">
            <mc:AlternateContent xmlns:mc="http://schemas.openxmlformats.org/markup-compatibility/2006">
              <mc:Choice xmlns:v="urn:schemas-microsoft-com:vml" Requires="v">
                <p:oleObj spid="_x0000_s15655" name="Chart" r:id="rId7" imgW="2743652" imgH="1829160" progId="MSGraph.Chart.8">
                  <p:embed/>
                </p:oleObj>
              </mc:Choice>
              <mc:Fallback>
                <p:oleObj name="Chart" r:id="rId7" imgW="2743652" imgH="1829160" progId="MSGraph.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467" y="1447800"/>
                        <a:ext cx="4199467"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71244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685800" y="304800"/>
            <a:ext cx="7772400" cy="1143000"/>
          </a:xfrm>
        </p:spPr>
        <p:txBody>
          <a:bodyPr/>
          <a:lstStyle/>
          <a:p>
            <a:pPr algn="ctr"/>
            <a:r>
              <a:rPr lang="en-US" altLang="en-US" sz="4400" b="1" dirty="0">
                <a:solidFill>
                  <a:srgbClr val="0070C0"/>
                </a:solidFill>
              </a:rPr>
              <a:t>Fishing Dispute: Conclusions</a:t>
            </a:r>
          </a:p>
        </p:txBody>
      </p:sp>
      <p:sp>
        <p:nvSpPr>
          <p:cNvPr id="433155" name="Text Box 3"/>
          <p:cNvSpPr txBox="1">
            <a:spLocks noChangeArrowheads="1"/>
          </p:cNvSpPr>
          <p:nvPr/>
        </p:nvSpPr>
        <p:spPr bwMode="auto">
          <a:xfrm>
            <a:off x="609600" y="1676400"/>
            <a:ext cx="79248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just">
              <a:lnSpc>
                <a:spcPct val="100000"/>
              </a:lnSpc>
              <a:spcBef>
                <a:spcPct val="0"/>
              </a:spcBef>
              <a:buFont typeface="Wingdings" panose="05000000000000000000" pitchFamily="2" charset="2"/>
              <a:buChar char="§"/>
            </a:pPr>
            <a:r>
              <a:rPr lang="en-US" altLang="en-US" sz="2800" dirty="0" smtClean="0">
                <a:latin typeface="Times New Roman" pitchFamily="18" charset="0"/>
                <a:cs typeface="Miriam" pitchFamily="34" charset="-79"/>
              </a:rPr>
              <a:t>EQ agents does not work.</a:t>
            </a:r>
          </a:p>
          <a:p>
            <a:pPr marL="457200" indent="-457200">
              <a:lnSpc>
                <a:spcPct val="100000"/>
              </a:lnSpc>
              <a:spcBef>
                <a:spcPct val="0"/>
              </a:spcBef>
              <a:buFont typeface="Wingdings" panose="05000000000000000000" pitchFamily="2" charset="2"/>
              <a:buChar char="§"/>
            </a:pPr>
            <a:r>
              <a:rPr lang="en-US" altLang="en-US" sz="2800" dirty="0" smtClean="0">
                <a:latin typeface="Times New Roman" pitchFamily="18" charset="0"/>
                <a:cs typeface="Miriam" pitchFamily="34" charset="-79"/>
              </a:rPr>
              <a:t>Our EQH agent played </a:t>
            </a:r>
            <a:r>
              <a:rPr lang="en-US" altLang="en-US" sz="2800" dirty="0">
                <a:latin typeface="Times New Roman" pitchFamily="18" charset="0"/>
                <a:cs typeface="Miriam" pitchFamily="34" charset="-79"/>
              </a:rPr>
              <a:t>well </a:t>
            </a:r>
            <a:r>
              <a:rPr lang="en-US" altLang="en-US" sz="2800" dirty="0" smtClean="0">
                <a:latin typeface="Times New Roman" pitchFamily="18" charset="0"/>
                <a:cs typeface="Miriam" pitchFamily="34" charset="-79"/>
              </a:rPr>
              <a:t>and fair against </a:t>
            </a:r>
            <a:r>
              <a:rPr lang="en-US" altLang="en-US" sz="2800" dirty="0">
                <a:latin typeface="Times New Roman" pitchFamily="18" charset="0"/>
                <a:cs typeface="Miriam" pitchFamily="34" charset="-79"/>
              </a:rPr>
              <a:t>a human player.</a:t>
            </a:r>
          </a:p>
          <a:p>
            <a:pPr marL="457200" indent="-457200" algn="just">
              <a:lnSpc>
                <a:spcPct val="100000"/>
              </a:lnSpc>
              <a:spcBef>
                <a:spcPct val="0"/>
              </a:spcBef>
              <a:buFont typeface="Wingdings" panose="05000000000000000000" pitchFamily="2" charset="2"/>
              <a:buChar char="§"/>
            </a:pPr>
            <a:r>
              <a:rPr lang="en-US" altLang="en-US" sz="2800" dirty="0" smtClean="0">
                <a:latin typeface="Times New Roman" pitchFamily="18" charset="0"/>
                <a:cs typeface="Miriam" pitchFamily="34" charset="-79"/>
              </a:rPr>
              <a:t>It </a:t>
            </a:r>
            <a:r>
              <a:rPr lang="en-US" altLang="en-US" sz="2800" dirty="0">
                <a:latin typeface="Times New Roman" pitchFamily="18" charset="0"/>
                <a:cs typeface="Miriam" pitchFamily="34" charset="-79"/>
              </a:rPr>
              <a:t>raised the sum of the utilities in the simulation it was involved in.</a:t>
            </a:r>
          </a:p>
          <a:p>
            <a:pPr marL="457200" indent="-457200" algn="l">
              <a:lnSpc>
                <a:spcPct val="100000"/>
              </a:lnSpc>
              <a:spcBef>
                <a:spcPct val="0"/>
              </a:spcBef>
              <a:buFont typeface="Wingdings" panose="05000000000000000000" pitchFamily="2" charset="2"/>
              <a:buChar char="§"/>
            </a:pPr>
            <a:r>
              <a:rPr lang="en-US" altLang="en-US" sz="2800" dirty="0" smtClean="0">
                <a:latin typeface="Times New Roman" pitchFamily="18" charset="0"/>
                <a:cs typeface="Miriam" pitchFamily="34" charset="-79"/>
              </a:rPr>
              <a:t>The </a:t>
            </a:r>
            <a:r>
              <a:rPr lang="en-US" altLang="en-US" sz="2800" dirty="0">
                <a:latin typeface="Times New Roman" pitchFamily="18" charset="0"/>
                <a:cs typeface="Miriam" pitchFamily="34" charset="-79"/>
              </a:rPr>
              <a:t>agent played as Spain significantly better than a human did, and just as good as a human Canada player.  </a:t>
            </a:r>
          </a:p>
          <a:p>
            <a:pPr algn="just">
              <a:lnSpc>
                <a:spcPct val="100000"/>
              </a:lnSpc>
              <a:spcBef>
                <a:spcPct val="0"/>
              </a:spcBef>
              <a:buFontTx/>
              <a:buChar char="•"/>
            </a:pPr>
            <a:endParaRPr lang="en-US" altLang="en-US" sz="2800" dirty="0">
              <a:latin typeface="Times New Roman" pitchFamily="18" charset="0"/>
              <a:cs typeface="Miriam" pitchFamily="34" charset="-79"/>
            </a:endParaRPr>
          </a:p>
        </p:txBody>
      </p:sp>
      <p:sp>
        <p:nvSpPr>
          <p:cNvPr id="3" name="TextBox 2"/>
          <p:cNvSpPr txBox="1"/>
          <p:nvPr/>
        </p:nvSpPr>
        <p:spPr>
          <a:xfrm>
            <a:off x="1371600" y="6103918"/>
            <a:ext cx="5583644" cy="369332"/>
          </a:xfrm>
          <a:prstGeom prst="rect">
            <a:avLst/>
          </a:prstGeom>
          <a:noFill/>
        </p:spPr>
        <p:txBody>
          <a:bodyPr wrap="none" rtlCol="0">
            <a:spAutoFit/>
          </a:bodyPr>
          <a:lstStyle/>
          <a:p>
            <a:r>
              <a:rPr lang="en-US" dirty="0" smtClean="0"/>
              <a:t>Submitted to AIJ in 2002; revised and accepted 2007</a:t>
            </a:r>
            <a:endParaRPr lang="en-US" dirty="0"/>
          </a:p>
        </p:txBody>
      </p:sp>
    </p:spTree>
    <p:extLst>
      <p:ext uri="{BB962C8B-B14F-4D97-AF65-F5344CB8AC3E}">
        <p14:creationId xmlns:p14="http://schemas.microsoft.com/office/powerpoint/2010/main" val="245274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6"/>
          <p:cNvSpPr>
            <a:spLocks noGrp="1"/>
          </p:cNvSpPr>
          <p:nvPr>
            <p:ph type="sldNum" sz="quarter" idx="12"/>
          </p:nvPr>
        </p:nvSpPr>
        <p:spPr>
          <a:noFill/>
        </p:spPr>
        <p:txBody>
          <a:bodyPr/>
          <a:lstStyle/>
          <a:p>
            <a:fld id="{ED2771D2-057E-4E40-BBDD-0104AAF1FA6F}" type="slidenum">
              <a:rPr lang="he-IL"/>
              <a:pPr/>
              <a:t>16</a:t>
            </a:fld>
            <a:endParaRPr lang="he-IL"/>
          </a:p>
        </p:txBody>
      </p:sp>
      <p:sp>
        <p:nvSpPr>
          <p:cNvPr id="48131" name="AutoShape 2"/>
          <p:cNvSpPr>
            <a:spLocks noGrp="1" noChangeArrowheads="1"/>
          </p:cNvSpPr>
          <p:nvPr>
            <p:ph type="title"/>
          </p:nvPr>
        </p:nvSpPr>
        <p:spPr>
          <a:xfrm>
            <a:off x="763588" y="762000"/>
            <a:ext cx="7923212" cy="650875"/>
          </a:xfrm>
        </p:spPr>
        <p:txBody>
          <a:bodyPr>
            <a:normAutofit fontScale="90000"/>
          </a:bodyPr>
          <a:lstStyle/>
          <a:p>
            <a:pPr eaLnBrk="1" hangingPunct="1"/>
            <a:r>
              <a:rPr lang="en-US" dirty="0" smtClean="0">
                <a:solidFill>
                  <a:srgbClr val="0070C0"/>
                </a:solidFill>
              </a:rPr>
              <a:t>Multi-issue negotiation (</a:t>
            </a:r>
            <a:r>
              <a:rPr lang="en-US" dirty="0" err="1" smtClean="0">
                <a:solidFill>
                  <a:srgbClr val="0070C0"/>
                </a:solidFill>
              </a:rPr>
              <a:t>cont</a:t>
            </a:r>
            <a:r>
              <a:rPr lang="en-US" dirty="0">
                <a:solidFill>
                  <a:srgbClr val="0070C0"/>
                </a:solidFill>
              </a:rPr>
              <a:t>)</a:t>
            </a:r>
            <a:endParaRPr lang="en-US" dirty="0" smtClean="0">
              <a:solidFill>
                <a:srgbClr val="0070C0"/>
              </a:solidFill>
            </a:endParaRPr>
          </a:p>
        </p:txBody>
      </p:sp>
      <p:sp>
        <p:nvSpPr>
          <p:cNvPr id="48132" name="Rectangle 3"/>
          <p:cNvSpPr>
            <a:spLocks noGrp="1" noChangeArrowheads="1"/>
          </p:cNvSpPr>
          <p:nvPr>
            <p:ph type="body" sz="half" idx="1"/>
          </p:nvPr>
        </p:nvSpPr>
        <p:spPr>
          <a:xfrm>
            <a:off x="5410200" y="2438400"/>
            <a:ext cx="3905250" cy="4113212"/>
          </a:xfrm>
        </p:spPr>
        <p:txBody>
          <a:bodyPr/>
          <a:lstStyle/>
          <a:p>
            <a:pPr algn="l" rtl="0" eaLnBrk="1" hangingPunct="1"/>
            <a:r>
              <a:rPr lang="en-US" sz="2400" dirty="0" smtClean="0"/>
              <a:t>Employer and job candidate</a:t>
            </a:r>
          </a:p>
          <a:p>
            <a:pPr lvl="1" algn="l" rtl="0" eaLnBrk="1" hangingPunct="1"/>
            <a:r>
              <a:rPr lang="en-US" sz="2000" dirty="0" smtClean="0"/>
              <a:t>Objective: reach an agreement over hiring terms after successful interview</a:t>
            </a:r>
          </a:p>
          <a:p>
            <a:pPr lvl="1" algn="l" rtl="0" eaLnBrk="1" hangingPunct="1"/>
            <a:r>
              <a:rPr lang="en-US" sz="2000" dirty="0" smtClean="0"/>
              <a:t>Subjects could identify with this scenario</a:t>
            </a:r>
          </a:p>
          <a:p>
            <a:pPr lvl="1" algn="l" rtl="0" eaLnBrk="1" hangingPunct="1"/>
            <a:endParaRPr lang="en-US" sz="2000" dirty="0" smtClean="0"/>
          </a:p>
          <a:p>
            <a:pPr lvl="2" algn="l" rtl="0" eaLnBrk="1" hangingPunct="1"/>
            <a:endParaRPr lang="en-US" sz="1800" dirty="0" smtClean="0"/>
          </a:p>
          <a:p>
            <a:pPr algn="l" rtl="0" eaLnBrk="1" hangingPunct="1"/>
            <a:endParaRPr lang="en-US" sz="2400" dirty="0" smtClean="0"/>
          </a:p>
        </p:txBody>
      </p:sp>
      <p:pic>
        <p:nvPicPr>
          <p:cNvPr id="48133" name="Picture 4" descr="job candidate1"/>
          <p:cNvPicPr>
            <a:picLocks noGrp="1" noChangeAspect="1" noChangeArrowheads="1"/>
          </p:cNvPicPr>
          <p:nvPr>
            <p:ph sz="half" idx="2"/>
          </p:nvPr>
        </p:nvPicPr>
        <p:blipFill>
          <a:blip r:embed="rId2" cstate="print"/>
          <a:srcRect/>
          <a:stretch>
            <a:fillRect/>
          </a:stretch>
        </p:blipFill>
        <p:spPr>
          <a:xfrm>
            <a:off x="685800" y="1828800"/>
            <a:ext cx="4875213" cy="4635500"/>
          </a:xfrm>
          <a:noFill/>
        </p:spPr>
      </p:pic>
    </p:spTree>
    <p:extLst>
      <p:ext uri="{BB962C8B-B14F-4D97-AF65-F5344CB8AC3E}">
        <p14:creationId xmlns:p14="http://schemas.microsoft.com/office/powerpoint/2010/main" val="219168807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533400"/>
            <a:ext cx="7467600" cy="1313688"/>
          </a:xfrm>
        </p:spPr>
        <p:txBody>
          <a:bodyPr>
            <a:normAutofit fontScale="90000"/>
          </a:bodyPr>
          <a:lstStyle/>
          <a:p>
            <a:pPr algn="ctr" rtl="0">
              <a:defRPr/>
            </a:pPr>
            <a:r>
              <a:rPr lang="en-US" b="1" dirty="0" smtClean="0">
                <a:solidFill>
                  <a:srgbClr val="0070C0"/>
                </a:solidFill>
              </a:rPr>
              <a:t>Why not Only </a:t>
            </a:r>
            <a:br>
              <a:rPr lang="en-US" b="1" dirty="0" smtClean="0">
                <a:solidFill>
                  <a:srgbClr val="0070C0"/>
                </a:solidFill>
              </a:rPr>
            </a:br>
            <a:r>
              <a:rPr lang="en-US" b="1" dirty="0" smtClean="0">
                <a:solidFill>
                  <a:srgbClr val="0070C0"/>
                </a:solidFill>
              </a:rPr>
              <a:t>Behavioral Science Models? </a:t>
            </a:r>
            <a:endParaRPr lang="en-US" b="1" dirty="0">
              <a:solidFill>
                <a:srgbClr val="0070C0"/>
              </a:solidFill>
            </a:endParaRPr>
          </a:p>
        </p:txBody>
      </p:sp>
      <p:sp>
        <p:nvSpPr>
          <p:cNvPr id="28675" name="Content Placeholder 1"/>
          <p:cNvSpPr>
            <a:spLocks noGrp="1"/>
          </p:cNvSpPr>
          <p:nvPr>
            <p:ph idx="1"/>
          </p:nvPr>
        </p:nvSpPr>
        <p:spPr>
          <a:xfrm>
            <a:off x="863600" y="1916832"/>
            <a:ext cx="8126413" cy="4464050"/>
          </a:xfrm>
        </p:spPr>
        <p:txBody>
          <a:bodyPr/>
          <a:lstStyle/>
          <a:p>
            <a:pPr algn="l" rtl="0"/>
            <a:r>
              <a:rPr lang="en-US" altLang="en-US" dirty="0" smtClean="0"/>
              <a:t>There are several models that describe human decision making </a:t>
            </a:r>
          </a:p>
          <a:p>
            <a:pPr algn="l" rtl="0"/>
            <a:r>
              <a:rPr lang="en-US" altLang="en-US" dirty="0" smtClean="0"/>
              <a:t>Most models specify general criteria that are context sensitive but usually do not provide specific parameters or mathematical  definitions</a:t>
            </a:r>
          </a:p>
        </p:txBody>
      </p:sp>
      <p:sp>
        <p:nvSpPr>
          <p:cNvPr id="2" name="Slide Number Placeholder 1"/>
          <p:cNvSpPr>
            <a:spLocks noGrp="1"/>
          </p:cNvSpPr>
          <p:nvPr>
            <p:ph type="sldNum" sz="quarter" idx="12"/>
          </p:nvPr>
        </p:nvSpPr>
        <p:spPr/>
        <p:txBody>
          <a:bodyPr/>
          <a:lstStyle/>
          <a:p>
            <a:fld id="{70976B79-0DD0-4D71-841F-0C38EA70C66A}" type="slidenum">
              <a:rPr lang="he-IL" smtClean="0"/>
              <a:pPr/>
              <a:t>17</a:t>
            </a:fld>
            <a:endParaRPr lang="en-US"/>
          </a:p>
        </p:txBody>
      </p:sp>
      <p:pic>
        <p:nvPicPr>
          <p:cNvPr id="2867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840" y="4638130"/>
            <a:ext cx="2645048" cy="2035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10" descr="data:image/jpeg;base64,/9j/4AAQSkZJRgABAQAAAQABAAD/2wCEAAkGBxMTEhUUExQWFhUXGRgWFxgXGBgXHBQaHBcXFxgXFxgYHSggGBolGxgZITEiJSkrLi4uFx8zODMsNygtLisBCgoKBQUFDgUFDisZExkrKysrKysrKysrKysrKysrKysrKysrKysrKysrKysrKysrKysrKysrKysrKysrKysrK//AABEIAPMA0AMBIgACEQEDEQH/xAAcAAABBQEBAQAAAAAAAAAAAAAEAgMFBgcBAAj/xAA8EAABAwIEAwUGBQMEAwEBAAABAgMRACEEBRIxBkFREyJhcYEHMpGhsfBCUsHR4SNi8RQVcpIzgsKyJP/EABQBAQAAAAAAAAAAAAAAAAAAAAD/xAAUEQEAAAAAAAAAAAAAAAAAAAAA/9oADAMBAAIRAxEAPwCucYcFu4Ds1KUFpXI1JBASoX03Pw8jUC4tbhk3O3T419O5jhGnEw6hK07woAiesGovLMmwyEkNtoCSSYABBk0GYcK8G4hLYxIVoWmVIETt186uXDXEYeLfaKBVHeABEHr5Va8Q8202VKIShIJJ5AC9ZHwzgnHHnHkakNlai3/xKpAjpFBeeNGk4tsYVCwFLIM7wEkEmOflWccY8COMdn2RLms6YiDq5QOla1jAG2u0SiVJGoCBNh1POqJlvFKsdmDGhJCGwTB5lUAk35DbzoKe77PMxSASzPktJjzvWs+zrKF4bBpS4IUqVEbaeQnxgCrZqHOmsQRBoMY9oPFWLRjSEOqbQlMJCdjO5UNiZHpVMXmDoUXA65rUZUrURqPjBvV+zHh5GY5g6O00JbQLgAlZkgwPDmfKms69mZaw63Uva+zSV6dEApSJImfeiguHs+zF11ouPuAhSU6Ux7tjeec/pVV9rmXsPKQtnvPzDhSSRoAMBUWmapH+6vICAgqSkGYBIHlApp/PHTbUefPrvQQ6WiDB8q6xqC0wO8CNPOTNhHO9WHhbJ14hwaWlOBC0lwDbRInvG0xNt6+gWslw40lLLYI90hCZHla1BWODF4laAcQwWSnYqPeUefd3A86f42yE4hnXPeQCocrbqvyMCp/NMzQwJWFRf3RO19hQuGzNjHMrDSiQQULBBBT1SoHY0Hz/AMRBgqHZEkmOsx0VPMUHlmVqeKgDBSJq68fZSxhClISLzeAD4XHSqY3iCgy2d9wKBrMcrcZnVy6fKg8M2VrSgbqIA8zUzneZqcQnUSYiZj4eNQXbwoKTYi4Pj1oLVn3CrmHZDilA2BMHn0BqrvOpIEb1JY3iHEPpCHV6kp2EADzMb1DOgTagJwriQTPpUjlGMZGIR2yZbuDInfYkVCAU+23NBY8xxTeHxHaYJwgbgie6eYE7irHw9nWPOKRiXAt0pQpJSoaf6ZInSIA3ANVbhfEts4htx1OtCTJET6xzjpX0PlzzGKZS43C21DukWjkR4GeXhQDca5kttnS3uu09BF6z3B4TGjSWCsd4czB8wbRV8zbPWg4lCwYOxi1WBhhOkaYHjQZB7Shi0NthxQ0rNwgmCoXgg71e+EMOyrCtBtQV3UkkbzzkcrzVO45DjuYBhagUJSFIAEDvbz42q48CZMWEKOqQqIEbDzoLE/g0qaKDsQR5SImsy9jmBEvrUmdKghK4sqJ1Qfh8a0/NQSy4BYlCgP8AqapHsbAODVe4cVI6bbUF2DEkm/hUZmuK7FpRIkgEiOfhU28gkWMVHZjlwdQUqkzHyoPnp93EqxWodoHCTZuQqCZIGnwrbTnODw+FSl1wBASElLklZkXCk7k9bVT+Ic1/2/EJcDAMhSDI06hIPvAG9hVWz4rxrisSoJQICQBeANr896Aj2g5lgllsYMJtOsoSUpi2kRAk71F8DZXh8TiezxBIBBKQDp1HpI5xTAysOJPZ/hsbHf8AaorQpskixSYn9vhQbPnuLwuT4ecOhOpRENlSpX1USZNhzoT2f8ePYx1bbiUgga06ZsmwIM7xIrIsdjHXjKypR8b0Xw3nC8G72iRJiCNrUGl8Z8UuNYttC2x2Q7xPvFQMieUQeVNZPx5g2HVhIUUud5ZSkiF7e6fDfyrPM14ncfdU4vc2A3AHSgcvy9bgUpN432EdKCW4+zhOLxinEAhMJSJ5xzjlVdkpUJkdaLw2BdWVdm2pRRcwJjzoTEqKt+VArMtNtJkUxhsMpagEgknkLmkCjsnx5ZcCwAY5HmKCwjhDTh1OqkX8ikDnHSaqHZHletYwPEAxWFcTp0mCgDfl8t6y7EWWrp0oBJorDXIHpQoub0Rh1lJChuDPwoLCjJnEvNt6SVLgaRufKtAyvNnMqZW2pqZKloCjphXmAZBqoZZxW4XW3UtplqSb+8CIIHSjuJOLf9xKGG2ClZOlMkElR+lBref5Kl8pt7pmlrxzjLR0oLmkWEwbDxolWcsqHdWlXkQais14nw7aSkLBV0AmPOKDLmMc5jMwLipSpRgDmmBAH8VrmRY5DaUMqV377/i8azHhrJDjse6pCuzQghalDckmwA5GxM8orU8Pw8hJBKlKj8xk0EX7RM6LOEc0SCpJTPSbT4b1X/ZdlmKab7RJT2bkK0HysqeRipn2mYIDAuqmNKfjcCI61E+yziOWgxGrRt1SPHwtQaYlR511SgN6BxOIVFoH6+VQyM3Ie0qBKY3mSFTtHlQTGOyll8DtW0rAOoBQBAPW9QWfcKsPACVIA5I0jblcVP4bFaxIsOVJUmggsp4fw+GTpab33Ku8T5k086wkAgJSB/xH7VJqFB4hFBWMwwbQnUy2ZsYSkSPMCapGfcKIWCvDSFAf+NV/PSeflWjYxFjNU7HY8trkWj7vQZmnDQSCDI5dKNy7EraB07K3FWXiXBpUBiGx7w7wHWqniCfeB35UEtlnEqsMpcICg5cjaDeCI86r+Y4grWpZEFRJIA2mj8qASoOKExePCmMzxCHHJQCBtff1oI9lomuKTpN6l8TlxbSFA70Xw9wu5jA4pKgnRA703J2FvrQQ+GxKkg6VETvBiaGfMmpJrABKltuiFpVpN4iOnWhcfhNN03FADNPA2ocGnW1UEhlK9KxJgGxnapTFIXg8Sh5BkghQkc+niKhAKOxGILiEySdPUz8KCx4nHaE6Uk+hoPCOFU94imMSUlZjrQ6goEx8qC68A5fjQXMRh1aUiUmdnY5QenWrtwzxi48tSXUaYVAI+kfrWc8N8cO4VjsAhKhKilRmU6jJkc7k0I3nSw+haCQdQUQOd9ooNU9rDg/25y03RHh3xeqD7LMIVPLWFRpTG/vT1pz2h8Wl9tLCQUyQpUzy2Hx+lVvLMYtjvMrhR9Z62NBrWKxKkqUlTvMQDG0XjnVSf4gl1LLcSVhIIMgyYmaiWMQpaVOrWdXMk/pUS1iSl1DyYJQoKE9RQfQeEbCUgbwKcVQ+Cd1ISrqkH4gV1xdBx5YqOffHKl4l1PMwfExURjIg/PvEfMGaBnNsalCZJAnaTWd5njAoqg/MVcM0bQhKVKIHxufqfU1VM0hU7/Aj6m9BHYDGESmbHlRGVIaaUt1SCUEQYE6D5cgahO00rqy8GPIdU+y5HfbJQT+dN7eMSf8A1NBZ3uFGMVhdTBCZSClQEg25p5elZDisEpDq21DvIUUqjwMWrfsrynRl4QlRaWW7qH4VRvBtE1nPsvypjE4p8YqFuAakpV+MknWr+6LfGgqmKxUhKBfkKuXsyxDaHXEOOaVKSISSAle836irgj2Y4Y4lTgkNkWQD7qryQTy8KrGe+zBaVr7N227YUNxEkKUNj4xQC8dcNNpQt1EqBlWrVMEnbyrOO3VEG9fQnDHD84Btl5KVDs9J8Qbx86zrPPZliEvKGHSFN7p1KAI8DNBRW0t6eU0y0kQY35eFEYvL3GlLQsFK0mCk8qF0QKAvLsucdnQkqgSY5CtQ9nfDGGewhU80FKUVCVbiDAjpWdZFnC2NWkSFAA1dODOIMSpDrTSEmJWJMaZOw60EDmGVFEmdqaYxIQkyJmpHFPa9z6VD4oRQDTv41cMfneE/0jaWkf1EhNimClQ94lUX5/Gqcgb0mDQE5jjO1UCREU2wQLzFMkRXioGgmkr7p73pSspwa3nUNNwVLPMwAAJJJ5WFQ6DyqQy9J1RsFpU3PTUIn40G2f7qptam+yUlDQRqMWIKTBbIsoJ0mRuLGjMXjQlBVva0c7bDxqv5RikpOGwxXJW0klBJKkwidU+c+VqheLBjmQoIbQcOme+FHWEEQtSk2ACQVbAxFqCPz/ivEtrhK0jqnuwPAE3X5i1QqeL3nToUEpJCvdEau6Yn1p3OuGUIJUp1alnvFadBQQbwASCnlG9C5Dw2H3G9JWkFzcGDoSCXFJI/9RPVVAziOJHdXf1QmASN9jABNgTH13qHOYFSiVEjykx6m5qye0LhhrCqQplKoM6pUpc7XOq81VmGwb9elAh1ySZP8/zUzwKgqzDDJH4lwfLSon5A1GKwouTYbAHnVh9mjR/3Ns27usj/AKFP/wBUG4ZhlQW0pAJTIIkcprN+H+BnU45CnY0olzUk7kWA9Z+ta1EioloOjF3ADWgweZVI39JoJhsgWpS2QdxNIUkU8mgQhoJEDamcQi1qKofEJN4oMuzjgJWNfdfW72cnShKBMgfmJ5mqDxZw5/plaQSfOtDw+NxzWYLw6ld1fekp1BIg3SRtQeb8B4p91biHAU7jtCZJ5iw2oMjDKpgVcfZ/h3v6q2hJsmDtO4nn8KEw+SOJddC0H+n3VQDAJ6mpjgHMexecZULrIjexuPnQQOIfFiKEedmuRa9CFy9AS2quLNppubTTJc5UHFuU6ymaQ83FFZcBFApls71ZstUgphXS1Vh5UGKcaxBoNlyDBNlTWMiXAgNk7xAiQPvepfOXdIIif2/aqFwLxU22hbL5iO+g9bQU+exHrV9wahiWEuFJTI907iDafT60GdZ1kC5CmSdPJCrpT/xnYeG3SpPgVspee74c7NKEKVYQTJ0IAslI+ZoniJbq3E4dkd9fdHh1UTyAF/Sk5hwmMPhQhDi0rB1KcSYK1QZnw6CgjvaRjkqTpBFt+vhVBwbCFSAYVy2v4+dFZplb6iVFWuTc858RUvkHCvaJ0qJSuJB/KfEcx98qCqPIIURWg+yTAk4h9zTIQAkHxUZMeMJFVHMstWy+W3BfcEbKHJQrWuCMWyllLbSQkkyrqpR3Ueu3pAoLuhVqCzjEhLeqYggz5ET8pot5J0GN4tVC4nwaywtLizadj6igvGGfCoIMijk1n3sgwak4ZTiiSFrOmSTZNpAO1/pWgpoFV6K9XqANODT2hWQJiAaJ02pR3rpoK85lTZU6CJ1GT6pAj5VlvGuXqwOIYfSkwFRfYxcAn41sbvdKl8v2rMva3mYdbawzaSXFuJj0kW8TNBl2ImhoovEihFigfV7tMNCTXCquooFv1zD2ptRp5ugXc0pO9OMJ50sjnQeTqBmts9mjzisKe0/NKf8AiUiLcuvqKzjhHIjiFdo4IZQbz+Mj8I8OprSuGMaBh+0A9550HyCygR5JSPhQHYwpw/av6dSkphI5mbmPO3wqg4nM80x06EJZbO07x57n4VpWNaDiSN0nfxoZjC9mnT0tPxoMfOSY4KICwTPSAeXPemcSrMWgFFXui0RYdK1LHQkJJN7m/P7vVT4ozFJTpIFwRPKbQaCrt45eKU0HPf1BOr+238n1q/cAob7V5IVJQRo8Re4rLsyxQAAFieYpnA5i42QptxST1SSDQfRD+dJSst/iAB35Vn/H+PWZvv0PKqQ5mjoPaBxWvmqSSfPwpvFZg66O+ZoNT9j2ZasOpomShRMflBO3xk+tX9zEBNzXzZkWcu4R9LrRgj3hyWnmkjpWpJ9peFWBq1JMTcGAeYtQaO04FCRStVVbJuL8I4kQ6hPgo6frTrfFWHUtQDgIHMXE+YoJzF4pKNJUQJUEiepsB6muYp7SgnoKqWc49jFoU1qBT8LjYjxBrNOIeNsY0F4YOAoFgsiVxP5p+cUG3418Ibv5Vh3FeYJYzFt4HWEGSJkelSuC4tdxiEJcUE6d4tqMbmqVxNCntKTN6AbSSDQq96OWuKFUmaBjTSyYFKIiuEigXhmp3ohbaeVO4DLH3f8AxtqI6xCf+xtVoy7hBKb4hUnfQiYt+ZUSd+VBWcBhXHDpbQpXkLDzOw9auOQ8JoBCnyFExCAbep/F6Wop3EaU6W0BCAPdSIHSf5ruXvK1g3IAm5sLfzQWHFQEFIgACAkWA5RApjgdaHUv4ZwXQ4XE9RqFyD1v8zvTDr82HrIFr9TVUYzVWFx4dSZCrKt7wBgj4c6C+YnMn8CYeSXcMTAWn3kTtI+/DpUk1nrbjeptYUInyGxkcrUcpxLrYUmClQkevI8qzfibIC2orZ7h6JlO/wBPLbxoCeK82Ch3SLbEGqFnecAwAZNtutRmYF5JIc1b85pnCtSZPwoEOrJUZ8q5NIUuST4mlpNA8h9XU08jGHY7UIa4TQGpVNdoVl6CKMQJoFtOqPdFTi3+zaATvUQyYvXnXiregdexqvzGo/HgrEkz4088wTT6cMdG1BGZbiyjauoBW7bfek4rDFBml5bIXqHKgW4b15zauHekuOUCsLh1OKCUgqUdgLzV2yzhhpgBb5DjkSEfgR4H8x+VFcG5aljDdusf1HQY6pRMJCek7/4oTNndC7mZPPreR5UEm/mijKe6ALRtsfCohWPVJMkzYXpGHVq3O82HMelDBB0m3785+lAT/qzEbcvK4o3LnFQpUf2zOx3/AE+dVntr+u1WHC/0202OoyTMQCdrT5UEu0/3dMwYt/cbfPeqvxJFlAAFJHObc6mnHbJIG9zfnbl6D4VF5mJSZ2gj1k/4oLHwJxAUw0oylfu/2q6eAP1jrVmzDENrOmDqE25+MR+nwrI8kWTKOYn4jbyrUcizBL7cLTLoEf8AOOYJ3PWb+dBmftFBDoQkHSkSSBYFWwkW2G1vKqsw4Qk35G3Q9at3EbS8RjMQ2hY06iYKwlPcSEm5MEiDVQSn3vAUDaE2pwUpSbVxIoFJTzryxavJNeWbGgQ2b0a2ugGutEBUUEi0oRXUKqPS7RCVzQS2VNhbgCjpTNzVmxTTMQgpgVT0rGm29eZx8SKA/PWEabETVaaf0GKLefJMmorFpvNBJGKT2MkJG5IA8zauoqQ4chWLZB21TfqEkj5gUF/7dOlKBbSlMC5sEgbc9vSqzxI8De/Ux+nTyqTwOK1IcSB/UaURF5MmxEH7mobFgq1dQTI+PKgYy3Mu6Qo7eX3/AIp/XKVXHhUE8oA2qSy90EG82g0ADiiD99asmHxmsFSBJESLAiIgHwqsYwwfWjcsbKjKVFJ3kcv4oLEHYNx5zyG40gbVG412SZEJ2H6WopRmZsN9r+FupoLEXtFj6et70EawrS94H686tWCx4aCtd0KFxcwYsZ38JHhVRxhghX5T8RU1OtAJn3SP1j4UAmPcw3brUELDCiTAI1A6eU2jXfyqsqcjUOtSTQT2gQ8VJQJkpEmIMEDziopVz40BhbtTYTRymoFCqTQNAXpDh96iEJoY+6fGg5hxPkKW7XGNqUsUCGhNPtmh0c6cbNAUXKYUu9cWabXQHJcEChcxUDtXkGm3UyKBRciusOEKCgbpIIPQi4plVOYdsqUlI3UQkepig0hSe0bRiUw26pA1Dk4Df08DUJmC4Jix5pPLwq44/DhKEpFtKEi0yAO7Fh0qo5ggFR5RMcvqKCBfGrzrmWOaV6SN6exGGvuPOh9KkqSroQZHnQO5miFG33vR2UNDs5BuT3thtsPLnQ2bNQo/zf8Aek5Q/oVO6fxD76UE6pX8X+7ftQjoI3m894+v6+lGLibbHbxnkPifuaHcXuNuV+Q5E+dBE4puQRReXuamx4TJ+/L503iU/tc/d6Dwa4Kk+tB3GtBRAkAzF9oPj61EpA1Hwmj8W4BNAMj3vL6mgm3UW3G1AvCpNIlInbegHOdAOTCSfu9Dunu0/iTCR4n6UM4bUHcOqnHjcUIyszRi9xQMKMGkBZmnMUnahwaApAmiA1aedM4Qc6KdFvPlQBqJodxw0Sqg170BoIqS4eY14plI/OFHwCe8fpSU5A8TtVi4dyn/AE4U6swY0jzMk/IUE9j8eFFaQbTc8yNhysKhcxJlUyCNVwBEzyjlXSrYmSSD3eQ5z99K4uwUCCNvpAvPOgg1Pd48/lQWPsJHXrI9adxtlSNqYeMpoJLMVakpPVIPxE0NlqNSopWFVqaSOnd5cv4pOEWUqPhQS/QHa8G9jNpB86QXDcE3FpPzE+lNOuki/PqfL5V5pcpvOobxzEb+lA08qfvwqOcVpWD1kVIOKt4Hn9+lRmYJgze1Axinb0hoWJ8h+tNElRoso7sT4/Lagl2fcBtsPv4UHiANqKwv/jHlTDoKlgTvQR2P3SOgoZw2p/FmVqv4UM6aDmFTeelFJuaFbMU6FwN6B14TaglCiA8Kae3kbGgNwgsKViXZNIwyrCm3DQNrNDrN6eUaYXvQW5zi9fIVP5HiFvs9ovaVH0FrnlzrN1JrR8gYIwiABIKb+ajNxO16AprBAFOnpJO4NoIvY7mh84XoBR3ZMXHQH5fzRmOxiGUDSRqi3ROx538Kqz7us8/KfDcfCgFxSQZqJeCgCAKk3XADb61H4x06ZG9A/lioTpPIn96IKI59P8VFZc/czzvUwmDe9AQQNPPe4+lNJPMbiT1+nhTqoA+/GmFK+lqD3aD3gbdOlCYpMzanX1lF+UQfL96bcVI3nmPEdaCKQqKlWyhSEpWNMaiVJAOpN1d4KIki8GdjEWFRwSNRowKIKSORHh5GeVBJEFffuhREkDuj/rtJodRiVG+kb9TtT+EWS2d+fpczv6b0HmR0tAc1H6UESFUhw2ozDZc44JAAT+ZRCE+WpRAJozF5AtoJLosoSkiClQ8FCQfjQQ7SFK2+NEJwY5k0clsC0VxQi4O3LcUDKGEAbT50I81FHp52gjlSFolQHWgHYmlvt0UjC150UEYa8GppeJBB2rrCTuaDSRwvl7fvO6p/uF6LfxAbASgHujbYW92T5Vl3bq1bk3/WtBxmJSgAqIE3IiT8OVutBG4pC3CFqiDbzE873oTFPoREb3/xQWYcQGdKNuVRqmHlXVag69ipJNDOvSPOuYjCFNpk9KJVk6wE2kkTMgBPhQBN90yKmcK7z+9qHRlyRGoknoLVLtZciIuPKTQBly4mnNxRbOVCdyfv5U8csTMT5ifGOXjQRGJun7NR+CfuUnxI8DzFWxnBNmfOADPzvVs4DyTDuKcUttC+z0BIKZAJKjMHc2FBlZYWTISog7QCZI5C16lsLw9i3PdYci0EjR81RW05pCHEgABISI5R3jt8qS06I3oM+yzgfEaD2q0pUSTY6iJ6naak18FNdlpWAtU2UQRG1hCtpq1uOWMVS81zx9tcKJIHSL2n40HWclDQkpKlx79u6PypTskeAqI/1pSV4d4f03AdMj3F8lJ6TsfEg9Zk08ZJKZ0yLXiw8zVX4izftnQU2A6detqCFdcgkdLUhTs05mjULmd/1oRBoCmXLSdxTuXJlSjyG1BNq3qUydHcnqaCQwOFLjiEfmIHzpzjjDoafDaBASkT50ZwyP8A+pvzmonjDE68U6fGPhQQ7602mhw5akuUkCgPy7CFTyB/cCfIXPyFO8Q5op1ZuYog4ZSQVD7m1CYTL9SpO1A5kOXFRLhAgWSDzPh5VI4hWkHqLeX70SVaAEJjSOvM9fCmcU5qABtG3WgCy/C6la1Gw3/akvvEqsdtqXicUAClG360PhUyqgfcT3k1KhZSkjw8PlQQdAOpXK0G1MrxWr7j+KCSOIi+3lz+4ppeJH72AoRT9o9Pv7502XD+kfpQHdtcX6H59Ku/swf774n8LZ8+8r96z4KirNwJjezxC0376IH/AGA/+qCx+1Zwpw7bqSQpK9JI5hSZj4pqq5ZxG6QEg9P5q2e0VvVgXOZGhceREx6KNZHgMcUGg1/AZnIE70NnWUl1SIAhRAJnYTf5VXMnzYcjFrzsKtjGOCmTNx5/OeRoILjV5tprsmiExYoiIHgazILlRj0FWzHMIU6Vuu6xPunf1IoxzHYZIOltIkDkN4/igrCsIsJBc2NR6kxPUVO5zj+1KYEBPzioF+6iRQKwzZWdI3NT7TelISOQimsoytaRqIgn5Cj1MmgawmI0OJV0P8VF5u4FOKUOZqVUxY1BPKIJ60AcVw0pwGkTag0F1saFWGx+lRGHWdQHKDyHQ12vUDKxb1pLo7g++der1AAE3jw/WjMAO8K9XqDmbCFEDb/NCNCwr1eoOg/rTqefmK9XqAhCbipPhq2Mbjqv/wDJP1Fer1BeuJFktPJNwUKt6LFZThsKg6ZG88z4V6vUB2BaABtsSPlTmOzN5ClISshNhAjpXq9QQziidzSCK9XqDqdjUnwxh0qcJIBIAInkZr1eoLUpIoRLYnavV6gbdQOlVrM2wF2Fer1BHuiTFIWkTFer1B//2Q=="/>
          <p:cNvSpPr>
            <a:spLocks noChangeAspect="1" noChangeArrowheads="1"/>
          </p:cNvSpPr>
          <p:nvPr/>
        </p:nvSpPr>
        <p:spPr bwMode="auto">
          <a:xfrm>
            <a:off x="899001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8685"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4887721"/>
            <a:ext cx="1271438" cy="175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88"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1140" y="4724601"/>
            <a:ext cx="229552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9325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a:xfrm>
            <a:off x="457200" y="704088"/>
            <a:ext cx="7315200" cy="1143000"/>
          </a:xfrm>
        </p:spPr>
        <p:txBody>
          <a:bodyPr>
            <a:normAutofit fontScale="90000"/>
          </a:bodyPr>
          <a:lstStyle/>
          <a:p>
            <a:pPr algn="ctr" rtl="0"/>
            <a:r>
              <a:rPr lang="en-US" altLang="en-US" b="1" dirty="0" smtClean="0">
                <a:solidFill>
                  <a:srgbClr val="0070C0"/>
                </a:solidFill>
              </a:rPr>
              <a:t>Why not Only </a:t>
            </a:r>
            <a:br>
              <a:rPr lang="en-US" altLang="en-US" b="1" dirty="0" smtClean="0">
                <a:solidFill>
                  <a:srgbClr val="0070C0"/>
                </a:solidFill>
              </a:rPr>
            </a:br>
            <a:r>
              <a:rPr lang="en-US" altLang="en-US" b="1" dirty="0" smtClean="0">
                <a:solidFill>
                  <a:srgbClr val="0070C0"/>
                </a:solidFill>
              </a:rPr>
              <a:t>Machine Learning?</a:t>
            </a:r>
          </a:p>
        </p:txBody>
      </p:sp>
      <p:sp>
        <p:nvSpPr>
          <p:cNvPr id="29699" name="Content Placeholder 1"/>
          <p:cNvSpPr>
            <a:spLocks noGrp="1"/>
          </p:cNvSpPr>
          <p:nvPr>
            <p:ph idx="1"/>
          </p:nvPr>
        </p:nvSpPr>
        <p:spPr>
          <a:xfrm>
            <a:off x="457200" y="1935480"/>
            <a:ext cx="6172200" cy="4389120"/>
          </a:xfrm>
        </p:spPr>
        <p:txBody>
          <a:bodyPr>
            <a:normAutofit/>
          </a:bodyPr>
          <a:lstStyle/>
          <a:p>
            <a:pPr algn="l" rtl="0"/>
            <a:r>
              <a:rPr lang="en-US" altLang="en-US" dirty="0" smtClean="0"/>
              <a:t>Machine learning builds models based on data</a:t>
            </a:r>
          </a:p>
          <a:p>
            <a:pPr algn="l" rtl="0"/>
            <a:r>
              <a:rPr lang="en-US" altLang="en-US" dirty="0" smtClean="0"/>
              <a:t>It is difficult to collect human data </a:t>
            </a:r>
          </a:p>
          <a:p>
            <a:pPr lvl="1" algn="l" rtl="0"/>
            <a:r>
              <a:rPr lang="en-US" altLang="en-US" dirty="0" smtClean="0"/>
              <a:t>Collecting data on a specific user is very time consuming.</a:t>
            </a:r>
          </a:p>
          <a:p>
            <a:pPr lvl="1" algn="l" rtl="0"/>
            <a:r>
              <a:rPr lang="en-US" altLang="en-US" dirty="0" smtClean="0"/>
              <a:t>Human data is noisy </a:t>
            </a:r>
          </a:p>
          <a:p>
            <a:pPr algn="l" rtl="0"/>
            <a:r>
              <a:rPr lang="en-US" altLang="en-US" dirty="0" smtClean="0"/>
              <a:t>“Curse” of dimensionality</a:t>
            </a:r>
          </a:p>
          <a:p>
            <a:pPr algn="l" rtl="0"/>
            <a:endParaRPr lang="en-US" altLang="en-US" dirty="0" smtClean="0"/>
          </a:p>
          <a:p>
            <a:pPr algn="l" rtl="0"/>
            <a:endParaRPr lang="en-US" altLang="en-US" dirty="0" smtClean="0"/>
          </a:p>
        </p:txBody>
      </p:sp>
      <p:sp>
        <p:nvSpPr>
          <p:cNvPr id="2" name="Slide Number Placeholder 1"/>
          <p:cNvSpPr>
            <a:spLocks noGrp="1"/>
          </p:cNvSpPr>
          <p:nvPr>
            <p:ph type="sldNum" sz="quarter" idx="12"/>
          </p:nvPr>
        </p:nvSpPr>
        <p:spPr/>
        <p:txBody>
          <a:bodyPr/>
          <a:lstStyle/>
          <a:p>
            <a:fld id="{70976B79-0DD0-4D71-841F-0C38EA70C66A}" type="slidenum">
              <a:rPr lang="he-IL" smtClean="0"/>
              <a:pPr/>
              <a:t>18</a:t>
            </a:fld>
            <a:endParaRPr lang="en-US"/>
          </a:p>
        </p:txBody>
      </p:sp>
      <p:pic>
        <p:nvPicPr>
          <p:cNvPr id="2970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8150" y="1905000"/>
            <a:ext cx="221615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3962400"/>
            <a:ext cx="22288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936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own Arrow 23"/>
          <p:cNvSpPr/>
          <p:nvPr/>
        </p:nvSpPr>
        <p:spPr>
          <a:xfrm rot="18778737">
            <a:off x="6265863" y="4406900"/>
            <a:ext cx="685800" cy="1181100"/>
          </a:xfrm>
          <a:prstGeom prst="downArrow">
            <a:avLst>
              <a:gd name="adj1" fmla="val 50000"/>
              <a:gd name="adj2" fmla="val 5313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23" name="Title 2"/>
          <p:cNvSpPr>
            <a:spLocks noGrp="1"/>
          </p:cNvSpPr>
          <p:nvPr>
            <p:ph type="title"/>
          </p:nvPr>
        </p:nvSpPr>
        <p:spPr>
          <a:xfrm>
            <a:off x="1600200" y="-52039"/>
            <a:ext cx="8229600" cy="1143000"/>
          </a:xfrm>
        </p:spPr>
        <p:txBody>
          <a:bodyPr/>
          <a:lstStyle/>
          <a:p>
            <a:r>
              <a:rPr lang="en-US" altLang="en-US" b="1" dirty="0" smtClean="0"/>
              <a:t>Methodology</a:t>
            </a:r>
          </a:p>
        </p:txBody>
      </p:sp>
      <p:sp>
        <p:nvSpPr>
          <p:cNvPr id="4" name="Oval 3"/>
          <p:cNvSpPr/>
          <p:nvPr/>
        </p:nvSpPr>
        <p:spPr>
          <a:xfrm>
            <a:off x="2057400" y="4114800"/>
            <a:ext cx="2895600" cy="12192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rPr>
              <a:t>Human Prediction Model</a:t>
            </a:r>
          </a:p>
        </p:txBody>
      </p:sp>
      <p:sp>
        <p:nvSpPr>
          <p:cNvPr id="10" name="Down Arrow 9"/>
          <p:cNvSpPr/>
          <p:nvPr/>
        </p:nvSpPr>
        <p:spPr>
          <a:xfrm rot="1452361">
            <a:off x="3317875" y="2547938"/>
            <a:ext cx="914400" cy="1752600"/>
          </a:xfrm>
          <a:prstGeom prst="downArrow">
            <a:avLst>
              <a:gd name="adj1" fmla="val 50000"/>
              <a:gd name="adj2" fmla="val 531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Hexagon 10"/>
          <p:cNvSpPr/>
          <p:nvPr/>
        </p:nvSpPr>
        <p:spPr>
          <a:xfrm>
            <a:off x="5486400" y="5445224"/>
            <a:ext cx="3048000" cy="1219200"/>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rPr>
              <a:t>Take action</a:t>
            </a:r>
          </a:p>
        </p:txBody>
      </p:sp>
      <p:sp>
        <p:nvSpPr>
          <p:cNvPr id="15" name="32-Point Star 14"/>
          <p:cNvSpPr/>
          <p:nvPr/>
        </p:nvSpPr>
        <p:spPr>
          <a:xfrm>
            <a:off x="2998788" y="2133600"/>
            <a:ext cx="2284412" cy="1524000"/>
          </a:xfrm>
          <a:prstGeom prst="star3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rPr>
              <a:t>machine learning</a:t>
            </a:r>
          </a:p>
        </p:txBody>
      </p:sp>
      <p:sp>
        <p:nvSpPr>
          <p:cNvPr id="16" name="Curved Left Arrow 15"/>
          <p:cNvSpPr/>
          <p:nvPr/>
        </p:nvSpPr>
        <p:spPr>
          <a:xfrm>
            <a:off x="4800600" y="4038600"/>
            <a:ext cx="1219200" cy="1066800"/>
          </a:xfrm>
          <a:prstGeom prst="curved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7" name="24-Point Star 16"/>
          <p:cNvSpPr/>
          <p:nvPr/>
        </p:nvSpPr>
        <p:spPr>
          <a:xfrm>
            <a:off x="5181600" y="3068638"/>
            <a:ext cx="3505200" cy="1676400"/>
          </a:xfrm>
          <a:prstGeom prst="star24">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bg1"/>
                </a:solidFill>
              </a:rPr>
              <a:t>Optimization</a:t>
            </a:r>
            <a:endParaRPr lang="en-US" dirty="0">
              <a:solidFill>
                <a:schemeClr val="bg1"/>
              </a:solidFill>
            </a:endParaRPr>
          </a:p>
          <a:p>
            <a:pPr algn="ctr">
              <a:defRPr/>
            </a:pPr>
            <a:r>
              <a:rPr lang="en-US" dirty="0">
                <a:solidFill>
                  <a:schemeClr val="bg1"/>
                </a:solidFill>
              </a:rPr>
              <a:t>methods</a:t>
            </a:r>
          </a:p>
        </p:txBody>
      </p:sp>
      <p:sp>
        <p:nvSpPr>
          <p:cNvPr id="22" name="Down Arrow 21"/>
          <p:cNvSpPr/>
          <p:nvPr/>
        </p:nvSpPr>
        <p:spPr>
          <a:xfrm rot="3893121">
            <a:off x="4892675" y="1881188"/>
            <a:ext cx="782637" cy="1284288"/>
          </a:xfrm>
          <a:prstGeom prst="downArrow">
            <a:avLst>
              <a:gd name="adj1" fmla="val 50000"/>
              <a:gd name="adj2" fmla="val 531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own Arrow 22"/>
          <p:cNvSpPr/>
          <p:nvPr/>
        </p:nvSpPr>
        <p:spPr>
          <a:xfrm rot="18778737">
            <a:off x="2542382" y="2126456"/>
            <a:ext cx="914400" cy="1106487"/>
          </a:xfrm>
          <a:prstGeom prst="downArrow">
            <a:avLst>
              <a:gd name="adj1" fmla="val 50000"/>
              <a:gd name="adj2" fmla="val 531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990600" y="1066800"/>
            <a:ext cx="3276600" cy="120967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2400" b="1" dirty="0">
                <a:solidFill>
                  <a:schemeClr val="bg1"/>
                </a:solidFill>
              </a:rPr>
              <a:t>Human behavior models </a:t>
            </a:r>
          </a:p>
        </p:txBody>
      </p:sp>
      <p:sp>
        <p:nvSpPr>
          <p:cNvPr id="20" name="Down Arrow 19"/>
          <p:cNvSpPr/>
          <p:nvPr/>
        </p:nvSpPr>
        <p:spPr>
          <a:xfrm rot="20098948">
            <a:off x="1427163" y="3352800"/>
            <a:ext cx="1085850" cy="1219200"/>
          </a:xfrm>
          <a:prstGeom prst="downArrow">
            <a:avLst>
              <a:gd name="adj1" fmla="val 50000"/>
              <a:gd name="adj2" fmla="val 531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38" name="Picture 18" descr="Almog Virtual Fem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8993" y="5445224"/>
            <a:ext cx="1905000" cy="1333500"/>
          </a:xfrm>
          <a:prstGeom prst="rect">
            <a:avLst/>
          </a:prstGeom>
          <a:noFill/>
          <a:extLst>
            <a:ext uri="{909E8E84-426E-40DD-AFC4-6F175D3DCCD1}">
              <a14:hiddenFill xmlns:a14="http://schemas.microsoft.com/office/drawing/2010/main">
                <a:solidFill>
                  <a:srgbClr val="FFFFFF"/>
                </a:solidFill>
              </a14:hiddenFill>
            </a:ext>
          </a:extLst>
        </p:spPr>
      </p:pic>
      <p:sp>
        <p:nvSpPr>
          <p:cNvPr id="19" name="Oval 18"/>
          <p:cNvSpPr/>
          <p:nvPr/>
        </p:nvSpPr>
        <p:spPr>
          <a:xfrm>
            <a:off x="5486400" y="1319213"/>
            <a:ext cx="3429000" cy="1600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2400" b="1" dirty="0">
                <a:solidFill>
                  <a:schemeClr val="bg1"/>
                </a:solidFill>
              </a:rPr>
              <a:t>Data </a:t>
            </a:r>
          </a:p>
          <a:p>
            <a:pPr lvl="1">
              <a:defRPr/>
            </a:pPr>
            <a:r>
              <a:rPr lang="en-US" sz="2400" b="1" dirty="0">
                <a:solidFill>
                  <a:schemeClr val="bg1"/>
                </a:solidFill>
              </a:rPr>
              <a:t>(from specific culture)</a:t>
            </a:r>
          </a:p>
        </p:txBody>
      </p:sp>
      <p:sp>
        <p:nvSpPr>
          <p:cNvPr id="21" name="Oval 20"/>
          <p:cNvSpPr/>
          <p:nvPr/>
        </p:nvSpPr>
        <p:spPr>
          <a:xfrm>
            <a:off x="-49213" y="2776538"/>
            <a:ext cx="2678113" cy="9413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2000" b="1" dirty="0">
                <a:solidFill>
                  <a:schemeClr val="bg1"/>
                </a:solidFill>
              </a:rPr>
              <a:t>Human specific data</a:t>
            </a:r>
          </a:p>
        </p:txBody>
      </p:sp>
    </p:spTree>
    <p:extLst>
      <p:ext uri="{BB962C8B-B14F-4D97-AF65-F5344CB8AC3E}">
        <p14:creationId xmlns:p14="http://schemas.microsoft.com/office/powerpoint/2010/main" val="180347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 grpId="0" animBg="1"/>
      <p:bldP spid="10" grpId="0" animBg="1"/>
      <p:bldP spid="11" grpId="0" animBg="1"/>
      <p:bldP spid="15" grpId="0" animBg="1"/>
      <p:bldP spid="16" grpId="0" animBg="1"/>
      <p:bldP spid="17" grpId="0" animBg="1"/>
      <p:bldP spid="22" grpId="0" animBg="1"/>
      <p:bldP spid="23" grpId="0" animBg="1"/>
      <p:bldP spid="6" grpId="0" animBg="1"/>
      <p:bldP spid="20" grpId="0" animBg="1"/>
      <p:bldP spid="19"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A1307F6-D9F1-4609-B42B-40F096E9813F}" type="slidenum">
              <a:rPr lang="he-IL" smtClean="0"/>
              <a:pPr/>
              <a:t>2</a:t>
            </a:fld>
            <a:endParaRPr lang="en-US"/>
          </a:p>
        </p:txBody>
      </p:sp>
      <p:pic>
        <p:nvPicPr>
          <p:cNvPr id="1026" name="Picture 2" descr="http://upload.wikimedia.org/wikipedia/commons/6/6c/Monterey_CA_Western_City_Welcome_Sign_201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892562"/>
            <a:ext cx="7772400" cy="58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706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107895"/>
            <a:ext cx="5715000" cy="675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A1307F6-D9F1-4609-B42B-40F096E9813F}" type="slidenum">
              <a:rPr lang="he-IL" smtClean="0"/>
              <a:pPr/>
              <a:t>20</a:t>
            </a:fld>
            <a:endParaRPr lang="en-US"/>
          </a:p>
        </p:txBody>
      </p:sp>
      <p:sp>
        <p:nvSpPr>
          <p:cNvPr id="5" name="TextBox 4"/>
          <p:cNvSpPr txBox="1"/>
          <p:nvPr/>
        </p:nvSpPr>
        <p:spPr>
          <a:xfrm>
            <a:off x="-26020" y="1143000"/>
            <a:ext cx="2895600" cy="1200329"/>
          </a:xfrm>
          <a:prstGeom prst="rect">
            <a:avLst/>
          </a:prstGeom>
          <a:noFill/>
        </p:spPr>
        <p:txBody>
          <a:bodyPr wrap="square" rtlCol="0">
            <a:spAutoFit/>
          </a:bodyPr>
          <a:lstStyle/>
          <a:p>
            <a:r>
              <a:rPr lang="en-US" sz="3600" b="1" dirty="0" smtClean="0">
                <a:solidFill>
                  <a:schemeClr val="tx2"/>
                </a:solidFill>
              </a:rPr>
              <a:t>Chat-Based</a:t>
            </a:r>
          </a:p>
          <a:p>
            <a:r>
              <a:rPr lang="en-US" sz="3600" b="1" dirty="0" smtClean="0">
                <a:solidFill>
                  <a:schemeClr val="tx2"/>
                </a:solidFill>
              </a:rPr>
              <a:t>Negotiation </a:t>
            </a:r>
            <a:endParaRPr lang="en-US" sz="3600" b="1" dirty="0">
              <a:solidFill>
                <a:schemeClr val="tx2"/>
              </a:solidFill>
            </a:endParaRPr>
          </a:p>
        </p:txBody>
      </p:sp>
      <p:sp>
        <p:nvSpPr>
          <p:cNvPr id="7" name="TextBox 6"/>
          <p:cNvSpPr txBox="1"/>
          <p:nvPr/>
        </p:nvSpPr>
        <p:spPr>
          <a:xfrm>
            <a:off x="-55758" y="3200400"/>
            <a:ext cx="3179957" cy="2308324"/>
          </a:xfrm>
          <a:prstGeom prst="rect">
            <a:avLst/>
          </a:prstGeom>
          <a:noFill/>
        </p:spPr>
        <p:txBody>
          <a:bodyPr wrap="square" rtlCol="0">
            <a:spAutoFit/>
          </a:bodyPr>
          <a:lstStyle/>
          <a:p>
            <a:r>
              <a:rPr lang="en-US" sz="3600" b="1" dirty="0" smtClean="0">
                <a:solidFill>
                  <a:schemeClr val="tx2"/>
                </a:solidFill>
              </a:rPr>
              <a:t>General opponent modeling+ Optimization</a:t>
            </a:r>
            <a:endParaRPr lang="en-US" sz="3600" b="1" dirty="0">
              <a:solidFill>
                <a:schemeClr val="tx2"/>
              </a:solidFill>
            </a:endParaRPr>
          </a:p>
        </p:txBody>
      </p:sp>
    </p:spTree>
    <p:extLst>
      <p:ext uri="{BB962C8B-B14F-4D97-AF65-F5344CB8AC3E}">
        <p14:creationId xmlns:p14="http://schemas.microsoft.com/office/powerpoint/2010/main" val="2608646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43000"/>
            <a:ext cx="8229600" cy="1143000"/>
          </a:xfrm>
        </p:spPr>
        <p:txBody>
          <a:bodyPr>
            <a:normAutofit fontScale="90000"/>
          </a:bodyPr>
          <a:lstStyle/>
          <a:p>
            <a:pPr>
              <a:defRPr/>
            </a:pPr>
            <a:r>
              <a:rPr lang="en-US" b="1" dirty="0" smtClean="0">
                <a:solidFill>
                  <a:srgbClr val="0070C0"/>
                </a:solidFill>
              </a:rPr>
              <a:t>Sustainability: Reducing Fuel Consumption</a:t>
            </a:r>
            <a:endParaRPr lang="en-US" b="1" dirty="0">
              <a:solidFill>
                <a:srgbClr val="0070C0"/>
              </a:solidFill>
            </a:endParaRPr>
          </a:p>
        </p:txBody>
      </p:sp>
      <p:sp>
        <p:nvSpPr>
          <p:cNvPr id="21507" name="Content Placeholder 4"/>
          <p:cNvSpPr>
            <a:spLocks noGrp="1"/>
          </p:cNvSpPr>
          <p:nvPr>
            <p:ph idx="1"/>
          </p:nvPr>
        </p:nvSpPr>
        <p:spPr/>
        <p:txBody>
          <a:bodyPr/>
          <a:lstStyle/>
          <a:p>
            <a:endParaRPr lang="en-US" altLang="en-US" smtClean="0"/>
          </a:p>
        </p:txBody>
      </p:sp>
      <p:pic>
        <p:nvPicPr>
          <p:cNvPr id="21508" name="Picture 6" descr="gm_buick_rega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6980" y="2362200"/>
            <a:ext cx="6323012"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descr="C:\Users\user\AppData\Local\Microsoft\Windows\Temporary Internet Files\Content.Outlook\ISQLQ0KA\ATCI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02" y="-11151"/>
            <a:ext cx="21971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184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pPr algn="ctr" rtl="0"/>
            <a:r>
              <a:rPr lang="en-US" b="1" dirty="0" smtClean="0">
                <a:solidFill>
                  <a:srgbClr val="0070C0"/>
                </a:solidFill>
              </a:rPr>
              <a:t>Interleaving Negotiations and actions: Color Trails (CT)</a:t>
            </a:r>
            <a:endParaRPr lang="en-US" b="1" dirty="0">
              <a:solidFill>
                <a:srgbClr val="0070C0"/>
              </a:solidFill>
            </a:endParaRPr>
          </a:p>
        </p:txBody>
      </p:sp>
      <p:sp>
        <p:nvSpPr>
          <p:cNvPr id="3" name="Content Placeholder 2"/>
          <p:cNvSpPr>
            <a:spLocks noGrp="1"/>
          </p:cNvSpPr>
          <p:nvPr>
            <p:ph idx="1"/>
          </p:nvPr>
        </p:nvSpPr>
        <p:spPr>
          <a:xfrm>
            <a:off x="-76200" y="1676400"/>
            <a:ext cx="8126413" cy="4464050"/>
          </a:xfrm>
        </p:spPr>
        <p:txBody>
          <a:bodyPr/>
          <a:lstStyle/>
          <a:p>
            <a:pPr algn="l" rtl="0"/>
            <a:r>
              <a:rPr lang="en-US" sz="3200" dirty="0" smtClean="0"/>
              <a:t>An infrastructure </a:t>
            </a:r>
            <a:br>
              <a:rPr lang="en-US" sz="3200" dirty="0" smtClean="0"/>
            </a:br>
            <a:r>
              <a:rPr lang="en-US" sz="3200" dirty="0" smtClean="0"/>
              <a:t>for agent design, </a:t>
            </a:r>
            <a:br>
              <a:rPr lang="en-US" sz="3200" dirty="0" smtClean="0"/>
            </a:br>
            <a:r>
              <a:rPr lang="en-US" sz="3200" dirty="0" smtClean="0"/>
              <a:t>implementation </a:t>
            </a:r>
            <a:br>
              <a:rPr lang="en-US" sz="3200" dirty="0" smtClean="0"/>
            </a:br>
            <a:r>
              <a:rPr lang="en-US" sz="3200" dirty="0" smtClean="0"/>
              <a:t>and evaluation for open </a:t>
            </a:r>
            <a:br>
              <a:rPr lang="en-US" sz="3200" dirty="0" smtClean="0"/>
            </a:br>
            <a:r>
              <a:rPr lang="en-US" sz="3200" dirty="0" smtClean="0"/>
              <a:t>environments</a:t>
            </a:r>
          </a:p>
          <a:p>
            <a:pPr algn="l" rtl="0"/>
            <a:r>
              <a:rPr lang="en-US" sz="3200" dirty="0" smtClean="0"/>
              <a:t>Designed with Barbara </a:t>
            </a:r>
            <a:br>
              <a:rPr lang="en-US" sz="3200" dirty="0" smtClean="0"/>
            </a:br>
            <a:r>
              <a:rPr lang="en-US" sz="3200" dirty="0" smtClean="0"/>
              <a:t>Grosz (AAMAS 2004)</a:t>
            </a:r>
          </a:p>
        </p:txBody>
      </p:sp>
      <p:sp>
        <p:nvSpPr>
          <p:cNvPr id="4" name="Slide Number Placeholder 3"/>
          <p:cNvSpPr>
            <a:spLocks noGrp="1"/>
          </p:cNvSpPr>
          <p:nvPr>
            <p:ph type="sldNum" sz="quarter" idx="12"/>
          </p:nvPr>
        </p:nvSpPr>
        <p:spPr/>
        <p:txBody>
          <a:bodyPr/>
          <a:lstStyle/>
          <a:p>
            <a:pPr>
              <a:defRPr/>
            </a:pPr>
            <a:fld id="{7B54DE23-55C9-4D28-81E4-A4C62141198A}" type="slidenum">
              <a:rPr lang="he-IL" smtClean="0"/>
              <a:pPr>
                <a:defRPr/>
              </a:pPr>
              <a:t>22</a:t>
            </a:fld>
            <a:endParaRPr lang="en-US" dirty="0"/>
          </a:p>
        </p:txBody>
      </p:sp>
      <p:pic>
        <p:nvPicPr>
          <p:cNvPr id="7" name="Picture 1"/>
          <p:cNvPicPr>
            <a:picLocks noChangeAspect="1" noChangeArrowheads="1"/>
          </p:cNvPicPr>
          <p:nvPr/>
        </p:nvPicPr>
        <p:blipFill>
          <a:blip r:embed="rId2" cstate="print"/>
          <a:srcRect t="31510"/>
          <a:stretch>
            <a:fillRect/>
          </a:stretch>
        </p:blipFill>
        <p:spPr bwMode="auto">
          <a:xfrm>
            <a:off x="4714844" y="1752600"/>
            <a:ext cx="4429156" cy="4749712"/>
          </a:xfrm>
          <a:prstGeom prst="rect">
            <a:avLst/>
          </a:prstGeom>
          <a:noFill/>
          <a:ln w="9525">
            <a:noFill/>
            <a:miter lim="800000"/>
            <a:headEnd/>
            <a:tailEnd/>
          </a:ln>
          <a:effectLst/>
        </p:spPr>
      </p:pic>
    </p:spTree>
    <p:extLst>
      <p:ext uri="{BB962C8B-B14F-4D97-AF65-F5344CB8AC3E}">
        <p14:creationId xmlns:p14="http://schemas.microsoft.com/office/powerpoint/2010/main" val="1150603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24843" y="40823"/>
            <a:ext cx="8228763" cy="1063362"/>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b="1" dirty="0" smtClean="0">
                <a:solidFill>
                  <a:srgbClr val="0070C0"/>
                </a:solidFill>
              </a:rPr>
              <a:t>Revelation </a:t>
            </a:r>
            <a:r>
              <a:rPr lang="en-US" b="1" dirty="0">
                <a:solidFill>
                  <a:srgbClr val="0070C0"/>
                </a:solidFill>
              </a:rPr>
              <a:t>games</a:t>
            </a:r>
          </a:p>
        </p:txBody>
      </p:sp>
      <p:sp>
        <p:nvSpPr>
          <p:cNvPr id="3" name="Text Placeholder 2"/>
          <p:cNvSpPr txBox="1">
            <a:spLocks noGrp="1"/>
          </p:cNvSpPr>
          <p:nvPr>
            <p:ph type="body" idx="4294967295"/>
          </p:nvPr>
        </p:nvSpPr>
        <p:spPr>
          <a:xfrm>
            <a:off x="-139390" y="1295400"/>
            <a:ext cx="6774366" cy="4732065"/>
          </a:xfrm>
        </p:spPr>
        <p:txBody>
          <a:bodyPr wrap="square">
            <a:spAutoFit/>
          </a:bodyPr>
          <a:lstStyle>
            <a:defPPr marL="432000" marR="0" lvl="0" indent="-324000">
              <a:spcBef>
                <a:spcPts val="0"/>
              </a:spcBef>
              <a:spcAft>
                <a:spcPts val="1417"/>
              </a:spcAft>
              <a:buClr>
                <a:srgbClr val="FF6309"/>
              </a:buClr>
              <a:buSzPct val="45000"/>
              <a:buFont typeface="StarSymbol"/>
              <a:buNone/>
              <a:defRPr lang="en-US"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FF6309"/>
              </a:buClr>
              <a:buSzPct val="45000"/>
              <a:buFont typeface="StarSymbol"/>
              <a:buChar char=""/>
              <a:defRPr lang="en-US"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FF6309"/>
              </a:buClr>
              <a:buSzPct val="45000"/>
              <a:buFont typeface="StarSymbol"/>
              <a:buChar char=""/>
              <a:defRPr lang="en-US" sz="32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FF6309"/>
              </a:buClr>
              <a:buSzPct val="45000"/>
              <a:buFont typeface="StarSymbol"/>
              <a:buChar char=""/>
              <a:defRPr lang="en-US" sz="32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FF6309"/>
              </a:buClr>
              <a:buSzPct val="45000"/>
              <a:buFont typeface="StarSymbol"/>
              <a:buChar char=""/>
              <a:defRPr lang="en-US" sz="32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FF6309"/>
              </a:buClr>
              <a:buSzPct val="45000"/>
              <a:buFont typeface="StarSymbol"/>
              <a:buChar char=""/>
              <a:defRPr lang="en-US" sz="32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FF6309"/>
              </a:buClr>
              <a:buSzPct val="45000"/>
              <a:buFont typeface="StarSymbol"/>
              <a:buChar char=""/>
              <a:defRPr lang="en-US" sz="32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FF6309"/>
              </a:buClr>
              <a:buSzPct val="45000"/>
              <a:buFont typeface="StarSymbol"/>
              <a:buChar char=""/>
              <a:defRPr lang="en-US" sz="32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FF6309"/>
              </a:buClr>
              <a:buSzPct val="45000"/>
              <a:buFont typeface="StarSymbol"/>
              <a:buChar char=""/>
              <a:defRPr lang="en-US" sz="32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FF6309"/>
              </a:buClr>
              <a:buSzPct val="45000"/>
              <a:buFont typeface="StarSymbol"/>
              <a:buChar char=""/>
              <a:defRPr lang="en-US" sz="3200" b="0" i="0" u="none" strike="noStrike">
                <a:ln>
                  <a:noFill/>
                </a:ln>
                <a:latin typeface="Arial" pitchFamily="18"/>
                <a:ea typeface="DejaVu Sans" pitchFamily="2"/>
                <a:cs typeface="DejaVu Sans" pitchFamily="2"/>
              </a:defRPr>
            </a:lvl9pPr>
          </a:lstStyle>
          <a:p>
            <a:pPr lvl="0" algn="l" rtl="0">
              <a:buClrTx/>
              <a:buSzPct val="100000"/>
              <a:buFont typeface="Arial" pitchFamily="34" charset="0"/>
              <a:buChar char="•"/>
            </a:pPr>
            <a:r>
              <a:rPr lang="fi-FI" dirty="0">
                <a:latin typeface=""/>
              </a:rPr>
              <a:t>Combine two types of interaction</a:t>
            </a:r>
          </a:p>
          <a:p>
            <a:pPr lvl="0" algn="l" rtl="0">
              <a:buClrTx/>
              <a:buSzPct val="100000"/>
              <a:buFont typeface="Arial" pitchFamily="34" charset="0"/>
              <a:buChar char="•"/>
            </a:pPr>
            <a:r>
              <a:rPr lang="fi-FI" dirty="0">
                <a:latin typeface=""/>
              </a:rPr>
              <a:t>Signaling games </a:t>
            </a:r>
            <a:r>
              <a:rPr lang="fi-FI" sz="1800" dirty="0">
                <a:latin typeface=""/>
              </a:rPr>
              <a:t>(Spence 1974)</a:t>
            </a:r>
          </a:p>
          <a:p>
            <a:pPr lvl="1" algn="l" rtl="0">
              <a:buClrTx/>
              <a:buSzPct val="100000"/>
              <a:buFont typeface="Arial" pitchFamily="34" charset="0"/>
              <a:buChar char="•"/>
            </a:pPr>
            <a:r>
              <a:rPr lang="fi-FI" sz="2500" dirty="0">
                <a:latin typeface=""/>
              </a:rPr>
              <a:t>Players choose whether to convey private information to each other</a:t>
            </a:r>
          </a:p>
          <a:p>
            <a:pPr lvl="0" algn="l" rtl="0">
              <a:buClrTx/>
              <a:buSzPct val="100000"/>
              <a:buFont typeface="Arial" pitchFamily="34" charset="0"/>
              <a:buChar char="•"/>
            </a:pPr>
            <a:r>
              <a:rPr lang="fi-FI" dirty="0">
                <a:latin typeface=""/>
              </a:rPr>
              <a:t>Bargaining games </a:t>
            </a:r>
            <a:r>
              <a:rPr lang="fi-FI" sz="1800" dirty="0" smtClean="0">
                <a:latin typeface=""/>
              </a:rPr>
              <a:t>(Osborne and Rubinstein </a:t>
            </a:r>
            <a:r>
              <a:rPr lang="fi-FI" sz="1800" dirty="0">
                <a:latin typeface=""/>
              </a:rPr>
              <a:t>1999)</a:t>
            </a:r>
          </a:p>
          <a:p>
            <a:pPr lvl="1" algn="l" rtl="0">
              <a:buClrTx/>
              <a:buSzPct val="100000"/>
              <a:buFont typeface="Arial" pitchFamily="34" charset="0"/>
              <a:buChar char="•"/>
            </a:pPr>
            <a:r>
              <a:rPr lang="fi-FI" sz="2500" dirty="0">
                <a:latin typeface=""/>
              </a:rPr>
              <a:t>Players engage in </a:t>
            </a:r>
            <a:r>
              <a:rPr lang="fi-FI" sz="2500" dirty="0" smtClean="0">
                <a:latin typeface=""/>
              </a:rPr>
              <a:t>finite horizon </a:t>
            </a:r>
            <a:br>
              <a:rPr lang="fi-FI" sz="2500" dirty="0" smtClean="0">
                <a:latin typeface=""/>
              </a:rPr>
            </a:br>
            <a:r>
              <a:rPr lang="fi-FI" sz="2500" dirty="0" smtClean="0">
                <a:latin typeface=""/>
              </a:rPr>
              <a:t>multiple </a:t>
            </a:r>
            <a:r>
              <a:rPr lang="fi-FI" sz="2500" dirty="0">
                <a:latin typeface=""/>
              </a:rPr>
              <a:t>negotiation rounds</a:t>
            </a:r>
          </a:p>
          <a:p>
            <a:pPr lvl="0" algn="l" rtl="0">
              <a:buClrTx/>
              <a:buSzPct val="100000"/>
              <a:buFont typeface="Arial" pitchFamily="34" charset="0"/>
              <a:buChar char="•"/>
            </a:pPr>
            <a:r>
              <a:rPr lang="fi-FI" sz="2500" dirty="0">
                <a:latin typeface=""/>
              </a:rPr>
              <a:t>Example: Job interview</a:t>
            </a:r>
          </a:p>
        </p:txBody>
      </p:sp>
      <p:sp>
        <p:nvSpPr>
          <p:cNvPr id="5" name="TextBox 4"/>
          <p:cNvSpPr txBox="1"/>
          <p:nvPr/>
        </p:nvSpPr>
        <p:spPr>
          <a:xfrm>
            <a:off x="76200" y="6001369"/>
            <a:ext cx="7315200" cy="495371"/>
          </a:xfrm>
          <a:prstGeom prst="rect">
            <a:avLst/>
          </a:prstGeom>
          <a:noFill/>
          <a:ln>
            <a:noFill/>
          </a:ln>
        </p:spPr>
        <p:txBody>
          <a:bodyPr vert="horz" wrap="square" lIns="81639" tIns="40820" rIns="81639" bIns="40820" anchorCtr="0" compatLnSpc="0">
            <a:spAutoFit/>
          </a:bodyPr>
          <a:lstStyle/>
          <a:p>
            <a:pPr hangingPunct="0">
              <a:spcBef>
                <a:spcPts val="0"/>
              </a:spcBef>
              <a:spcAft>
                <a:spcPts val="0"/>
              </a:spcAft>
            </a:pPr>
            <a:r>
              <a:rPr lang="fi-FI" sz="2800" dirty="0" smtClean="0">
                <a:latin typeface="Arial" pitchFamily="18"/>
                <a:ea typeface="DejaVu Sans" pitchFamily="2"/>
                <a:cs typeface="DejaVu Sans" pitchFamily="2"/>
              </a:rPr>
              <a:t>Noam</a:t>
            </a:r>
            <a:r>
              <a:rPr lang="fi-FI" sz="2800" dirty="0">
                <a:latin typeface="Arial" pitchFamily="18"/>
                <a:ea typeface="DejaVu Sans" pitchFamily="2"/>
                <a:cs typeface="DejaVu Sans" pitchFamily="2"/>
              </a:rPr>
              <a:t> </a:t>
            </a:r>
            <a:r>
              <a:rPr lang="fi-FI" sz="2800" dirty="0" smtClean="0">
                <a:latin typeface="Arial" pitchFamily="18"/>
                <a:ea typeface="DejaVu Sans" pitchFamily="2"/>
                <a:cs typeface="DejaVu Sans" pitchFamily="2"/>
              </a:rPr>
              <a:t>Peled; Kobi Gal</a:t>
            </a:r>
            <a:endParaRPr lang="fi-FI" sz="2800" dirty="0">
              <a:latin typeface="Arial" pitchFamily="18"/>
              <a:ea typeface="DejaVu Sans" pitchFamily="2"/>
              <a:cs typeface="DejaVu Sans" pitchFamily="2"/>
            </a:endParaRPr>
          </a:p>
        </p:txBody>
      </p:sp>
      <p:pic>
        <p:nvPicPr>
          <p:cNvPr id="6" name="Picture 5"/>
          <p:cNvPicPr>
            <a:picLocks noChangeAspect="1"/>
          </p:cNvPicPr>
          <p:nvPr/>
        </p:nvPicPr>
        <p:blipFill>
          <a:blip r:embed="rId3" cstate="print">
            <a:lum/>
            <a:alphaModFix/>
          </a:blip>
          <a:srcRect/>
          <a:stretch>
            <a:fillRect/>
          </a:stretch>
        </p:blipFill>
        <p:spPr>
          <a:xfrm>
            <a:off x="6324600" y="762000"/>
            <a:ext cx="2819400" cy="5983296"/>
          </a:xfrm>
          <a:prstGeom prst="rect">
            <a:avLst/>
          </a:prstGeom>
          <a:noFill/>
          <a:ln>
            <a:noFill/>
          </a:ln>
        </p:spPr>
      </p:pic>
    </p:spTree>
    <p:extLst>
      <p:ext uri="{BB962C8B-B14F-4D97-AF65-F5344CB8AC3E}">
        <p14:creationId xmlns:p14="http://schemas.microsoft.com/office/powerpoint/2010/main" val="3256764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48320" y="6461493"/>
            <a:ext cx="824803" cy="265514"/>
          </a:xfrm>
          <a:prstGeom prst="rect">
            <a:avLst/>
          </a:prstGeom>
        </p:spPr>
        <p:txBody>
          <a:bodyPr lIns="82945" tIns="41473" rIns="82945" bIns="41473"/>
          <a:lstStyle/>
          <a:p>
            <a:pPr lvl="0"/>
            <a:fld id="{EC98804D-86A0-499E-B9A2-F9A994B61FD8}" type="slidenum">
              <a:rPr/>
              <a:pPr lvl="0"/>
              <a:t>24</a:t>
            </a:fld>
            <a:r>
              <a:rPr lang="fi-FI" smtClean="0"/>
              <a:t>-</a:t>
            </a:r>
            <a:endParaRPr lang="fi-FI"/>
          </a:p>
        </p:txBody>
      </p:sp>
      <p:sp>
        <p:nvSpPr>
          <p:cNvPr id="2" name="Title 1"/>
          <p:cNvSpPr txBox="1">
            <a:spLocks noGrp="1"/>
          </p:cNvSpPr>
          <p:nvPr>
            <p:ph type="title" idx="4294967295"/>
          </p:nvPr>
        </p:nvSpPr>
        <p:spPr>
          <a:xfrm>
            <a:off x="424843" y="479792"/>
            <a:ext cx="8228763" cy="8156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b="1" dirty="0">
                <a:solidFill>
                  <a:srgbClr val="0070C0"/>
                </a:solidFill>
              </a:rPr>
              <a:t>Perfect Equilibrium (PE) Agent</a:t>
            </a:r>
          </a:p>
        </p:txBody>
      </p:sp>
      <p:sp>
        <p:nvSpPr>
          <p:cNvPr id="3" name="Text Placeholder 2"/>
          <p:cNvSpPr txBox="1">
            <a:spLocks noGrp="1"/>
          </p:cNvSpPr>
          <p:nvPr>
            <p:ph type="body" idx="4294967295"/>
          </p:nvPr>
        </p:nvSpPr>
        <p:spPr>
          <a:xfrm>
            <a:off x="457171" y="1143000"/>
            <a:ext cx="8228763" cy="5214248"/>
          </a:xfrm>
        </p:spPr>
        <p:txBody>
          <a:bodyPr>
            <a:spAutoFit/>
          </a:bodyPr>
          <a:lstStyle>
            <a:defPPr marL="432000" marR="0" lvl="0" indent="-324000">
              <a:spcBef>
                <a:spcPts val="0"/>
              </a:spcBef>
              <a:spcAft>
                <a:spcPts val="1417"/>
              </a:spcAft>
              <a:buClr>
                <a:srgbClr val="FF6309"/>
              </a:buClr>
              <a:buSzPct val="45000"/>
              <a:buFont typeface="StarSymbol"/>
              <a:buNone/>
              <a:defRPr lang="en-US"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FF6309"/>
              </a:buClr>
              <a:buSzPct val="45000"/>
              <a:buFont typeface="StarSymbol"/>
              <a:buChar char=""/>
              <a:defRPr lang="en-US"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FF6309"/>
              </a:buClr>
              <a:buSzPct val="45000"/>
              <a:buFont typeface="StarSymbol"/>
              <a:buChar char=""/>
              <a:defRPr lang="en-US" sz="32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FF6309"/>
              </a:buClr>
              <a:buSzPct val="45000"/>
              <a:buFont typeface="StarSymbol"/>
              <a:buChar char=""/>
              <a:defRPr lang="en-US" sz="32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FF6309"/>
              </a:buClr>
              <a:buSzPct val="45000"/>
              <a:buFont typeface="StarSymbol"/>
              <a:buChar char=""/>
              <a:defRPr lang="en-US" sz="32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FF6309"/>
              </a:buClr>
              <a:buSzPct val="45000"/>
              <a:buFont typeface="StarSymbol"/>
              <a:buChar char=""/>
              <a:defRPr lang="en-US" sz="32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FF6309"/>
              </a:buClr>
              <a:buSzPct val="45000"/>
              <a:buFont typeface="StarSymbol"/>
              <a:buChar char=""/>
              <a:defRPr lang="en-US" sz="32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FF6309"/>
              </a:buClr>
              <a:buSzPct val="45000"/>
              <a:buFont typeface="StarSymbol"/>
              <a:buChar char=""/>
              <a:defRPr lang="en-US" sz="32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FF6309"/>
              </a:buClr>
              <a:buSzPct val="45000"/>
              <a:buFont typeface="StarSymbol"/>
              <a:buChar char=""/>
              <a:defRPr lang="en-US" sz="32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FF6309"/>
              </a:buClr>
              <a:buSzPct val="45000"/>
              <a:buFont typeface="StarSymbol"/>
              <a:buChar char=""/>
              <a:defRPr lang="en-US" sz="3200" b="0" i="0" u="none" strike="noStrike">
                <a:ln>
                  <a:noFill/>
                </a:ln>
                <a:latin typeface="Arial" pitchFamily="18"/>
                <a:ea typeface="DejaVu Sans" pitchFamily="2"/>
                <a:cs typeface="DejaVu Sans" pitchFamily="2"/>
              </a:defRPr>
            </a:lvl9pPr>
          </a:lstStyle>
          <a:p>
            <a:pPr lvl="0" algn="l" rtl="0">
              <a:buClrTx/>
              <a:buSzPct val="100000"/>
              <a:buFont typeface="Arial" pitchFamily="34" charset="0"/>
              <a:buChar char="•"/>
            </a:pPr>
            <a:r>
              <a:rPr lang="fi-FI" dirty="0">
                <a:latin typeface=""/>
              </a:rPr>
              <a:t>Solved using Backward induction.</a:t>
            </a:r>
          </a:p>
          <a:p>
            <a:pPr lvl="0" algn="l" rtl="0">
              <a:buClrTx/>
              <a:buSzPct val="100000"/>
              <a:buFont typeface="Arial" pitchFamily="34" charset="0"/>
              <a:buChar char="•"/>
            </a:pPr>
            <a:r>
              <a:rPr lang="fi-FI" dirty="0">
                <a:latin typeface=""/>
              </a:rPr>
              <a:t>No signaling.</a:t>
            </a:r>
          </a:p>
          <a:p>
            <a:pPr lvl="0" algn="l" rtl="0">
              <a:buClrTx/>
              <a:buSzPct val="100000"/>
              <a:buFont typeface="Arial" pitchFamily="34" charset="0"/>
              <a:buChar char="•"/>
            </a:pPr>
            <a:r>
              <a:rPr lang="fi-FI" dirty="0">
                <a:latin typeface=""/>
              </a:rPr>
              <a:t>Counter-proposal round (selfish):</a:t>
            </a:r>
          </a:p>
          <a:p>
            <a:pPr lvl="1" algn="l" rtl="0">
              <a:buClrTx/>
              <a:buSzPct val="100000"/>
              <a:buFont typeface="Arial" pitchFamily="34" charset="0"/>
              <a:buChar char="•"/>
            </a:pPr>
            <a:r>
              <a:rPr lang="fi-FI" dirty="0">
                <a:latin typeface=""/>
              </a:rPr>
              <a:t>Second proposer: Find the most beneficial proposal while the responder benefit remains positive.</a:t>
            </a:r>
          </a:p>
          <a:p>
            <a:pPr lvl="1" algn="l" rtl="0">
              <a:buClrTx/>
              <a:buSzPct val="100000"/>
              <a:buFont typeface="Arial" pitchFamily="34" charset="0"/>
              <a:buChar char="•"/>
            </a:pPr>
            <a:r>
              <a:rPr lang="fi-FI" dirty="0">
                <a:latin typeface=""/>
              </a:rPr>
              <a:t>Second responder: Accepts any proposal which gives it a positive benefit.</a:t>
            </a:r>
          </a:p>
        </p:txBody>
      </p:sp>
    </p:spTree>
    <p:extLst>
      <p:ext uri="{BB962C8B-B14F-4D97-AF65-F5344CB8AC3E}">
        <p14:creationId xmlns:p14="http://schemas.microsoft.com/office/powerpoint/2010/main" val="1659126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48320" y="6461493"/>
            <a:ext cx="824803" cy="265514"/>
          </a:xfrm>
          <a:prstGeom prst="rect">
            <a:avLst/>
          </a:prstGeom>
        </p:spPr>
        <p:txBody>
          <a:bodyPr lIns="82945" tIns="41473" rIns="82945" bIns="41473"/>
          <a:lstStyle/>
          <a:p>
            <a:pPr lvl="0"/>
            <a:fld id="{E8D7BD8D-AB2B-44AE-BFEC-BE56EC858DE8}" type="slidenum">
              <a:rPr/>
              <a:pPr lvl="0"/>
              <a:t>25</a:t>
            </a:fld>
            <a:r>
              <a:rPr lang="fi-FI" smtClean="0"/>
              <a:t>-</a:t>
            </a:r>
            <a:endParaRPr lang="fi-FI"/>
          </a:p>
        </p:txBody>
      </p:sp>
      <p:sp>
        <p:nvSpPr>
          <p:cNvPr id="2" name="Title 1"/>
          <p:cNvSpPr txBox="1">
            <a:spLocks noGrp="1"/>
          </p:cNvSpPr>
          <p:nvPr>
            <p:ph type="title" idx="4294967295"/>
          </p:nvPr>
        </p:nvSpPr>
        <p:spPr>
          <a:xfrm>
            <a:off x="381000" y="399875"/>
            <a:ext cx="8228763" cy="8156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b="1" dirty="0" smtClean="0">
                <a:solidFill>
                  <a:srgbClr val="0070C0"/>
                </a:solidFill>
              </a:rPr>
              <a:t>Performance of PEQ agent</a:t>
            </a:r>
            <a:endParaRPr lang="en-US" b="1" dirty="0">
              <a:solidFill>
                <a:srgbClr val="0070C0"/>
              </a:solidFill>
            </a:endParaRPr>
          </a:p>
        </p:txBody>
      </p:sp>
      <p:sp>
        <p:nvSpPr>
          <p:cNvPr id="6" name="TextBox 5"/>
          <p:cNvSpPr txBox="1"/>
          <p:nvPr/>
        </p:nvSpPr>
        <p:spPr>
          <a:xfrm>
            <a:off x="6781800" y="2895600"/>
            <a:ext cx="1937092" cy="954107"/>
          </a:xfrm>
          <a:prstGeom prst="rect">
            <a:avLst/>
          </a:prstGeom>
          <a:noFill/>
        </p:spPr>
        <p:txBody>
          <a:bodyPr wrap="square" rtlCol="0">
            <a:spAutoFit/>
          </a:bodyPr>
          <a:lstStyle/>
          <a:p>
            <a:r>
              <a:rPr lang="en-US" sz="2800" b="1" dirty="0" smtClean="0"/>
              <a:t>130 subjects</a:t>
            </a:r>
            <a:endParaRPr lang="en-US" sz="2800" b="1" dirty="0"/>
          </a:p>
        </p:txBody>
      </p:sp>
      <p:pic>
        <p:nvPicPr>
          <p:cNvPr id="7" name="Picture 6" descr="humanVsAgent _noTitle.jpg"/>
          <p:cNvPicPr>
            <a:picLocks noChangeAspect="1"/>
          </p:cNvPicPr>
          <p:nvPr/>
        </p:nvPicPr>
        <p:blipFill>
          <a:blip r:embed="rId3" cstate="print"/>
          <a:srcRect r="59789"/>
          <a:stretch>
            <a:fillRect/>
          </a:stretch>
        </p:blipFill>
        <p:spPr>
          <a:xfrm>
            <a:off x="2362200" y="1219200"/>
            <a:ext cx="2749413" cy="5486399"/>
          </a:xfrm>
          <a:prstGeom prst="rect">
            <a:avLst/>
          </a:prstGeom>
        </p:spPr>
      </p:pic>
      <p:pic>
        <p:nvPicPr>
          <p:cNvPr id="8" name="Picture 7" descr="humanVsAgent _noTitle.jpg"/>
          <p:cNvPicPr>
            <a:picLocks noChangeAspect="1"/>
          </p:cNvPicPr>
          <p:nvPr/>
        </p:nvPicPr>
        <p:blipFill>
          <a:blip r:embed="rId3" cstate="print"/>
          <a:srcRect l="71416" b="73611"/>
          <a:stretch>
            <a:fillRect/>
          </a:stretch>
        </p:blipFill>
        <p:spPr>
          <a:xfrm>
            <a:off x="5105400" y="1219200"/>
            <a:ext cx="1954446" cy="1447800"/>
          </a:xfrm>
          <a:prstGeom prst="rect">
            <a:avLst/>
          </a:prstGeom>
        </p:spPr>
      </p:pic>
    </p:spTree>
    <p:extLst>
      <p:ext uri="{BB962C8B-B14F-4D97-AF65-F5344CB8AC3E}">
        <p14:creationId xmlns:p14="http://schemas.microsoft.com/office/powerpoint/2010/main" val="4486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own Arrow 23"/>
          <p:cNvSpPr/>
          <p:nvPr/>
        </p:nvSpPr>
        <p:spPr>
          <a:xfrm rot="18778737">
            <a:off x="6265863" y="4406900"/>
            <a:ext cx="685800" cy="1181100"/>
          </a:xfrm>
          <a:prstGeom prst="downArrow">
            <a:avLst>
              <a:gd name="adj1" fmla="val 50000"/>
              <a:gd name="adj2" fmla="val 5313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23" name="Title 2"/>
          <p:cNvSpPr>
            <a:spLocks noGrp="1"/>
          </p:cNvSpPr>
          <p:nvPr>
            <p:ph type="title"/>
          </p:nvPr>
        </p:nvSpPr>
        <p:spPr>
          <a:xfrm>
            <a:off x="1600200" y="-52039"/>
            <a:ext cx="8229600" cy="1143000"/>
          </a:xfrm>
        </p:spPr>
        <p:txBody>
          <a:bodyPr/>
          <a:lstStyle/>
          <a:p>
            <a:r>
              <a:rPr lang="en-US" altLang="en-US" b="1" dirty="0" smtClean="0"/>
              <a:t>Methodology</a:t>
            </a:r>
          </a:p>
        </p:txBody>
      </p:sp>
      <p:sp>
        <p:nvSpPr>
          <p:cNvPr id="4" name="Oval 3"/>
          <p:cNvSpPr/>
          <p:nvPr/>
        </p:nvSpPr>
        <p:spPr>
          <a:xfrm>
            <a:off x="2057400" y="4114800"/>
            <a:ext cx="2895600" cy="12192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rPr>
              <a:t>Human Prediction Model</a:t>
            </a:r>
          </a:p>
        </p:txBody>
      </p:sp>
      <p:sp>
        <p:nvSpPr>
          <p:cNvPr id="10" name="Down Arrow 9"/>
          <p:cNvSpPr/>
          <p:nvPr/>
        </p:nvSpPr>
        <p:spPr>
          <a:xfrm rot="1452361">
            <a:off x="3317875" y="2547938"/>
            <a:ext cx="914400" cy="1752600"/>
          </a:xfrm>
          <a:prstGeom prst="downArrow">
            <a:avLst>
              <a:gd name="adj1" fmla="val 50000"/>
              <a:gd name="adj2" fmla="val 531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Hexagon 10"/>
          <p:cNvSpPr/>
          <p:nvPr/>
        </p:nvSpPr>
        <p:spPr>
          <a:xfrm>
            <a:off x="5486400" y="5445224"/>
            <a:ext cx="3048000" cy="1219200"/>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rPr>
              <a:t>Take action</a:t>
            </a:r>
          </a:p>
        </p:txBody>
      </p:sp>
      <p:sp>
        <p:nvSpPr>
          <p:cNvPr id="15" name="32-Point Star 14"/>
          <p:cNvSpPr/>
          <p:nvPr/>
        </p:nvSpPr>
        <p:spPr>
          <a:xfrm>
            <a:off x="2998788" y="2133600"/>
            <a:ext cx="2284412" cy="1524000"/>
          </a:xfrm>
          <a:prstGeom prst="star3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rPr>
              <a:t>machine learning</a:t>
            </a:r>
          </a:p>
        </p:txBody>
      </p:sp>
      <p:sp>
        <p:nvSpPr>
          <p:cNvPr id="16" name="Curved Left Arrow 15"/>
          <p:cNvSpPr/>
          <p:nvPr/>
        </p:nvSpPr>
        <p:spPr>
          <a:xfrm>
            <a:off x="4800600" y="4038600"/>
            <a:ext cx="1219200" cy="1066800"/>
          </a:xfrm>
          <a:prstGeom prst="curved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7" name="24-Point Star 16"/>
          <p:cNvSpPr/>
          <p:nvPr/>
        </p:nvSpPr>
        <p:spPr>
          <a:xfrm>
            <a:off x="5181600" y="3068638"/>
            <a:ext cx="3505200" cy="1676400"/>
          </a:xfrm>
          <a:prstGeom prst="star24">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bg1"/>
                </a:solidFill>
              </a:rPr>
              <a:t>Optimization</a:t>
            </a:r>
            <a:endParaRPr lang="en-US" dirty="0">
              <a:solidFill>
                <a:schemeClr val="bg1"/>
              </a:solidFill>
            </a:endParaRPr>
          </a:p>
          <a:p>
            <a:pPr algn="ctr">
              <a:defRPr/>
            </a:pPr>
            <a:r>
              <a:rPr lang="en-US" dirty="0">
                <a:solidFill>
                  <a:schemeClr val="bg1"/>
                </a:solidFill>
              </a:rPr>
              <a:t>methods</a:t>
            </a:r>
          </a:p>
        </p:txBody>
      </p:sp>
      <p:sp>
        <p:nvSpPr>
          <p:cNvPr id="22" name="Down Arrow 21"/>
          <p:cNvSpPr/>
          <p:nvPr/>
        </p:nvSpPr>
        <p:spPr>
          <a:xfrm rot="3893121">
            <a:off x="4892675" y="1881188"/>
            <a:ext cx="782637" cy="1284288"/>
          </a:xfrm>
          <a:prstGeom prst="downArrow">
            <a:avLst>
              <a:gd name="adj1" fmla="val 50000"/>
              <a:gd name="adj2" fmla="val 531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own Arrow 22"/>
          <p:cNvSpPr/>
          <p:nvPr/>
        </p:nvSpPr>
        <p:spPr>
          <a:xfrm rot="18778737">
            <a:off x="2542382" y="2126456"/>
            <a:ext cx="914400" cy="1106487"/>
          </a:xfrm>
          <a:prstGeom prst="downArrow">
            <a:avLst>
              <a:gd name="adj1" fmla="val 50000"/>
              <a:gd name="adj2" fmla="val 531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990600" y="1066800"/>
            <a:ext cx="3276600" cy="120967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2400" b="1" dirty="0">
                <a:solidFill>
                  <a:schemeClr val="bg1"/>
                </a:solidFill>
              </a:rPr>
              <a:t>Human behavior models </a:t>
            </a:r>
          </a:p>
        </p:txBody>
      </p:sp>
      <p:sp>
        <p:nvSpPr>
          <p:cNvPr id="20" name="Down Arrow 19"/>
          <p:cNvSpPr/>
          <p:nvPr/>
        </p:nvSpPr>
        <p:spPr>
          <a:xfrm rot="20098948">
            <a:off x="1427163" y="3352800"/>
            <a:ext cx="1085850" cy="1219200"/>
          </a:xfrm>
          <a:prstGeom prst="downArrow">
            <a:avLst>
              <a:gd name="adj1" fmla="val 50000"/>
              <a:gd name="adj2" fmla="val 531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38" name="Picture 18" descr="Almog Virtual Fem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8993" y="5445224"/>
            <a:ext cx="1905000" cy="1333500"/>
          </a:xfrm>
          <a:prstGeom prst="rect">
            <a:avLst/>
          </a:prstGeom>
          <a:noFill/>
          <a:extLst>
            <a:ext uri="{909E8E84-426E-40DD-AFC4-6F175D3DCCD1}">
              <a14:hiddenFill xmlns:a14="http://schemas.microsoft.com/office/drawing/2010/main">
                <a:solidFill>
                  <a:srgbClr val="FFFFFF"/>
                </a:solidFill>
              </a14:hiddenFill>
            </a:ext>
          </a:extLst>
        </p:spPr>
      </p:pic>
      <p:sp>
        <p:nvSpPr>
          <p:cNvPr id="19" name="Oval 18"/>
          <p:cNvSpPr/>
          <p:nvPr/>
        </p:nvSpPr>
        <p:spPr>
          <a:xfrm>
            <a:off x="5486400" y="1319213"/>
            <a:ext cx="3429000" cy="1600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2400" b="1" dirty="0">
                <a:solidFill>
                  <a:schemeClr val="bg1"/>
                </a:solidFill>
              </a:rPr>
              <a:t>Data </a:t>
            </a:r>
          </a:p>
          <a:p>
            <a:pPr lvl="1">
              <a:defRPr/>
            </a:pPr>
            <a:r>
              <a:rPr lang="en-US" sz="2400" b="1" dirty="0">
                <a:solidFill>
                  <a:schemeClr val="bg1"/>
                </a:solidFill>
              </a:rPr>
              <a:t>(from specific culture)</a:t>
            </a:r>
          </a:p>
        </p:txBody>
      </p:sp>
      <p:sp>
        <p:nvSpPr>
          <p:cNvPr id="21" name="Oval 20"/>
          <p:cNvSpPr/>
          <p:nvPr/>
        </p:nvSpPr>
        <p:spPr>
          <a:xfrm>
            <a:off x="-49213" y="2776538"/>
            <a:ext cx="2678113" cy="9413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2000" b="1" dirty="0">
                <a:solidFill>
                  <a:schemeClr val="bg1"/>
                </a:solidFill>
              </a:rPr>
              <a:t>Human specific data</a:t>
            </a:r>
          </a:p>
        </p:txBody>
      </p:sp>
    </p:spTree>
    <p:extLst>
      <p:ext uri="{BB962C8B-B14F-4D97-AF65-F5344CB8AC3E}">
        <p14:creationId xmlns:p14="http://schemas.microsoft.com/office/powerpoint/2010/main" val="24310262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48320" y="6461493"/>
            <a:ext cx="824803" cy="265514"/>
          </a:xfrm>
          <a:prstGeom prst="rect">
            <a:avLst/>
          </a:prstGeom>
        </p:spPr>
        <p:txBody>
          <a:bodyPr lIns="82945" tIns="41473" rIns="82945" bIns="41473"/>
          <a:lstStyle/>
          <a:p>
            <a:pPr lvl="0"/>
            <a:fld id="{8C9B07F1-266F-4B27-9128-01206B714542}" type="slidenum">
              <a:rPr/>
              <a:pPr lvl="0"/>
              <a:t>27</a:t>
            </a:fld>
            <a:r>
              <a:rPr lang="fi-FI" smtClean="0"/>
              <a:t>-</a:t>
            </a:r>
            <a:endParaRPr lang="fi-FI"/>
          </a:p>
        </p:txBody>
      </p:sp>
      <p:sp>
        <p:nvSpPr>
          <p:cNvPr id="2" name="Title 1"/>
          <p:cNvSpPr txBox="1">
            <a:spLocks noGrp="1"/>
          </p:cNvSpPr>
          <p:nvPr>
            <p:ph type="title" idx="4294967295"/>
          </p:nvPr>
        </p:nvSpPr>
        <p:spPr>
          <a:xfrm>
            <a:off x="424843" y="146910"/>
            <a:ext cx="8228763" cy="8156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b="1" dirty="0">
                <a:solidFill>
                  <a:srgbClr val="0070C0"/>
                </a:solidFill>
              </a:rPr>
              <a:t>SIGAL Agent</a:t>
            </a:r>
          </a:p>
        </p:txBody>
      </p:sp>
      <p:sp>
        <p:nvSpPr>
          <p:cNvPr id="3" name="Text Placeholder 2"/>
          <p:cNvSpPr txBox="1">
            <a:spLocks noGrp="1"/>
          </p:cNvSpPr>
          <p:nvPr>
            <p:ph type="body" idx="4294967295"/>
          </p:nvPr>
        </p:nvSpPr>
        <p:spPr>
          <a:xfrm>
            <a:off x="457171" y="1219200"/>
            <a:ext cx="8228763" cy="4942379"/>
          </a:xfrm>
        </p:spPr>
        <p:txBody>
          <a:bodyPr>
            <a:spAutoFit/>
          </a:bodyPr>
          <a:lstStyle>
            <a:defPPr marL="432000" marR="0" lvl="0" indent="-324000">
              <a:spcBef>
                <a:spcPts val="0"/>
              </a:spcBef>
              <a:spcAft>
                <a:spcPts val="1417"/>
              </a:spcAft>
              <a:buClr>
                <a:srgbClr val="FF6309"/>
              </a:buClr>
              <a:buSzPct val="45000"/>
              <a:buFont typeface="StarSymbol"/>
              <a:buNone/>
              <a:defRPr lang="en-US"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FF6309"/>
              </a:buClr>
              <a:buSzPct val="45000"/>
              <a:buFont typeface="StarSymbol"/>
              <a:buChar char=""/>
              <a:defRPr lang="en-US"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FF6309"/>
              </a:buClr>
              <a:buSzPct val="45000"/>
              <a:buFont typeface="StarSymbol"/>
              <a:buChar char=""/>
              <a:defRPr lang="en-US" sz="32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FF6309"/>
              </a:buClr>
              <a:buSzPct val="45000"/>
              <a:buFont typeface="StarSymbol"/>
              <a:buChar char=""/>
              <a:defRPr lang="en-US" sz="32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FF6309"/>
              </a:buClr>
              <a:buSzPct val="45000"/>
              <a:buFont typeface="StarSymbol"/>
              <a:buChar char=""/>
              <a:defRPr lang="en-US" sz="32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FF6309"/>
              </a:buClr>
              <a:buSzPct val="45000"/>
              <a:buFont typeface="StarSymbol"/>
              <a:buChar char=""/>
              <a:defRPr lang="en-US" sz="32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FF6309"/>
              </a:buClr>
              <a:buSzPct val="45000"/>
              <a:buFont typeface="StarSymbol"/>
              <a:buChar char=""/>
              <a:defRPr lang="en-US" sz="32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FF6309"/>
              </a:buClr>
              <a:buSzPct val="45000"/>
              <a:buFont typeface="StarSymbol"/>
              <a:buChar char=""/>
              <a:defRPr lang="en-US" sz="32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FF6309"/>
              </a:buClr>
              <a:buSzPct val="45000"/>
              <a:buFont typeface="StarSymbol"/>
              <a:buChar char=""/>
              <a:defRPr lang="en-US" sz="32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FF6309"/>
              </a:buClr>
              <a:buSzPct val="45000"/>
              <a:buFont typeface="StarSymbol"/>
              <a:buChar char=""/>
              <a:defRPr lang="en-US" sz="3200" b="0" i="0" u="none" strike="noStrike">
                <a:ln>
                  <a:noFill/>
                </a:ln>
                <a:latin typeface="Arial" pitchFamily="18"/>
                <a:ea typeface="DejaVu Sans" pitchFamily="2"/>
                <a:cs typeface="DejaVu Sans" pitchFamily="2"/>
              </a:defRPr>
            </a:lvl9pPr>
          </a:lstStyle>
          <a:p>
            <a:pPr lvl="0" algn="l" rtl="0">
              <a:buClrTx/>
              <a:buSzPct val="100000"/>
              <a:buFont typeface="Arial" pitchFamily="34" charset="0"/>
              <a:buChar char="•"/>
            </a:pPr>
            <a:r>
              <a:rPr lang="fi-FI" sz="2800" dirty="0">
                <a:latin typeface=""/>
              </a:rPr>
              <a:t>Learns from previous </a:t>
            </a:r>
            <a:r>
              <a:rPr lang="fi-FI" sz="2800" dirty="0" smtClean="0">
                <a:latin typeface=""/>
              </a:rPr>
              <a:t>games of other people.</a:t>
            </a:r>
            <a:endParaRPr lang="fi-FI" sz="2800" dirty="0">
              <a:latin typeface=""/>
            </a:endParaRPr>
          </a:p>
          <a:p>
            <a:pPr lvl="0" algn="l" rtl="0">
              <a:buClrTx/>
              <a:buSzPct val="100000"/>
              <a:buFont typeface="Arial" pitchFamily="34" charset="0"/>
              <a:buChar char="•"/>
            </a:pPr>
            <a:r>
              <a:rPr lang="fi-FI" sz="2800" dirty="0">
                <a:latin typeface=""/>
              </a:rPr>
              <a:t>Predict the acceptance probability for each proposal using Logistic Regression.</a:t>
            </a:r>
          </a:p>
          <a:p>
            <a:pPr lvl="0" algn="l" rtl="0">
              <a:buClrTx/>
              <a:buSzPct val="100000"/>
              <a:buFont typeface="Arial" pitchFamily="34" charset="0"/>
              <a:buChar char="•"/>
            </a:pPr>
            <a:r>
              <a:rPr lang="fi-FI" sz="2800" dirty="0">
                <a:latin typeface=""/>
              </a:rPr>
              <a:t>Models human as using a weighted utility function of:</a:t>
            </a:r>
          </a:p>
          <a:p>
            <a:pPr lvl="1" algn="l" rtl="0">
              <a:buClrTx/>
              <a:buSzPct val="100000"/>
              <a:buFont typeface="Arial" pitchFamily="34" charset="0"/>
              <a:buChar char="•"/>
            </a:pPr>
            <a:r>
              <a:rPr lang="fi-FI" sz="2800" dirty="0">
                <a:latin typeface=""/>
              </a:rPr>
              <a:t>Humans benefit</a:t>
            </a:r>
          </a:p>
          <a:p>
            <a:pPr lvl="1" algn="l" rtl="0">
              <a:buClrTx/>
              <a:buSzPct val="100000"/>
              <a:buFont typeface="Arial" pitchFamily="34" charset="0"/>
              <a:buChar char="•"/>
            </a:pPr>
            <a:r>
              <a:rPr lang="fi-FI" sz="2800" dirty="0">
                <a:latin typeface=""/>
              </a:rPr>
              <a:t>Benefits difference</a:t>
            </a:r>
          </a:p>
          <a:p>
            <a:pPr lvl="1" algn="l" rtl="0">
              <a:buClrTx/>
              <a:buSzPct val="100000"/>
              <a:buFont typeface="Arial" pitchFamily="34" charset="0"/>
              <a:buChar char="•"/>
            </a:pPr>
            <a:r>
              <a:rPr lang="fi-FI" sz="2800" dirty="0">
                <a:latin typeface=""/>
              </a:rPr>
              <a:t>Revelation decision</a:t>
            </a:r>
          </a:p>
          <a:p>
            <a:pPr lvl="1" algn="l" rtl="0">
              <a:buClrTx/>
              <a:buSzPct val="100000"/>
              <a:buFont typeface="Arial" pitchFamily="34" charset="0"/>
              <a:buChar char="•"/>
            </a:pPr>
            <a:r>
              <a:rPr lang="fi-FI" sz="2800" dirty="0">
                <a:latin typeface=""/>
              </a:rPr>
              <a:t>Benefits in previous round</a:t>
            </a:r>
          </a:p>
        </p:txBody>
      </p:sp>
    </p:spTree>
    <p:extLst>
      <p:ext uri="{BB962C8B-B14F-4D97-AF65-F5344CB8AC3E}">
        <p14:creationId xmlns:p14="http://schemas.microsoft.com/office/powerpoint/2010/main" val="1358983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48320" y="6461493"/>
            <a:ext cx="824803" cy="265514"/>
          </a:xfrm>
          <a:prstGeom prst="rect">
            <a:avLst/>
          </a:prstGeom>
        </p:spPr>
        <p:txBody>
          <a:bodyPr lIns="82945" tIns="41473" rIns="82945" bIns="41473"/>
          <a:lstStyle/>
          <a:p>
            <a:pPr lvl="0"/>
            <a:fld id="{E8D7BD8D-AB2B-44AE-BFEC-BE56EC858DE8}" type="slidenum">
              <a:rPr/>
              <a:pPr lvl="0"/>
              <a:t>28</a:t>
            </a:fld>
            <a:r>
              <a:rPr lang="fi-FI" smtClean="0"/>
              <a:t>-</a:t>
            </a:r>
            <a:endParaRPr lang="fi-FI"/>
          </a:p>
        </p:txBody>
      </p:sp>
      <p:sp>
        <p:nvSpPr>
          <p:cNvPr id="2" name="Title 1"/>
          <p:cNvSpPr txBox="1">
            <a:spLocks noGrp="1"/>
          </p:cNvSpPr>
          <p:nvPr>
            <p:ph type="title" idx="4294967295"/>
          </p:nvPr>
        </p:nvSpPr>
        <p:spPr>
          <a:xfrm>
            <a:off x="457200" y="421293"/>
            <a:ext cx="8228763" cy="8156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b="1" dirty="0">
                <a:solidFill>
                  <a:srgbClr val="0070C0"/>
                </a:solidFill>
              </a:rPr>
              <a:t>Performance</a:t>
            </a:r>
          </a:p>
        </p:txBody>
      </p:sp>
      <p:pic>
        <p:nvPicPr>
          <p:cNvPr id="7" name="Picture 6" descr="humanVsAgent _noTitle.jpg"/>
          <p:cNvPicPr>
            <a:picLocks noChangeAspect="1"/>
          </p:cNvPicPr>
          <p:nvPr/>
        </p:nvPicPr>
        <p:blipFill>
          <a:blip r:embed="rId3" cstate="print"/>
          <a:srcRect r="33042"/>
          <a:stretch>
            <a:fillRect/>
          </a:stretch>
        </p:blipFill>
        <p:spPr>
          <a:xfrm>
            <a:off x="298587" y="1371600"/>
            <a:ext cx="4578213" cy="5486399"/>
          </a:xfrm>
          <a:prstGeom prst="rect">
            <a:avLst/>
          </a:prstGeom>
        </p:spPr>
      </p:pic>
      <p:pic>
        <p:nvPicPr>
          <p:cNvPr id="8" name="Picture 7" descr="humanVsAgent _noTitle.jpg"/>
          <p:cNvPicPr>
            <a:picLocks noChangeAspect="1"/>
          </p:cNvPicPr>
          <p:nvPr/>
        </p:nvPicPr>
        <p:blipFill>
          <a:blip r:embed="rId3" cstate="print"/>
          <a:srcRect l="71416" b="73611"/>
          <a:stretch>
            <a:fillRect/>
          </a:stretch>
        </p:blipFill>
        <p:spPr>
          <a:xfrm>
            <a:off x="4876800" y="1371600"/>
            <a:ext cx="1954446" cy="1447800"/>
          </a:xfrm>
          <a:prstGeom prst="rect">
            <a:avLst/>
          </a:prstGeom>
        </p:spPr>
      </p:pic>
      <p:sp>
        <p:nvSpPr>
          <p:cNvPr id="5" name="Smiley Face 4"/>
          <p:cNvSpPr/>
          <p:nvPr/>
        </p:nvSpPr>
        <p:spPr bwMode="auto">
          <a:xfrm>
            <a:off x="4343400" y="304800"/>
            <a:ext cx="4499992" cy="1347608"/>
          </a:xfrm>
          <a:prstGeom prst="smileyF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cs typeface="Arial" charset="0"/>
              </a:rPr>
              <a:t>General opponent* modeling improves agent negotiations</a:t>
            </a:r>
          </a:p>
        </p:txBody>
      </p:sp>
    </p:spTree>
    <p:extLst>
      <p:ext uri="{BB962C8B-B14F-4D97-AF65-F5344CB8AC3E}">
        <p14:creationId xmlns:p14="http://schemas.microsoft.com/office/powerpoint/2010/main" val="1916719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2" name="Rectangle 3"/>
          <p:cNvSpPr>
            <a:spLocks noGrp="1" noChangeArrowheads="1"/>
          </p:cNvSpPr>
          <p:nvPr>
            <p:ph type="title"/>
          </p:nvPr>
        </p:nvSpPr>
        <p:spPr>
          <a:xfrm>
            <a:off x="304800" y="457200"/>
            <a:ext cx="4724400" cy="762000"/>
          </a:xfrm>
        </p:spPr>
        <p:txBody>
          <a:bodyPr>
            <a:normAutofit/>
          </a:bodyPr>
          <a:lstStyle/>
          <a:p>
            <a:pPr algn="ctr" eaLnBrk="1" hangingPunct="1"/>
            <a:r>
              <a:rPr lang="en-US" sz="4500" b="1" dirty="0" smtClean="0">
                <a:solidFill>
                  <a:srgbClr val="0070C0"/>
                </a:solidFill>
              </a:rPr>
              <a:t>CT Game</a:t>
            </a:r>
          </a:p>
        </p:txBody>
      </p:sp>
      <p:sp>
        <p:nvSpPr>
          <p:cNvPr id="201730" name="Rectangle 1"/>
          <p:cNvSpPr>
            <a:spLocks noGrp="1" noChangeArrowheads="1"/>
          </p:cNvSpPr>
          <p:nvPr>
            <p:ph idx="1"/>
          </p:nvPr>
        </p:nvSpPr>
        <p:spPr>
          <a:xfrm>
            <a:off x="304800" y="1371600"/>
            <a:ext cx="4495800" cy="4648200"/>
          </a:xfrm>
        </p:spPr>
        <p:txBody>
          <a:bodyPr>
            <a:normAutofit/>
          </a:bodyPr>
          <a:lstStyle/>
          <a:p>
            <a:pPr marL="403593" algn="l" rtl="0" eaLnBrk="1" hangingPunct="1"/>
            <a:r>
              <a:rPr lang="en-US" sz="2800" dirty="0" smtClean="0"/>
              <a:t>100 point bonus for </a:t>
            </a:r>
            <a:br>
              <a:rPr lang="en-US" sz="2800" dirty="0" smtClean="0"/>
            </a:br>
            <a:r>
              <a:rPr lang="en-US" sz="2800" dirty="0" smtClean="0"/>
              <a:t>getting to goal</a:t>
            </a:r>
          </a:p>
          <a:p>
            <a:pPr marL="403593" algn="l" rtl="0" eaLnBrk="1" hangingPunct="1"/>
            <a:r>
              <a:rPr lang="en-US" sz="2800" dirty="0" smtClean="0"/>
              <a:t>10 point bonus for each chip left at end of game</a:t>
            </a:r>
          </a:p>
          <a:p>
            <a:pPr marL="403593" algn="l" rtl="0" eaLnBrk="1" hangingPunct="1"/>
            <a:r>
              <a:rPr lang="en-US" sz="2800" b="1" dirty="0" smtClean="0"/>
              <a:t>Agreement are not enforceable</a:t>
            </a:r>
          </a:p>
        </p:txBody>
      </p:sp>
      <p:sp>
        <p:nvSpPr>
          <p:cNvPr id="3" name="Slide Number Placeholder 2"/>
          <p:cNvSpPr>
            <a:spLocks noGrp="1"/>
          </p:cNvSpPr>
          <p:nvPr>
            <p:ph type="sldNum" sz="quarter" idx="12"/>
          </p:nvPr>
        </p:nvSpPr>
        <p:spPr/>
        <p:txBody>
          <a:bodyPr/>
          <a:lstStyle/>
          <a:p>
            <a:fld id="{70976B79-0DD0-4D71-841F-0C38EA70C66A}" type="slidenum">
              <a:rPr lang="he-IL" smtClean="0"/>
              <a:pPr/>
              <a:t>29</a:t>
            </a:fld>
            <a:endParaRPr lang="en-US"/>
          </a:p>
        </p:txBody>
      </p:sp>
      <p:sp>
        <p:nvSpPr>
          <p:cNvPr id="201731" name="Text Box 2"/>
          <p:cNvSpPr txBox="1">
            <a:spLocks noChangeArrowheads="1"/>
          </p:cNvSpPr>
          <p:nvPr/>
        </p:nvSpPr>
        <p:spPr bwMode="auto">
          <a:xfrm>
            <a:off x="258932" y="6357958"/>
            <a:ext cx="312540" cy="258961"/>
          </a:xfrm>
          <a:prstGeom prst="rect">
            <a:avLst/>
          </a:prstGeom>
          <a:noFill/>
          <a:ln w="12700">
            <a:noFill/>
            <a:miter lim="800000"/>
            <a:headEnd/>
            <a:tailEnd/>
          </a:ln>
        </p:spPr>
        <p:txBody>
          <a:bodyPr wrap="none" lIns="64291" tIns="32146" rIns="64291" bIns="32146"/>
          <a:lstStyle/>
          <a:p>
            <a:fld id="{94DBAA0F-6AD7-4155-8863-E5C9B692A8B6}" type="slidenum">
              <a:rPr lang="en-US" sz="2400">
                <a:solidFill>
                  <a:schemeClr val="bg1"/>
                </a:solidFill>
              </a:rPr>
              <a:pPr/>
              <a:t>29</a:t>
            </a:fld>
            <a:endParaRPr lang="en-US" sz="2400" dirty="0">
              <a:solidFill>
                <a:schemeClr val="bg1"/>
              </a:solidFill>
            </a:endParaRPr>
          </a:p>
        </p:txBody>
      </p:sp>
      <p:sp>
        <p:nvSpPr>
          <p:cNvPr id="8" name="Rectangle 7"/>
          <p:cNvSpPr/>
          <p:nvPr/>
        </p:nvSpPr>
        <p:spPr>
          <a:xfrm>
            <a:off x="415202" y="5591629"/>
            <a:ext cx="4953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Collaborators: Gal, Haim, Gelfand</a:t>
            </a:r>
            <a:endParaRPr lang="en-US" sz="3200" dirty="0"/>
          </a:p>
        </p:txBody>
      </p:sp>
      <p:pic>
        <p:nvPicPr>
          <p:cNvPr id="11" name="Picture 2" descr="http://upload.wikimedia.org/wikipedia/commons/thumb/d/d4/Flag_of_Israel.svg/250px-Flag_of_Israel.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0"/>
            <a:ext cx="1180697" cy="9916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s://encrypted-tbn2.gstatic.com/images?q=tbn:ANd9GcQCbugmJvPqDxxW16trNXDzyErDZbDfsdTGkZARsNukUiqRaTU85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9897" y="20063"/>
            <a:ext cx="1285319" cy="86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https://encrypted-tbn0.gstatic.com/images?q=tbn:ANd9GcSJN67bY8RhMLuPLGgSIPBIc-Zq_y-TOLg8NcdM_x2xuQlcX12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5216" y="20063"/>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p:cNvPicPr>
            <a:picLocks noChangeAspect="1" noChangeArrowheads="1"/>
          </p:cNvPicPr>
          <p:nvPr/>
        </p:nvPicPr>
        <p:blipFill>
          <a:blip r:embed="rId6" cstate="print"/>
          <a:srcRect t="31510"/>
          <a:stretch>
            <a:fillRect/>
          </a:stretch>
        </p:blipFill>
        <p:spPr bwMode="auto">
          <a:xfrm>
            <a:off x="4495800" y="838200"/>
            <a:ext cx="4429156" cy="4749712"/>
          </a:xfrm>
          <a:prstGeom prst="rect">
            <a:avLst/>
          </a:prstGeom>
          <a:noFill/>
          <a:ln w="9525">
            <a:noFill/>
            <a:miter lim="800000"/>
            <a:headEnd/>
            <a:tailEnd/>
          </a:ln>
          <a:effectLst/>
        </p:spPr>
      </p:pic>
    </p:spTree>
    <p:extLst>
      <p:ext uri="{BB962C8B-B14F-4D97-AF65-F5344CB8AC3E}">
        <p14:creationId xmlns:p14="http://schemas.microsoft.com/office/powerpoint/2010/main" val="1607988265"/>
      </p:ext>
    </p:extLst>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A1307F6-D9F1-4609-B42B-40F096E9813F}" type="slidenum">
              <a:rPr lang="he-IL" smtClean="0"/>
              <a:pPr/>
              <a:t>3</a:t>
            </a:fld>
            <a:endParaRPr lang="en-US"/>
          </a:p>
        </p:txBody>
      </p:sp>
      <p:pic>
        <p:nvPicPr>
          <p:cNvPr id="4098" name="Picture 2" descr="http://upload.wikimedia.org/wikipedia/commons/5/56/Merrill_Hall_Asilomar_edi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1165302"/>
            <a:ext cx="6962775" cy="525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6415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US" b="1" dirty="0" smtClean="0"/>
              <a:t>An Influence Diagram-</a:t>
            </a:r>
            <a:br>
              <a:rPr lang="en-US" b="1" dirty="0" smtClean="0"/>
            </a:br>
            <a:r>
              <a:rPr lang="en-US" b="1" dirty="0" smtClean="0"/>
              <a:t> Two rounds interaction</a:t>
            </a:r>
            <a:endParaRPr lang="he-IL" b="1" dirty="0" smtClean="0"/>
          </a:p>
        </p:txBody>
      </p:sp>
      <p:pic>
        <p:nvPicPr>
          <p:cNvPr id="15363" name="Picture 2"/>
          <p:cNvPicPr>
            <a:picLocks noGrp="1" noChangeAspect="1" noChangeArrowheads="1"/>
          </p:cNvPicPr>
          <p:nvPr>
            <p:ph idx="1"/>
          </p:nvPr>
        </p:nvPicPr>
        <p:blipFill>
          <a:blip r:embed="rId3">
            <a:lum bright="-4000" contrast="2000"/>
          </a:blip>
          <a:srcRect/>
          <a:stretch>
            <a:fillRect/>
          </a:stretch>
        </p:blipFill>
        <p:spPr>
          <a:xfrm>
            <a:off x="533400" y="1828800"/>
            <a:ext cx="7772400" cy="4730750"/>
          </a:xfrm>
          <a:noFill/>
          <a:ln>
            <a:solidFill>
              <a:srgbClr val="003300"/>
            </a:solidFill>
          </a:ln>
        </p:spPr>
      </p:pic>
      <p:sp>
        <p:nvSpPr>
          <p:cNvPr id="5" name="Oval 4"/>
          <p:cNvSpPr/>
          <p:nvPr/>
        </p:nvSpPr>
        <p:spPr>
          <a:xfrm>
            <a:off x="0" y="1787912"/>
            <a:ext cx="1981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Probability of acceptance </a:t>
            </a:r>
            <a:endParaRPr lang="en-US" dirty="0"/>
          </a:p>
        </p:txBody>
      </p:sp>
      <p:cxnSp>
        <p:nvCxnSpPr>
          <p:cNvPr id="4" name="Elbow Connector 3"/>
          <p:cNvCxnSpPr/>
          <p:nvPr/>
        </p:nvCxnSpPr>
        <p:spPr>
          <a:xfrm>
            <a:off x="990600" y="2702312"/>
            <a:ext cx="914400" cy="879088"/>
          </a:xfrm>
          <a:prstGeom prst="bentConnector3">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52400" y="3657600"/>
            <a:ext cx="1981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Probability of transfer</a:t>
            </a:r>
            <a:endParaRPr lang="en-US" dirty="0"/>
          </a:p>
        </p:txBody>
      </p:sp>
      <p:cxnSp>
        <p:nvCxnSpPr>
          <p:cNvPr id="7" name="Elbow Connector 6"/>
          <p:cNvCxnSpPr/>
          <p:nvPr/>
        </p:nvCxnSpPr>
        <p:spPr>
          <a:xfrm>
            <a:off x="838200" y="4572000"/>
            <a:ext cx="1066800" cy="990600"/>
          </a:xfrm>
          <a:prstGeom prst="bentConnector3">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79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1143000"/>
            <a:ext cx="8229600" cy="990600"/>
          </a:xfrm>
        </p:spPr>
        <p:txBody>
          <a:bodyPr>
            <a:normAutofit fontScale="90000"/>
          </a:bodyPr>
          <a:lstStyle/>
          <a:p>
            <a:pPr algn="ctr" rtl="0"/>
            <a:r>
              <a:rPr lang="en-US" b="1" dirty="0" smtClean="0"/>
              <a:t>  </a:t>
            </a:r>
            <a:r>
              <a:rPr lang="en-US" sz="4400" b="1" dirty="0" smtClean="0"/>
              <a:t>The Contract Game </a:t>
            </a:r>
            <a:r>
              <a:rPr lang="en-US" b="1" dirty="0" smtClean="0"/>
              <a:t/>
            </a:r>
            <a:br>
              <a:rPr lang="en-US" b="1" dirty="0" smtClean="0"/>
            </a:br>
            <a:endParaRPr lang="he-IL" b="1" dirty="0"/>
          </a:p>
        </p:txBody>
      </p:sp>
      <p:sp>
        <p:nvSpPr>
          <p:cNvPr id="7" name="Content Placeholder 2"/>
          <p:cNvSpPr>
            <a:spLocks noGrp="1"/>
          </p:cNvSpPr>
          <p:nvPr>
            <p:ph idx="1"/>
          </p:nvPr>
        </p:nvSpPr>
        <p:spPr>
          <a:xfrm>
            <a:off x="152400" y="1752600"/>
            <a:ext cx="4495800" cy="4419600"/>
          </a:xfrm>
        </p:spPr>
        <p:txBody>
          <a:bodyPr>
            <a:normAutofit/>
          </a:bodyPr>
          <a:lstStyle/>
          <a:p>
            <a:pPr algn="l" rtl="0"/>
            <a:r>
              <a:rPr lang="en-US" sz="2400" dirty="0" smtClean="0"/>
              <a:t>Main parts:</a:t>
            </a:r>
            <a:endParaRPr lang="en-US" dirty="0" smtClean="0"/>
          </a:p>
          <a:p>
            <a:pPr lvl="1" algn="l" rtl="0"/>
            <a:r>
              <a:rPr lang="en-US" sz="2200" dirty="0" smtClean="0"/>
              <a:t>negotiation</a:t>
            </a:r>
          </a:p>
          <a:p>
            <a:pPr lvl="1" algn="l" rtl="0"/>
            <a:r>
              <a:rPr lang="en-US" sz="2200" dirty="0" smtClean="0"/>
              <a:t>movement</a:t>
            </a:r>
            <a:endParaRPr lang="en-US" sz="2400" dirty="0" smtClean="0"/>
          </a:p>
          <a:p>
            <a:pPr algn="l" rtl="0"/>
            <a:r>
              <a:rPr lang="en-US" sz="2400" dirty="0" smtClean="0"/>
              <a:t>Incomplete information</a:t>
            </a:r>
          </a:p>
          <a:p>
            <a:pPr algn="l" rtl="0"/>
            <a:r>
              <a:rPr lang="en-US" sz="2400" dirty="0" smtClean="0"/>
              <a:t>Automatically exchange</a:t>
            </a:r>
          </a:p>
          <a:p>
            <a:pPr algn="l" rtl="0"/>
            <a:r>
              <a:rPr lang="en-US" sz="2400" dirty="0" smtClean="0"/>
              <a:t>Game ends:</a:t>
            </a:r>
          </a:p>
          <a:p>
            <a:pPr lvl="1" algn="l" rtl="0"/>
            <a:r>
              <a:rPr lang="en-US" sz="2200" dirty="0" smtClean="0"/>
              <a:t> </a:t>
            </a:r>
            <a:r>
              <a:rPr lang="en-US" sz="2000" dirty="0" smtClean="0"/>
              <a:t>The CS reached one of the SPs</a:t>
            </a:r>
          </a:p>
          <a:p>
            <a:pPr lvl="1" algn="l" rtl="0"/>
            <a:r>
              <a:rPr lang="en-US" sz="2000" dirty="0" smtClean="0"/>
              <a:t>Did not move for two </a:t>
            </a:r>
          </a:p>
          <a:p>
            <a:pPr lvl="1" algn="l" rtl="0">
              <a:buNone/>
            </a:pPr>
            <a:r>
              <a:rPr lang="en-US" sz="2000" dirty="0" smtClean="0"/>
              <a:t>consecutive rounds</a:t>
            </a:r>
            <a:endParaRPr lang="he-IL" dirty="0" smtClean="0"/>
          </a:p>
          <a:p>
            <a:pPr algn="l" rtl="0"/>
            <a:endParaRPr lang="he-IL" dirty="0"/>
          </a:p>
        </p:txBody>
      </p:sp>
      <p:pic>
        <p:nvPicPr>
          <p:cNvPr id="5" name="Picture 4" descr="ctBoardClearer.jpg"/>
          <p:cNvPicPr>
            <a:picLocks noChangeAspect="1"/>
          </p:cNvPicPr>
          <p:nvPr/>
        </p:nvPicPr>
        <p:blipFill>
          <a:blip r:embed="rId2" cstate="print"/>
          <a:stretch>
            <a:fillRect/>
          </a:stretch>
        </p:blipFill>
        <p:spPr>
          <a:xfrm>
            <a:off x="4343400" y="1752600"/>
            <a:ext cx="4775139" cy="4876799"/>
          </a:xfrm>
          <a:prstGeom prst="rect">
            <a:avLst/>
          </a:prstGeom>
        </p:spPr>
      </p:pic>
      <p:sp>
        <p:nvSpPr>
          <p:cNvPr id="8" name="Rectangle 7"/>
          <p:cNvSpPr/>
          <p:nvPr/>
        </p:nvSpPr>
        <p:spPr>
          <a:xfrm>
            <a:off x="152400" y="5937315"/>
            <a:ext cx="4953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Collaborators: Gal, Haim, An</a:t>
            </a:r>
            <a:endParaRPr lang="en-US" sz="3200" dirty="0"/>
          </a:p>
        </p:txBody>
      </p:sp>
    </p:spTree>
    <p:extLst>
      <p:ext uri="{BB962C8B-B14F-4D97-AF65-F5344CB8AC3E}">
        <p14:creationId xmlns:p14="http://schemas.microsoft.com/office/powerpoint/2010/main" val="17801040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932688"/>
          </a:xfrm>
        </p:spPr>
        <p:txBody>
          <a:bodyPr>
            <a:normAutofit/>
          </a:bodyPr>
          <a:lstStyle/>
          <a:p>
            <a:pPr algn="ctr"/>
            <a:r>
              <a:rPr lang="en-US" b="1" dirty="0" smtClean="0"/>
              <a:t>Negotiation</a:t>
            </a:r>
            <a:endParaRPr lang="he-IL" b="1" dirty="0"/>
          </a:p>
        </p:txBody>
      </p:sp>
      <p:pic>
        <p:nvPicPr>
          <p:cNvPr id="5" name="Content Placeholder 3" descr="customer.jpg"/>
          <p:cNvPicPr>
            <a:picLocks noChangeAspect="1"/>
          </p:cNvPicPr>
          <p:nvPr/>
        </p:nvPicPr>
        <p:blipFill>
          <a:blip r:embed="rId2" cstate="print"/>
          <a:stretch>
            <a:fillRect/>
          </a:stretch>
        </p:blipFill>
        <p:spPr>
          <a:xfrm>
            <a:off x="5207464" y="3086100"/>
            <a:ext cx="1447800" cy="1790700"/>
          </a:xfrm>
          <a:prstGeom prst="rect">
            <a:avLst/>
          </a:prstGeom>
        </p:spPr>
      </p:pic>
      <p:pic>
        <p:nvPicPr>
          <p:cNvPr id="6" name="Picture 5" descr="013.jpg"/>
          <p:cNvPicPr>
            <a:picLocks noChangeAspect="1"/>
          </p:cNvPicPr>
          <p:nvPr/>
        </p:nvPicPr>
        <p:blipFill>
          <a:blip r:embed="rId3" cstate="print"/>
          <a:stretch>
            <a:fillRect/>
          </a:stretch>
        </p:blipFill>
        <p:spPr>
          <a:xfrm>
            <a:off x="2992090" y="1257301"/>
            <a:ext cx="1681974" cy="1326172"/>
          </a:xfrm>
          <a:prstGeom prst="rect">
            <a:avLst/>
          </a:prstGeom>
        </p:spPr>
      </p:pic>
      <p:pic>
        <p:nvPicPr>
          <p:cNvPr id="7" name="Picture 6" descr="012.jpg"/>
          <p:cNvPicPr>
            <a:picLocks noChangeAspect="1"/>
          </p:cNvPicPr>
          <p:nvPr/>
        </p:nvPicPr>
        <p:blipFill>
          <a:blip r:embed="rId4" cstate="print"/>
          <a:stretch>
            <a:fillRect/>
          </a:stretch>
        </p:blipFill>
        <p:spPr>
          <a:xfrm>
            <a:off x="7112464" y="1181100"/>
            <a:ext cx="1574336" cy="1457325"/>
          </a:xfrm>
          <a:prstGeom prst="rect">
            <a:avLst/>
          </a:prstGeom>
        </p:spPr>
      </p:pic>
      <p:cxnSp>
        <p:nvCxnSpPr>
          <p:cNvPr id="8" name="Shape 7"/>
          <p:cNvCxnSpPr>
            <a:stCxn id="6" idx="2"/>
          </p:cNvCxnSpPr>
          <p:nvPr/>
        </p:nvCxnSpPr>
        <p:spPr>
          <a:xfrm rot="16200000" flipH="1">
            <a:off x="3894075" y="2522474"/>
            <a:ext cx="1378927" cy="1500923"/>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hape 8"/>
          <p:cNvCxnSpPr>
            <a:stCxn id="7" idx="2"/>
          </p:cNvCxnSpPr>
          <p:nvPr/>
        </p:nvCxnSpPr>
        <p:spPr>
          <a:xfrm rot="5400000">
            <a:off x="6564429" y="2627196"/>
            <a:ext cx="1323975" cy="1346432"/>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419600" y="2819400"/>
            <a:ext cx="3048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t>Accept/Reject????</a:t>
            </a:r>
            <a:endParaRPr lang="he-IL" b="1" dirty="0"/>
          </a:p>
        </p:txBody>
      </p:sp>
      <p:pic>
        <p:nvPicPr>
          <p:cNvPr id="17" name="Content Placeholder 3" descr="customer.jpg"/>
          <p:cNvPicPr>
            <a:picLocks noGrp="1" noChangeAspect="1"/>
          </p:cNvPicPr>
          <p:nvPr>
            <p:ph idx="1"/>
          </p:nvPr>
        </p:nvPicPr>
        <p:blipFill>
          <a:blip r:embed="rId2" cstate="print"/>
          <a:stretch>
            <a:fillRect/>
          </a:stretch>
        </p:blipFill>
        <p:spPr>
          <a:xfrm>
            <a:off x="457200" y="5067300"/>
            <a:ext cx="1447800" cy="1790700"/>
          </a:xfrm>
          <a:prstGeom prst="rect">
            <a:avLst/>
          </a:prstGeom>
        </p:spPr>
      </p:pic>
      <p:sp>
        <p:nvSpPr>
          <p:cNvPr id="18" name="Freeform 17"/>
          <p:cNvSpPr/>
          <p:nvPr/>
        </p:nvSpPr>
        <p:spPr>
          <a:xfrm>
            <a:off x="228600" y="3581400"/>
            <a:ext cx="3124200" cy="2133599"/>
          </a:xfrm>
          <a:custGeom>
            <a:avLst/>
            <a:gdLst>
              <a:gd name="connsiteX0" fmla="*/ 130629 w 2056491"/>
              <a:gd name="connsiteY0" fmla="*/ 174171 h 1640114"/>
              <a:gd name="connsiteX1" fmla="*/ 275771 w 2056491"/>
              <a:gd name="connsiteY1" fmla="*/ 101600 h 1640114"/>
              <a:gd name="connsiteX2" fmla="*/ 333829 w 2056491"/>
              <a:gd name="connsiteY2" fmla="*/ 58057 h 1640114"/>
              <a:gd name="connsiteX3" fmla="*/ 537029 w 2056491"/>
              <a:gd name="connsiteY3" fmla="*/ 43542 h 1640114"/>
              <a:gd name="connsiteX4" fmla="*/ 653143 w 2056491"/>
              <a:gd name="connsiteY4" fmla="*/ 29028 h 1640114"/>
              <a:gd name="connsiteX5" fmla="*/ 798286 w 2056491"/>
              <a:gd name="connsiteY5" fmla="*/ 0 h 1640114"/>
              <a:gd name="connsiteX6" fmla="*/ 972457 w 2056491"/>
              <a:gd name="connsiteY6" fmla="*/ 14514 h 1640114"/>
              <a:gd name="connsiteX7" fmla="*/ 1611086 w 2056491"/>
              <a:gd name="connsiteY7" fmla="*/ 43542 h 1640114"/>
              <a:gd name="connsiteX8" fmla="*/ 1698171 w 2056491"/>
              <a:gd name="connsiteY8" fmla="*/ 72571 h 1640114"/>
              <a:gd name="connsiteX9" fmla="*/ 1741714 w 2056491"/>
              <a:gd name="connsiteY9" fmla="*/ 87085 h 1640114"/>
              <a:gd name="connsiteX10" fmla="*/ 1785257 w 2056491"/>
              <a:gd name="connsiteY10" fmla="*/ 116114 h 1640114"/>
              <a:gd name="connsiteX11" fmla="*/ 1843314 w 2056491"/>
              <a:gd name="connsiteY11" fmla="*/ 203200 h 1640114"/>
              <a:gd name="connsiteX12" fmla="*/ 1872343 w 2056491"/>
              <a:gd name="connsiteY12" fmla="*/ 246742 h 1640114"/>
              <a:gd name="connsiteX13" fmla="*/ 1930400 w 2056491"/>
              <a:gd name="connsiteY13" fmla="*/ 333828 h 1640114"/>
              <a:gd name="connsiteX14" fmla="*/ 1973943 w 2056491"/>
              <a:gd name="connsiteY14" fmla="*/ 348342 h 1640114"/>
              <a:gd name="connsiteX15" fmla="*/ 1988457 w 2056491"/>
              <a:gd name="connsiteY15" fmla="*/ 725714 h 1640114"/>
              <a:gd name="connsiteX16" fmla="*/ 1915886 w 2056491"/>
              <a:gd name="connsiteY16" fmla="*/ 740228 h 1640114"/>
              <a:gd name="connsiteX17" fmla="*/ 1872343 w 2056491"/>
              <a:gd name="connsiteY17" fmla="*/ 754742 h 1640114"/>
              <a:gd name="connsiteX18" fmla="*/ 1785257 w 2056491"/>
              <a:gd name="connsiteY18" fmla="*/ 798285 h 1640114"/>
              <a:gd name="connsiteX19" fmla="*/ 1741714 w 2056491"/>
              <a:gd name="connsiteY19" fmla="*/ 827314 h 1640114"/>
              <a:gd name="connsiteX20" fmla="*/ 1611086 w 2056491"/>
              <a:gd name="connsiteY20" fmla="*/ 841828 h 1640114"/>
              <a:gd name="connsiteX21" fmla="*/ 1553029 w 2056491"/>
              <a:gd name="connsiteY21" fmla="*/ 856342 h 1640114"/>
              <a:gd name="connsiteX22" fmla="*/ 1465943 w 2056491"/>
              <a:gd name="connsiteY22" fmla="*/ 870857 h 1640114"/>
              <a:gd name="connsiteX23" fmla="*/ 1422400 w 2056491"/>
              <a:gd name="connsiteY23" fmla="*/ 885371 h 1640114"/>
              <a:gd name="connsiteX24" fmla="*/ 1364343 w 2056491"/>
              <a:gd name="connsiteY24" fmla="*/ 943428 h 1640114"/>
              <a:gd name="connsiteX25" fmla="*/ 1262743 w 2056491"/>
              <a:gd name="connsiteY25" fmla="*/ 1088571 h 1640114"/>
              <a:gd name="connsiteX26" fmla="*/ 1204686 w 2056491"/>
              <a:gd name="connsiteY26" fmla="*/ 1175657 h 1640114"/>
              <a:gd name="connsiteX27" fmla="*/ 1175657 w 2056491"/>
              <a:gd name="connsiteY27" fmla="*/ 1219200 h 1640114"/>
              <a:gd name="connsiteX28" fmla="*/ 1132114 w 2056491"/>
              <a:gd name="connsiteY28" fmla="*/ 1320800 h 1640114"/>
              <a:gd name="connsiteX29" fmla="*/ 1088571 w 2056491"/>
              <a:gd name="connsiteY29" fmla="*/ 1407885 h 1640114"/>
              <a:gd name="connsiteX30" fmla="*/ 1045029 w 2056491"/>
              <a:gd name="connsiteY30" fmla="*/ 1494971 h 1640114"/>
              <a:gd name="connsiteX31" fmla="*/ 1001486 w 2056491"/>
              <a:gd name="connsiteY31" fmla="*/ 1640114 h 1640114"/>
              <a:gd name="connsiteX32" fmla="*/ 1001486 w 2056491"/>
              <a:gd name="connsiteY32" fmla="*/ 1393371 h 1640114"/>
              <a:gd name="connsiteX33" fmla="*/ 1016000 w 2056491"/>
              <a:gd name="connsiteY33" fmla="*/ 1349828 h 1640114"/>
              <a:gd name="connsiteX34" fmla="*/ 1030514 w 2056491"/>
              <a:gd name="connsiteY34" fmla="*/ 1291771 h 1640114"/>
              <a:gd name="connsiteX35" fmla="*/ 1059543 w 2056491"/>
              <a:gd name="connsiteY35" fmla="*/ 1132114 h 1640114"/>
              <a:gd name="connsiteX36" fmla="*/ 1074057 w 2056491"/>
              <a:gd name="connsiteY36" fmla="*/ 1088571 h 1640114"/>
              <a:gd name="connsiteX37" fmla="*/ 290286 w 2056491"/>
              <a:gd name="connsiteY37" fmla="*/ 986971 h 1640114"/>
              <a:gd name="connsiteX38" fmla="*/ 159657 w 2056491"/>
              <a:gd name="connsiteY38" fmla="*/ 885371 h 1640114"/>
              <a:gd name="connsiteX39" fmla="*/ 116114 w 2056491"/>
              <a:gd name="connsiteY39" fmla="*/ 856342 h 1640114"/>
              <a:gd name="connsiteX40" fmla="*/ 72571 w 2056491"/>
              <a:gd name="connsiteY40" fmla="*/ 754742 h 1640114"/>
              <a:gd name="connsiteX41" fmla="*/ 14514 w 2056491"/>
              <a:gd name="connsiteY41" fmla="*/ 653142 h 1640114"/>
              <a:gd name="connsiteX42" fmla="*/ 0 w 2056491"/>
              <a:gd name="connsiteY42" fmla="*/ 609600 h 1640114"/>
              <a:gd name="connsiteX43" fmla="*/ 14514 w 2056491"/>
              <a:gd name="connsiteY43" fmla="*/ 478971 h 1640114"/>
              <a:gd name="connsiteX44" fmla="*/ 43543 w 2056491"/>
              <a:gd name="connsiteY44" fmla="*/ 391885 h 1640114"/>
              <a:gd name="connsiteX45" fmla="*/ 58057 w 2056491"/>
              <a:gd name="connsiteY45" fmla="*/ 348342 h 1640114"/>
              <a:gd name="connsiteX46" fmla="*/ 87086 w 2056491"/>
              <a:gd name="connsiteY46" fmla="*/ 261257 h 1640114"/>
              <a:gd name="connsiteX47" fmla="*/ 130629 w 2056491"/>
              <a:gd name="connsiteY47" fmla="*/ 174171 h 164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56491" h="1640114">
                <a:moveTo>
                  <a:pt x="130629" y="174171"/>
                </a:moveTo>
                <a:cubicBezTo>
                  <a:pt x="162076" y="147562"/>
                  <a:pt x="228807" y="128437"/>
                  <a:pt x="275771" y="101600"/>
                </a:cubicBezTo>
                <a:cubicBezTo>
                  <a:pt x="296774" y="89598"/>
                  <a:pt x="310214" y="63305"/>
                  <a:pt x="333829" y="58057"/>
                </a:cubicBezTo>
                <a:cubicBezTo>
                  <a:pt x="400118" y="43326"/>
                  <a:pt x="469402" y="49690"/>
                  <a:pt x="537029" y="43542"/>
                </a:cubicBezTo>
                <a:cubicBezTo>
                  <a:pt x="575875" y="40011"/>
                  <a:pt x="614668" y="35440"/>
                  <a:pt x="653143" y="29028"/>
                </a:cubicBezTo>
                <a:cubicBezTo>
                  <a:pt x="701811" y="20917"/>
                  <a:pt x="798286" y="0"/>
                  <a:pt x="798286" y="0"/>
                </a:cubicBezTo>
                <a:cubicBezTo>
                  <a:pt x="856343" y="4838"/>
                  <a:pt x="914282" y="11398"/>
                  <a:pt x="972457" y="14514"/>
                </a:cubicBezTo>
                <a:cubicBezTo>
                  <a:pt x="1185248" y="25913"/>
                  <a:pt x="1398669" y="26549"/>
                  <a:pt x="1611086" y="43542"/>
                </a:cubicBezTo>
                <a:cubicBezTo>
                  <a:pt x="1641587" y="45982"/>
                  <a:pt x="1669143" y="62895"/>
                  <a:pt x="1698171" y="72571"/>
                </a:cubicBezTo>
                <a:lnTo>
                  <a:pt x="1741714" y="87085"/>
                </a:lnTo>
                <a:cubicBezTo>
                  <a:pt x="1756228" y="96761"/>
                  <a:pt x="1773770" y="102986"/>
                  <a:pt x="1785257" y="116114"/>
                </a:cubicBezTo>
                <a:cubicBezTo>
                  <a:pt x="1808231" y="142370"/>
                  <a:pt x="1823961" y="174171"/>
                  <a:pt x="1843314" y="203200"/>
                </a:cubicBezTo>
                <a:lnTo>
                  <a:pt x="1872343" y="246742"/>
                </a:lnTo>
                <a:lnTo>
                  <a:pt x="1930400" y="333828"/>
                </a:lnTo>
                <a:cubicBezTo>
                  <a:pt x="1938887" y="346558"/>
                  <a:pt x="1959429" y="343504"/>
                  <a:pt x="1973943" y="348342"/>
                </a:cubicBezTo>
                <a:cubicBezTo>
                  <a:pt x="2056491" y="472167"/>
                  <a:pt x="2056486" y="453595"/>
                  <a:pt x="1988457" y="725714"/>
                </a:cubicBezTo>
                <a:cubicBezTo>
                  <a:pt x="1982474" y="749647"/>
                  <a:pt x="1939819" y="734245"/>
                  <a:pt x="1915886" y="740228"/>
                </a:cubicBezTo>
                <a:cubicBezTo>
                  <a:pt x="1901043" y="743939"/>
                  <a:pt x="1886857" y="749904"/>
                  <a:pt x="1872343" y="754742"/>
                </a:cubicBezTo>
                <a:cubicBezTo>
                  <a:pt x="1747554" y="837935"/>
                  <a:pt x="1905441" y="738193"/>
                  <a:pt x="1785257" y="798285"/>
                </a:cubicBezTo>
                <a:cubicBezTo>
                  <a:pt x="1769655" y="806086"/>
                  <a:pt x="1758637" y="823083"/>
                  <a:pt x="1741714" y="827314"/>
                </a:cubicBezTo>
                <a:cubicBezTo>
                  <a:pt x="1699211" y="837940"/>
                  <a:pt x="1654629" y="836990"/>
                  <a:pt x="1611086" y="841828"/>
                </a:cubicBezTo>
                <a:cubicBezTo>
                  <a:pt x="1591734" y="846666"/>
                  <a:pt x="1572590" y="852430"/>
                  <a:pt x="1553029" y="856342"/>
                </a:cubicBezTo>
                <a:cubicBezTo>
                  <a:pt x="1524171" y="862114"/>
                  <a:pt x="1494671" y="864473"/>
                  <a:pt x="1465943" y="870857"/>
                </a:cubicBezTo>
                <a:cubicBezTo>
                  <a:pt x="1451008" y="874176"/>
                  <a:pt x="1436914" y="880533"/>
                  <a:pt x="1422400" y="885371"/>
                </a:cubicBezTo>
                <a:cubicBezTo>
                  <a:pt x="1403048" y="904723"/>
                  <a:pt x="1382365" y="922831"/>
                  <a:pt x="1364343" y="943428"/>
                </a:cubicBezTo>
                <a:cubicBezTo>
                  <a:pt x="1334252" y="977818"/>
                  <a:pt x="1284628" y="1055744"/>
                  <a:pt x="1262743" y="1088571"/>
                </a:cubicBezTo>
                <a:lnTo>
                  <a:pt x="1204686" y="1175657"/>
                </a:lnTo>
                <a:lnTo>
                  <a:pt x="1175657" y="1219200"/>
                </a:lnTo>
                <a:cubicBezTo>
                  <a:pt x="1141619" y="1321313"/>
                  <a:pt x="1185920" y="1195253"/>
                  <a:pt x="1132114" y="1320800"/>
                </a:cubicBezTo>
                <a:cubicBezTo>
                  <a:pt x="1096059" y="1404927"/>
                  <a:pt x="1144357" y="1324206"/>
                  <a:pt x="1088571" y="1407885"/>
                </a:cubicBezTo>
                <a:cubicBezTo>
                  <a:pt x="1035642" y="1566676"/>
                  <a:pt x="1120054" y="1326164"/>
                  <a:pt x="1045029" y="1494971"/>
                </a:cubicBezTo>
                <a:cubicBezTo>
                  <a:pt x="1024835" y="1540408"/>
                  <a:pt x="1013549" y="1591860"/>
                  <a:pt x="1001486" y="1640114"/>
                </a:cubicBezTo>
                <a:cubicBezTo>
                  <a:pt x="967178" y="1537194"/>
                  <a:pt x="978418" y="1589445"/>
                  <a:pt x="1001486" y="1393371"/>
                </a:cubicBezTo>
                <a:cubicBezTo>
                  <a:pt x="1003274" y="1378176"/>
                  <a:pt x="1011797" y="1364539"/>
                  <a:pt x="1016000" y="1349828"/>
                </a:cubicBezTo>
                <a:cubicBezTo>
                  <a:pt x="1021480" y="1330648"/>
                  <a:pt x="1026602" y="1311332"/>
                  <a:pt x="1030514" y="1291771"/>
                </a:cubicBezTo>
                <a:cubicBezTo>
                  <a:pt x="1043452" y="1227084"/>
                  <a:pt x="1043980" y="1194369"/>
                  <a:pt x="1059543" y="1132114"/>
                </a:cubicBezTo>
                <a:cubicBezTo>
                  <a:pt x="1063254" y="1117271"/>
                  <a:pt x="1069219" y="1103085"/>
                  <a:pt x="1074057" y="1088571"/>
                </a:cubicBezTo>
                <a:cubicBezTo>
                  <a:pt x="1016361" y="742386"/>
                  <a:pt x="1097861" y="1055409"/>
                  <a:pt x="290286" y="986971"/>
                </a:cubicBezTo>
                <a:cubicBezTo>
                  <a:pt x="241282" y="982818"/>
                  <a:pt x="195416" y="915170"/>
                  <a:pt x="159657" y="885371"/>
                </a:cubicBezTo>
                <a:cubicBezTo>
                  <a:pt x="146256" y="874204"/>
                  <a:pt x="130628" y="866018"/>
                  <a:pt x="116114" y="856342"/>
                </a:cubicBezTo>
                <a:cubicBezTo>
                  <a:pt x="57289" y="768104"/>
                  <a:pt x="112738" y="861855"/>
                  <a:pt x="72571" y="754742"/>
                </a:cubicBezTo>
                <a:cubicBezTo>
                  <a:pt x="56786" y="712648"/>
                  <a:pt x="38578" y="689238"/>
                  <a:pt x="14514" y="653142"/>
                </a:cubicBezTo>
                <a:cubicBezTo>
                  <a:pt x="9676" y="638628"/>
                  <a:pt x="0" y="624899"/>
                  <a:pt x="0" y="609600"/>
                </a:cubicBezTo>
                <a:cubicBezTo>
                  <a:pt x="0" y="565789"/>
                  <a:pt x="5922" y="521931"/>
                  <a:pt x="14514" y="478971"/>
                </a:cubicBezTo>
                <a:cubicBezTo>
                  <a:pt x="20515" y="448966"/>
                  <a:pt x="33867" y="420914"/>
                  <a:pt x="43543" y="391885"/>
                </a:cubicBezTo>
                <a:lnTo>
                  <a:pt x="58057" y="348342"/>
                </a:lnTo>
                <a:cubicBezTo>
                  <a:pt x="58058" y="348340"/>
                  <a:pt x="87085" y="261258"/>
                  <a:pt x="87086" y="261257"/>
                </a:cubicBezTo>
                <a:cubicBezTo>
                  <a:pt x="137471" y="210872"/>
                  <a:pt x="99182" y="200780"/>
                  <a:pt x="130629" y="174171"/>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TextBox 18"/>
          <p:cNvSpPr txBox="1"/>
          <p:nvPr/>
        </p:nvSpPr>
        <p:spPr>
          <a:xfrm>
            <a:off x="533400" y="3657600"/>
            <a:ext cx="2819400" cy="1200329"/>
          </a:xfrm>
          <a:prstGeom prst="rect">
            <a:avLst/>
          </a:prstGeom>
          <a:noFill/>
        </p:spPr>
        <p:txBody>
          <a:bodyPr wrap="square" rtlCol="1">
            <a:spAutoFit/>
          </a:bodyPr>
          <a:lstStyle/>
          <a:p>
            <a:pPr>
              <a:buFont typeface="Arial" pitchFamily="34" charset="0"/>
              <a:buChar char="•"/>
            </a:pPr>
            <a:r>
              <a:rPr lang="en-US" b="1" dirty="0" smtClean="0">
                <a:latin typeface="+mn-lt"/>
              </a:rPr>
              <a:t> To which SP to propose??? </a:t>
            </a:r>
          </a:p>
          <a:p>
            <a:pPr>
              <a:buFont typeface="Arial" pitchFamily="34" charset="0"/>
              <a:buChar char="•"/>
            </a:pPr>
            <a:r>
              <a:rPr lang="en-US" b="1" dirty="0" smtClean="0">
                <a:latin typeface="+mn-lt"/>
              </a:rPr>
              <a:t> Which proposal to propose???</a:t>
            </a:r>
            <a:endParaRPr lang="he-IL" b="1" dirty="0">
              <a:latin typeface="+mn-lt"/>
            </a:endParaRPr>
          </a:p>
        </p:txBody>
      </p:sp>
      <p:cxnSp>
        <p:nvCxnSpPr>
          <p:cNvPr id="21" name="Straight Connector 20"/>
          <p:cNvCxnSpPr/>
          <p:nvPr/>
        </p:nvCxnSpPr>
        <p:spPr>
          <a:xfrm>
            <a:off x="4724400" y="1600200"/>
            <a:ext cx="2362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715000" y="1219200"/>
            <a:ext cx="533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867400" y="1219200"/>
            <a:ext cx="533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0" y="1371600"/>
            <a:ext cx="3276600" cy="523220"/>
          </a:xfrm>
          <a:prstGeom prst="rect">
            <a:avLst/>
          </a:prstGeom>
          <a:noFill/>
        </p:spPr>
        <p:txBody>
          <a:bodyPr wrap="square" rtlCol="1">
            <a:spAutoFit/>
          </a:bodyPr>
          <a:lstStyle/>
          <a:p>
            <a:r>
              <a:rPr lang="en-US" sz="2800" dirty="0" smtClean="0">
                <a:latin typeface="+mn-lt"/>
              </a:rPr>
              <a:t>Odd Rounds </a:t>
            </a:r>
            <a:r>
              <a:rPr lang="en-US" sz="2800" dirty="0" smtClean="0">
                <a:sym typeface="Wingdings" pitchFamily="2" charset="2"/>
              </a:rPr>
              <a:t></a:t>
            </a:r>
            <a:endParaRPr lang="he-IL" sz="2800" dirty="0"/>
          </a:p>
        </p:txBody>
      </p:sp>
      <p:sp>
        <p:nvSpPr>
          <p:cNvPr id="26" name="TextBox 25"/>
          <p:cNvSpPr txBox="1"/>
          <p:nvPr/>
        </p:nvSpPr>
        <p:spPr>
          <a:xfrm>
            <a:off x="2590800" y="5115580"/>
            <a:ext cx="3276600" cy="523220"/>
          </a:xfrm>
          <a:prstGeom prst="rect">
            <a:avLst/>
          </a:prstGeom>
          <a:noFill/>
        </p:spPr>
        <p:txBody>
          <a:bodyPr wrap="square" rtlCol="1">
            <a:spAutoFit/>
          </a:bodyPr>
          <a:lstStyle/>
          <a:p>
            <a:r>
              <a:rPr lang="en-US" sz="2800" dirty="0" smtClean="0">
                <a:latin typeface="+mn-lt"/>
                <a:sym typeface="Wingdings" pitchFamily="2" charset="2"/>
              </a:rPr>
              <a:t> </a:t>
            </a:r>
            <a:r>
              <a:rPr lang="en-US" sz="2800" dirty="0" smtClean="0">
                <a:latin typeface="+mn-lt"/>
              </a:rPr>
              <a:t>Even Rounds</a:t>
            </a:r>
            <a:endParaRPr lang="he-IL" sz="2800" dirty="0">
              <a:latin typeface="+mn-lt"/>
            </a:endParaRPr>
          </a:p>
        </p:txBody>
      </p:sp>
    </p:spTree>
    <p:extLst>
      <p:ext uri="{BB962C8B-B14F-4D97-AF65-F5344CB8AC3E}">
        <p14:creationId xmlns:p14="http://schemas.microsoft.com/office/powerpoint/2010/main" val="5978742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80288"/>
          </a:xfrm>
        </p:spPr>
        <p:txBody>
          <a:bodyPr>
            <a:normAutofit fontScale="90000"/>
          </a:bodyPr>
          <a:lstStyle/>
          <a:p>
            <a:pPr algn="ctr"/>
            <a:r>
              <a:rPr lang="en-US" b="1" dirty="0" smtClean="0"/>
              <a:t>Movement </a:t>
            </a:r>
            <a:endParaRPr lang="he-IL" b="1" dirty="0"/>
          </a:p>
        </p:txBody>
      </p:sp>
      <p:pic>
        <p:nvPicPr>
          <p:cNvPr id="4" name="Content Placeholder 3" descr="ctBoard.jpg"/>
          <p:cNvPicPr>
            <a:picLocks noGrp="1" noChangeAspect="1"/>
          </p:cNvPicPr>
          <p:nvPr>
            <p:ph idx="1"/>
          </p:nvPr>
        </p:nvPicPr>
        <p:blipFill>
          <a:blip r:embed="rId2" cstate="print"/>
          <a:stretch>
            <a:fillRect/>
          </a:stretch>
        </p:blipFill>
        <p:spPr>
          <a:xfrm>
            <a:off x="457200" y="1010502"/>
            <a:ext cx="5501768" cy="5618898"/>
          </a:xfrm>
        </p:spPr>
      </p:pic>
      <p:sp>
        <p:nvSpPr>
          <p:cNvPr id="10" name="Rectangle 9"/>
          <p:cNvSpPr/>
          <p:nvPr/>
        </p:nvSpPr>
        <p:spPr>
          <a:xfrm>
            <a:off x="609600" y="4648200"/>
            <a:ext cx="5257800" cy="17961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buFont typeface="Arial" pitchFamily="34" charset="0"/>
              <a:buChar char="•"/>
            </a:pPr>
            <a:r>
              <a:rPr lang="en-US" sz="2000" dirty="0" smtClean="0">
                <a:solidFill>
                  <a:schemeClr val="tx1"/>
                </a:solidFill>
              </a:rPr>
              <a:t> Only the CS can move </a:t>
            </a:r>
          </a:p>
          <a:p>
            <a:pPr>
              <a:buFont typeface="Arial" pitchFamily="34" charset="0"/>
              <a:buChar char="•"/>
            </a:pPr>
            <a:r>
              <a:rPr lang="en-US" sz="2000" dirty="0" smtClean="0">
                <a:solidFill>
                  <a:schemeClr val="tx1"/>
                </a:solidFill>
              </a:rPr>
              <a:t> Chip with the same square-color</a:t>
            </a:r>
          </a:p>
          <a:p>
            <a:pPr>
              <a:buFont typeface="Arial" pitchFamily="34" charset="0"/>
              <a:buChar char="•"/>
            </a:pPr>
            <a:r>
              <a:rPr lang="en-US" sz="2000" dirty="0" smtClean="0">
                <a:solidFill>
                  <a:schemeClr val="tx1"/>
                </a:solidFill>
              </a:rPr>
              <a:t> Visible movements</a:t>
            </a:r>
          </a:p>
          <a:p>
            <a:pPr>
              <a:buFont typeface="Arial" pitchFamily="34" charset="0"/>
              <a:buChar char="•"/>
            </a:pPr>
            <a:r>
              <a:rPr lang="en-US" sz="2000" dirty="0" smtClean="0">
                <a:solidFill>
                  <a:schemeClr val="tx1"/>
                </a:solidFill>
              </a:rPr>
              <a:t> Path to goal</a:t>
            </a:r>
          </a:p>
          <a:p>
            <a:pPr>
              <a:buFont typeface="Arial" pitchFamily="34" charset="0"/>
              <a:buChar char="•"/>
            </a:pPr>
            <a:r>
              <a:rPr lang="en-US" sz="2000" dirty="0" smtClean="0">
                <a:solidFill>
                  <a:schemeClr val="tx1"/>
                </a:solidFill>
              </a:rPr>
              <a:t> More than one square</a:t>
            </a:r>
            <a:endParaRPr lang="he-IL" sz="2000" dirty="0">
              <a:solidFill>
                <a:schemeClr val="tx1"/>
              </a:solidFill>
            </a:endParaRPr>
          </a:p>
        </p:txBody>
      </p:sp>
      <p:sp>
        <p:nvSpPr>
          <p:cNvPr id="3" name="TextBox 2"/>
          <p:cNvSpPr txBox="1"/>
          <p:nvPr/>
        </p:nvSpPr>
        <p:spPr>
          <a:xfrm>
            <a:off x="5867399" y="2590800"/>
            <a:ext cx="3200401" cy="1200329"/>
          </a:xfrm>
          <a:prstGeom prst="rect">
            <a:avLst/>
          </a:prstGeom>
          <a:solidFill>
            <a:schemeClr val="bg1">
              <a:lumMod val="85000"/>
            </a:schemeClr>
          </a:solidFill>
        </p:spPr>
        <p:txBody>
          <a:bodyPr wrap="square" rtlCol="0">
            <a:spAutoFit/>
          </a:bodyPr>
          <a:lstStyle/>
          <a:p>
            <a:pPr>
              <a:buFont typeface="Arial" pitchFamily="34" charset="0"/>
              <a:buChar char="•"/>
            </a:pPr>
            <a:r>
              <a:rPr lang="en-US" b="1" dirty="0" smtClean="0"/>
              <a:t> 150 </a:t>
            </a:r>
            <a:r>
              <a:rPr lang="en-US" b="1" dirty="0"/>
              <a:t>points bonus: </a:t>
            </a:r>
            <a:endParaRPr lang="en-US" b="1" dirty="0" smtClean="0"/>
          </a:p>
          <a:p>
            <a:r>
              <a:rPr lang="en-US" dirty="0" smtClean="0"/>
              <a:t>both </a:t>
            </a:r>
            <a:r>
              <a:rPr lang="en-US" dirty="0"/>
              <a:t>the CS and </a:t>
            </a:r>
            <a:r>
              <a:rPr lang="en-US" dirty="0" smtClean="0"/>
              <a:t> the </a:t>
            </a:r>
            <a:r>
              <a:rPr lang="en-US" dirty="0" err="1" smtClean="0"/>
              <a:t>SPg</a:t>
            </a:r>
            <a:endParaRPr lang="he-IL" dirty="0"/>
          </a:p>
          <a:p>
            <a:pPr>
              <a:buFont typeface="Arial" pitchFamily="34" charset="0"/>
              <a:buChar char="•"/>
            </a:pPr>
            <a:r>
              <a:rPr lang="en-US" b="1" dirty="0" smtClean="0"/>
              <a:t> 5 </a:t>
            </a:r>
            <a:r>
              <a:rPr lang="en-US" b="1" dirty="0"/>
              <a:t>points: </a:t>
            </a:r>
            <a:r>
              <a:rPr lang="en-US" dirty="0"/>
              <a:t>for each chip left </a:t>
            </a:r>
          </a:p>
          <a:p>
            <a:endParaRPr lang="en-US" dirty="0"/>
          </a:p>
        </p:txBody>
      </p:sp>
    </p:spTree>
    <p:extLst>
      <p:ext uri="{BB962C8B-B14F-4D97-AF65-F5344CB8AC3E}">
        <p14:creationId xmlns:p14="http://schemas.microsoft.com/office/powerpoint/2010/main" val="202683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905000"/>
          </a:xfrm>
        </p:spPr>
        <p:txBody>
          <a:bodyPr>
            <a:normAutofit/>
          </a:bodyPr>
          <a:lstStyle/>
          <a:p>
            <a:pPr algn="ctr"/>
            <a:r>
              <a:rPr lang="en-US" sz="4000" b="1" dirty="0" smtClean="0"/>
              <a:t>The Challenge: </a:t>
            </a:r>
            <a:br>
              <a:rPr lang="en-US" sz="4000" b="1" dirty="0" smtClean="0"/>
            </a:br>
            <a:r>
              <a:rPr lang="en-US" sz="4000" b="1" dirty="0" smtClean="0"/>
              <a:t>Building an Agent that Can Play One of the Roles with People</a:t>
            </a:r>
            <a:endParaRPr lang="en-US" sz="4000" b="1" dirty="0"/>
          </a:p>
        </p:txBody>
      </p:sp>
      <p:sp>
        <p:nvSpPr>
          <p:cNvPr id="3" name="Content Placeholder 2"/>
          <p:cNvSpPr>
            <a:spLocks noGrp="1"/>
          </p:cNvSpPr>
          <p:nvPr>
            <p:ph idx="1"/>
          </p:nvPr>
        </p:nvSpPr>
        <p:spPr>
          <a:xfrm>
            <a:off x="457200" y="2895600"/>
            <a:ext cx="8229600" cy="3429000"/>
          </a:xfrm>
        </p:spPr>
        <p:txBody>
          <a:bodyPr>
            <a:normAutofit/>
          </a:bodyPr>
          <a:lstStyle/>
          <a:p>
            <a:pPr algn="l" rtl="0"/>
            <a:r>
              <a:rPr lang="en-US" sz="3600" dirty="0" smtClean="0"/>
              <a:t>Sub-Game Perfect Equilibrium</a:t>
            </a:r>
          </a:p>
          <a:p>
            <a:pPr algn="l" rtl="0"/>
            <a:r>
              <a:rPr lang="en-US" sz="3600" dirty="0" smtClean="0"/>
              <a:t>Machine Learning + Human Behavior</a:t>
            </a:r>
          </a:p>
          <a:p>
            <a:pPr algn="l" rtl="0"/>
            <a:endParaRPr lang="en-US" sz="3600" dirty="0"/>
          </a:p>
        </p:txBody>
      </p:sp>
    </p:spTree>
    <p:extLst>
      <p:ext uri="{BB962C8B-B14F-4D97-AF65-F5344CB8AC3E}">
        <p14:creationId xmlns:p14="http://schemas.microsoft.com/office/powerpoint/2010/main" val="18497225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1000"/>
            <a:ext cx="8229600" cy="1371600"/>
          </a:xfrm>
        </p:spPr>
        <p:txBody>
          <a:bodyPr>
            <a:normAutofit fontScale="90000"/>
          </a:bodyPr>
          <a:lstStyle/>
          <a:p>
            <a:pPr algn="ctr" rtl="0"/>
            <a:r>
              <a:rPr lang="en-US" b="1" dirty="0" smtClean="0"/>
              <a:t>Sub-Game-Perfect-Equilibrium Agent</a:t>
            </a:r>
            <a:endParaRPr lang="en-US" b="1" dirty="0"/>
          </a:p>
        </p:txBody>
      </p:sp>
      <p:sp>
        <p:nvSpPr>
          <p:cNvPr id="2" name="Content Placeholder 1"/>
          <p:cNvSpPr>
            <a:spLocks noGrp="1"/>
          </p:cNvSpPr>
          <p:nvPr>
            <p:ph idx="1"/>
          </p:nvPr>
        </p:nvSpPr>
        <p:spPr>
          <a:xfrm>
            <a:off x="0" y="1633538"/>
            <a:ext cx="4495800" cy="4995862"/>
          </a:xfrm>
        </p:spPr>
        <p:txBody>
          <a:bodyPr/>
          <a:lstStyle/>
          <a:p>
            <a:pPr algn="l" rtl="0"/>
            <a:r>
              <a:rPr lang="en-US" b="1" dirty="0"/>
              <a:t>Commitment offer:  </a:t>
            </a:r>
            <a:r>
              <a:rPr lang="en-US" dirty="0"/>
              <a:t>bind the customer to one of the </a:t>
            </a:r>
            <a:r>
              <a:rPr lang="en-US" dirty="0" smtClean="0"/>
              <a:t>SP for the duration </a:t>
            </a:r>
            <a:r>
              <a:rPr lang="en-US" dirty="0"/>
              <a:t>of the </a:t>
            </a:r>
            <a:r>
              <a:rPr lang="en-US" dirty="0" smtClean="0"/>
              <a:t>game</a:t>
            </a:r>
          </a:p>
          <a:p>
            <a:pPr algn="l" rtl="0">
              <a:buNone/>
            </a:pPr>
            <a:endParaRPr lang="en-US" dirty="0" smtClean="0"/>
          </a:p>
          <a:p>
            <a:pPr algn="l" rtl="0"/>
            <a:r>
              <a:rPr lang="en-US" dirty="0" smtClean="0"/>
              <a:t>Example: </a:t>
            </a:r>
          </a:p>
          <a:p>
            <a:pPr algn="l" rtl="0">
              <a:buNone/>
            </a:pPr>
            <a:r>
              <a:rPr lang="en-US" dirty="0" smtClean="0"/>
              <a:t>   CS proposes 11 grays for </a:t>
            </a:r>
          </a:p>
          <a:p>
            <a:pPr algn="l" rtl="0">
              <a:buNone/>
            </a:pPr>
            <a:r>
              <a:rPr lang="en-US" dirty="0" smtClean="0"/>
              <a:t>   33 red and 7 purple chips</a:t>
            </a:r>
            <a:endParaRPr lang="en-US" dirty="0"/>
          </a:p>
        </p:txBody>
      </p:sp>
      <p:pic>
        <p:nvPicPr>
          <p:cNvPr id="5" name="Picture 4" descr="ctBoardClearer.jpg"/>
          <p:cNvPicPr>
            <a:picLocks noChangeAspect="1"/>
          </p:cNvPicPr>
          <p:nvPr/>
        </p:nvPicPr>
        <p:blipFill>
          <a:blip r:embed="rId2" cstate="print"/>
          <a:stretch>
            <a:fillRect/>
          </a:stretch>
        </p:blipFill>
        <p:spPr>
          <a:xfrm>
            <a:off x="4267200" y="1676400"/>
            <a:ext cx="4881520" cy="4985445"/>
          </a:xfrm>
          <a:prstGeom prst="rect">
            <a:avLst/>
          </a:prstGeom>
        </p:spPr>
      </p:pic>
    </p:spTree>
    <p:extLst>
      <p:ext uri="{BB962C8B-B14F-4D97-AF65-F5344CB8AC3E}">
        <p14:creationId xmlns:p14="http://schemas.microsoft.com/office/powerpoint/2010/main" val="34717611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229600" cy="1466088"/>
          </a:xfrm>
        </p:spPr>
        <p:txBody>
          <a:bodyPr>
            <a:normAutofit fontScale="90000"/>
          </a:bodyPr>
          <a:lstStyle/>
          <a:p>
            <a:pPr algn="ctr"/>
            <a:r>
              <a:rPr lang="en-US" b="1" dirty="0" smtClean="0"/>
              <a:t>Extensive Empirical Study: </a:t>
            </a:r>
            <a:br>
              <a:rPr lang="en-US" b="1" dirty="0" smtClean="0"/>
            </a:br>
            <a:r>
              <a:rPr lang="en-US" b="1" dirty="0" smtClean="0"/>
              <a:t>Israel, U.S.A and China</a:t>
            </a:r>
            <a:endParaRPr lang="he-IL" b="1" dirty="0"/>
          </a:p>
        </p:txBody>
      </p:sp>
      <p:pic>
        <p:nvPicPr>
          <p:cNvPr id="10" name="Picture 9" descr="empiricalStudy.jpg"/>
          <p:cNvPicPr>
            <a:picLocks noChangeAspect="1"/>
          </p:cNvPicPr>
          <p:nvPr/>
        </p:nvPicPr>
        <p:blipFill>
          <a:blip r:embed="rId2" cstate="print"/>
          <a:stretch>
            <a:fillRect/>
          </a:stretch>
        </p:blipFill>
        <p:spPr>
          <a:xfrm>
            <a:off x="0" y="5324475"/>
            <a:ext cx="1533525" cy="1533525"/>
          </a:xfrm>
          <a:prstGeom prst="rect">
            <a:avLst/>
          </a:prstGeom>
        </p:spPr>
      </p:pic>
      <p:sp>
        <p:nvSpPr>
          <p:cNvPr id="6" name="Content Placeholder 5"/>
          <p:cNvSpPr>
            <a:spLocks noGrp="1"/>
          </p:cNvSpPr>
          <p:nvPr>
            <p:ph idx="1"/>
          </p:nvPr>
        </p:nvSpPr>
        <p:spPr>
          <a:xfrm>
            <a:off x="1600200" y="1981200"/>
            <a:ext cx="7086600" cy="4343400"/>
          </a:xfrm>
        </p:spPr>
        <p:txBody>
          <a:bodyPr>
            <a:normAutofit lnSpcReduction="10000"/>
          </a:bodyPr>
          <a:lstStyle/>
          <a:p>
            <a:pPr algn="l" rtl="0"/>
            <a:r>
              <a:rPr lang="en-US" sz="2800" dirty="0" smtClean="0"/>
              <a:t>530 students:</a:t>
            </a:r>
          </a:p>
          <a:p>
            <a:pPr lvl="1" algn="l" rtl="0"/>
            <a:r>
              <a:rPr lang="en-US" sz="2800" dirty="0" smtClean="0"/>
              <a:t> Israel: 238 students</a:t>
            </a:r>
          </a:p>
          <a:p>
            <a:pPr lvl="1" algn="l" rtl="0"/>
            <a:r>
              <a:rPr lang="en-US" sz="2800" dirty="0" smtClean="0"/>
              <a:t>U.S.A: 149 students</a:t>
            </a:r>
          </a:p>
          <a:p>
            <a:pPr lvl="1" algn="l" rtl="0"/>
            <a:r>
              <a:rPr lang="en-US" sz="2800" dirty="0" smtClean="0"/>
              <a:t>China: 143 students</a:t>
            </a:r>
          </a:p>
          <a:p>
            <a:pPr algn="l" rtl="0"/>
            <a:r>
              <a:rPr lang="en-US" sz="3000" dirty="0" smtClean="0"/>
              <a:t>Baseline: 3 human players</a:t>
            </a:r>
          </a:p>
          <a:p>
            <a:pPr algn="l" rtl="0"/>
            <a:r>
              <a:rPr lang="en-US" sz="3000" dirty="0" smtClean="0"/>
              <a:t>One agent vs 2 human players</a:t>
            </a:r>
          </a:p>
          <a:p>
            <a:pPr algn="l" rtl="0"/>
            <a:r>
              <a:rPr lang="en-US" sz="2800" dirty="0" smtClean="0"/>
              <a:t>Lab conditions</a:t>
            </a:r>
          </a:p>
          <a:p>
            <a:pPr algn="l" rtl="0"/>
            <a:r>
              <a:rPr lang="en-US" sz="2800" dirty="0" smtClean="0"/>
              <a:t>Instructions in the local language:</a:t>
            </a:r>
          </a:p>
          <a:p>
            <a:pPr lvl="1" algn="l" rtl="0"/>
            <a:r>
              <a:rPr lang="en-US" dirty="0" smtClean="0"/>
              <a:t>Hebrew, English and Chinese</a:t>
            </a:r>
          </a:p>
        </p:txBody>
      </p:sp>
    </p:spTree>
    <p:extLst>
      <p:ext uri="{BB962C8B-B14F-4D97-AF65-F5344CB8AC3E}">
        <p14:creationId xmlns:p14="http://schemas.microsoft.com/office/powerpoint/2010/main" val="32994741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89888"/>
          </a:xfrm>
        </p:spPr>
        <p:txBody>
          <a:bodyPr>
            <a:normAutofit/>
          </a:bodyPr>
          <a:lstStyle/>
          <a:p>
            <a:pPr algn="ctr"/>
            <a:r>
              <a:rPr lang="en-US" b="1" dirty="0" smtClean="0"/>
              <a:t>EQ CS Player’s Performance</a:t>
            </a:r>
            <a:endParaRPr lang="he-IL" dirty="0"/>
          </a:p>
        </p:txBody>
      </p:sp>
      <p:graphicFrame>
        <p:nvGraphicFramePr>
          <p:cNvPr id="5" name="Content Placeholder 4"/>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54514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85800"/>
            <a:ext cx="8991600" cy="990600"/>
          </a:xfrm>
        </p:spPr>
        <p:txBody>
          <a:bodyPr>
            <a:normAutofit fontScale="90000"/>
          </a:bodyPr>
          <a:lstStyle/>
          <a:p>
            <a:pPr algn="ctr" rtl="0"/>
            <a:r>
              <a:rPr lang="en-US" b="1" dirty="0" smtClean="0"/>
              <a:t/>
            </a:r>
            <a:br>
              <a:rPr lang="en-US" b="1" dirty="0" smtClean="0"/>
            </a:br>
            <a:r>
              <a:rPr lang="en-US" b="1" dirty="0" smtClean="0"/>
              <a:t> EQ </a:t>
            </a:r>
            <a:r>
              <a:rPr lang="en-US" b="1" dirty="0" err="1" smtClean="0"/>
              <a:t>SPy</a:t>
            </a:r>
            <a:r>
              <a:rPr lang="en-US" b="1" dirty="0" smtClean="0"/>
              <a:t> Player’s Performance</a:t>
            </a:r>
            <a:endParaRPr lang="en-US" b="1" dirty="0"/>
          </a:p>
        </p:txBody>
      </p:sp>
      <p:sp>
        <p:nvSpPr>
          <p:cNvPr id="2" name="Content Placeholder 1"/>
          <p:cNvSpPr>
            <a:spLocks noGrp="1"/>
          </p:cNvSpPr>
          <p:nvPr>
            <p:ph idx="1"/>
          </p:nvPr>
        </p:nvSpPr>
        <p:spPr/>
        <p:txBody>
          <a:bodyPr/>
          <a:lstStyle/>
          <a:p>
            <a:pPr algn="l" rtl="0">
              <a:buNone/>
            </a:pPr>
            <a:endParaRPr lang="en-US" dirty="0"/>
          </a:p>
        </p:txBody>
      </p:sp>
      <p:pic>
        <p:nvPicPr>
          <p:cNvPr id="434178" name="Picture 2" descr="C:\Users\user\AppData\Local\Microsoft\Windows\Temporary Internet Files\Content.Outlook\G2I95GG6\avgScoreSPhvsSP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006660"/>
            <a:ext cx="7924800" cy="4698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153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685800"/>
            <a:ext cx="7315200" cy="1143000"/>
          </a:xfrm>
        </p:spPr>
        <p:txBody>
          <a:bodyPr>
            <a:normAutofit fontScale="90000"/>
          </a:bodyPr>
          <a:lstStyle/>
          <a:p>
            <a:pPr algn="ctr" rtl="0"/>
            <a:r>
              <a:rPr lang="en-US" b="1" dirty="0" smtClean="0"/>
              <a:t>Human are Bounded Rational: </a:t>
            </a:r>
            <a:br>
              <a:rPr lang="en-US" b="1" dirty="0" smtClean="0"/>
            </a:br>
            <a:r>
              <a:rPr lang="en-US" b="1" dirty="0" smtClean="0"/>
              <a:t>Do not Reach the Goal</a:t>
            </a:r>
            <a:endParaRPr lang="en-US" b="1" dirty="0"/>
          </a:p>
        </p:txBody>
      </p:sp>
      <p:sp>
        <p:nvSpPr>
          <p:cNvPr id="2" name="Content Placeholder 1"/>
          <p:cNvSpPr>
            <a:spLocks noGrp="1"/>
          </p:cNvSpPr>
          <p:nvPr>
            <p:ph idx="1"/>
          </p:nvPr>
        </p:nvSpPr>
        <p:spPr/>
        <p:txBody>
          <a:bodyPr/>
          <a:lstStyle/>
          <a:p>
            <a:endParaRPr lang="en-US" dirty="0"/>
          </a:p>
        </p:txBody>
      </p:sp>
      <p:graphicFrame>
        <p:nvGraphicFramePr>
          <p:cNvPr id="5" name="Chart 4"/>
          <p:cNvGraphicFramePr/>
          <p:nvPr/>
        </p:nvGraphicFramePr>
        <p:xfrm>
          <a:off x="609600" y="1890712"/>
          <a:ext cx="8077199" cy="466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3153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A1307F6-D9F1-4609-B42B-40F096E9813F}" type="slidenum">
              <a:rPr lang="he-IL" smtClean="0"/>
              <a:pPr/>
              <a:t>4</a:t>
            </a:fld>
            <a:endParaRPr lang="en-US"/>
          </a:p>
        </p:txBody>
      </p:sp>
      <p:sp>
        <p:nvSpPr>
          <p:cNvPr id="3" name="AutoShape 2" descr="Image result for Joe Halper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Joe Halper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Joe Halper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ttps://www.cs.cornell.edu/home/halpern/jo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609599"/>
            <a:ext cx="1866900" cy="18669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uppslagsverket.fi/pub/Uppslagsverket/SteniusErik/SteniusErik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2590800"/>
            <a:ext cx="1823339" cy="18669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formal.stanford.edu/jmc/jmcb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4" y="4457700"/>
            <a:ext cx="1823339" cy="226102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4" descr="data:image/jpeg;base64,/9j/4AAQSkZJRgABAQAAAQABAAD/2wCEAAkGBxQSEhQUERQUFBUUFBUUFBUXFRQUFBQVFBQWFhQUFBQYHCggGBolHBQUITEhJSkrLi4uFx8zODMsNygtLiwBCgoKDg0OFBAQGCwcHB8sLCwwLywsLCwsLC0sLCwsLC0sLCwsLCwsLCwsLCwvLCwsLCssLCwsLCwsLCwsLCssLP/AABEIARMAtwMBIgACEQEDEQH/xAAcAAACAgMBAQAAAAAAAAAAAAACAwAGAQQFBwj/xABAEAACAQIDBQUFBgIJBQAAAAABAgADEQQSIQUGMUFRImFxgZETMlKhsQcjQsHR8HKCFDNikqKywuHxJFRzk9L/xAAZAQEBAQEBAQAAAAAAAAAAAAAAAQIDBAX/xAAjEQEBAQACAwACAgMBAAAAAAAAAQIDERIhMUFRE2EiMnEE/9oADAMBAAIRAxEAPwDImRMCEBNDIhiYEMCQQQhIBCAgQQxMAQhAloYEwIYEDFpLQpi0ASIJhkQbQFmDaNIgWgARBIjCIBEgWYBjTAMALQDGGCRCl2khSQggIQmBCEoIQgJgQxAyBCEwBDAgQCGJgSM4XViBAYBCnIxG3qamw1mjV3ktw08gfzmfKNTFWa0lpW8LvWpNqim3xD8xrO/h8UrgMpBB4Wll7SywwiCRDMwZULIgkRhEEyBZEBhGkQCICiIJEYRAYQFmCYZEEiFAZJm0zCIIYEEQ5oEIQEEQ1EgIQwJgCEIA1agRSzGwGplQxe03ruQmi8utupPKbG8m0TUb2VPgDZiOZHHyEZs3A5FGhue7UnuH5zhy8nXp6eHi790nC7J+IyYrZCgTu4ehV4ZQBz528Y99m31IsZ5vOvZOOfpSKmzxEjEVsOfu20MuWK2ZYTh43DcQZvPI5b4p0zsvfSxC1hbvHCW3B4tKq5kII+njPJNpUspPd8xO3uJtTLXFNj2agKjuYaj6H1npzp49Z6ejEQTGGDabcyzAIjSIJgJIgNHERbCAowTGWgmFLMkyRJAgEMCAsYJpGQIazAhCQGInH1clJ25hWI8QNI9ZrbXp5qNQf2G+kCq7t0s9S3G1rnqSeP1nouztnC2vG0pO4TKKrjQkjTy5T1CggAng370+li9Zay4ULpbxmvikE3awM0HNx8pzrrHKx/CV7GUbAkyy4s6zhbWqraw1J46iMmlG24g+RnL2NWyV6R5rVQ37swvOrvAhtccpWydRPZx/Hg5Pr3oiYM1diVzUw9J2Fi1NSb9bTcM7POWYJjCIJEBREBhGkRbQFEQCI0iAYCyJIRkgLEYsWsYJQYhgQBGLANRE7SNqNTS/YbT+UxwkxDEIxUAkKSLi40F+HPS8zq9S1rGfLUn7UT7Pj/1A8GM9Tx21WpWC0nfT3gLLfoCdLyvvshKeKpNRVU9rScnKABcFdQOF9bTobSo4g9kVCqkdpvxdwQnRfG3hPHqy3t78yydNSrvHVLWajkHXNrb0mxj8QVplrhQbMtyBw4iVvAbuMKtyz1SWuWYknnpry1lpr4EJRqDTtFjoLALayj5TGpPw7Z7n1S22g+JcqXZV1sqAFmFrk3JAGk471KTlhSNXMrEEvlIJBI0ZCR114Q9lUvZVgR2hcg9bX0sZaTswPcqoUHU9/wA50tkcfG36qlamXQqRrbW/Xulbo4TUsfwm1pe8bhRT00ueNuHhK5tahlUuvxdoePTztNZ1+mNY9ztZdwsVUNSrTZiyhFYA8rm2kuZlX3BwRFJqzcagVR/Cl9fMn5S1WnfH+ry8vXneizBMYRAIm3MphFsI4iKaAoiCYwiAYANJMNMwFLDWKWNWaDBGLAWMWQGsYsBYwQH/AIqJ5LovcbWZfoZ2Kqq475ycK1jY8G0P5GbDYrKCegnh5MeN6/D6fFyfyTv8kYjEpSdaY1dzYAaW6lrco3aXuG9uFpwN3m9rVq4huBJp0yegPbI89PKbu1sKWQgMy3PIi3mOkxMu11J8efY+r7N2dCDlPA89ZcNh7UWvRuoseY6So4zd5abXapm7z+Q5Qti4kJVyU2FzqBfjbjN6zLPTnnVl9t3bNSzWnNrKGFjqDqZ1t6sNlyt1/S8HdrZwxD2Y2VAGYWvm1tlPT/aXE7jny6ktq64LCinTRF4KoA7+p8zHERhEEiex84poDCMaCRASwi2EcRFsICYJhtAMBTSSNMwNZY1IlI1ZoOWMWLWMWQNEasUsYpgMENxmUqeYt6wVhOtxpxnPlx5R14eTw1/ThYLZN81Jaj0wtwrKeTEtqDpxMsFCkir26KNb3jnIPA6668SOcRgrZjfRpsYijfT5/rPH37fSklis7XWiB7iA6cBmOh6kTkbJpJTJdUC68eZ11JMsGJwaXJPatx7vISv7Yxi5SF01tp3fv5R3b6W5mfZe+OO9pWsDccZ2vs/QZKrf2lW/cATb5yh+1LG568ZYt19tDDB2cMaeme2pWx1cDnYHXwM9PHn28PLruV6LaCZmlUDKGUhlYAgjUEHUEGQidnlLYQDGEQCIC2imjWgGAlosxrxbQEPMzDzMDTSOSa6mOQzQ2FjFiVjlkDVjUiVMcsBqxiwFmvtPaKYemalU2A4Dmx5Ko5mQSsVqFlRhnpkZrHVSRmCnysfOamM2k4W1iTw04zjfZ9js6V6j+9UxRzHoXRSvlfTzlyekL3I16zy82fHXv8+3v4d949fj088xGPq0xUupGexuSNLX08JwjVzcTf8Aes9B3g2EtYmo75UUe6OZ6k9JVKGBVmAQaH6CazZ+jXlftcQYd6jBEHH5KOJnSNkpleQU39NZ0BtjDUy9CjdqpBBqAD2dhqVRr3PPlrK1t/FZadhxbTy5z15x459/Xh3ryvr43Nzt+HwqpSrD2lAaC39ZTB+H4h3HyPKeq7O2jSxCB6NRXU9DqO5hxU9xnzzePouynMpKnqpKn1EwPociCRPCF2viP+4r/wDuq/8A1N2jvPi11GIq+Zzj0YGDp7KwiyJ5jQ3+xQ972T+KWP8AhIm/hftEa/3tFSOqMQfRuPqIRemimnNwG8+Gre7UCn4X7DfPQ+RM6LGAl5JioZIGischmuschmhsoY5ZrpNXae2qOHH3ja8kGrHy5eJkHWWLxm0KVAXrVFQcrnU+A4nynnu1t9atS4oj2S9eLnz4Dy9ZV61YsSzEsTxJJJPiTIr0LaX2gqLrhqZc/G91XxCjU+dpUNq7Wq4h89ZsxAso4Ko6KomhTWwkdoF2+zdc6Yun19m47uI07+zL1sbaXtQ1N9KtO2cfED7tQDofkQRynm/2dbVp4apiHrNlQUQx6nK9rAcyc4tOzRxyYustfBuyVKQ+8RkOf2ZPBgDYjUagmdOXh/l489fY1w838e738q4bVw6utiSRzA5yg7w7SVCaOHsANKjDW5+AHoOff4a2DEbdAVr65VJJ6H8I8zYecoRF+M5cH/m3i3znVdOfnzqSYvpzKfYqqTyb66fnF7Xq56h6LoPHnOvjsBkplm94i5HToPHhK+eM6b136cJA06ceU0mFjBMKShhQW0bx1mRAzJMCSBm07exd5auFGW/tE5U2Jsv8LcR4cJxAbaxFR7mB63sfa6YqnnS4INmU8VPTw6GSUr7P8QRXdOTUyT4owsf8RkhF2UxymIE4e9e12oqqUzZm1J5hb207z+U0hu8W8gpXp0bGpzbiE/VvpKNWrFiSxJJ1JJuSe8zFRrk3iiZlpCYdFLnwioS35QNoxLm8yWMG0AqLWemx/DUUnyYGep4zCCnUp4imLMhWlUtwemdaZYd2o8p5URoZ7Bsiur4eiz+7UpornxAKN5MP8Rnbh347n9scme45W94zVFpooBIDNYWJv7gbwF/URGH3d9nZqnHSy9Tb9bTuthc+Iq1NOC2JvpZRrp+9JnF1tMzXIAsNNT0168J2599f9rnxzuqDvdVyhUPvMcxPcOF/P6SrTobbxJqVWJ627hbkJoTxu7KyVKxGgGp9BJMmAtV5nU9YQgjjp+zDtAgkEkxe0DFRokyPUgqpPdA7u52KFPFISbBldSf5c31USTS2Ns5q9UInQkt0AHE+dh5yQj08Sjb3vmruPhCqP7oP1Jl5BlF3jscTUt1X1yLeapHHBuLxbRqrY2PPUfmILrMqUY4jpEmMpnTwgGJmYEIQMLPTtzTnwSBtQA6W6gE/lPMpfNwMb9zVQ/gcNbnlcW081+clWOhiKz0KRRWLa6X4hBaw75s7bxQTCtUvwWw72Yanvte3nNXaPa4cNNePkO+c3fatkw1Glz94/X84tur7JJPigvqZAJJkiVGVP7/SLc24eUKLDdrw+sA0FtIxhFUzczYtAQ/14RNU3NhyjKj9rwBgBr6KLDr1gYWjaRjCYxJHWBadwcSRVqJbRkzXtqCpAtfp2vlJOZu1tM0K2i5lZSpA46ai3pJCPSAZ57t9SmIq35tm8mAI+s9BE882xiGfEVc/JiF7lXQD5X85qkaZYEQ7XGsD2YmVIEikusxTNj8o+qsQRIG3hiLU3/OGDAICdzdDGilikv7tT7tv5uB9QJxQYTdRxGogX/Fv7PEZG4X09ZyvtIqg1aYHKn9f+DHbexRqUsPiRxZBe3xDRvnecffPEipiLjh7OmPVc3+qZi1X1EyYYEG00hVV7CaqnTxhYptbdIPSBu01sI0nSKRpKh0lGoFzP3DjNgnpF4ddCep+kJj6yAWgZYVuZ/fhIWgd7cvDg1mc/gXTxc2v6A+skDdHEhaxU6Z1t5rqPlmkhF8E8/2+o/pFUcO1f1AMv4lK3yQCuCvEopbx1A+QHpNUjjG47/rBJ/ZkDHpBqGZVsKbiLdIGGfiJsXlCENjGiZKzAHqJAawxFgxglHewD+02dWTW9CpnA/svr9Q04VZi1ieNh8gAJ1N06n31SkTpXoun8yjOv0acxhbTppJAqBUIAJ6RhM1Me+lhzgaY1MYZKK9Yyw/ZgFQfS5kLXEUw6Sx7hbA/pdft/wBVSs9To2vZTz59w75Lep2uc3V6jkDDOijOrLmGZbgjMrahh1E12I5an98Z7HtXdkY7EB6x9nh6KimiqQrPbViT+FdQOunLnX/tO2IE9jWpIlOkFFKy6G1+wSvTj6zE5Jeo664bJb+nngTrxmDGMLdIstOjigNpIIaSQerAzzzbeIzYiqT8ZXyXsj6T0ETzva9P76p/5H/zGbqRrEEd4kzAzCVLaGYcc5lQpYNbrNi808/PpNljAcrTJ6zWzQ0qGA0/IwlMH9+cwrQNjB4k0q1KoPwVFJ8L9r5XkxJ7TW+I/Wa1VbiGToJRCZoV9XAm801KS8T32HlIMlZi0JgehiypPCBDae2bh7IXDYNfaWBb72qe9hdU8hlHkZ4vh8PmZQ5yqWAZvhUntH0vPUxv1hc608tQ0U/HYakcDk426fSceWas6j0cFzLbq9LiDmAdxZSbIn005meb/altN3rCg1wKYDcbgk8PSdGp9p1HOWNCqAoIp9pbjxHInrczz/am0XxFV6j2zMb26DkBM8fHZfbpy8ubnqVqZByiHS0MmRnnoeMm0kO8kD1FnABJNgBcnoBKBjKod2YcGYsPAm4ll3sqsKFl/GwDeFibedpUlfQC01UiMvSLzcjGG/SDrzEitautpdd3NxXq01qYhmphgCqKO3l5FidFuOVr+EqNOhndEBtnYL4Zja899oUsoA6AAczpOPLu5+PRwcc13aqibk4a2UUyerMWJ+uk1MZuzSoqcgUOdF9oeyLqxvpqfd0HP6+g0046Sn7URaiXZXeu4ORbuVAsdVCi9wQ9l4aNxAExxy6vut8tzmeoqmyd1GqYnJWJNrs4HQGy634HunH2xSVK9VEFlVyoH8On6z0LYaH+lmzZlo0hSdgbqXIUZVNhcBsw8AOs873gNsViAOHtqlvDMbTpm/5Vx1OsRqEzAN9IDNAVtZ0cjA9jY8IVRekywuJr1bj8oDqdTk0y4twgBgwkViNDw6wJe8FWtJVFtRBzXgHWS/Ca1+fMTYR4msuU35HjAzUa4B584D9RMkQAeUAbyTa2Xgva1MvAWJJ6Dl87SQPRcVh1qIUbgfl0IlDqJYkHiCR6aS/gyiY7+tqfxt/mM1UhUwYsN09YY75FDaxBHEG48RPSdzN7hVPsq2lTircmtxA6Hunm94QExvE06cfJcX099Wp2dTPM9+cZWoVS9IsaDsGYAlbPzVrcjc695HjX8LvRiKIyrULDo3at4E6yHeOu4IYrbX8PUdOE55xrNdN8mdxc90d4kNDIqgEszMALasxNu8a8ZQ9vtfFVieJqE+us0RWKHskg92hHgeUxiarMczm7Na5PEm1tfSbzjq2ue+TyzIl4PONDroLEg5c2guOBbLr3G3UdIClT3EC40PaN107rC59e6bczab8oTLea2cX04WHrztGrUlCypU3EyK3WMZop0BkDIlltwgi4jBU6wBveHe4sYJXpMXgLtbSYaG0AKWIA1JNgO88IFi3YoWRn+I2Hgv8AuT6STq4agKaKg/CLeJ5n1vMQOwDKRtqlatUH9q/96x/OXW8q28tK1UN8Sj1Gh+VpqpHFYAQbk8NBDIEIL/xIBVbfr+kjNfhMsf8AgTI9PrChRAJk6wxMM4EDCIBFYk627oXtSeEL2Y56yDWDSZ+6FVA5RRUwGX/d5A4ics3qGCJTOALXI9DaAr2kmeObCva4XTxmk1QwHFpi8R7SYzwjYzQS8RnmC0BzVJu7AcCuhYXvcDuJGh/LznLEbSexBHEEEeINxCr7UMkUlUMoYcCAR5i8kqOpONvSvYQ881vIj/YTEk1UVwQWmZJlUA0i7ySQBqMYmnqdZJJBuKJr12N7TMkoYo0guJiSBi07iaYZP4f9ckklVvBR7M+B+hlIEkkgkzJJKiTIkkhUhCZkgW3YxvQTwI9GIEkkkqP/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6" descr="data:image/jpeg;base64,/9j/4AAQSkZJRgABAQAAAQABAAD/2wCEAAkGBxQSEhQUERQUFBUUFBUUFBUXFRQUFBQVFBQWFhQUFBQYHCggGBolHBQUITEhJSkrLi4uFx8zODMsNygtLiwBCgoKDg0OFBAQGCwcHB8sLCwwLywsLCwsLC0sLCwsLC0sLCwsLCwsLCwsLCwvLCwsLCssLCwsLCwsLCwsLCssLP/AABEIARMAtwMBIgACEQEDEQH/xAAcAAACAgMBAQAAAAAAAAAAAAACAwAGAQQFBwj/xABAEAACAQIDBQUFBgIJBQAAAAABAgADEQQSIQUGMUFRImFxgZETMlKhsQcjQsHR8HKCFDNikqKywuHxJFRzk9L/xAAZAQEBAQEBAQAAAAAAAAAAAAAAAQIDBAX/xAAjEQEBAQACAwACAgMBAAAAAAAAAQIDERIhMUFRE2EiMnEE/9oADAMBAAIRAxEAPwDImRMCEBNDIhiYEMCQQQhIBCAgQQxMAQhAloYEwIYEDFpLQpi0ASIJhkQbQFmDaNIgWgARBIjCIBEgWYBjTAMALQDGGCRCl2khSQggIQmBCEoIQgJgQxAyBCEwBDAgQCGJgSM4XViBAYBCnIxG3qamw1mjV3ktw08gfzmfKNTFWa0lpW8LvWpNqim3xD8xrO/h8UrgMpBB4Wll7SywwiCRDMwZULIgkRhEEyBZEBhGkQCICiIJEYRAYQFmCYZEEiFAZJm0zCIIYEEQ5oEIQEEQ1EgIQwJgCEIA1agRSzGwGplQxe03ruQmi8utupPKbG8m0TUb2VPgDZiOZHHyEZs3A5FGhue7UnuH5zhy8nXp6eHi790nC7J+IyYrZCgTu4ehV4ZQBz528Y99m31IsZ5vOvZOOfpSKmzxEjEVsOfu20MuWK2ZYTh43DcQZvPI5b4p0zsvfSxC1hbvHCW3B4tKq5kII+njPJNpUspPd8xO3uJtTLXFNj2agKjuYaj6H1npzp49Z6ejEQTGGDabcyzAIjSIJgJIgNHERbCAowTGWgmFLMkyRJAgEMCAsYJpGQIazAhCQGInH1clJ25hWI8QNI9ZrbXp5qNQf2G+kCq7t0s9S3G1rnqSeP1nouztnC2vG0pO4TKKrjQkjTy5T1CggAng370+li9Zay4ULpbxmvikE3awM0HNx8pzrrHKx/CV7GUbAkyy4s6zhbWqraw1J46iMmlG24g+RnL2NWyV6R5rVQ37swvOrvAhtccpWydRPZx/Hg5Pr3oiYM1diVzUw9J2Fi1NSb9bTcM7POWYJjCIJEBREBhGkRbQFEQCI0iAYCyJIRkgLEYsWsYJQYhgQBGLANRE7SNqNTS/YbT+UxwkxDEIxUAkKSLi40F+HPS8zq9S1rGfLUn7UT7Pj/1A8GM9Tx21WpWC0nfT3gLLfoCdLyvvshKeKpNRVU9rScnKABcFdQOF9bTobSo4g9kVCqkdpvxdwQnRfG3hPHqy3t78yydNSrvHVLWajkHXNrb0mxj8QVplrhQbMtyBw4iVvAbuMKtyz1SWuWYknnpry1lpr4EJRqDTtFjoLALayj5TGpPw7Z7n1S22g+JcqXZV1sqAFmFrk3JAGk471KTlhSNXMrEEvlIJBI0ZCR114Q9lUvZVgR2hcg9bX0sZaTswPcqoUHU9/wA50tkcfG36qlamXQqRrbW/Xulbo4TUsfwm1pe8bhRT00ueNuHhK5tahlUuvxdoePTztNZ1+mNY9ztZdwsVUNSrTZiyhFYA8rm2kuZlX3BwRFJqzcagVR/Cl9fMn5S1WnfH+ry8vXneizBMYRAIm3MphFsI4iKaAoiCYwiAYANJMNMwFLDWKWNWaDBGLAWMWQGsYsBYwQH/AIqJ5LovcbWZfoZ2Kqq475ycK1jY8G0P5GbDYrKCegnh5MeN6/D6fFyfyTv8kYjEpSdaY1dzYAaW6lrco3aXuG9uFpwN3m9rVq4huBJp0yegPbI89PKbu1sKWQgMy3PIi3mOkxMu11J8efY+r7N2dCDlPA89ZcNh7UWvRuoseY6So4zd5abXapm7z+Q5Qti4kJVyU2FzqBfjbjN6zLPTnnVl9t3bNSzWnNrKGFjqDqZ1t6sNlyt1/S8HdrZwxD2Y2VAGYWvm1tlPT/aXE7jny6ktq64LCinTRF4KoA7+p8zHERhEEiex84poDCMaCRASwi2EcRFsICYJhtAMBTSSNMwNZY1IlI1ZoOWMWLWMWQNEasUsYpgMENxmUqeYt6wVhOtxpxnPlx5R14eTw1/ThYLZN81Jaj0wtwrKeTEtqDpxMsFCkir26KNb3jnIPA6668SOcRgrZjfRpsYijfT5/rPH37fSklis7XWiB7iA6cBmOh6kTkbJpJTJdUC68eZ11JMsGJwaXJPatx7vISv7Yxi5SF01tp3fv5R3b6W5mfZe+OO9pWsDccZ2vs/QZKrf2lW/cATb5yh+1LG568ZYt19tDDB2cMaeme2pWx1cDnYHXwM9PHn28PLruV6LaCZmlUDKGUhlYAgjUEHUEGQidnlLYQDGEQCIC2imjWgGAlosxrxbQEPMzDzMDTSOSa6mOQzQ2FjFiVjlkDVjUiVMcsBqxiwFmvtPaKYemalU2A4Dmx5Ko5mQSsVqFlRhnpkZrHVSRmCnysfOamM2k4W1iTw04zjfZ9js6V6j+9UxRzHoXRSvlfTzlyekL3I16zy82fHXv8+3v4d949fj088xGPq0xUupGexuSNLX08JwjVzcTf8Aes9B3g2EtYmo75UUe6OZ6k9JVKGBVmAQaH6CazZ+jXlftcQYd6jBEHH5KOJnSNkpleQU39NZ0BtjDUy9CjdqpBBqAD2dhqVRr3PPlrK1t/FZadhxbTy5z15x459/Xh3ryvr43Nzt+HwqpSrD2lAaC39ZTB+H4h3HyPKeq7O2jSxCB6NRXU9DqO5hxU9xnzzePouynMpKnqpKn1EwPociCRPCF2viP+4r/wDuq/8A1N2jvPi11GIq+Zzj0YGDp7KwiyJ5jQ3+xQ972T+KWP8AhIm/hftEa/3tFSOqMQfRuPqIRemimnNwG8+Gre7UCn4X7DfPQ+RM6LGAl5JioZIGischmuschmhsoY5ZrpNXae2qOHH3ja8kGrHy5eJkHWWLxm0KVAXrVFQcrnU+A4nynnu1t9atS4oj2S9eLnz4Dy9ZV61YsSzEsTxJJJPiTIr0LaX2gqLrhqZc/G91XxCjU+dpUNq7Wq4h89ZsxAso4Ko6KomhTWwkdoF2+zdc6Yun19m47uI07+zL1sbaXtQ1N9KtO2cfED7tQDofkQRynm/2dbVp4apiHrNlQUQx6nK9rAcyc4tOzRxyYustfBuyVKQ+8RkOf2ZPBgDYjUagmdOXh/l489fY1w838e738q4bVw6utiSRzA5yg7w7SVCaOHsANKjDW5+AHoOff4a2DEbdAVr65VJJ6H8I8zYecoRF+M5cH/m3i3znVdOfnzqSYvpzKfYqqTyb66fnF7Xq56h6LoPHnOvjsBkplm94i5HToPHhK+eM6b136cJA06ceU0mFjBMKShhQW0bx1mRAzJMCSBm07exd5auFGW/tE5U2Jsv8LcR4cJxAbaxFR7mB63sfa6YqnnS4INmU8VPTw6GSUr7P8QRXdOTUyT4owsf8RkhF2UxymIE4e9e12oqqUzZm1J5hb207z+U0hu8W8gpXp0bGpzbiE/VvpKNWrFiSxJJ1JJuSe8zFRrk3iiZlpCYdFLnwioS35QNoxLm8yWMG0AqLWemx/DUUnyYGep4zCCnUp4imLMhWlUtwemdaZYd2o8p5URoZ7Bsiur4eiz+7UpornxAKN5MP8Rnbh347n9scme45W94zVFpooBIDNYWJv7gbwF/URGH3d9nZqnHSy9Tb9bTuthc+Iq1NOC2JvpZRrp+9JnF1tMzXIAsNNT0168J2599f9rnxzuqDvdVyhUPvMcxPcOF/P6SrTobbxJqVWJ627hbkJoTxu7KyVKxGgGp9BJMmAtV5nU9YQgjjp+zDtAgkEkxe0DFRokyPUgqpPdA7u52KFPFISbBldSf5c31USTS2Ns5q9UInQkt0AHE+dh5yQj08Sjb3vmruPhCqP7oP1Jl5BlF3jscTUt1X1yLeapHHBuLxbRqrY2PPUfmILrMqUY4jpEmMpnTwgGJmYEIQMLPTtzTnwSBtQA6W6gE/lPMpfNwMb9zVQ/gcNbnlcW081+clWOhiKz0KRRWLa6X4hBaw75s7bxQTCtUvwWw72Yanvte3nNXaPa4cNNePkO+c3fatkw1Glz94/X84tur7JJPigvqZAJJkiVGVP7/SLc24eUKLDdrw+sA0FtIxhFUzczYtAQ/14RNU3NhyjKj9rwBgBr6KLDr1gYWjaRjCYxJHWBadwcSRVqJbRkzXtqCpAtfp2vlJOZu1tM0K2i5lZSpA46ai3pJCPSAZ57t9SmIq35tm8mAI+s9BE882xiGfEVc/JiF7lXQD5X85qkaZYEQ7XGsD2YmVIEikusxTNj8o+qsQRIG3hiLU3/OGDAICdzdDGilikv7tT7tv5uB9QJxQYTdRxGogX/Fv7PEZG4X09ZyvtIqg1aYHKn9f+DHbexRqUsPiRxZBe3xDRvnecffPEipiLjh7OmPVc3+qZi1X1EyYYEG00hVV7CaqnTxhYptbdIPSBu01sI0nSKRpKh0lGoFzP3DjNgnpF4ddCep+kJj6yAWgZYVuZ/fhIWgd7cvDg1mc/gXTxc2v6A+skDdHEhaxU6Z1t5rqPlmkhF8E8/2+o/pFUcO1f1AMv4lK3yQCuCvEopbx1A+QHpNUjjG47/rBJ/ZkDHpBqGZVsKbiLdIGGfiJsXlCENjGiZKzAHqJAawxFgxglHewD+02dWTW9CpnA/svr9Q04VZi1ieNh8gAJ1N06n31SkTpXoun8yjOv0acxhbTppJAqBUIAJ6RhM1Me+lhzgaY1MYZKK9Yyw/ZgFQfS5kLXEUw6Sx7hbA/pdft/wBVSs9To2vZTz59w75Lep2uc3V6jkDDOijOrLmGZbgjMrahh1E12I5an98Z7HtXdkY7EB6x9nh6KimiqQrPbViT+FdQOunLnX/tO2IE9jWpIlOkFFKy6G1+wSvTj6zE5Jeo664bJb+nngTrxmDGMLdIstOjigNpIIaSQerAzzzbeIzYiqT8ZXyXsj6T0ETzva9P76p/5H/zGbqRrEEd4kzAzCVLaGYcc5lQpYNbrNi808/PpNljAcrTJ6zWzQ0qGA0/IwlMH9+cwrQNjB4k0q1KoPwVFJ8L9r5XkxJ7TW+I/Wa1VbiGToJRCZoV9XAm801KS8T32HlIMlZi0JgehiypPCBDae2bh7IXDYNfaWBb72qe9hdU8hlHkZ4vh8PmZQ5yqWAZvhUntH0vPUxv1hc608tQ0U/HYakcDk426fSceWas6j0cFzLbq9LiDmAdxZSbIn005meb/altN3rCg1wKYDcbgk8PSdGp9p1HOWNCqAoIp9pbjxHInrczz/am0XxFV6j2zMb26DkBM8fHZfbpy8ubnqVqZByiHS0MmRnnoeMm0kO8kD1FnABJNgBcnoBKBjKod2YcGYsPAm4ll3sqsKFl/GwDeFibedpUlfQC01UiMvSLzcjGG/SDrzEitautpdd3NxXq01qYhmphgCqKO3l5FidFuOVr+EqNOhndEBtnYL4Zja899oUsoA6AAczpOPLu5+PRwcc13aqibk4a2UUyerMWJ+uk1MZuzSoqcgUOdF9oeyLqxvpqfd0HP6+g0046Sn7URaiXZXeu4ORbuVAsdVCi9wQ9l4aNxAExxy6vut8tzmeoqmyd1GqYnJWJNrs4HQGy634HunH2xSVK9VEFlVyoH8On6z0LYaH+lmzZlo0hSdgbqXIUZVNhcBsw8AOs873gNsViAOHtqlvDMbTpm/5Vx1OsRqEzAN9IDNAVtZ0cjA9jY8IVRekywuJr1bj8oDqdTk0y4twgBgwkViNDw6wJe8FWtJVFtRBzXgHWS/Ca1+fMTYR4msuU35HjAzUa4B584D9RMkQAeUAbyTa2Xgva1MvAWJJ6Dl87SQPRcVh1qIUbgfl0IlDqJYkHiCR6aS/gyiY7+tqfxt/mM1UhUwYsN09YY75FDaxBHEG48RPSdzN7hVPsq2lTircmtxA6Hunm94QExvE06cfJcX099Wp2dTPM9+cZWoVS9IsaDsGYAlbPzVrcjc695HjX8LvRiKIyrULDo3at4E6yHeOu4IYrbX8PUdOE55xrNdN8mdxc90d4kNDIqgEszMALasxNu8a8ZQ9vtfFVieJqE+us0RWKHskg92hHgeUxiarMczm7Na5PEm1tfSbzjq2ue+TyzIl4PONDroLEg5c2guOBbLr3G3UdIClT3EC40PaN107rC59e6bczab8oTLea2cX04WHrztGrUlCypU3EyK3WMZop0BkDIlltwgi4jBU6wBveHe4sYJXpMXgLtbSYaG0AKWIA1JNgO88IFi3YoWRn+I2Hgv8AuT6STq4agKaKg/CLeJ5n1vMQOwDKRtqlatUH9q/96x/OXW8q28tK1UN8Sj1Gh+VpqpHFYAQbk8NBDIEIL/xIBVbfr+kjNfhMsf8AgTI9PrChRAJk6wxMM4EDCIBFYk627oXtSeEL2Y56yDWDSZ+6FVA5RRUwGX/d5A4ics3qGCJTOALXI9DaAr2kmeObCva4XTxmk1QwHFpi8R7SYzwjYzQS8RnmC0BzVJu7AcCuhYXvcDuJGh/LznLEbSexBHEEEeINxCr7UMkUlUMoYcCAR5i8kqOpONvSvYQ881vIj/YTEk1UVwQWmZJlUA0i7ySQBqMYmnqdZJJBuKJr12N7TMkoYo0guJiSBi07iaYZP4f9ckklVvBR7M+B+hlIEkkgkzJJKiTIkkhUhCZkgW3YxvQTwI9GIEkkkqP/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8" descr="data:image/jpeg;base64,/9j/4AAQSkZJRgABAQAAAQABAAD/2wCEAAkGBxQSEhQUERQUFBUUFBUUFBUXFRQUFBQVFBQWFhQUFBQYHCggGBolHBQUITEhJSkrLi4uFx8zODMsNygtLiwBCgoKDg0OFBAQGCwcHB8sLCwwLywsLCwsLC0sLCwsLC0sLCwsLCwsLCwsLCwvLCwsLCssLCwsLCwsLCwsLCssLP/AABEIARMAtwMBIgACEQEDEQH/xAAcAAACAgMBAQAAAAAAAAAAAAACAwAGAQQFBwj/xABAEAACAQIDBQUFBgIJBQAAAAABAgADEQQSIQUGMUFRImFxgZETMlKhsQcjQsHR8HKCFDNikqKywuHxJFRzk9L/xAAZAQEBAQEBAQAAAAAAAAAAAAAAAQIDBAX/xAAjEQEBAQACAwACAgMBAAAAAAAAAQIDERIhMUFRE2EiMnEE/9oADAMBAAIRAxEAPwDImRMCEBNDIhiYEMCQQQhIBCAgQQxMAQhAloYEwIYEDFpLQpi0ASIJhkQbQFmDaNIgWgARBIjCIBEgWYBjTAMALQDGGCRCl2khSQggIQmBCEoIQgJgQxAyBCEwBDAgQCGJgSM4XViBAYBCnIxG3qamw1mjV3ktw08gfzmfKNTFWa0lpW8LvWpNqim3xD8xrO/h8UrgMpBB4Wll7SywwiCRDMwZULIgkRhEEyBZEBhGkQCICiIJEYRAYQFmCYZEEiFAZJm0zCIIYEEQ5oEIQEEQ1EgIQwJgCEIA1agRSzGwGplQxe03ruQmi8utupPKbG8m0TUb2VPgDZiOZHHyEZs3A5FGhue7UnuH5zhy8nXp6eHi790nC7J+IyYrZCgTu4ehV4ZQBz528Y99m31IsZ5vOvZOOfpSKmzxEjEVsOfu20MuWK2ZYTh43DcQZvPI5b4p0zsvfSxC1hbvHCW3B4tKq5kII+njPJNpUspPd8xO3uJtTLXFNj2agKjuYaj6H1npzp49Z6ejEQTGGDabcyzAIjSIJgJIgNHERbCAowTGWgmFLMkyRJAgEMCAsYJpGQIazAhCQGInH1clJ25hWI8QNI9ZrbXp5qNQf2G+kCq7t0s9S3G1rnqSeP1nouztnC2vG0pO4TKKrjQkjTy5T1CggAng370+li9Zay4ULpbxmvikE3awM0HNx8pzrrHKx/CV7GUbAkyy4s6zhbWqraw1J46iMmlG24g+RnL2NWyV6R5rVQ37swvOrvAhtccpWydRPZx/Hg5Pr3oiYM1diVzUw9J2Fi1NSb9bTcM7POWYJjCIJEBREBhGkRbQFEQCI0iAYCyJIRkgLEYsWsYJQYhgQBGLANRE7SNqNTS/YbT+UxwkxDEIxUAkKSLi40F+HPS8zq9S1rGfLUn7UT7Pj/1A8GM9Tx21WpWC0nfT3gLLfoCdLyvvshKeKpNRVU9rScnKABcFdQOF9bTobSo4g9kVCqkdpvxdwQnRfG3hPHqy3t78yydNSrvHVLWajkHXNrb0mxj8QVplrhQbMtyBw4iVvAbuMKtyz1SWuWYknnpry1lpr4EJRqDTtFjoLALayj5TGpPw7Z7n1S22g+JcqXZV1sqAFmFrk3JAGk471KTlhSNXMrEEvlIJBI0ZCR114Q9lUvZVgR2hcg9bX0sZaTswPcqoUHU9/wA50tkcfG36qlamXQqRrbW/Xulbo4TUsfwm1pe8bhRT00ueNuHhK5tahlUuvxdoePTztNZ1+mNY9ztZdwsVUNSrTZiyhFYA8rm2kuZlX3BwRFJqzcagVR/Cl9fMn5S1WnfH+ry8vXneizBMYRAIm3MphFsI4iKaAoiCYwiAYANJMNMwFLDWKWNWaDBGLAWMWQGsYsBYwQH/AIqJ5LovcbWZfoZ2Kqq475ycK1jY8G0P5GbDYrKCegnh5MeN6/D6fFyfyTv8kYjEpSdaY1dzYAaW6lrco3aXuG9uFpwN3m9rVq4huBJp0yegPbI89PKbu1sKWQgMy3PIi3mOkxMu11J8efY+r7N2dCDlPA89ZcNh7UWvRuoseY6So4zd5abXapm7z+Q5Qti4kJVyU2FzqBfjbjN6zLPTnnVl9t3bNSzWnNrKGFjqDqZ1t6sNlyt1/S8HdrZwxD2Y2VAGYWvm1tlPT/aXE7jny6ktq64LCinTRF4KoA7+p8zHERhEEiex84poDCMaCRASwi2EcRFsICYJhtAMBTSSNMwNZY1IlI1ZoOWMWLWMWQNEasUsYpgMENxmUqeYt6wVhOtxpxnPlx5R14eTw1/ThYLZN81Jaj0wtwrKeTEtqDpxMsFCkir26KNb3jnIPA6668SOcRgrZjfRpsYijfT5/rPH37fSklis7XWiB7iA6cBmOh6kTkbJpJTJdUC68eZ11JMsGJwaXJPatx7vISv7Yxi5SF01tp3fv5R3b6W5mfZe+OO9pWsDccZ2vs/QZKrf2lW/cATb5yh+1LG568ZYt19tDDB2cMaeme2pWx1cDnYHXwM9PHn28PLruV6LaCZmlUDKGUhlYAgjUEHUEGQidnlLYQDGEQCIC2imjWgGAlosxrxbQEPMzDzMDTSOSa6mOQzQ2FjFiVjlkDVjUiVMcsBqxiwFmvtPaKYemalU2A4Dmx5Ko5mQSsVqFlRhnpkZrHVSRmCnysfOamM2k4W1iTw04zjfZ9js6V6j+9UxRzHoXRSvlfTzlyekL3I16zy82fHXv8+3v4d949fj088xGPq0xUupGexuSNLX08JwjVzcTf8Aes9B3g2EtYmo75UUe6OZ6k9JVKGBVmAQaH6CazZ+jXlftcQYd6jBEHH5KOJnSNkpleQU39NZ0BtjDUy9CjdqpBBqAD2dhqVRr3PPlrK1t/FZadhxbTy5z15x459/Xh3ryvr43Nzt+HwqpSrD2lAaC39ZTB+H4h3HyPKeq7O2jSxCB6NRXU9DqO5hxU9xnzzePouynMpKnqpKn1EwPociCRPCF2viP+4r/wDuq/8A1N2jvPi11GIq+Zzj0YGDp7KwiyJ5jQ3+xQ972T+KWP8AhIm/hftEa/3tFSOqMQfRuPqIRemimnNwG8+Gre7UCn4X7DfPQ+RM6LGAl5JioZIGischmuschmhsoY5ZrpNXae2qOHH3ja8kGrHy5eJkHWWLxm0KVAXrVFQcrnU+A4nynnu1t9atS4oj2S9eLnz4Dy9ZV61YsSzEsTxJJJPiTIr0LaX2gqLrhqZc/G91XxCjU+dpUNq7Wq4h89ZsxAso4Ko6KomhTWwkdoF2+zdc6Yun19m47uI07+zL1sbaXtQ1N9KtO2cfED7tQDofkQRynm/2dbVp4apiHrNlQUQx6nK9rAcyc4tOzRxyYustfBuyVKQ+8RkOf2ZPBgDYjUagmdOXh/l489fY1w838e738q4bVw6utiSRzA5yg7w7SVCaOHsANKjDW5+AHoOff4a2DEbdAVr65VJJ6H8I8zYecoRF+M5cH/m3i3znVdOfnzqSYvpzKfYqqTyb66fnF7Xq56h6LoPHnOvjsBkplm94i5HToPHhK+eM6b136cJA06ceU0mFjBMKShhQW0bx1mRAzJMCSBm07exd5auFGW/tE5U2Jsv8LcR4cJxAbaxFR7mB63sfa6YqnnS4INmU8VPTw6GSUr7P8QRXdOTUyT4owsf8RkhF2UxymIE4e9e12oqqUzZm1J5hb207z+U0hu8W8gpXp0bGpzbiE/VvpKNWrFiSxJJ1JJuSe8zFRrk3iiZlpCYdFLnwioS35QNoxLm8yWMG0AqLWemx/DUUnyYGep4zCCnUp4imLMhWlUtwemdaZYd2o8p5URoZ7Bsiur4eiz+7UpornxAKN5MP8Rnbh347n9scme45W94zVFpooBIDNYWJv7gbwF/URGH3d9nZqnHSy9Tb9bTuthc+Iq1NOC2JvpZRrp+9JnF1tMzXIAsNNT0168J2599f9rnxzuqDvdVyhUPvMcxPcOF/P6SrTobbxJqVWJ627hbkJoTxu7KyVKxGgGp9BJMmAtV5nU9YQgjjp+zDtAgkEkxe0DFRokyPUgqpPdA7u52KFPFISbBldSf5c31USTS2Ns5q9UInQkt0AHE+dh5yQj08Sjb3vmruPhCqP7oP1Jl5BlF3jscTUt1X1yLeapHHBuLxbRqrY2PPUfmILrMqUY4jpEmMpnTwgGJmYEIQMLPTtzTnwSBtQA6W6gE/lPMpfNwMb9zVQ/gcNbnlcW081+clWOhiKz0KRRWLa6X4hBaw75s7bxQTCtUvwWw72Yanvte3nNXaPa4cNNePkO+c3fatkw1Glz94/X84tur7JJPigvqZAJJkiVGVP7/SLc24eUKLDdrw+sA0FtIxhFUzczYtAQ/14RNU3NhyjKj9rwBgBr6KLDr1gYWjaRjCYxJHWBadwcSRVqJbRkzXtqCpAtfp2vlJOZu1tM0K2i5lZSpA46ai3pJCPSAZ57t9SmIq35tm8mAI+s9BE882xiGfEVc/JiF7lXQD5X85qkaZYEQ7XGsD2YmVIEikusxTNj8o+qsQRIG3hiLU3/OGDAICdzdDGilikv7tT7tv5uB9QJxQYTdRxGogX/Fv7PEZG4X09ZyvtIqg1aYHKn9f+DHbexRqUsPiRxZBe3xDRvnecffPEipiLjh7OmPVc3+qZi1X1EyYYEG00hVV7CaqnTxhYptbdIPSBu01sI0nSKRpKh0lGoFzP3DjNgnpF4ddCep+kJj6yAWgZYVuZ/fhIWgd7cvDg1mc/gXTxc2v6A+skDdHEhaxU6Z1t5rqPlmkhF8E8/2+o/pFUcO1f1AMv4lK3yQCuCvEopbx1A+QHpNUjjG47/rBJ/ZkDHpBqGZVsKbiLdIGGfiJsXlCENjGiZKzAHqJAawxFgxglHewD+02dWTW9CpnA/svr9Q04VZi1ieNh8gAJ1N06n31SkTpXoun8yjOv0acxhbTppJAqBUIAJ6RhM1Me+lhzgaY1MYZKK9Yyw/ZgFQfS5kLXEUw6Sx7hbA/pdft/wBVSs9To2vZTz59w75Lep2uc3V6jkDDOijOrLmGZbgjMrahh1E12I5an98Z7HtXdkY7EB6x9nh6KimiqQrPbViT+FdQOunLnX/tO2IE9jWpIlOkFFKy6G1+wSvTj6zE5Jeo664bJb+nngTrxmDGMLdIstOjigNpIIaSQerAzzzbeIzYiqT8ZXyXsj6T0ETzva9P76p/5H/zGbqRrEEd4kzAzCVLaGYcc5lQpYNbrNi808/PpNljAcrTJ6zWzQ0qGA0/IwlMH9+cwrQNjB4k0q1KoPwVFJ8L9r5XkxJ7TW+I/Wa1VbiGToJRCZoV9XAm801KS8T32HlIMlZi0JgehiypPCBDae2bh7IXDYNfaWBb72qe9hdU8hlHkZ4vh8PmZQ5yqWAZvhUntH0vPUxv1hc608tQ0U/HYakcDk426fSceWas6j0cFzLbq9LiDmAdxZSbIn005meb/altN3rCg1wKYDcbgk8PSdGp9p1HOWNCqAoIp9pbjxHInrczz/am0XxFV6j2zMb26DkBM8fHZfbpy8ubnqVqZByiHS0MmRnnoeMm0kO8kD1FnABJNgBcnoBKBjKod2YcGYsPAm4ll3sqsKFl/GwDeFibedpUlfQC01UiMvSLzcjGG/SDrzEitautpdd3NxXq01qYhmphgCqKO3l5FidFuOVr+EqNOhndEBtnYL4Zja899oUsoA6AAczpOPLu5+PRwcc13aqibk4a2UUyerMWJ+uk1MZuzSoqcgUOdF9oeyLqxvpqfd0HP6+g0046Sn7URaiXZXeu4ORbuVAsdVCi9wQ9l4aNxAExxy6vut8tzmeoqmyd1GqYnJWJNrs4HQGy634HunH2xSVK9VEFlVyoH8On6z0LYaH+lmzZlo0hSdgbqXIUZVNhcBsw8AOs873gNsViAOHtqlvDMbTpm/5Vx1OsRqEzAN9IDNAVtZ0cjA9jY8IVRekywuJr1bj8oDqdTk0y4twgBgwkViNDw6wJe8FWtJVFtRBzXgHWS/Ca1+fMTYR4msuU35HjAzUa4B584D9RMkQAeUAbyTa2Xgva1MvAWJJ6Dl87SQPRcVh1qIUbgfl0IlDqJYkHiCR6aS/gyiY7+tqfxt/mM1UhUwYsN09YY75FDaxBHEG48RPSdzN7hVPsq2lTircmtxA6Hunm94QExvE06cfJcX099Wp2dTPM9+cZWoVS9IsaDsGYAlbPzVrcjc695HjX8LvRiKIyrULDo3at4E6yHeOu4IYrbX8PUdOE55xrNdN8mdxc90d4kNDIqgEszMALasxNu8a8ZQ9vtfFVieJqE+us0RWKHskg92hHgeUxiarMczm7Na5PEm1tfSbzjq2ue+TyzIl4PONDroLEg5c2guOBbLr3G3UdIClT3EC40PaN107rC59e6bczab8oTLea2cX04WHrztGrUlCypU3EyK3WMZop0BkDIlltwgi4jBU6wBveHe4sYJXpMXgLtbSYaG0AKWIA1JNgO88IFi3YoWRn+I2Hgv8AuT6STq4agKaKg/CLeJ5n1vMQOwDKRtqlatUH9q/96x/OXW8q28tK1UN8Sj1Gh+VpqpHFYAQbk8NBDIEIL/xIBVbfr+kjNfhMsf8AgTI9PrChRAJk6wxMM4EDCIBFYk627oXtSeEL2Y56yDWDSZ+6FVA5RRUwGX/d5A4ics3qGCJTOALXI9DaAr2kmeObCva4XTxmk1QwHFpi8R7SYzwjYzQS8RnmC0BzVJu7AcCuhYXvcDuJGh/LznLEbSexBHEEEeINxCr7UMkUlUMoYcCAR5i8kqOpONvSvYQ881vIj/YTEk1UVwQWmZJlUA0i7ySQBqMYmnqdZJJBuKJr12N7TMkoYo0guJiSBi07iaYZP4f9ckklVvBR7M+B+hlIEkkgkzJJKiTIkkhUhCZkgW3YxvQTwI9GIEkkkqP/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0" descr="data:image/jpeg;base64,/9j/4AAQSkZJRgABAQAAAQABAAD/2wCEAAkGBxQSEhQUERQUFBUUFBUUFBUXFRQUFBQVFBQWFhQUFBQYHCggGBolHBQUITEhJSkrLi4uFx8zODMsNygtLiwBCgoKDg0OFBAQGCwcHB8sLCwwLywsLCwsLC0sLCwsLC0sLCwsLCwsLCwsLCwvLCwsLCssLCwsLCwsLCwsLCssLP/AABEIARMAtwMBIgACEQEDEQH/xAAcAAACAgMBAQAAAAAAAAAAAAACAwAGAQQFBwj/xABAEAACAQIDBQUFBgIJBQAAAAABAgADEQQSIQUGMUFRImFxgZETMlKhsQcjQsHR8HKCFDNikqKywuHxJFRzk9L/xAAZAQEBAQEBAQAAAAAAAAAAAAAAAQIDBAX/xAAjEQEBAQACAwACAgMBAAAAAAAAAQIDERIhMUFRE2EiMnEE/9oADAMBAAIRAxEAPwDImRMCEBNDIhiYEMCQQQhIBCAgQQxMAQhAloYEwIYEDFpLQpi0ASIJhkQbQFmDaNIgWgARBIjCIBEgWYBjTAMALQDGGCRCl2khSQggIQmBCEoIQgJgQxAyBCEwBDAgQCGJgSM4XViBAYBCnIxG3qamw1mjV3ktw08gfzmfKNTFWa0lpW8LvWpNqim3xD8xrO/h8UrgMpBB4Wll7SywwiCRDMwZULIgkRhEEyBZEBhGkQCICiIJEYRAYQFmCYZEEiFAZJm0zCIIYEEQ5oEIQEEQ1EgIQwJgCEIA1agRSzGwGplQxe03ruQmi8utupPKbG8m0TUb2VPgDZiOZHHyEZs3A5FGhue7UnuH5zhy8nXp6eHi790nC7J+IyYrZCgTu4ehV4ZQBz528Y99m31IsZ5vOvZOOfpSKmzxEjEVsOfu20MuWK2ZYTh43DcQZvPI5b4p0zsvfSxC1hbvHCW3B4tKq5kII+njPJNpUspPd8xO3uJtTLXFNj2agKjuYaj6H1npzp49Z6ejEQTGGDabcyzAIjSIJgJIgNHERbCAowTGWgmFLMkyRJAgEMCAsYJpGQIazAhCQGInH1clJ25hWI8QNI9ZrbXp5qNQf2G+kCq7t0s9S3G1rnqSeP1nouztnC2vG0pO4TKKrjQkjTy5T1CggAng370+li9Zay4ULpbxmvikE3awM0HNx8pzrrHKx/CV7GUbAkyy4s6zhbWqraw1J46iMmlG24g+RnL2NWyV6R5rVQ37swvOrvAhtccpWydRPZx/Hg5Pr3oiYM1diVzUw9J2Fi1NSb9bTcM7POWYJjCIJEBREBhGkRbQFEQCI0iAYCyJIRkgLEYsWsYJQYhgQBGLANRE7SNqNTS/YbT+UxwkxDEIxUAkKSLi40F+HPS8zq9S1rGfLUn7UT7Pj/1A8GM9Tx21WpWC0nfT3gLLfoCdLyvvshKeKpNRVU9rScnKABcFdQOF9bTobSo4g9kVCqkdpvxdwQnRfG3hPHqy3t78yydNSrvHVLWajkHXNrb0mxj8QVplrhQbMtyBw4iVvAbuMKtyz1SWuWYknnpry1lpr4EJRqDTtFjoLALayj5TGpPw7Z7n1S22g+JcqXZV1sqAFmFrk3JAGk471KTlhSNXMrEEvlIJBI0ZCR114Q9lUvZVgR2hcg9bX0sZaTswPcqoUHU9/wA50tkcfG36qlamXQqRrbW/Xulbo4TUsfwm1pe8bhRT00ueNuHhK5tahlUuvxdoePTztNZ1+mNY9ztZdwsVUNSrTZiyhFYA8rm2kuZlX3BwRFJqzcagVR/Cl9fMn5S1WnfH+ry8vXneizBMYRAIm3MphFsI4iKaAoiCYwiAYANJMNMwFLDWKWNWaDBGLAWMWQGsYsBYwQH/AIqJ5LovcbWZfoZ2Kqq475ycK1jY8G0P5GbDYrKCegnh5MeN6/D6fFyfyTv8kYjEpSdaY1dzYAaW6lrco3aXuG9uFpwN3m9rVq4huBJp0yegPbI89PKbu1sKWQgMy3PIi3mOkxMu11J8efY+r7N2dCDlPA89ZcNh7UWvRuoseY6So4zd5abXapm7z+Q5Qti4kJVyU2FzqBfjbjN6zLPTnnVl9t3bNSzWnNrKGFjqDqZ1t6sNlyt1/S8HdrZwxD2Y2VAGYWvm1tlPT/aXE7jny6ktq64LCinTRF4KoA7+p8zHERhEEiex84poDCMaCRASwi2EcRFsICYJhtAMBTSSNMwNZY1IlI1ZoOWMWLWMWQNEasUsYpgMENxmUqeYt6wVhOtxpxnPlx5R14eTw1/ThYLZN81Jaj0wtwrKeTEtqDpxMsFCkir26KNb3jnIPA6668SOcRgrZjfRpsYijfT5/rPH37fSklis7XWiB7iA6cBmOh6kTkbJpJTJdUC68eZ11JMsGJwaXJPatx7vISv7Yxi5SF01tp3fv5R3b6W5mfZe+OO9pWsDccZ2vs/QZKrf2lW/cATb5yh+1LG568ZYt19tDDB2cMaeme2pWx1cDnYHXwM9PHn28PLruV6LaCZmlUDKGUhlYAgjUEHUEGQidnlLYQDGEQCIC2imjWgGAlosxrxbQEPMzDzMDTSOSa6mOQzQ2FjFiVjlkDVjUiVMcsBqxiwFmvtPaKYemalU2A4Dmx5Ko5mQSsVqFlRhnpkZrHVSRmCnysfOamM2k4W1iTw04zjfZ9js6V6j+9UxRzHoXRSvlfTzlyekL3I16zy82fHXv8+3v4d949fj088xGPq0xUupGexuSNLX08JwjVzcTf8Aes9B3g2EtYmo75UUe6OZ6k9JVKGBVmAQaH6CazZ+jXlftcQYd6jBEHH5KOJnSNkpleQU39NZ0BtjDUy9CjdqpBBqAD2dhqVRr3PPlrK1t/FZadhxbTy5z15x459/Xh3ryvr43Nzt+HwqpSrD2lAaC39ZTB+H4h3HyPKeq7O2jSxCB6NRXU9DqO5hxU9xnzzePouynMpKnqpKn1EwPociCRPCF2viP+4r/wDuq/8A1N2jvPi11GIq+Zzj0YGDp7KwiyJ5jQ3+xQ972T+KWP8AhIm/hftEa/3tFSOqMQfRuPqIRemimnNwG8+Gre7UCn4X7DfPQ+RM6LGAl5JioZIGischmuschmhsoY5ZrpNXae2qOHH3ja8kGrHy5eJkHWWLxm0KVAXrVFQcrnU+A4nynnu1t9atS4oj2S9eLnz4Dy9ZV61YsSzEsTxJJJPiTIr0LaX2gqLrhqZc/G91XxCjU+dpUNq7Wq4h89ZsxAso4Ko6KomhTWwkdoF2+zdc6Yun19m47uI07+zL1sbaXtQ1N9KtO2cfED7tQDofkQRynm/2dbVp4apiHrNlQUQx6nK9rAcyc4tOzRxyYustfBuyVKQ+8RkOf2ZPBgDYjUagmdOXh/l489fY1w838e738q4bVw6utiSRzA5yg7w7SVCaOHsANKjDW5+AHoOff4a2DEbdAVr65VJJ6H8I8zYecoRF+M5cH/m3i3znVdOfnzqSYvpzKfYqqTyb66fnF7Xq56h6LoPHnOvjsBkplm94i5HToPHhK+eM6b136cJA06ceU0mFjBMKShhQW0bx1mRAzJMCSBm07exd5auFGW/tE5U2Jsv8LcR4cJxAbaxFR7mB63sfa6YqnnS4INmU8VPTw6GSUr7P8QRXdOTUyT4owsf8RkhF2UxymIE4e9e12oqqUzZm1J5hb207z+U0hu8W8gpXp0bGpzbiE/VvpKNWrFiSxJJ1JJuSe8zFRrk3iiZlpCYdFLnwioS35QNoxLm8yWMG0AqLWemx/DUUnyYGep4zCCnUp4imLMhWlUtwemdaZYd2o8p5URoZ7Bsiur4eiz+7UpornxAKN5MP8Rnbh347n9scme45W94zVFpooBIDNYWJv7gbwF/URGH3d9nZqnHSy9Tb9bTuthc+Iq1NOC2JvpZRrp+9JnF1tMzXIAsNNT0168J2599f9rnxzuqDvdVyhUPvMcxPcOF/P6SrTobbxJqVWJ627hbkJoTxu7KyVKxGgGp9BJMmAtV5nU9YQgjjp+zDtAgkEkxe0DFRokyPUgqpPdA7u52KFPFISbBldSf5c31USTS2Ns5q9UInQkt0AHE+dh5yQj08Sjb3vmruPhCqP7oP1Jl5BlF3jscTUt1X1yLeapHHBuLxbRqrY2PPUfmILrMqUY4jpEmMpnTwgGJmYEIQMLPTtzTnwSBtQA6W6gE/lPMpfNwMb9zVQ/gcNbnlcW081+clWOhiKz0KRRWLa6X4hBaw75s7bxQTCtUvwWw72Yanvte3nNXaPa4cNNePkO+c3fatkw1Glz94/X84tur7JJPigvqZAJJkiVGVP7/SLc24eUKLDdrw+sA0FtIxhFUzczYtAQ/14RNU3NhyjKj9rwBgBr6KLDr1gYWjaRjCYxJHWBadwcSRVqJbRkzXtqCpAtfp2vlJOZu1tM0K2i5lZSpA46ai3pJCPSAZ57t9SmIq35tm8mAI+s9BE882xiGfEVc/JiF7lXQD5X85qkaZYEQ7XGsD2YmVIEikusxTNj8o+qsQRIG3hiLU3/OGDAICdzdDGilikv7tT7tv5uB9QJxQYTdRxGogX/Fv7PEZG4X09ZyvtIqg1aYHKn9f+DHbexRqUsPiRxZBe3xDRvnecffPEipiLjh7OmPVc3+qZi1X1EyYYEG00hVV7CaqnTxhYptbdIPSBu01sI0nSKRpKh0lGoFzP3DjNgnpF4ddCep+kJj6yAWgZYVuZ/fhIWgd7cvDg1mc/gXTxc2v6A+skDdHEhaxU6Z1t5rqPlmkhF8E8/2+o/pFUcO1f1AMv4lK3yQCuCvEopbx1A+QHpNUjjG47/rBJ/ZkDHpBqGZVsKbiLdIGGfiJsXlCENjGiZKzAHqJAawxFgxglHewD+02dWTW9CpnA/svr9Q04VZi1ieNh8gAJ1N06n31SkTpXoun8yjOv0acxhbTppJAqBUIAJ6RhM1Me+lhzgaY1MYZKK9Yyw/ZgFQfS5kLXEUw6Sx7hbA/pdft/wBVSs9To2vZTz59w75Lep2uc3V6jkDDOijOrLmGZbgjMrahh1E12I5an98Z7HtXdkY7EB6x9nh6KimiqQrPbViT+FdQOunLnX/tO2IE9jWpIlOkFFKy6G1+wSvTj6zE5Jeo664bJb+nngTrxmDGMLdIstOjigNpIIaSQerAzzzbeIzYiqT8ZXyXsj6T0ETzva9P76p/5H/zGbqRrEEd4kzAzCVLaGYcc5lQpYNbrNi808/PpNljAcrTJ6zWzQ0qGA0/IwlMH9+cwrQNjB4k0q1KoPwVFJ8L9r5XkxJ7TW+I/Wa1VbiGToJRCZoV9XAm801KS8T32HlIMlZi0JgehiypPCBDae2bh7IXDYNfaWBb72qe9hdU8hlHkZ4vh8PmZQ5yqWAZvhUntH0vPUxv1hc608tQ0U/HYakcDk426fSceWas6j0cFzLbq9LiDmAdxZSbIn005meb/altN3rCg1wKYDcbgk8PSdGp9p1HOWNCqAoIp9pbjxHInrczz/am0XxFV6j2zMb26DkBM8fHZfbpy8ubnqVqZByiHS0MmRnnoeMm0kO8kD1FnABJNgBcnoBKBjKod2YcGYsPAm4ll3sqsKFl/GwDeFibedpUlfQC01UiMvSLzcjGG/SDrzEitautpdd3NxXq01qYhmphgCqKO3l5FidFuOVr+EqNOhndEBtnYL4Zja899oUsoA6AAczpOPLu5+PRwcc13aqibk4a2UUyerMWJ+uk1MZuzSoqcgUOdF9oeyLqxvpqfd0HP6+g0046Sn7URaiXZXeu4ORbuVAsdVCi9wQ9l4aNxAExxy6vut8tzmeoqmyd1GqYnJWJNrs4HQGy634HunH2xSVK9VEFlVyoH8On6z0LYaH+lmzZlo0hSdgbqXIUZVNhcBsw8AOs873gNsViAOHtqlvDMbTpm/5Vx1OsRqEzAN9IDNAVtZ0cjA9jY8IVRekywuJr1bj8oDqdTk0y4twgBgwkViNDw6wJe8FWtJVFtRBzXgHWS/Ca1+fMTYR4msuU35HjAzUa4B584D9RMkQAeUAbyTa2Xgva1MvAWJJ6Dl87SQPRcVh1qIUbgfl0IlDqJYkHiCR6aS/gyiY7+tqfxt/mM1UhUwYsN09YY75FDaxBHEG48RPSdzN7hVPsq2lTircmtxA6Hunm94QExvE06cfJcX099Wp2dTPM9+cZWoVS9IsaDsGYAlbPzVrcjc695HjX8LvRiKIyrULDo3at4E6yHeOu4IYrbX8PUdOE55xrNdN8mdxc90d4kNDIqgEszMALasxNu8a8ZQ9vtfFVieJqE+us0RWKHskg92hHgeUxiarMczm7Na5PEm1tfSbzjq2ue+TyzIl4PONDroLEg5c2guOBbLr3G3UdIClT3EC40PaN107rC59e6bczab8oTLea2cX04WHrztGrUlCypU3EyK3WMZop0BkDIlltwgi4jBU6wBveHe4sYJXpMXgLtbSYaG0AKWIA1JNgO88IFi3YoWRn+I2Hgv8AuT6STq4agKaKg/CLeJ5n1vMQOwDKRtqlatUH9q/96x/OXW8q28tK1UN8Sj1Gh+VpqpHFYAQbk8NBDIEIL/xIBVbfr+kjNfhMsf8AgTI9PrChRAJk6wxMM4EDCIBFYk627oXtSeEL2Y56yDWDSZ+6FVA5RRUwGX/d5A4ics3qGCJTOALXI9DaAr2kmeObCva4XTxmk1QwHFpi8R7SYzwjYzQS8RnmC0BzVJu7AcCuhYXvcDuJGh/LznLEbSexBHEEEeINxCr7UMkUlUMoYcCAR5i8kqOpONvSvYQ881vIj/YTEk1UVwQWmZJlUA0i7ySQBqMYmnqdZJJBuKJr12N7TMkoYo0guJiSBi07iaYZP4f9ckklVvBR7M+B+hlIEkkgkzJJKiTIkkhUhCZkgW3YxvQTwI9GIEkkkqP/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70" name="Picture 22" descr="http://amturing.acm.org/images/micali_055792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2361" y="2667000"/>
            <a:ext cx="1882413" cy="1950161"/>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4" descr="Image result for vector levesque toronto"/>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74" name="Picture 26" descr="http://www.cs.toronto.edu/~hector/red_129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8749" y="4504241"/>
            <a:ext cx="1888803" cy="2279358"/>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http://upload.wikimedia.org/wikipedia/commons/1/1f/%D7%99%D7%A9%D7%A8%D7%90%D7%9C_%D7%90%D7%95%D7%9E%D7%9F_201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548749" y="2322316"/>
            <a:ext cx="1338044" cy="2181924"/>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30" descr="Image result for Avi Wigderson"/>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32" descr="Image result for Avi Wigderson"/>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34" descr="Image result for Avi Wigderson"/>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84" name="Picture 36" descr="https://www.ias.edu/sites/default/files/sites/default/files/images/fa-wigderso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4461417"/>
            <a:ext cx="1649886" cy="2351088"/>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38" descr="Image result for Moshe Vardi"/>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40" descr="Image result for Moshe Vardi"/>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90" name="Picture 42" descr="http://www.computer.org/cms/Awards/images/medium/moshevardi.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1315" y="598487"/>
            <a:ext cx="1716485" cy="1866900"/>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descr="http://www.toptenz.net/wp-content/uploads/2012/05/Saul-Aaron-Kripke-449x60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78914" y="2546405"/>
            <a:ext cx="1371600" cy="1915012"/>
          </a:xfrm>
          <a:prstGeom prst="rect">
            <a:avLst/>
          </a:prstGeom>
          <a:noFill/>
          <a:extLst>
            <a:ext uri="{909E8E84-426E-40DD-AFC4-6F175D3DCCD1}">
              <a14:hiddenFill xmlns:a14="http://schemas.microsoft.com/office/drawing/2010/main">
                <a:solidFill>
                  <a:srgbClr val="FFFFFF"/>
                </a:solidFill>
              </a14:hiddenFill>
            </a:ext>
          </a:extLst>
        </p:spPr>
      </p:pic>
      <p:pic>
        <p:nvPicPr>
          <p:cNvPr id="2094" name="Picture 46" descr="http://upload.wikimedia.org/wikipedia/commons/thumb/8/8c/Ronald_Fagin,_IBM_Researcher.jpg/220px-Ronald_Fagin,_IBM_Researcher.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33626" y="577541"/>
            <a:ext cx="1438399" cy="1915686"/>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descr="http://philosophy.columbia.edu/files/philosophy/Gaifman_Haim.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78671" y="4392823"/>
            <a:ext cx="161925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50" descr="http://i1.rgstatic.net/i/profile/f2faf4f1a2803d814d_l_77d97.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2172" y="4504240"/>
            <a:ext cx="1790699" cy="2214485"/>
          </a:xfrm>
          <a:prstGeom prst="rect">
            <a:avLst/>
          </a:prstGeom>
          <a:noFill/>
          <a:extLst>
            <a:ext uri="{909E8E84-426E-40DD-AFC4-6F175D3DCCD1}">
              <a14:hiddenFill xmlns:a14="http://schemas.microsoft.com/office/drawing/2010/main">
                <a:solidFill>
                  <a:srgbClr val="FFFFFF"/>
                </a:solidFill>
              </a14:hiddenFill>
            </a:ext>
          </a:extLst>
        </p:spPr>
      </p:pic>
      <p:pic>
        <p:nvPicPr>
          <p:cNvPr id="2100" name="Picture 52" descr="http://research.microsoft.com/en-us/people/dwork/croppedcynthia00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43359" y="2666999"/>
            <a:ext cx="1858087" cy="1794417"/>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54" descr="Image result for nimrod megiddo"/>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56" descr="Image result for nimrod megiddo"/>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06" name="Picture 58" descr="http://gamenets.org/2011/img/sergiuhart.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43972" y="545015"/>
            <a:ext cx="1388909" cy="1901322"/>
          </a:xfrm>
          <a:prstGeom prst="rect">
            <a:avLst/>
          </a:prstGeom>
          <a:noFill/>
          <a:extLst>
            <a:ext uri="{909E8E84-426E-40DD-AFC4-6F175D3DCCD1}">
              <a14:hiddenFill xmlns:a14="http://schemas.microsoft.com/office/drawing/2010/main">
                <a:solidFill>
                  <a:srgbClr val="FFFFFF"/>
                </a:solidFill>
              </a14:hiddenFill>
            </a:ext>
          </a:extLst>
        </p:spPr>
      </p:pic>
      <p:pic>
        <p:nvPicPr>
          <p:cNvPr id="2108" name="Picture 60" descr="http://moses.eew.technion.ac.il/files/2012/08/moses3.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85728" y="599860"/>
            <a:ext cx="1278091" cy="1917138"/>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62" descr="Image result for Program Chair: R. Ramanujam, Institute of Mathematical Sciences, Chennai"/>
          <p:cNvSpPr>
            <a:spLocks noChangeAspect="1" noChangeArrowheads="1"/>
          </p:cNvSpPr>
          <p:nvPr/>
        </p:nvSpPr>
        <p:spPr bwMode="auto">
          <a:xfrm>
            <a:off x="24415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64" descr="Image result for Program Chair: R. Ramanujam, Institute of Mathematical Sciences, Chennai"/>
          <p:cNvSpPr>
            <a:spLocks noChangeAspect="1" noChangeArrowheads="1"/>
          </p:cNvSpPr>
          <p:nvPr/>
        </p:nvSpPr>
        <p:spPr bwMode="auto">
          <a:xfrm>
            <a:off x="25939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66" descr="Image result for Program Chair: R. Ramanujam, Institute of Mathematical Sciences, Chennai"/>
          <p:cNvSpPr>
            <a:spLocks noChangeAspect="1" noChangeArrowheads="1"/>
          </p:cNvSpPr>
          <p:nvPr/>
        </p:nvSpPr>
        <p:spPr bwMode="auto">
          <a:xfrm>
            <a:off x="27463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16" name="Picture 68" descr="http://cse.iitk.ac.in/users/sps2014/images/ramanujam.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691697" y="624970"/>
            <a:ext cx="1560935" cy="1864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7957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856488"/>
          </a:xfrm>
        </p:spPr>
        <p:txBody>
          <a:bodyPr>
            <a:normAutofit/>
          </a:bodyPr>
          <a:lstStyle/>
          <a:p>
            <a:pPr algn="ctr"/>
            <a:r>
              <a:rPr lang="en-US" b="1" dirty="0" err="1" smtClean="0"/>
              <a:t>SPy</a:t>
            </a:r>
            <a:r>
              <a:rPr lang="en-US" b="1" dirty="0" smtClean="0"/>
              <a:t> EQ Agent Improvement</a:t>
            </a:r>
            <a:endParaRPr lang="en-US" b="1" dirty="0"/>
          </a:p>
        </p:txBody>
      </p:sp>
      <p:sp>
        <p:nvSpPr>
          <p:cNvPr id="2" name="Content Placeholder 1"/>
          <p:cNvSpPr>
            <a:spLocks noGrp="1"/>
          </p:cNvSpPr>
          <p:nvPr>
            <p:ph idx="1"/>
          </p:nvPr>
        </p:nvSpPr>
        <p:spPr>
          <a:xfrm>
            <a:off x="762000" y="1752600"/>
            <a:ext cx="7467600" cy="4572000"/>
          </a:xfrm>
        </p:spPr>
        <p:txBody>
          <a:bodyPr/>
          <a:lstStyle/>
          <a:p>
            <a:pPr algn="l" rtl="0"/>
            <a:r>
              <a:rPr lang="en-US" sz="2800" dirty="0" smtClean="0"/>
              <a:t>Assumption </a:t>
            </a:r>
            <a:br>
              <a:rPr lang="en-US" sz="2800" dirty="0" smtClean="0"/>
            </a:br>
            <a:r>
              <a:rPr lang="en-US" sz="2800" dirty="0" smtClean="0"/>
              <a:t>– When a human player attempt to go to the goal, there is some probability p that he will fail</a:t>
            </a:r>
          </a:p>
          <a:p>
            <a:pPr algn="l" rtl="0"/>
            <a:r>
              <a:rPr lang="en-US" sz="2800" dirty="0" smtClean="0"/>
              <a:t>Risk-Averse Agent  </a:t>
            </a:r>
            <a:br>
              <a:rPr lang="en-US" sz="2800" dirty="0" smtClean="0"/>
            </a:br>
            <a:r>
              <a:rPr lang="en-US" sz="2800" dirty="0" smtClean="0"/>
              <a:t>– With respect  to probability  failure</a:t>
            </a:r>
            <a:endParaRPr lang="en-US" dirty="0"/>
          </a:p>
        </p:txBody>
      </p:sp>
      <p:pic>
        <p:nvPicPr>
          <p:cNvPr id="5" name="Picture 4" descr="riskProbRG.jpg"/>
          <p:cNvPicPr>
            <a:picLocks noChangeAspect="1"/>
          </p:cNvPicPr>
          <p:nvPr/>
        </p:nvPicPr>
        <p:blipFill>
          <a:blip r:embed="rId2" cstate="print"/>
          <a:stretch>
            <a:fillRect/>
          </a:stretch>
        </p:blipFill>
        <p:spPr>
          <a:xfrm>
            <a:off x="5354172" y="4648200"/>
            <a:ext cx="3494554" cy="2000250"/>
          </a:xfrm>
          <a:prstGeom prst="rect">
            <a:avLst/>
          </a:prstGeom>
        </p:spPr>
      </p:pic>
    </p:spTree>
    <p:extLst>
      <p:ext uri="{BB962C8B-B14F-4D97-AF65-F5344CB8AC3E}">
        <p14:creationId xmlns:p14="http://schemas.microsoft.com/office/powerpoint/2010/main" val="242424234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762000"/>
          </a:xfrm>
        </p:spPr>
        <p:txBody>
          <a:bodyPr>
            <a:normAutofit fontScale="90000"/>
          </a:bodyPr>
          <a:lstStyle/>
          <a:p>
            <a:pPr algn="ctr" rtl="0"/>
            <a:r>
              <a:rPr lang="en-US" b="1" dirty="0" smtClean="0"/>
              <a:t>Risk Averse Agent Results</a:t>
            </a:r>
            <a:endParaRPr lang="en-US" b="1" dirty="0"/>
          </a:p>
        </p:txBody>
      </p:sp>
      <p:graphicFrame>
        <p:nvGraphicFramePr>
          <p:cNvPr id="6" name="Chart 5"/>
          <p:cNvGraphicFramePr/>
          <p:nvPr/>
        </p:nvGraphicFramePr>
        <p:xfrm>
          <a:off x="381000" y="1890712"/>
          <a:ext cx="8077200" cy="4586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43043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Negotiation Agents Status</a:t>
            </a:r>
            <a:endParaRPr lang="en-US" b="1" dirty="0"/>
          </a:p>
        </p:txBody>
      </p:sp>
      <p:sp>
        <p:nvSpPr>
          <p:cNvPr id="3" name="Content Placeholder 2"/>
          <p:cNvSpPr>
            <a:spLocks noGrp="1"/>
          </p:cNvSpPr>
          <p:nvPr>
            <p:ph idx="1"/>
          </p:nvPr>
        </p:nvSpPr>
        <p:spPr/>
        <p:txBody>
          <a:bodyPr/>
          <a:lstStyle/>
          <a:p>
            <a:pPr algn="l" rtl="0"/>
            <a:r>
              <a:rPr lang="en-US" b="1" dirty="0" smtClean="0"/>
              <a:t>Multi-issue negotiation: </a:t>
            </a:r>
            <a:r>
              <a:rPr lang="en-US" dirty="0" smtClean="0"/>
              <a:t>general opponent modeling+ Optimization</a:t>
            </a:r>
          </a:p>
          <a:p>
            <a:pPr algn="l" rtl="0"/>
            <a:r>
              <a:rPr lang="en-US" b="1" dirty="0" smtClean="0"/>
              <a:t>Interleaving bargaining and actions in CT: </a:t>
            </a:r>
            <a:r>
              <a:rPr lang="en-US" dirty="0" smtClean="0"/>
              <a:t>sometimes EQ agents are beneficial; usually </a:t>
            </a:r>
            <a:r>
              <a:rPr lang="en-US" dirty="0"/>
              <a:t>general opponent modeling+ </a:t>
            </a:r>
            <a:r>
              <a:rPr lang="en-US" dirty="0" smtClean="0"/>
              <a:t>optimization works</a:t>
            </a:r>
            <a:endParaRPr lang="en-US" dirty="0"/>
          </a:p>
          <a:p>
            <a:pPr algn="l" rtl="0"/>
            <a:endParaRPr lang="en-US" dirty="0"/>
          </a:p>
        </p:txBody>
      </p:sp>
      <p:sp>
        <p:nvSpPr>
          <p:cNvPr id="4" name="Slide Number Placeholder 3"/>
          <p:cNvSpPr>
            <a:spLocks noGrp="1"/>
          </p:cNvSpPr>
          <p:nvPr>
            <p:ph type="sldNum" sz="quarter" idx="12"/>
          </p:nvPr>
        </p:nvSpPr>
        <p:spPr/>
        <p:txBody>
          <a:bodyPr/>
          <a:lstStyle/>
          <a:p>
            <a:fld id="{70976B79-0DD0-4D71-841F-0C38EA70C66A}" type="slidenum">
              <a:rPr lang="he-IL" smtClean="0"/>
              <a:pPr/>
              <a:t>42</a:t>
            </a:fld>
            <a:endParaRPr lang="en-US"/>
          </a:p>
        </p:txBody>
      </p:sp>
    </p:spTree>
    <p:extLst>
      <p:ext uri="{BB962C8B-B14F-4D97-AF65-F5344CB8AC3E}">
        <p14:creationId xmlns:p14="http://schemas.microsoft.com/office/powerpoint/2010/main" val="4508245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Automated Agents that Interact Proficiently with Adversaries </a:t>
            </a:r>
            <a:endParaRPr lang="en-US" b="1" dirty="0">
              <a:solidFill>
                <a:srgbClr val="0070C0"/>
              </a:solidFill>
            </a:endParaRPr>
          </a:p>
        </p:txBody>
      </p:sp>
      <p:sp>
        <p:nvSpPr>
          <p:cNvPr id="4" name="Slide Number Placeholder 3"/>
          <p:cNvSpPr>
            <a:spLocks noGrp="1"/>
          </p:cNvSpPr>
          <p:nvPr>
            <p:ph type="sldNum" sz="quarter" idx="12"/>
          </p:nvPr>
        </p:nvSpPr>
        <p:spPr/>
        <p:txBody>
          <a:bodyPr/>
          <a:lstStyle/>
          <a:p>
            <a:fld id="{70976B79-0DD0-4D71-841F-0C38EA70C66A}" type="slidenum">
              <a:rPr lang="he-IL" smtClean="0"/>
              <a:pPr/>
              <a:t>43</a:t>
            </a:fld>
            <a:endParaRPr lang="en-US"/>
          </a:p>
        </p:txBody>
      </p:sp>
      <p:pic>
        <p:nvPicPr>
          <p:cNvPr id="6" name="Picture 30" descr="Black%20Mask%20Robber"/>
          <p:cNvPicPr>
            <a:picLocks noChangeAspect="1" noChangeArrowheads="1"/>
          </p:cNvPicPr>
          <p:nvPr/>
        </p:nvPicPr>
        <p:blipFill>
          <a:blip r:embed="rId2" cstate="print"/>
          <a:srcRect l="22670" r="23691"/>
          <a:stretch>
            <a:fillRect/>
          </a:stretch>
        </p:blipFill>
        <p:spPr bwMode="auto">
          <a:xfrm>
            <a:off x="1219200" y="2590801"/>
            <a:ext cx="1828800" cy="1672044"/>
          </a:xfrm>
          <a:prstGeom prst="rect">
            <a:avLst/>
          </a:prstGeom>
          <a:noFill/>
        </p:spPr>
      </p:pic>
      <p:pic>
        <p:nvPicPr>
          <p:cNvPr id="16386" name="Picture 2" descr="Image result for ticket eva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626723"/>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Image result for T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Image result for TS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Image result for TS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96" name="Picture 12" descr="https://encrypted-tbn0.gstatic.com/images?q=tbn:ANd9GcSprAipCzsrlXwaIvb-eS6RdqfDU2QiEnJceXXzgFIKVei3FNWi5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724400"/>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5561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52400" y="381000"/>
            <a:ext cx="8156160" cy="802164"/>
          </a:xfrm>
        </p:spPr>
        <p:txBody>
          <a:bodyPr tIns="41473">
            <a:normAutofit fontScale="90000"/>
          </a:bodyPr>
          <a:lstStyle/>
          <a:p>
            <a:pPr>
              <a:lnSpc>
                <a:spcPts val="2719"/>
              </a:lnSpc>
            </a:pPr>
            <a:r>
              <a:rPr lang="en-US" b="1" dirty="0" smtClean="0">
                <a:solidFill>
                  <a:srgbClr val="0070C0"/>
                </a:solidFill>
              </a:rPr>
              <a:t>ARMOR: Deployed at LAX 2007</a:t>
            </a:r>
            <a:br>
              <a:rPr lang="en-US" b="1" dirty="0" smtClean="0">
                <a:solidFill>
                  <a:srgbClr val="0070C0"/>
                </a:solidFill>
              </a:rPr>
            </a:br>
            <a:endParaRPr lang="en-US" b="1" i="1" dirty="0" smtClean="0">
              <a:solidFill>
                <a:srgbClr val="0070C0"/>
              </a:solidFill>
            </a:endParaRPr>
          </a:p>
        </p:txBody>
      </p:sp>
      <p:sp>
        <p:nvSpPr>
          <p:cNvPr id="15363" name="Content Placeholder 2"/>
          <p:cNvSpPr>
            <a:spLocks noGrp="1"/>
          </p:cNvSpPr>
          <p:nvPr>
            <p:ph idx="1"/>
          </p:nvPr>
        </p:nvSpPr>
        <p:spPr>
          <a:xfrm>
            <a:off x="701280" y="940421"/>
            <a:ext cx="8000640" cy="2819816"/>
          </a:xfrm>
        </p:spPr>
        <p:txBody>
          <a:bodyPr lIns="82945" tIns="41473" rIns="82945" bIns="41473"/>
          <a:lstStyle/>
          <a:p>
            <a:pPr algn="l" rtl="0"/>
            <a:r>
              <a:rPr lang="en-US" sz="2500" dirty="0"/>
              <a:t>“Assistant for Randomized Monitoring Over Routes”</a:t>
            </a:r>
          </a:p>
          <a:p>
            <a:pPr lvl="1" algn="l" rtl="0" eaLnBrk="1" hangingPunct="1"/>
            <a:r>
              <a:rPr lang="en-US" sz="2500" dirty="0"/>
              <a:t>Problem 1: Schedule vehicle checkpoints</a:t>
            </a:r>
          </a:p>
          <a:p>
            <a:pPr lvl="1" algn="l" rtl="0" eaLnBrk="1" hangingPunct="1"/>
            <a:r>
              <a:rPr lang="en-US" sz="2500" dirty="0"/>
              <a:t>Problem 2: Schedule canine patrols</a:t>
            </a:r>
          </a:p>
          <a:p>
            <a:pPr algn="l" rtl="0" eaLnBrk="1" hangingPunct="1"/>
            <a:r>
              <a:rPr lang="en-US" sz="2500" dirty="0"/>
              <a:t>Randomized schedule: (i) target weights; (ii) surveillance</a:t>
            </a:r>
          </a:p>
          <a:p>
            <a:pPr lvl="1" algn="l" rtl="0" eaLnBrk="1" hangingPunct="1"/>
            <a:endParaRPr lang="en-US" sz="1100" dirty="0"/>
          </a:p>
        </p:txBody>
      </p:sp>
      <p:pic>
        <p:nvPicPr>
          <p:cNvPr id="15368" name="Picture 8" descr="AAA"/>
          <p:cNvPicPr>
            <a:picLocks noChangeAspect="1" noChangeArrowheads="1"/>
          </p:cNvPicPr>
          <p:nvPr/>
        </p:nvPicPr>
        <p:blipFill>
          <a:blip r:embed="rId3" cstate="print"/>
          <a:srcRect/>
          <a:stretch>
            <a:fillRect/>
          </a:stretch>
        </p:blipFill>
        <p:spPr bwMode="auto">
          <a:xfrm>
            <a:off x="668012" y="3745607"/>
            <a:ext cx="3813120" cy="3083364"/>
          </a:xfrm>
          <a:prstGeom prst="rect">
            <a:avLst/>
          </a:prstGeom>
          <a:noFill/>
          <a:ln w="9525">
            <a:noFill/>
            <a:miter lim="800000"/>
            <a:headEnd/>
            <a:tailEnd/>
          </a:ln>
        </p:spPr>
      </p:pic>
      <p:pic>
        <p:nvPicPr>
          <p:cNvPr id="15369" name="Picture 4" descr="Security forces work the sidewalk at LAX"/>
          <p:cNvPicPr>
            <a:picLocks noChangeAspect="1" noChangeArrowheads="1"/>
          </p:cNvPicPr>
          <p:nvPr/>
        </p:nvPicPr>
        <p:blipFill>
          <a:blip r:embed="rId4" cstate="print"/>
          <a:srcRect/>
          <a:stretch>
            <a:fillRect/>
          </a:stretch>
        </p:blipFill>
        <p:spPr bwMode="auto">
          <a:xfrm>
            <a:off x="4980579" y="3771007"/>
            <a:ext cx="3810240" cy="3153932"/>
          </a:xfrm>
          <a:prstGeom prst="rect">
            <a:avLst/>
          </a:prstGeom>
          <a:noFill/>
          <a:ln w="9525">
            <a:noFill/>
            <a:miter lim="800000"/>
            <a:headEnd/>
            <a:tailEnd/>
          </a:ln>
        </p:spPr>
      </p:pic>
      <p:sp>
        <p:nvSpPr>
          <p:cNvPr id="6" name="TextBox 5"/>
          <p:cNvSpPr txBox="1"/>
          <p:nvPr/>
        </p:nvSpPr>
        <p:spPr>
          <a:xfrm>
            <a:off x="1351891" y="3186715"/>
            <a:ext cx="3129241" cy="461598"/>
          </a:xfrm>
          <a:prstGeom prst="rect">
            <a:avLst/>
          </a:prstGeom>
          <a:noFill/>
        </p:spPr>
        <p:txBody>
          <a:bodyPr wrap="none" lIns="91370" tIns="45687" rIns="91370" bIns="45687" rtlCol="0">
            <a:spAutoFit/>
          </a:bodyPr>
          <a:lstStyle/>
          <a:p>
            <a:r>
              <a:rPr lang="en-US" sz="2400" dirty="0">
                <a:solidFill>
                  <a:srgbClr val="9F2936"/>
                </a:solidFill>
              </a:rPr>
              <a:t>ARMOR-Checkpoints</a:t>
            </a:r>
          </a:p>
        </p:txBody>
      </p:sp>
      <p:sp>
        <p:nvSpPr>
          <p:cNvPr id="7" name="TextBox 6"/>
          <p:cNvSpPr txBox="1"/>
          <p:nvPr/>
        </p:nvSpPr>
        <p:spPr>
          <a:xfrm>
            <a:off x="5983258" y="3186658"/>
            <a:ext cx="1804881" cy="461655"/>
          </a:xfrm>
          <a:prstGeom prst="rect">
            <a:avLst/>
          </a:prstGeom>
          <a:noFill/>
        </p:spPr>
        <p:txBody>
          <a:bodyPr wrap="none" lIns="91370" tIns="45687" rIns="91370" bIns="45687" rtlCol="0">
            <a:spAutoFit/>
          </a:bodyPr>
          <a:lstStyle/>
          <a:p>
            <a:r>
              <a:rPr lang="en-US" sz="2400" dirty="0">
                <a:solidFill>
                  <a:srgbClr val="9F2936"/>
                </a:solidFill>
              </a:rPr>
              <a:t>ARMOR-K9</a:t>
            </a:r>
          </a:p>
        </p:txBody>
      </p:sp>
      <p:pic>
        <p:nvPicPr>
          <p:cNvPr id="8" name="Picture 11" descr="Milind Tambe"/>
          <p:cNvPicPr>
            <a:picLocks noChangeAspect="1" noChangeArrowheads="1"/>
          </p:cNvPicPr>
          <p:nvPr/>
        </p:nvPicPr>
        <p:blipFill>
          <a:blip r:embed="rId5" cstate="print"/>
          <a:srcRect/>
          <a:stretch>
            <a:fillRect/>
          </a:stretch>
        </p:blipFill>
        <p:spPr bwMode="auto">
          <a:xfrm>
            <a:off x="7287826" y="1676399"/>
            <a:ext cx="1530425" cy="1543769"/>
          </a:xfrm>
          <a:prstGeom prst="rect">
            <a:avLst/>
          </a:prstGeom>
          <a:noFill/>
          <a:ln w="9525">
            <a:noFill/>
            <a:miter lim="800000"/>
            <a:headEnd/>
            <a:tailEnd/>
          </a:ln>
        </p:spPr>
      </p:pic>
    </p:spTree>
    <p:extLst>
      <p:ext uri="{BB962C8B-B14F-4D97-AF65-F5344CB8AC3E}">
        <p14:creationId xmlns:p14="http://schemas.microsoft.com/office/powerpoint/2010/main" val="7335432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286560" y="381000"/>
            <a:ext cx="8857440" cy="2154599"/>
          </a:xfrm>
        </p:spPr>
        <p:txBody>
          <a:bodyPr tIns="41473">
            <a:normAutofit fontScale="90000"/>
          </a:bodyPr>
          <a:lstStyle/>
          <a:p>
            <a:pPr rtl="0"/>
            <a:r>
              <a:rPr lang="en-US" sz="4800" b="1" dirty="0">
                <a:solidFill>
                  <a:srgbClr val="0070C0"/>
                </a:solidFill>
              </a:rPr>
              <a:t/>
            </a:r>
            <a:br>
              <a:rPr lang="en-US" sz="4800" b="1" dirty="0">
                <a:solidFill>
                  <a:srgbClr val="0070C0"/>
                </a:solidFill>
              </a:rPr>
            </a:br>
            <a:r>
              <a:rPr lang="en-US" sz="4400" b="1" dirty="0" err="1">
                <a:solidFill>
                  <a:srgbClr val="0070C0"/>
                </a:solidFill>
              </a:rPr>
              <a:t>Stackelberg</a:t>
            </a:r>
            <a:r>
              <a:rPr lang="en-US" sz="4400" b="1" dirty="0">
                <a:solidFill>
                  <a:srgbClr val="0070C0"/>
                </a:solidFill>
              </a:rPr>
              <a:t> security games (SSGs): defender vs adversary</a:t>
            </a:r>
            <a:br>
              <a:rPr lang="en-US" sz="4400" b="1" dirty="0">
                <a:solidFill>
                  <a:srgbClr val="0070C0"/>
                </a:solidFill>
              </a:rPr>
            </a:br>
            <a:r>
              <a:rPr lang="en-US" sz="4400" b="1" dirty="0">
                <a:solidFill>
                  <a:srgbClr val="0070C0"/>
                </a:solidFill>
              </a:rPr>
              <a:t>Defender’s optimal randomized strategy  </a:t>
            </a:r>
          </a:p>
        </p:txBody>
      </p:sp>
      <p:graphicFrame>
        <p:nvGraphicFramePr>
          <p:cNvPr id="70702" name="Group 46"/>
          <p:cNvGraphicFramePr>
            <a:graphicFrameLocks noGrp="1"/>
          </p:cNvGraphicFramePr>
          <p:nvPr>
            <p:ph sz="half" idx="4294967295"/>
          </p:nvPr>
        </p:nvGraphicFramePr>
        <p:xfrm>
          <a:off x="3880800" y="4189398"/>
          <a:ext cx="5034600" cy="2132286"/>
        </p:xfrm>
        <a:graphic>
          <a:graphicData uri="http://schemas.openxmlformats.org/drawingml/2006/table">
            <a:tbl>
              <a:tblPr firstRow="1" firstCol="1">
                <a:tableStyleId>{2A488322-F2BA-4B5B-9748-0D474271808F}</a:tableStyleId>
              </a:tblPr>
              <a:tblGrid>
                <a:gridCol w="1659644"/>
                <a:gridCol w="1696756"/>
                <a:gridCol w="1678200"/>
              </a:tblGrid>
              <a:tr h="759460">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endParaRPr kumimoji="0" lang="en-US" sz="2400" b="0" i="0" u="none" strike="noStrike" cap="none" normalizeH="0" baseline="0" dirty="0" smtClean="0">
                        <a:ln>
                          <a:noFill/>
                        </a:ln>
                        <a:solidFill>
                          <a:srgbClr val="00279F"/>
                        </a:solidFill>
                        <a:effectLst/>
                        <a:latin typeface="Times New Roman" pitchFamily="18" charset="0"/>
                        <a:cs typeface="Arial" charset="0"/>
                      </a:endParaRPr>
                    </a:p>
                  </a:txBody>
                  <a:tcPr marL="90487" marR="90487" marT="44450" marB="44450" horzOverflow="overflow">
                    <a:solidFill>
                      <a:srgbClr val="990000"/>
                    </a:solid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u="none" strike="noStrike" cap="none" normalizeH="0" baseline="0" dirty="0" smtClean="0">
                          <a:ln>
                            <a:noFill/>
                          </a:ln>
                          <a:effectLst/>
                        </a:rPr>
                        <a:t>Terminal</a:t>
                      </a:r>
                    </a:p>
                    <a:p>
                      <a:pPr marL="0" marR="0" lvl="0" indent="0" algn="l"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u="none" strike="noStrike" cap="none" normalizeH="0" baseline="0" dirty="0" smtClean="0">
                          <a:ln>
                            <a:noFill/>
                          </a:ln>
                          <a:effectLst/>
                        </a:rPr>
                        <a:t>#1</a:t>
                      </a:r>
                      <a:endParaRPr kumimoji="0" lang="en-US" sz="2000" b="1" i="0" u="none" strike="noStrike" cap="none" normalizeH="0" baseline="0" dirty="0" smtClean="0">
                        <a:ln>
                          <a:noFill/>
                        </a:ln>
                        <a:solidFill>
                          <a:srgbClr val="A50734"/>
                        </a:solidFill>
                        <a:effectLst/>
                        <a:latin typeface="Times New Roman" pitchFamily="18" charset="0"/>
                        <a:cs typeface="Arial" charset="0"/>
                      </a:endParaRPr>
                    </a:p>
                  </a:txBody>
                  <a:tcPr marL="90487" marR="90487" marT="44450" marB="44450" horzOverflow="overflow">
                    <a:solidFill>
                      <a:srgbClr val="990000"/>
                    </a:solid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u="none" strike="noStrike" cap="none" normalizeH="0" baseline="0" dirty="0" smtClean="0">
                          <a:ln>
                            <a:noFill/>
                          </a:ln>
                          <a:effectLst/>
                        </a:rPr>
                        <a:t>Terminal</a:t>
                      </a:r>
                    </a:p>
                    <a:p>
                      <a:pPr marL="0" marR="0" lvl="0" indent="0" algn="l"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u="none" strike="noStrike" cap="none" normalizeH="0" baseline="0" dirty="0" smtClean="0">
                          <a:ln>
                            <a:noFill/>
                          </a:ln>
                          <a:effectLst/>
                        </a:rPr>
                        <a:t>#2</a:t>
                      </a:r>
                      <a:endParaRPr kumimoji="0" lang="en-US" sz="2000" b="1" i="0" u="none" strike="noStrike" cap="none" normalizeH="0" baseline="0" dirty="0" smtClean="0">
                        <a:ln>
                          <a:noFill/>
                        </a:ln>
                        <a:solidFill>
                          <a:srgbClr val="A50734"/>
                        </a:solidFill>
                        <a:effectLst/>
                        <a:latin typeface="Times New Roman" pitchFamily="18" charset="0"/>
                        <a:cs typeface="Arial" charset="0"/>
                      </a:endParaRPr>
                    </a:p>
                  </a:txBody>
                  <a:tcPr marL="90487" marR="90487" marT="44450" marB="44450" horzOverflow="overflow">
                    <a:solidFill>
                      <a:srgbClr val="990000"/>
                    </a:solidFill>
                  </a:tcPr>
                </a:tc>
              </a:tr>
              <a:tr h="686413">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u="none" strike="noStrike" cap="none" normalizeH="0" baseline="0" dirty="0" smtClean="0">
                          <a:ln>
                            <a:noFill/>
                          </a:ln>
                          <a:effectLst/>
                        </a:rPr>
                        <a:t>Terminal #1</a:t>
                      </a:r>
                      <a:endParaRPr kumimoji="0" lang="en-US" sz="2000" b="1" i="0" u="none" strike="noStrike" cap="none" normalizeH="0" baseline="0" dirty="0" smtClean="0">
                        <a:ln>
                          <a:noFill/>
                        </a:ln>
                        <a:solidFill>
                          <a:srgbClr val="00279F"/>
                        </a:solidFill>
                        <a:effectLst/>
                        <a:latin typeface="Times New Roman" pitchFamily="18" charset="0"/>
                        <a:cs typeface="Arial" charset="0"/>
                      </a:endParaRPr>
                    </a:p>
                  </a:txBody>
                  <a:tcPr marL="90487" marR="90487" marT="44450" marB="44450" horzOverflow="overflow">
                    <a:solidFill>
                      <a:srgbClr val="990000"/>
                    </a:solid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800" u="none" strike="noStrike" cap="none" normalizeH="0" baseline="0" dirty="0" smtClean="0">
                          <a:ln>
                            <a:noFill/>
                          </a:ln>
                          <a:effectLst/>
                        </a:rPr>
                        <a:t>5, -3</a:t>
                      </a:r>
                      <a:endParaRPr kumimoji="0" lang="en-US" sz="2800" b="0" i="0" u="none" strike="noStrike" cap="none" normalizeH="0" baseline="0" dirty="0" smtClean="0">
                        <a:ln>
                          <a:noFill/>
                        </a:ln>
                        <a:solidFill>
                          <a:srgbClr val="00279F"/>
                        </a:solidFill>
                        <a:effectLst/>
                        <a:latin typeface="Times New Roman" pitchFamily="18" charset="0"/>
                        <a:cs typeface="Arial" charset="0"/>
                      </a:endParaRPr>
                    </a:p>
                  </a:txBody>
                  <a:tcPr marL="90487" marR="90487" marT="44450" marB="44450" horzOverflow="overflow"/>
                </a:tc>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800" u="none" strike="noStrike" cap="none" normalizeH="0" baseline="0" dirty="0" smtClean="0">
                          <a:ln>
                            <a:noFill/>
                          </a:ln>
                          <a:effectLst/>
                        </a:rPr>
                        <a:t> -1, 1</a:t>
                      </a:r>
                      <a:endParaRPr kumimoji="0" lang="en-US" sz="2800" b="0" i="0" u="none" strike="noStrike" cap="none" normalizeH="0" baseline="0" dirty="0" smtClean="0">
                        <a:ln>
                          <a:noFill/>
                        </a:ln>
                        <a:solidFill>
                          <a:srgbClr val="00279F"/>
                        </a:solidFill>
                        <a:effectLst/>
                        <a:latin typeface="Times New Roman" pitchFamily="18" charset="0"/>
                        <a:cs typeface="Arial" charset="0"/>
                      </a:endParaRPr>
                    </a:p>
                  </a:txBody>
                  <a:tcPr marL="90487" marR="90487" marT="44450" marB="44450" horzOverflow="overflow"/>
                </a:tc>
              </a:tr>
              <a:tr h="686413">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u="none" strike="noStrike" cap="none" normalizeH="0" baseline="0" dirty="0" smtClean="0">
                          <a:ln>
                            <a:noFill/>
                          </a:ln>
                          <a:effectLst/>
                        </a:rPr>
                        <a:t>Terminal #2</a:t>
                      </a:r>
                      <a:endParaRPr kumimoji="0" lang="en-US" sz="2000" b="1" i="0" u="none" strike="noStrike" cap="none" normalizeH="0" baseline="0" dirty="0" smtClean="0">
                        <a:ln>
                          <a:noFill/>
                        </a:ln>
                        <a:solidFill>
                          <a:srgbClr val="00279F"/>
                        </a:solidFill>
                        <a:effectLst/>
                        <a:latin typeface="Times New Roman" pitchFamily="18" charset="0"/>
                        <a:cs typeface="Arial" charset="0"/>
                      </a:endParaRPr>
                    </a:p>
                  </a:txBody>
                  <a:tcPr marL="90487" marR="90487" marT="44450" marB="44450" horzOverflow="overflow">
                    <a:solidFill>
                      <a:srgbClr val="990000"/>
                    </a:solid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800" u="none" strike="noStrike" cap="none" normalizeH="0" baseline="0" dirty="0" smtClean="0">
                          <a:ln>
                            <a:noFill/>
                          </a:ln>
                          <a:effectLst/>
                        </a:rPr>
                        <a:t>-5, 5</a:t>
                      </a:r>
                      <a:endParaRPr kumimoji="0" lang="en-US" sz="2800" b="0" i="0" u="none" strike="noStrike" cap="none" normalizeH="0" baseline="0" dirty="0" smtClean="0">
                        <a:ln>
                          <a:noFill/>
                        </a:ln>
                        <a:solidFill>
                          <a:srgbClr val="00279F"/>
                        </a:solidFill>
                        <a:effectLst/>
                        <a:latin typeface="Times New Roman" pitchFamily="18" charset="0"/>
                        <a:cs typeface="Arial" charset="0"/>
                      </a:endParaRPr>
                    </a:p>
                  </a:txBody>
                  <a:tcPr marL="90487" marR="90487" marT="44450" marB="44450" horzOverflow="overflow"/>
                </a:tc>
                <a:tc>
                  <a:txBody>
                    <a:bodyPr/>
                    <a:lstStyle/>
                    <a:p>
                      <a:pPr marL="0" marR="0" lvl="0" indent="0" algn="l"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800" u="none" strike="noStrike" cap="none" normalizeH="0" baseline="0" dirty="0" smtClean="0">
                          <a:ln>
                            <a:noFill/>
                          </a:ln>
                          <a:effectLst/>
                        </a:rPr>
                        <a:t>2, -1</a:t>
                      </a:r>
                      <a:endParaRPr kumimoji="0" lang="en-US" sz="2800" b="0" i="0" u="none" strike="noStrike" cap="none" normalizeH="0" baseline="0" dirty="0" smtClean="0">
                        <a:ln>
                          <a:noFill/>
                        </a:ln>
                        <a:solidFill>
                          <a:srgbClr val="00279F"/>
                        </a:solidFill>
                        <a:effectLst/>
                        <a:latin typeface="Times New Roman" pitchFamily="18" charset="0"/>
                        <a:cs typeface="Arial" charset="0"/>
                      </a:endParaRPr>
                    </a:p>
                  </a:txBody>
                  <a:tcPr marL="90487" marR="90487" marT="44450" marB="44450" horzOverflow="overflow"/>
                </a:tc>
              </a:tr>
            </a:tbl>
          </a:graphicData>
        </a:graphic>
      </p:graphicFrame>
      <p:sp>
        <p:nvSpPr>
          <p:cNvPr id="582707" name="Line 51"/>
          <p:cNvSpPr>
            <a:spLocks noChangeShapeType="1"/>
          </p:cNvSpPr>
          <p:nvPr/>
        </p:nvSpPr>
        <p:spPr bwMode="auto">
          <a:xfrm>
            <a:off x="2774883" y="5157181"/>
            <a:ext cx="838200" cy="0"/>
          </a:xfrm>
          <a:prstGeom prst="line">
            <a:avLst/>
          </a:prstGeom>
          <a:noFill/>
          <a:ln w="12700">
            <a:solidFill>
              <a:schemeClr val="tx1"/>
            </a:solidFill>
            <a:round/>
            <a:headEnd/>
            <a:tailEnd type="triangle" w="med" len="med"/>
          </a:ln>
        </p:spPr>
        <p:txBody>
          <a:bodyPr lIns="90441" tIns="44427" rIns="90441" bIns="44427"/>
          <a:lstStyle/>
          <a:p>
            <a:endParaRPr lang="en-US" dirty="0"/>
          </a:p>
        </p:txBody>
      </p:sp>
      <p:sp>
        <p:nvSpPr>
          <p:cNvPr id="582708" name="Rectangle 52"/>
          <p:cNvSpPr>
            <a:spLocks noChangeArrowheads="1"/>
          </p:cNvSpPr>
          <p:nvPr/>
        </p:nvSpPr>
        <p:spPr bwMode="auto">
          <a:xfrm>
            <a:off x="2705763" y="5226308"/>
            <a:ext cx="838200" cy="457200"/>
          </a:xfrm>
          <a:prstGeom prst="rect">
            <a:avLst/>
          </a:prstGeom>
          <a:noFill/>
          <a:ln w="12700" algn="ctr">
            <a:noFill/>
            <a:miter lim="800000"/>
            <a:headEnd/>
            <a:tailEnd/>
          </a:ln>
        </p:spPr>
        <p:txBody>
          <a:bodyPr wrap="none" lIns="90441" tIns="44427" rIns="90441" bIns="44427" anchor="ctr"/>
          <a:lstStyle/>
          <a:p>
            <a:pPr marL="342722" indent="-342722" algn="ctr"/>
            <a:r>
              <a:rPr lang="en-US" sz="2200" dirty="0">
                <a:solidFill>
                  <a:schemeClr val="accent2"/>
                </a:solidFill>
              </a:rPr>
              <a:t>Police</a:t>
            </a:r>
          </a:p>
        </p:txBody>
      </p:sp>
      <p:sp>
        <p:nvSpPr>
          <p:cNvPr id="582709" name="Line 53"/>
          <p:cNvSpPr>
            <a:spLocks noChangeShapeType="1"/>
          </p:cNvSpPr>
          <p:nvPr/>
        </p:nvSpPr>
        <p:spPr bwMode="auto">
          <a:xfrm>
            <a:off x="8235360" y="3429000"/>
            <a:ext cx="0" cy="685800"/>
          </a:xfrm>
          <a:prstGeom prst="line">
            <a:avLst/>
          </a:prstGeom>
          <a:noFill/>
          <a:ln w="12700">
            <a:solidFill>
              <a:schemeClr val="tx1"/>
            </a:solidFill>
            <a:round/>
            <a:headEnd/>
            <a:tailEnd type="triangle" w="med" len="med"/>
          </a:ln>
        </p:spPr>
        <p:txBody>
          <a:bodyPr lIns="90441" tIns="44427" rIns="90441" bIns="44427"/>
          <a:lstStyle/>
          <a:p>
            <a:endParaRPr lang="en-US" dirty="0"/>
          </a:p>
        </p:txBody>
      </p:sp>
      <p:sp>
        <p:nvSpPr>
          <p:cNvPr id="582710" name="Rectangle 54"/>
          <p:cNvSpPr>
            <a:spLocks noChangeArrowheads="1"/>
          </p:cNvSpPr>
          <p:nvPr/>
        </p:nvSpPr>
        <p:spPr bwMode="auto">
          <a:xfrm>
            <a:off x="6783840" y="3636381"/>
            <a:ext cx="1447800" cy="457200"/>
          </a:xfrm>
          <a:prstGeom prst="rect">
            <a:avLst/>
          </a:prstGeom>
          <a:noFill/>
          <a:ln w="12700" algn="ctr">
            <a:noFill/>
            <a:miter lim="800000"/>
            <a:headEnd/>
            <a:tailEnd/>
          </a:ln>
        </p:spPr>
        <p:txBody>
          <a:bodyPr wrap="none" lIns="90441" tIns="44427" rIns="90441" bIns="44427" anchor="ctr"/>
          <a:lstStyle/>
          <a:p>
            <a:pPr marL="342722" indent="-342722" algn="ctr"/>
            <a:r>
              <a:rPr lang="en-US" sz="2200" dirty="0">
                <a:solidFill>
                  <a:srgbClr val="A50021"/>
                </a:solidFill>
              </a:rPr>
              <a:t>Adversary</a:t>
            </a:r>
          </a:p>
        </p:txBody>
      </p:sp>
      <p:pic>
        <p:nvPicPr>
          <p:cNvPr id="70684" name="Picture 15" descr="badge copy"/>
          <p:cNvPicPr>
            <a:picLocks noChangeAspect="1" noChangeArrowheads="1"/>
          </p:cNvPicPr>
          <p:nvPr/>
        </p:nvPicPr>
        <p:blipFill>
          <a:blip r:embed="rId3" cstate="print"/>
          <a:srcRect/>
          <a:stretch>
            <a:fillRect/>
          </a:stretch>
        </p:blipFill>
        <p:spPr bwMode="auto">
          <a:xfrm>
            <a:off x="1185124" y="4396781"/>
            <a:ext cx="1546411" cy="1816254"/>
          </a:xfrm>
          <a:prstGeom prst="rect">
            <a:avLst/>
          </a:prstGeom>
          <a:noFill/>
          <a:ln w="9525">
            <a:noFill/>
            <a:miter lim="800000"/>
            <a:headEnd/>
            <a:tailEnd/>
          </a:ln>
        </p:spPr>
      </p:pic>
      <p:pic>
        <p:nvPicPr>
          <p:cNvPr id="70686" name="Picture 30" descr="Black%20Mask%20Robber"/>
          <p:cNvPicPr>
            <a:picLocks noChangeAspect="1" noChangeArrowheads="1"/>
          </p:cNvPicPr>
          <p:nvPr/>
        </p:nvPicPr>
        <p:blipFill>
          <a:blip r:embed="rId4" cstate="print"/>
          <a:srcRect l="22670" r="23691"/>
          <a:stretch>
            <a:fillRect/>
          </a:stretch>
        </p:blipFill>
        <p:spPr bwMode="auto">
          <a:xfrm>
            <a:off x="7553454" y="2474673"/>
            <a:ext cx="1418843" cy="1297227"/>
          </a:xfrm>
          <a:prstGeom prst="rect">
            <a:avLst/>
          </a:prstGeom>
          <a:noFill/>
        </p:spPr>
      </p:pic>
    </p:spTree>
    <p:extLst>
      <p:ext uri="{BB962C8B-B14F-4D97-AF65-F5344CB8AC3E}">
        <p14:creationId xmlns:p14="http://schemas.microsoft.com/office/powerpoint/2010/main" val="1549537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AA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610" y="3122984"/>
            <a:ext cx="1114103" cy="82934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1077" y="2720848"/>
            <a:ext cx="1191168" cy="418814"/>
          </a:xfrm>
          <a:prstGeom prst="rect">
            <a:avLst/>
          </a:prstGeom>
          <a:noFill/>
        </p:spPr>
        <p:txBody>
          <a:bodyPr wrap="none" lIns="82945" tIns="41473" rIns="82945" bIns="41473" rtlCol="0">
            <a:spAutoFit/>
          </a:bodyPr>
          <a:lstStyle/>
          <a:p>
            <a:r>
              <a:rPr lang="en-US" sz="2200" b="1" dirty="0">
                <a:solidFill>
                  <a:srgbClr val="C00000"/>
                </a:solidFill>
              </a:rPr>
              <a:t>Airports</a:t>
            </a:r>
          </a:p>
        </p:txBody>
      </p:sp>
      <p:sp>
        <p:nvSpPr>
          <p:cNvPr id="7" name="TextBox 6"/>
          <p:cNvSpPr txBox="1"/>
          <p:nvPr/>
        </p:nvSpPr>
        <p:spPr>
          <a:xfrm>
            <a:off x="1847936" y="2404453"/>
            <a:ext cx="989054" cy="418814"/>
          </a:xfrm>
          <a:prstGeom prst="rect">
            <a:avLst/>
          </a:prstGeom>
          <a:noFill/>
        </p:spPr>
        <p:txBody>
          <a:bodyPr wrap="none" lIns="82945" tIns="41473" rIns="82945" bIns="41473" rtlCol="0">
            <a:spAutoFit/>
          </a:bodyPr>
          <a:lstStyle/>
          <a:p>
            <a:r>
              <a:rPr lang="en-US" sz="2200" b="1" dirty="0">
                <a:solidFill>
                  <a:srgbClr val="C00000"/>
                </a:solidFill>
              </a:rPr>
              <a:t>Flights</a:t>
            </a:r>
          </a:p>
        </p:txBody>
      </p:sp>
      <p:pic>
        <p:nvPicPr>
          <p:cNvPr id="8" name="Picture 6" descr="http://www.pbs.org/newshour/images/terrorism/july-dec05/1208_air_bhead.jpg"/>
          <p:cNvPicPr>
            <a:picLocks noChangeAspect="1" noChangeArrowheads="1"/>
          </p:cNvPicPr>
          <p:nvPr/>
        </p:nvPicPr>
        <p:blipFill>
          <a:blip r:embed="rId4" cstate="print"/>
          <a:srcRect/>
          <a:stretch>
            <a:fillRect/>
          </a:stretch>
        </p:blipFill>
        <p:spPr bwMode="auto">
          <a:xfrm>
            <a:off x="1715041" y="2821616"/>
            <a:ext cx="1254845" cy="1105781"/>
          </a:xfrm>
          <a:prstGeom prst="rect">
            <a:avLst/>
          </a:prstGeom>
          <a:noFill/>
          <a:ln w="38100">
            <a:solidFill>
              <a:schemeClr val="tx1"/>
            </a:solidFill>
            <a:miter lim="800000"/>
            <a:headEnd/>
            <a:tailEnd/>
          </a:ln>
        </p:spPr>
      </p:pic>
      <p:grpSp>
        <p:nvGrpSpPr>
          <p:cNvPr id="28" name="Group 27"/>
          <p:cNvGrpSpPr/>
          <p:nvPr/>
        </p:nvGrpSpPr>
        <p:grpSpPr>
          <a:xfrm>
            <a:off x="3124200" y="1229766"/>
            <a:ext cx="5914966" cy="2768188"/>
            <a:chOff x="3229034" y="1224425"/>
            <a:chExt cx="5914966" cy="2768188"/>
          </a:xfrm>
        </p:grpSpPr>
        <p:sp>
          <p:nvSpPr>
            <p:cNvPr id="9" name="TextBox 8"/>
            <p:cNvSpPr txBox="1"/>
            <p:nvPr/>
          </p:nvSpPr>
          <p:spPr>
            <a:xfrm>
              <a:off x="4801007" y="1785871"/>
              <a:ext cx="802934" cy="418814"/>
            </a:xfrm>
            <a:prstGeom prst="rect">
              <a:avLst/>
            </a:prstGeom>
            <a:noFill/>
          </p:spPr>
          <p:txBody>
            <a:bodyPr wrap="none" lIns="82945" tIns="41473" rIns="82945" bIns="41473" rtlCol="0">
              <a:spAutoFit/>
            </a:bodyPr>
            <a:lstStyle/>
            <a:p>
              <a:r>
                <a:rPr lang="en-US" sz="2200" b="1" dirty="0">
                  <a:solidFill>
                    <a:srgbClr val="C00000"/>
                  </a:solidFill>
                </a:rPr>
                <a:t>Ports</a:t>
              </a:r>
            </a:p>
          </p:txBody>
        </p:sp>
        <p:pic>
          <p:nvPicPr>
            <p:cNvPr id="10" name="Picture 2" descr="http://rmparchive.com/images/hosting/600Border/NY179-600Border.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540" b="9768"/>
            <a:stretch/>
          </p:blipFill>
          <p:spPr bwMode="auto">
            <a:xfrm>
              <a:off x="4540794" y="2205956"/>
              <a:ext cx="1323360" cy="178665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304149" y="2077340"/>
              <a:ext cx="913443" cy="418814"/>
            </a:xfrm>
            <a:prstGeom prst="rect">
              <a:avLst/>
            </a:prstGeom>
            <a:noFill/>
          </p:spPr>
          <p:txBody>
            <a:bodyPr wrap="none" lIns="82945" tIns="41473" rIns="82945" bIns="41473" rtlCol="0">
              <a:spAutoFit/>
            </a:bodyPr>
            <a:lstStyle/>
            <a:p>
              <a:r>
                <a:rPr lang="en-US" sz="2200" b="1" dirty="0">
                  <a:solidFill>
                    <a:srgbClr val="C00000"/>
                  </a:solidFill>
                </a:rPr>
                <a:t>Roads</a:t>
              </a:r>
            </a:p>
          </p:txBody>
        </p:sp>
        <p:sp>
          <p:nvSpPr>
            <p:cNvPr id="12" name="TextBox 11"/>
            <p:cNvSpPr txBox="1"/>
            <p:nvPr/>
          </p:nvSpPr>
          <p:spPr>
            <a:xfrm>
              <a:off x="6284425" y="1440292"/>
              <a:ext cx="937812" cy="418814"/>
            </a:xfrm>
            <a:prstGeom prst="rect">
              <a:avLst/>
            </a:prstGeom>
            <a:noFill/>
          </p:spPr>
          <p:txBody>
            <a:bodyPr wrap="none" lIns="82945" tIns="41473" rIns="82945" bIns="41473" rtlCol="0">
              <a:spAutoFit/>
            </a:bodyPr>
            <a:lstStyle/>
            <a:p>
              <a:r>
                <a:rPr lang="en-US" sz="2200" b="1" dirty="0">
                  <a:solidFill>
                    <a:srgbClr val="C00000"/>
                  </a:solidFill>
                </a:rPr>
                <a:t>Trains</a:t>
              </a:r>
            </a:p>
          </p:txBody>
        </p:sp>
        <p:pic>
          <p:nvPicPr>
            <p:cNvPr id="13" name="Picture 4" descr="http://upload.wikimedia.org/wikipedia/commons/thumb/2/23/Long_Beach_Civic_Center_Metro_Blue_Line_Station_1.JPG/220px-Long_Beach_Civic_Center_Metro_Blue_Line_Station_1.JPG">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768" r="35849"/>
            <a:stretch/>
          </p:blipFill>
          <p:spPr bwMode="auto">
            <a:xfrm>
              <a:off x="6062131" y="1859106"/>
              <a:ext cx="1382400" cy="208496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399532" y="1224425"/>
              <a:ext cx="1744468" cy="753865"/>
            </a:xfrm>
            <a:prstGeom prst="rect">
              <a:avLst/>
            </a:prstGeom>
            <a:noFill/>
          </p:spPr>
          <p:txBody>
            <a:bodyPr wrap="none" lIns="82945" tIns="41473" rIns="82945" bIns="41473" rtlCol="0">
              <a:spAutoFit/>
            </a:bodyPr>
            <a:lstStyle/>
            <a:p>
              <a:r>
                <a:rPr lang="en-US" sz="2200" b="1" dirty="0">
                  <a:solidFill>
                    <a:srgbClr val="C00000"/>
                  </a:solidFill>
                </a:rPr>
                <a:t>Environment</a:t>
              </a:r>
            </a:p>
            <a:p>
              <a:endParaRPr lang="en-US" sz="2200" b="1" dirty="0">
                <a:solidFill>
                  <a:srgbClr val="C00000"/>
                </a:solidFill>
              </a:endParaRPr>
            </a:p>
          </p:txBody>
        </p:sp>
        <p:pic>
          <p:nvPicPr>
            <p:cNvPr id="15" name="Picture 6" descr="http://www.ces.iisc.ernet.in/energy/water/paper/urbanfloods_bangalore/Road_network_2007.jpg">
              <a:hlinkClick r:id="rId8" tooltip="Figure 7.2: Road network as on 2007"/>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0317" t="7079" r="26552" b="6840"/>
            <a:stretch/>
          </p:blipFill>
          <p:spPr bwMode="auto">
            <a:xfrm>
              <a:off x="3229034" y="2487276"/>
              <a:ext cx="1063672" cy="149197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7659204" y="1666047"/>
              <a:ext cx="1225124" cy="2263254"/>
              <a:chOff x="8361972" y="1364029"/>
              <a:chExt cx="1350614" cy="2494818"/>
            </a:xfrm>
          </p:grpSpPr>
          <p:pic>
            <p:nvPicPr>
              <p:cNvPr id="17" name="Picture 20" descr="http://t3.gstatic.com/images?q=tbn:ANd9GcT1YA7Xb2007dBZl8vb8VcGaynJoatMToC-FWgMjXF7p9qIWN8K"/>
              <p:cNvPicPr>
                <a:picLocks noChangeAspect="1" noChangeArrowheads="1"/>
              </p:cNvPicPr>
              <p:nvPr/>
            </p:nvPicPr>
            <p:blipFill rotWithShape="1">
              <a:blip r:embed="rId10">
                <a:extLst>
                  <a:ext uri="{28A0092B-C50C-407E-A947-70E740481C1C}">
                    <a14:useLocalDpi xmlns:a14="http://schemas.microsoft.com/office/drawing/2010/main" val="0"/>
                  </a:ext>
                </a:extLst>
              </a:blip>
              <a:srcRect t="7899"/>
              <a:stretch/>
            </p:blipFill>
            <p:spPr bwMode="auto">
              <a:xfrm>
                <a:off x="9010625" y="2776508"/>
                <a:ext cx="701961" cy="108233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8" name="Picture 8" descr="https://encrypted-tbn3.gstatic.com/images?q=tbn:ANd9GcR1PSVP8Vh7DYJGDuHFB4Hifw-cL6whc5zGytOIi5TGC7ooNk7CcQ"/>
              <p:cNvPicPr>
                <a:picLocks noChangeAspect="1" noChangeArrowheads="1"/>
              </p:cNvPicPr>
              <p:nvPr/>
            </p:nvPicPr>
            <p:blipFill rotWithShape="1">
              <a:blip r:embed="rId11">
                <a:extLst>
                  <a:ext uri="{28A0092B-C50C-407E-A947-70E740481C1C}">
                    <a14:useLocalDpi xmlns:a14="http://schemas.microsoft.com/office/drawing/2010/main" val="0"/>
                  </a:ext>
                </a:extLst>
              </a:blip>
              <a:srcRect l="26409" b="30144"/>
              <a:stretch/>
            </p:blipFill>
            <p:spPr bwMode="auto">
              <a:xfrm rot="5400000">
                <a:off x="8150252" y="2969304"/>
                <a:ext cx="1101263" cy="67782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9" name="Picture 8" descr="http://www.jpl.nasa.gov/images/earth/20110531/forest20110531-full.jpg">
                <a:hlinkClick r:id="rId12"/>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14617" r="52937"/>
              <a:stretch/>
            </p:blipFill>
            <p:spPr bwMode="auto">
              <a:xfrm>
                <a:off x="8361974" y="1364029"/>
                <a:ext cx="1350612" cy="141247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grpSp>
      </p:grpSp>
      <p:sp>
        <p:nvSpPr>
          <p:cNvPr id="21" name="Right Arrow 20"/>
          <p:cNvSpPr/>
          <p:nvPr/>
        </p:nvSpPr>
        <p:spPr bwMode="auto">
          <a:xfrm>
            <a:off x="328620" y="4085029"/>
            <a:ext cx="8788320" cy="823605"/>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829452" eaLnBrk="0" fontAlgn="base" hangingPunct="0">
              <a:spcBef>
                <a:spcPct val="0"/>
              </a:spcBef>
              <a:spcAft>
                <a:spcPct val="0"/>
              </a:spcAft>
            </a:pPr>
            <a:r>
              <a:rPr lang="en-US" sz="2500" dirty="0">
                <a:solidFill>
                  <a:schemeClr val="bg1"/>
                </a:solidFill>
                <a:latin typeface="Times New Roman" pitchFamily="18" charset="0"/>
              </a:rPr>
              <a:t>  2007           2009          2011          2012          2013          </a:t>
            </a:r>
            <a:r>
              <a:rPr lang="en-US" sz="2500" dirty="0" smtClean="0">
                <a:solidFill>
                  <a:schemeClr val="bg1"/>
                </a:solidFill>
                <a:latin typeface="Times New Roman" pitchFamily="18" charset="0"/>
              </a:rPr>
              <a:t>2014</a:t>
            </a:r>
            <a:endParaRPr lang="en-US" sz="2500" dirty="0">
              <a:solidFill>
                <a:schemeClr val="bg1"/>
              </a:solidFill>
              <a:latin typeface="Times New Roman" pitchFamily="18" charset="0"/>
            </a:endParaRPr>
          </a:p>
        </p:txBody>
      </p:sp>
      <p:sp>
        <p:nvSpPr>
          <p:cNvPr id="22" name="TextBox 21"/>
          <p:cNvSpPr txBox="1"/>
          <p:nvPr/>
        </p:nvSpPr>
        <p:spPr>
          <a:xfrm>
            <a:off x="1158875" y="4159250"/>
            <a:ext cx="184666" cy="369332"/>
          </a:xfrm>
          <a:prstGeom prst="rect">
            <a:avLst/>
          </a:prstGeom>
          <a:noFill/>
        </p:spPr>
        <p:txBody>
          <a:bodyPr wrap="none" rtlCol="0">
            <a:spAutoFit/>
          </a:bodyPr>
          <a:lstStyle/>
          <a:p>
            <a:endParaRPr lang="en-US" dirty="0"/>
          </a:p>
        </p:txBody>
      </p:sp>
      <p:sp>
        <p:nvSpPr>
          <p:cNvPr id="27" name="Right Arrow 26"/>
          <p:cNvSpPr/>
          <p:nvPr/>
        </p:nvSpPr>
        <p:spPr bwMode="auto">
          <a:xfrm>
            <a:off x="341925" y="4090581"/>
            <a:ext cx="2769575" cy="823605"/>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829452" eaLnBrk="0" fontAlgn="base" hangingPunct="0">
              <a:spcBef>
                <a:spcPct val="0"/>
              </a:spcBef>
              <a:spcAft>
                <a:spcPct val="0"/>
              </a:spcAft>
            </a:pPr>
            <a:r>
              <a:rPr lang="en-US" sz="2500" dirty="0">
                <a:solidFill>
                  <a:schemeClr val="bg1"/>
                </a:solidFill>
                <a:latin typeface="Times New Roman" pitchFamily="18" charset="0"/>
              </a:rPr>
              <a:t>  2007           </a:t>
            </a:r>
            <a:r>
              <a:rPr lang="en-US" sz="2500" dirty="0" smtClean="0">
                <a:solidFill>
                  <a:schemeClr val="bg1"/>
                </a:solidFill>
                <a:latin typeface="Times New Roman" pitchFamily="18" charset="0"/>
              </a:rPr>
              <a:t>2009</a:t>
            </a:r>
            <a:endParaRPr lang="en-US" sz="2500" dirty="0">
              <a:solidFill>
                <a:schemeClr val="bg1"/>
              </a:solidFill>
              <a:latin typeface="Times New Roman" pitchFamily="18" charset="0"/>
            </a:endParaRPr>
          </a:p>
        </p:txBody>
      </p:sp>
      <p:grpSp>
        <p:nvGrpSpPr>
          <p:cNvPr id="29" name="Group 28"/>
          <p:cNvGrpSpPr/>
          <p:nvPr/>
        </p:nvGrpSpPr>
        <p:grpSpPr>
          <a:xfrm>
            <a:off x="193534" y="4864077"/>
            <a:ext cx="8571667" cy="963635"/>
            <a:chOff x="193534" y="4864077"/>
            <a:chExt cx="8571667" cy="963635"/>
          </a:xfrm>
        </p:grpSpPr>
        <p:grpSp>
          <p:nvGrpSpPr>
            <p:cNvPr id="30" name="Group 29"/>
            <p:cNvGrpSpPr/>
            <p:nvPr/>
          </p:nvGrpSpPr>
          <p:grpSpPr>
            <a:xfrm>
              <a:off x="193534" y="5366047"/>
              <a:ext cx="8571667" cy="461665"/>
              <a:chOff x="193534" y="5366047"/>
              <a:chExt cx="8571667" cy="461665"/>
            </a:xfrm>
          </p:grpSpPr>
          <p:sp>
            <p:nvSpPr>
              <p:cNvPr id="37" name="TextBox 36"/>
              <p:cNvSpPr txBox="1"/>
              <p:nvPr/>
            </p:nvSpPr>
            <p:spPr>
              <a:xfrm>
                <a:off x="193534" y="5366047"/>
                <a:ext cx="1326254" cy="461665"/>
              </a:xfrm>
              <a:prstGeom prst="rect">
                <a:avLst/>
              </a:prstGeom>
              <a:noFill/>
            </p:spPr>
            <p:txBody>
              <a:bodyPr wrap="none" rtlCol="0">
                <a:spAutoFit/>
              </a:bodyPr>
              <a:lstStyle/>
              <a:p>
                <a:r>
                  <a:rPr lang="en-US" sz="2400" dirty="0" smtClean="0"/>
                  <a:t>ARMOR</a:t>
                </a:r>
                <a:endParaRPr lang="en-US" sz="2400" dirty="0"/>
              </a:p>
            </p:txBody>
          </p:sp>
          <p:sp>
            <p:nvSpPr>
              <p:cNvPr id="38" name="TextBox 37"/>
              <p:cNvSpPr txBox="1"/>
              <p:nvPr/>
            </p:nvSpPr>
            <p:spPr>
              <a:xfrm>
                <a:off x="1959411" y="5366047"/>
                <a:ext cx="766105" cy="461665"/>
              </a:xfrm>
              <a:prstGeom prst="rect">
                <a:avLst/>
              </a:prstGeom>
              <a:noFill/>
            </p:spPr>
            <p:txBody>
              <a:bodyPr wrap="none" rtlCol="0">
                <a:spAutoFit/>
              </a:bodyPr>
              <a:lstStyle/>
              <a:p>
                <a:r>
                  <a:rPr lang="en-US" sz="2400" dirty="0" smtClean="0"/>
                  <a:t>IRIS</a:t>
                </a:r>
                <a:endParaRPr lang="en-US" sz="2400" dirty="0"/>
              </a:p>
            </p:txBody>
          </p:sp>
          <p:sp>
            <p:nvSpPr>
              <p:cNvPr id="39" name="TextBox 38"/>
              <p:cNvSpPr txBox="1"/>
              <p:nvPr/>
            </p:nvSpPr>
            <p:spPr>
              <a:xfrm>
                <a:off x="4428915" y="5366047"/>
                <a:ext cx="1547118" cy="461665"/>
              </a:xfrm>
              <a:prstGeom prst="rect">
                <a:avLst/>
              </a:prstGeom>
              <a:noFill/>
            </p:spPr>
            <p:txBody>
              <a:bodyPr wrap="none" rtlCol="0">
                <a:spAutoFit/>
              </a:bodyPr>
              <a:lstStyle/>
              <a:p>
                <a:r>
                  <a:rPr lang="en-US" sz="2400" dirty="0" smtClean="0"/>
                  <a:t>PROTECT</a:t>
                </a:r>
                <a:endParaRPr lang="en-US" sz="2400" dirty="0"/>
              </a:p>
            </p:txBody>
          </p:sp>
          <p:sp>
            <p:nvSpPr>
              <p:cNvPr id="40" name="TextBox 39"/>
              <p:cNvSpPr txBox="1"/>
              <p:nvPr/>
            </p:nvSpPr>
            <p:spPr>
              <a:xfrm>
                <a:off x="6088050" y="5366047"/>
                <a:ext cx="1330563" cy="461665"/>
              </a:xfrm>
              <a:prstGeom prst="rect">
                <a:avLst/>
              </a:prstGeom>
              <a:noFill/>
            </p:spPr>
            <p:txBody>
              <a:bodyPr wrap="none" rtlCol="0">
                <a:spAutoFit/>
              </a:bodyPr>
              <a:lstStyle/>
              <a:p>
                <a:r>
                  <a:rPr lang="en-US" sz="2400" dirty="0" smtClean="0"/>
                  <a:t>TRUSTS</a:t>
                </a:r>
                <a:endParaRPr lang="en-US" sz="2400" dirty="0"/>
              </a:p>
            </p:txBody>
          </p:sp>
          <p:sp>
            <p:nvSpPr>
              <p:cNvPr id="41" name="TextBox 40"/>
              <p:cNvSpPr txBox="1"/>
              <p:nvPr/>
            </p:nvSpPr>
            <p:spPr>
              <a:xfrm>
                <a:off x="7778332" y="5366047"/>
                <a:ext cx="986869" cy="461665"/>
              </a:xfrm>
              <a:prstGeom prst="rect">
                <a:avLst/>
              </a:prstGeom>
              <a:noFill/>
            </p:spPr>
            <p:txBody>
              <a:bodyPr wrap="none" rtlCol="0">
                <a:spAutoFit/>
              </a:bodyPr>
              <a:lstStyle/>
              <a:p>
                <a:r>
                  <a:rPr lang="en-US" sz="2400" dirty="0" smtClean="0"/>
                  <a:t>PAWS</a:t>
                </a:r>
                <a:endParaRPr lang="en-US" sz="2400" dirty="0"/>
              </a:p>
            </p:txBody>
          </p:sp>
        </p:grpSp>
        <p:grpSp>
          <p:nvGrpSpPr>
            <p:cNvPr id="31" name="Group 30"/>
            <p:cNvGrpSpPr/>
            <p:nvPr/>
          </p:nvGrpSpPr>
          <p:grpSpPr>
            <a:xfrm>
              <a:off x="677808" y="4864077"/>
              <a:ext cx="7772811" cy="457413"/>
              <a:chOff x="677808" y="4864077"/>
              <a:chExt cx="7772811" cy="457413"/>
            </a:xfrm>
          </p:grpSpPr>
          <p:sp>
            <p:nvSpPr>
              <p:cNvPr id="32" name="Down Arrow 31"/>
              <p:cNvSpPr/>
              <p:nvPr/>
            </p:nvSpPr>
            <p:spPr bwMode="auto">
              <a:xfrm>
                <a:off x="677808" y="4864077"/>
                <a:ext cx="357706" cy="457413"/>
              </a:xfrm>
              <a:prstGeom prst="downArrow">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ndParaRPr>
              </a:p>
            </p:txBody>
          </p:sp>
          <p:sp>
            <p:nvSpPr>
              <p:cNvPr id="33" name="Down Arrow 32"/>
              <p:cNvSpPr/>
              <p:nvPr/>
            </p:nvSpPr>
            <p:spPr bwMode="auto">
              <a:xfrm>
                <a:off x="2163610" y="4864077"/>
                <a:ext cx="357706" cy="457413"/>
              </a:xfrm>
              <a:prstGeom prst="downArrow">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ndParaRPr>
              </a:p>
            </p:txBody>
          </p:sp>
          <p:sp>
            <p:nvSpPr>
              <p:cNvPr id="34" name="Down Arrow 33"/>
              <p:cNvSpPr/>
              <p:nvPr/>
            </p:nvSpPr>
            <p:spPr bwMode="auto">
              <a:xfrm>
                <a:off x="5023621" y="4864077"/>
                <a:ext cx="357706" cy="457413"/>
              </a:xfrm>
              <a:prstGeom prst="downArrow">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ndParaRPr>
              </a:p>
            </p:txBody>
          </p:sp>
          <p:sp>
            <p:nvSpPr>
              <p:cNvPr id="35" name="Down Arrow 34"/>
              <p:cNvSpPr/>
              <p:nvPr/>
            </p:nvSpPr>
            <p:spPr bwMode="auto">
              <a:xfrm>
                <a:off x="6574478" y="4864077"/>
                <a:ext cx="357706" cy="457413"/>
              </a:xfrm>
              <a:prstGeom prst="downArrow">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ndParaRPr>
              </a:p>
            </p:txBody>
          </p:sp>
          <p:sp>
            <p:nvSpPr>
              <p:cNvPr id="36" name="Down Arrow 35"/>
              <p:cNvSpPr/>
              <p:nvPr/>
            </p:nvSpPr>
            <p:spPr bwMode="auto">
              <a:xfrm>
                <a:off x="8092913" y="4864077"/>
                <a:ext cx="357706" cy="457413"/>
              </a:xfrm>
              <a:prstGeom prst="downArrow">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ndParaRPr>
              </a:p>
            </p:txBody>
          </p:sp>
        </p:grpSp>
      </p:grpSp>
      <p:pic>
        <p:nvPicPr>
          <p:cNvPr id="42" name="Picture 11" descr="Milind Tambe"/>
          <p:cNvPicPr>
            <a:picLocks noChangeAspect="1" noChangeArrowheads="1"/>
          </p:cNvPicPr>
          <p:nvPr/>
        </p:nvPicPr>
        <p:blipFill>
          <a:blip r:embed="rId14" cstate="print"/>
          <a:srcRect/>
          <a:stretch>
            <a:fillRect/>
          </a:stretch>
        </p:blipFill>
        <p:spPr bwMode="auto">
          <a:xfrm>
            <a:off x="521601" y="141552"/>
            <a:ext cx="1820862" cy="1836738"/>
          </a:xfrm>
          <a:prstGeom prst="rect">
            <a:avLst/>
          </a:prstGeom>
          <a:noFill/>
          <a:ln w="9525">
            <a:noFill/>
            <a:miter lim="800000"/>
            <a:headEnd/>
            <a:tailEnd/>
          </a:ln>
        </p:spPr>
      </p:pic>
    </p:spTree>
    <p:extLst>
      <p:ext uri="{BB962C8B-B14F-4D97-AF65-F5344CB8AC3E}">
        <p14:creationId xmlns:p14="http://schemas.microsoft.com/office/powerpoint/2010/main" val="9246645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bwMode="auto">
          <a:xfrm>
            <a:off x="146171" y="860303"/>
            <a:ext cx="4436883" cy="5159497"/>
          </a:xfrm>
          <a:prstGeom prst="rect">
            <a:avLst/>
          </a:prstGeom>
          <a:noFill/>
          <a:ln w="9525">
            <a:solidFill>
              <a:srgbClr val="990000"/>
            </a:solidFill>
            <a:miter lim="800000"/>
            <a:headEnd/>
            <a:tailEnd/>
          </a:ln>
          <a:effectLst/>
        </p:spPr>
        <p:txBody>
          <a:bodyPr vert="horz" wrap="square" lIns="0" tIns="0" rIns="0" bIns="0" numCol="1" anchor="t" anchorCtr="0" compatLnSpc="1">
            <a:prstTxWarp prst="textNoShape">
              <a:avLst/>
            </a:prstTxWarp>
          </a:bodyPr>
          <a:lstStyle>
            <a:lvl1pPr marL="429947" indent="-323650" algn="l" defTabSz="456915" rtl="0" eaLnBrk="1" fontAlgn="base" hangingPunct="1">
              <a:lnSpc>
                <a:spcPct val="90000"/>
              </a:lnSpc>
              <a:spcBef>
                <a:spcPct val="0"/>
              </a:spcBef>
              <a:spcAft>
                <a:spcPts val="1400"/>
              </a:spcAft>
              <a:buClr>
                <a:srgbClr val="000000"/>
              </a:buClr>
              <a:buFont typeface="StarBats" charset="0"/>
              <a:buBlip>
                <a:blip r:embed="rId3"/>
              </a:buBlip>
              <a:defRPr sz="2400">
                <a:solidFill>
                  <a:srgbClr val="000000"/>
                </a:solidFill>
                <a:latin typeface="+mn-lt"/>
                <a:ea typeface="+mn-ea"/>
                <a:cs typeface="+mn-cs"/>
              </a:defRPr>
            </a:lvl1pPr>
            <a:lvl2pPr marL="861477" indent="-285573" algn="l" defTabSz="456915" rtl="0" eaLnBrk="1" fontAlgn="base" hangingPunct="1">
              <a:lnSpc>
                <a:spcPct val="90000"/>
              </a:lnSpc>
              <a:spcBef>
                <a:spcPct val="0"/>
              </a:spcBef>
              <a:spcAft>
                <a:spcPts val="1113"/>
              </a:spcAft>
              <a:buClr>
                <a:srgbClr val="000000"/>
              </a:buClr>
              <a:buFont typeface="StarBats" charset="0"/>
              <a:buBlip>
                <a:blip r:embed="rId4"/>
              </a:buBlip>
              <a:defRPr sz="2400" i="1">
                <a:solidFill>
                  <a:srgbClr val="000000"/>
                </a:solidFill>
                <a:latin typeface="+mn-lt"/>
              </a:defRPr>
            </a:lvl2pPr>
            <a:lvl3pPr marL="1293009" indent="-215768" algn="l" defTabSz="456915" rtl="0" eaLnBrk="1" fontAlgn="base" hangingPunct="1">
              <a:lnSpc>
                <a:spcPct val="90000"/>
              </a:lnSpc>
              <a:spcBef>
                <a:spcPct val="0"/>
              </a:spcBef>
              <a:spcAft>
                <a:spcPts val="838"/>
              </a:spcAft>
              <a:buClr>
                <a:srgbClr val="000000"/>
              </a:buClr>
              <a:buFont typeface="StarBats" charset="0"/>
              <a:buBlip>
                <a:blip r:embed="rId5"/>
              </a:buBlip>
              <a:defRPr sz="2400">
                <a:solidFill>
                  <a:srgbClr val="000000"/>
                </a:solidFill>
                <a:latin typeface="+mn-lt"/>
              </a:defRPr>
            </a:lvl3pPr>
            <a:lvl4pPr marL="1724541" indent="-214179" algn="l" defTabSz="456915" rtl="0" eaLnBrk="1" fontAlgn="base" hangingPunct="1">
              <a:spcBef>
                <a:spcPct val="0"/>
              </a:spcBef>
              <a:spcAft>
                <a:spcPts val="550"/>
              </a:spcAft>
              <a:buClr>
                <a:srgbClr val="000000"/>
              </a:buClr>
              <a:buFont typeface="StarBats" charset="0"/>
              <a:buBlip>
                <a:blip r:embed="rId6"/>
              </a:buBlip>
              <a:defRPr sz="2400">
                <a:solidFill>
                  <a:srgbClr val="000000"/>
                </a:solidFill>
                <a:latin typeface="+mn-lt"/>
              </a:defRPr>
            </a:lvl4pPr>
            <a:lvl5pPr marL="2156070" indent="-215768" algn="l" defTabSz="456915" rtl="0" eaLnBrk="1" fontAlgn="base" hangingPunct="1">
              <a:spcBef>
                <a:spcPct val="0"/>
              </a:spcBef>
              <a:spcAft>
                <a:spcPts val="263"/>
              </a:spcAft>
              <a:buClr>
                <a:srgbClr val="000000"/>
              </a:buClr>
              <a:buFont typeface="StarBats" charset="0"/>
              <a:buBlip>
                <a:blip r:embed="rId6"/>
              </a:buBlip>
              <a:defRPr sz="2400">
                <a:solidFill>
                  <a:srgbClr val="000000"/>
                </a:solidFill>
                <a:latin typeface="+mn-lt"/>
              </a:defRPr>
            </a:lvl5pPr>
            <a:lvl6pPr marL="2612986" indent="-215768" algn="l" defTabSz="456915" rtl="0" eaLnBrk="1" fontAlgn="base" hangingPunct="1">
              <a:spcBef>
                <a:spcPct val="0"/>
              </a:spcBef>
              <a:spcAft>
                <a:spcPts val="263"/>
              </a:spcAft>
              <a:buClr>
                <a:srgbClr val="000000"/>
              </a:buClr>
              <a:buFont typeface="StarBats" charset="0"/>
              <a:buBlip>
                <a:blip r:embed="rId6"/>
              </a:buBlip>
              <a:defRPr sz="2400">
                <a:solidFill>
                  <a:srgbClr val="000000"/>
                </a:solidFill>
                <a:latin typeface="+mn-lt"/>
              </a:defRPr>
            </a:lvl6pPr>
            <a:lvl7pPr marL="3069902" indent="-215768" algn="l" defTabSz="456915" rtl="0" eaLnBrk="1" fontAlgn="base" hangingPunct="1">
              <a:spcBef>
                <a:spcPct val="0"/>
              </a:spcBef>
              <a:spcAft>
                <a:spcPts val="263"/>
              </a:spcAft>
              <a:buClr>
                <a:srgbClr val="000000"/>
              </a:buClr>
              <a:buFont typeface="StarBats" charset="0"/>
              <a:buBlip>
                <a:blip r:embed="rId6"/>
              </a:buBlip>
              <a:defRPr sz="2400">
                <a:solidFill>
                  <a:srgbClr val="000000"/>
                </a:solidFill>
                <a:latin typeface="+mn-lt"/>
              </a:defRPr>
            </a:lvl7pPr>
            <a:lvl8pPr marL="3526820" indent="-215768" algn="l" defTabSz="456915" rtl="0" eaLnBrk="1" fontAlgn="base" hangingPunct="1">
              <a:spcBef>
                <a:spcPct val="0"/>
              </a:spcBef>
              <a:spcAft>
                <a:spcPts val="263"/>
              </a:spcAft>
              <a:buClr>
                <a:srgbClr val="000000"/>
              </a:buClr>
              <a:buFont typeface="StarBats" charset="0"/>
              <a:buBlip>
                <a:blip r:embed="rId6"/>
              </a:buBlip>
              <a:defRPr sz="2400">
                <a:solidFill>
                  <a:srgbClr val="000000"/>
                </a:solidFill>
                <a:latin typeface="+mn-lt"/>
              </a:defRPr>
            </a:lvl8pPr>
            <a:lvl9pPr marL="3983735" indent="-215768" algn="l" defTabSz="456915" rtl="0" eaLnBrk="1" fontAlgn="base" hangingPunct="1">
              <a:spcBef>
                <a:spcPct val="0"/>
              </a:spcBef>
              <a:spcAft>
                <a:spcPts val="263"/>
              </a:spcAft>
              <a:buClr>
                <a:srgbClr val="000000"/>
              </a:buClr>
              <a:buFont typeface="StarBats" charset="0"/>
              <a:buBlip>
                <a:blip r:embed="rId6"/>
              </a:buBlip>
              <a:defRPr sz="2400">
                <a:solidFill>
                  <a:srgbClr val="000000"/>
                </a:solidFill>
                <a:latin typeface="+mn-lt"/>
              </a:defRPr>
            </a:lvl9pPr>
          </a:lstStyle>
          <a:p>
            <a:pPr lvl="0"/>
            <a:r>
              <a:rPr lang="en-US" sz="2800" b="1" dirty="0" err="1"/>
              <a:t>Stackelberg</a:t>
            </a:r>
            <a:r>
              <a:rPr lang="en-US" sz="2800" b="1" dirty="0"/>
              <a:t> </a:t>
            </a:r>
            <a:r>
              <a:rPr lang="en-US" sz="2800" b="1" dirty="0" smtClean="0"/>
              <a:t>security </a:t>
            </a:r>
            <a:r>
              <a:rPr lang="en-US" sz="2800" b="1" dirty="0"/>
              <a:t>games </a:t>
            </a:r>
            <a:endParaRPr lang="en-US" sz="2800" b="1" dirty="0" smtClean="0"/>
          </a:p>
          <a:p>
            <a:pPr lvl="1"/>
            <a:r>
              <a:rPr lang="en-US" sz="2800" dirty="0" smtClean="0"/>
              <a:t>Defender (rational)</a:t>
            </a:r>
          </a:p>
          <a:p>
            <a:pPr lvl="2"/>
            <a:r>
              <a:rPr lang="en-US" sz="2800" dirty="0" smtClean="0"/>
              <a:t> </a:t>
            </a:r>
            <a:r>
              <a:rPr lang="en-US" sz="2800" dirty="0"/>
              <a:t>Commit to a strategy first</a:t>
            </a:r>
          </a:p>
          <a:p>
            <a:pPr lvl="1"/>
            <a:r>
              <a:rPr lang="en-US" sz="2800" dirty="0" smtClean="0"/>
              <a:t>Adversary (bounded rational)</a:t>
            </a:r>
            <a:endParaRPr lang="en-US" sz="2800" dirty="0"/>
          </a:p>
          <a:p>
            <a:pPr lvl="2"/>
            <a:r>
              <a:rPr lang="en-US" sz="2800" dirty="0"/>
              <a:t> Observe defender’s strategy</a:t>
            </a:r>
          </a:p>
          <a:p>
            <a:pPr lvl="2"/>
            <a:r>
              <a:rPr lang="en-US" sz="2800" dirty="0"/>
              <a:t> Attack one of targets</a:t>
            </a:r>
          </a:p>
        </p:txBody>
      </p:sp>
      <p:sp>
        <p:nvSpPr>
          <p:cNvPr id="14" name="Content Placeholder 2"/>
          <p:cNvSpPr txBox="1">
            <a:spLocks/>
          </p:cNvSpPr>
          <p:nvPr/>
        </p:nvSpPr>
        <p:spPr bwMode="auto">
          <a:xfrm>
            <a:off x="4710240" y="1147800"/>
            <a:ext cx="4285440" cy="4493272"/>
          </a:xfrm>
          <a:prstGeom prst="rect">
            <a:avLst/>
          </a:prstGeom>
          <a:noFill/>
          <a:ln w="9525">
            <a:solidFill>
              <a:srgbClr val="990000"/>
            </a:solidFill>
            <a:miter lim="800000"/>
            <a:headEnd/>
            <a:tailEnd/>
          </a:ln>
          <a:effectLst/>
        </p:spPr>
        <p:txBody>
          <a:bodyPr vert="horz" wrap="square" lIns="0" tIns="0" rIns="0" bIns="0" numCol="1" anchor="t" anchorCtr="0" compatLnSpc="1">
            <a:prstTxWarp prst="textNoShape">
              <a:avLst/>
            </a:prstTxWarp>
          </a:bodyPr>
          <a:lstStyle>
            <a:lvl1pPr marL="429947" indent="-323650" algn="l" defTabSz="456915" rtl="0" eaLnBrk="1" fontAlgn="base" hangingPunct="1">
              <a:lnSpc>
                <a:spcPct val="90000"/>
              </a:lnSpc>
              <a:spcBef>
                <a:spcPct val="0"/>
              </a:spcBef>
              <a:spcAft>
                <a:spcPts val="1400"/>
              </a:spcAft>
              <a:buClr>
                <a:srgbClr val="000000"/>
              </a:buClr>
              <a:buFont typeface="StarBats" charset="0"/>
              <a:buBlip>
                <a:blip r:embed="rId3"/>
              </a:buBlip>
              <a:defRPr sz="2400">
                <a:solidFill>
                  <a:srgbClr val="000000"/>
                </a:solidFill>
                <a:latin typeface="+mn-lt"/>
                <a:ea typeface="+mn-ea"/>
                <a:cs typeface="+mn-cs"/>
              </a:defRPr>
            </a:lvl1pPr>
            <a:lvl2pPr marL="861477" indent="-285573" algn="l" defTabSz="456915" rtl="0" eaLnBrk="1" fontAlgn="base" hangingPunct="1">
              <a:lnSpc>
                <a:spcPct val="90000"/>
              </a:lnSpc>
              <a:spcBef>
                <a:spcPct val="0"/>
              </a:spcBef>
              <a:spcAft>
                <a:spcPts val="1113"/>
              </a:spcAft>
              <a:buClr>
                <a:srgbClr val="000000"/>
              </a:buClr>
              <a:buFont typeface="StarBats" charset="0"/>
              <a:buBlip>
                <a:blip r:embed="rId4"/>
              </a:buBlip>
              <a:defRPr sz="2400" i="1">
                <a:solidFill>
                  <a:srgbClr val="000000"/>
                </a:solidFill>
                <a:latin typeface="+mn-lt"/>
              </a:defRPr>
            </a:lvl2pPr>
            <a:lvl3pPr marL="1293009" indent="-215768" algn="l" defTabSz="456915" rtl="0" eaLnBrk="1" fontAlgn="base" hangingPunct="1">
              <a:lnSpc>
                <a:spcPct val="90000"/>
              </a:lnSpc>
              <a:spcBef>
                <a:spcPct val="0"/>
              </a:spcBef>
              <a:spcAft>
                <a:spcPts val="838"/>
              </a:spcAft>
              <a:buClr>
                <a:srgbClr val="000000"/>
              </a:buClr>
              <a:buFont typeface="StarBats" charset="0"/>
              <a:buBlip>
                <a:blip r:embed="rId5"/>
              </a:buBlip>
              <a:defRPr sz="2400">
                <a:solidFill>
                  <a:srgbClr val="000000"/>
                </a:solidFill>
                <a:latin typeface="+mn-lt"/>
              </a:defRPr>
            </a:lvl3pPr>
            <a:lvl4pPr marL="1724541" indent="-214179" algn="l" defTabSz="456915" rtl="0" eaLnBrk="1" fontAlgn="base" hangingPunct="1">
              <a:spcBef>
                <a:spcPct val="0"/>
              </a:spcBef>
              <a:spcAft>
                <a:spcPts val="550"/>
              </a:spcAft>
              <a:buClr>
                <a:srgbClr val="000000"/>
              </a:buClr>
              <a:buFont typeface="StarBats" charset="0"/>
              <a:buBlip>
                <a:blip r:embed="rId6"/>
              </a:buBlip>
              <a:defRPr sz="2400">
                <a:solidFill>
                  <a:srgbClr val="000000"/>
                </a:solidFill>
                <a:latin typeface="+mn-lt"/>
              </a:defRPr>
            </a:lvl4pPr>
            <a:lvl5pPr marL="2156070" indent="-215768" algn="l" defTabSz="456915" rtl="0" eaLnBrk="1" fontAlgn="base" hangingPunct="1">
              <a:spcBef>
                <a:spcPct val="0"/>
              </a:spcBef>
              <a:spcAft>
                <a:spcPts val="263"/>
              </a:spcAft>
              <a:buClr>
                <a:srgbClr val="000000"/>
              </a:buClr>
              <a:buFont typeface="StarBats" charset="0"/>
              <a:buBlip>
                <a:blip r:embed="rId6"/>
              </a:buBlip>
              <a:defRPr sz="2400">
                <a:solidFill>
                  <a:srgbClr val="000000"/>
                </a:solidFill>
                <a:latin typeface="+mn-lt"/>
              </a:defRPr>
            </a:lvl5pPr>
            <a:lvl6pPr marL="2612986" indent="-215768" algn="l" defTabSz="456915" rtl="0" eaLnBrk="1" fontAlgn="base" hangingPunct="1">
              <a:spcBef>
                <a:spcPct val="0"/>
              </a:spcBef>
              <a:spcAft>
                <a:spcPts val="263"/>
              </a:spcAft>
              <a:buClr>
                <a:srgbClr val="000000"/>
              </a:buClr>
              <a:buFont typeface="StarBats" charset="0"/>
              <a:buBlip>
                <a:blip r:embed="rId6"/>
              </a:buBlip>
              <a:defRPr sz="2400">
                <a:solidFill>
                  <a:srgbClr val="000000"/>
                </a:solidFill>
                <a:latin typeface="+mn-lt"/>
              </a:defRPr>
            </a:lvl6pPr>
            <a:lvl7pPr marL="3069902" indent="-215768" algn="l" defTabSz="456915" rtl="0" eaLnBrk="1" fontAlgn="base" hangingPunct="1">
              <a:spcBef>
                <a:spcPct val="0"/>
              </a:spcBef>
              <a:spcAft>
                <a:spcPts val="263"/>
              </a:spcAft>
              <a:buClr>
                <a:srgbClr val="000000"/>
              </a:buClr>
              <a:buFont typeface="StarBats" charset="0"/>
              <a:buBlip>
                <a:blip r:embed="rId6"/>
              </a:buBlip>
              <a:defRPr sz="2400">
                <a:solidFill>
                  <a:srgbClr val="000000"/>
                </a:solidFill>
                <a:latin typeface="+mn-lt"/>
              </a:defRPr>
            </a:lvl7pPr>
            <a:lvl8pPr marL="3526820" indent="-215768" algn="l" defTabSz="456915" rtl="0" eaLnBrk="1" fontAlgn="base" hangingPunct="1">
              <a:spcBef>
                <a:spcPct val="0"/>
              </a:spcBef>
              <a:spcAft>
                <a:spcPts val="263"/>
              </a:spcAft>
              <a:buClr>
                <a:srgbClr val="000000"/>
              </a:buClr>
              <a:buFont typeface="StarBats" charset="0"/>
              <a:buBlip>
                <a:blip r:embed="rId6"/>
              </a:buBlip>
              <a:defRPr sz="2400">
                <a:solidFill>
                  <a:srgbClr val="000000"/>
                </a:solidFill>
                <a:latin typeface="+mn-lt"/>
              </a:defRPr>
            </a:lvl8pPr>
            <a:lvl9pPr marL="3983735" indent="-215768" algn="l" defTabSz="456915" rtl="0" eaLnBrk="1" fontAlgn="base" hangingPunct="1">
              <a:spcBef>
                <a:spcPct val="0"/>
              </a:spcBef>
              <a:spcAft>
                <a:spcPts val="263"/>
              </a:spcAft>
              <a:buClr>
                <a:srgbClr val="000000"/>
              </a:buClr>
              <a:buFont typeface="StarBats" charset="0"/>
              <a:buBlip>
                <a:blip r:embed="rId6"/>
              </a:buBlip>
              <a:defRPr sz="2400">
                <a:solidFill>
                  <a:srgbClr val="000000"/>
                </a:solidFill>
                <a:latin typeface="+mn-lt"/>
              </a:defRPr>
            </a:lvl9pPr>
          </a:lstStyle>
          <a:p>
            <a:pPr marL="96422" indent="0">
              <a:buNone/>
            </a:pPr>
            <a:endParaRPr lang="en-US" dirty="0"/>
          </a:p>
        </p:txBody>
      </p:sp>
      <p:sp>
        <p:nvSpPr>
          <p:cNvPr id="2" name="Title 1"/>
          <p:cNvSpPr>
            <a:spLocks noGrp="1"/>
          </p:cNvSpPr>
          <p:nvPr>
            <p:ph type="title"/>
          </p:nvPr>
        </p:nvSpPr>
        <p:spPr>
          <a:xfrm>
            <a:off x="1066800" y="-18585"/>
            <a:ext cx="9144000" cy="760400"/>
          </a:xfrm>
        </p:spPr>
        <p:txBody>
          <a:bodyPr tIns="41473">
            <a:normAutofit fontScale="90000"/>
          </a:bodyPr>
          <a:lstStyle/>
          <a:p>
            <a:r>
              <a:rPr lang="en-US" b="1" dirty="0" smtClean="0">
                <a:solidFill>
                  <a:srgbClr val="0070C0"/>
                </a:solidFill>
              </a:rPr>
              <a:t>LAX Based Game</a:t>
            </a:r>
            <a:endParaRPr lang="en-US" b="1" dirty="0">
              <a:solidFill>
                <a:srgbClr val="0070C0"/>
              </a:solidFill>
            </a:endParaRPr>
          </a:p>
        </p:txBody>
      </p:sp>
      <p:pic>
        <p:nvPicPr>
          <p:cNvPr id="10" name="Picture 9"/>
          <p:cNvPicPr>
            <a:picLocks noChangeAspect="1"/>
          </p:cNvPicPr>
          <p:nvPr/>
        </p:nvPicPr>
        <p:blipFill>
          <a:blip r:embed="rId7"/>
          <a:stretch>
            <a:fillRect/>
          </a:stretch>
        </p:blipFill>
        <p:spPr>
          <a:xfrm>
            <a:off x="4779360" y="1286055"/>
            <a:ext cx="4147200" cy="4009381"/>
          </a:xfrm>
          <a:prstGeom prst="rect">
            <a:avLst/>
          </a:prstGeom>
        </p:spPr>
      </p:pic>
      <p:sp>
        <p:nvSpPr>
          <p:cNvPr id="11" name="TextBox 10"/>
          <p:cNvSpPr txBox="1"/>
          <p:nvPr/>
        </p:nvSpPr>
        <p:spPr>
          <a:xfrm>
            <a:off x="6023520" y="5226308"/>
            <a:ext cx="1757689" cy="360755"/>
          </a:xfrm>
          <a:prstGeom prst="rect">
            <a:avLst/>
          </a:prstGeom>
          <a:noFill/>
        </p:spPr>
        <p:txBody>
          <a:bodyPr wrap="none" lIns="82945" tIns="41473" rIns="82945" bIns="41473" rtlCol="0">
            <a:spAutoFit/>
          </a:bodyPr>
          <a:lstStyle/>
          <a:p>
            <a:r>
              <a:rPr lang="en-US" dirty="0"/>
              <a:t>Game Interface</a:t>
            </a:r>
          </a:p>
        </p:txBody>
      </p:sp>
      <p:sp>
        <p:nvSpPr>
          <p:cNvPr id="3" name="AutoShape 2" descr="Image result for 8200 isra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076416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Agents-Human Interaction Status</a:t>
            </a:r>
            <a:endParaRPr lang="en-US" b="1" dirty="0"/>
          </a:p>
        </p:txBody>
      </p:sp>
      <p:sp>
        <p:nvSpPr>
          <p:cNvPr id="3" name="Content Placeholder 2"/>
          <p:cNvSpPr>
            <a:spLocks noGrp="1"/>
          </p:cNvSpPr>
          <p:nvPr>
            <p:ph idx="1"/>
          </p:nvPr>
        </p:nvSpPr>
        <p:spPr/>
        <p:txBody>
          <a:bodyPr/>
          <a:lstStyle/>
          <a:p>
            <a:pPr algn="l" rtl="0"/>
            <a:r>
              <a:rPr lang="en-US" b="1" dirty="0" smtClean="0"/>
              <a:t>Multi-issue negotiation: </a:t>
            </a:r>
            <a:r>
              <a:rPr lang="en-US" dirty="0" smtClean="0"/>
              <a:t>general opponent modeling+ Optimization</a:t>
            </a:r>
          </a:p>
          <a:p>
            <a:pPr algn="l" rtl="0"/>
            <a:r>
              <a:rPr lang="en-US" b="1" dirty="0" smtClean="0"/>
              <a:t>Interleaving bargaining and actions in CT: </a:t>
            </a:r>
            <a:r>
              <a:rPr lang="en-US" dirty="0" smtClean="0"/>
              <a:t>sometimes EQ agents are beneficial; usually </a:t>
            </a:r>
            <a:r>
              <a:rPr lang="en-US" dirty="0"/>
              <a:t>general opponent modeling+ </a:t>
            </a:r>
            <a:r>
              <a:rPr lang="en-US" dirty="0" smtClean="0"/>
              <a:t>optimization works</a:t>
            </a:r>
          </a:p>
          <a:p>
            <a:pPr algn="l" rtl="0"/>
            <a:r>
              <a:rPr lang="en-US" b="1" dirty="0" smtClean="0"/>
              <a:t>Security games:  </a:t>
            </a:r>
            <a:r>
              <a:rPr lang="en-US" dirty="0" smtClean="0"/>
              <a:t>successful deployment of </a:t>
            </a:r>
            <a:r>
              <a:rPr lang="en-US" dirty="0" err="1" smtClean="0"/>
              <a:t>Stackelberg</a:t>
            </a:r>
            <a:r>
              <a:rPr lang="en-US" dirty="0" smtClean="0"/>
              <a:t> EQ agents in the field</a:t>
            </a:r>
            <a:endParaRPr lang="en-US" dirty="0"/>
          </a:p>
          <a:p>
            <a:pPr algn="l" rtl="0"/>
            <a:endParaRPr lang="en-US" dirty="0"/>
          </a:p>
        </p:txBody>
      </p:sp>
      <p:sp>
        <p:nvSpPr>
          <p:cNvPr id="4" name="Slide Number Placeholder 3"/>
          <p:cNvSpPr>
            <a:spLocks noGrp="1"/>
          </p:cNvSpPr>
          <p:nvPr>
            <p:ph type="sldNum" sz="quarter" idx="12"/>
          </p:nvPr>
        </p:nvSpPr>
        <p:spPr/>
        <p:txBody>
          <a:bodyPr/>
          <a:lstStyle/>
          <a:p>
            <a:fld id="{70976B79-0DD0-4D71-841F-0C38EA70C66A}" type="slidenum">
              <a:rPr lang="he-IL" smtClean="0"/>
              <a:pPr/>
              <a:t>48</a:t>
            </a:fld>
            <a:endParaRPr lang="en-US"/>
          </a:p>
        </p:txBody>
      </p:sp>
    </p:spTree>
    <p:extLst>
      <p:ext uri="{BB962C8B-B14F-4D97-AF65-F5344CB8AC3E}">
        <p14:creationId xmlns:p14="http://schemas.microsoft.com/office/powerpoint/2010/main" val="15015925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ענן 3"/>
          <p:cNvSpPr/>
          <p:nvPr/>
        </p:nvSpPr>
        <p:spPr>
          <a:xfrm>
            <a:off x="467544" y="1907653"/>
            <a:ext cx="3240360" cy="1656184"/>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400" dirty="0" smtClean="0">
                <a:solidFill>
                  <a:schemeClr val="tx1"/>
                </a:solidFill>
              </a:rPr>
              <a:t>Past deliberations accumulative data</a:t>
            </a:r>
            <a:endParaRPr lang="he-IL" sz="2400" dirty="0">
              <a:solidFill>
                <a:schemeClr val="tx1"/>
              </a:solidFill>
            </a:endParaRPr>
          </a:p>
        </p:txBody>
      </p:sp>
      <p:sp>
        <p:nvSpPr>
          <p:cNvPr id="10" name="משולש שווה שוקיים 9"/>
          <p:cNvSpPr/>
          <p:nvPr/>
        </p:nvSpPr>
        <p:spPr>
          <a:xfrm>
            <a:off x="611560" y="4293096"/>
            <a:ext cx="1728192" cy="1152128"/>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dirty="0" smtClean="0">
                <a:solidFill>
                  <a:schemeClr val="tx1"/>
                </a:solidFill>
              </a:rPr>
              <a:t>Agent</a:t>
            </a:r>
            <a:endParaRPr lang="he-IL" sz="2000" dirty="0">
              <a:solidFill>
                <a:schemeClr val="tx1"/>
              </a:solidFill>
            </a:endParaRPr>
          </a:p>
        </p:txBody>
      </p:sp>
      <p:sp>
        <p:nvSpPr>
          <p:cNvPr id="11" name="פיצוץ 2 10"/>
          <p:cNvSpPr/>
          <p:nvPr/>
        </p:nvSpPr>
        <p:spPr>
          <a:xfrm>
            <a:off x="4644008" y="2339701"/>
            <a:ext cx="4347592" cy="2241427"/>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solidFill>
                  <a:schemeClr val="tx1"/>
                </a:solidFill>
              </a:rPr>
              <a:t>Current deliberation</a:t>
            </a:r>
            <a:endParaRPr lang="he-IL" sz="2400" dirty="0">
              <a:solidFill>
                <a:schemeClr val="tx1"/>
              </a:solidFill>
            </a:endParaRPr>
          </a:p>
        </p:txBody>
      </p:sp>
      <p:sp>
        <p:nvSpPr>
          <p:cNvPr id="12" name="חץ שמאלה 11"/>
          <p:cNvSpPr/>
          <p:nvPr/>
        </p:nvSpPr>
        <p:spPr>
          <a:xfrm>
            <a:off x="3779912" y="2483717"/>
            <a:ext cx="1440160" cy="57606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Update</a:t>
            </a:r>
            <a:endParaRPr lang="he-IL" dirty="0"/>
          </a:p>
        </p:txBody>
      </p:sp>
      <p:pic>
        <p:nvPicPr>
          <p:cNvPr id="3081" name="Picture 9" descr="http://tx.english-ch.com/teacher/trina/talking.jpg"/>
          <p:cNvPicPr>
            <a:picLocks noChangeAspect="1" noChangeArrowheads="1"/>
          </p:cNvPicPr>
          <p:nvPr/>
        </p:nvPicPr>
        <p:blipFill>
          <a:blip r:embed="rId3" cstate="print">
            <a:clrChange>
              <a:clrFrom>
                <a:srgbClr val="FEFEFE"/>
              </a:clrFrom>
              <a:clrTo>
                <a:srgbClr val="FEFEFE">
                  <a:alpha val="0"/>
                </a:srgbClr>
              </a:clrTo>
            </a:clrChange>
          </a:blip>
          <a:srcRect l="53132"/>
          <a:stretch>
            <a:fillRect/>
          </a:stretch>
        </p:blipFill>
        <p:spPr bwMode="auto">
          <a:xfrm>
            <a:off x="7452320" y="1867427"/>
            <a:ext cx="1152128" cy="1273541"/>
          </a:xfrm>
          <a:prstGeom prst="rect">
            <a:avLst/>
          </a:prstGeom>
          <a:noFill/>
        </p:spPr>
      </p:pic>
      <p:pic>
        <p:nvPicPr>
          <p:cNvPr id="19" name="Picture 9" descr="http://tx.english-ch.com/teacher/trina/talking.jpg"/>
          <p:cNvPicPr>
            <a:picLocks noChangeAspect="1" noChangeArrowheads="1"/>
          </p:cNvPicPr>
          <p:nvPr/>
        </p:nvPicPr>
        <p:blipFill>
          <a:blip r:embed="rId3" cstate="print">
            <a:clrChange>
              <a:clrFrom>
                <a:srgbClr val="FEFEFE"/>
              </a:clrFrom>
              <a:clrTo>
                <a:srgbClr val="FEFEFE">
                  <a:alpha val="0"/>
                </a:srgbClr>
              </a:clrTo>
            </a:clrChange>
          </a:blip>
          <a:srcRect r="45350"/>
          <a:stretch>
            <a:fillRect/>
          </a:stretch>
        </p:blipFill>
        <p:spPr bwMode="auto">
          <a:xfrm>
            <a:off x="4355976" y="4221088"/>
            <a:ext cx="1300985" cy="1233315"/>
          </a:xfrm>
          <a:prstGeom prst="rect">
            <a:avLst/>
          </a:prstGeom>
          <a:noFill/>
        </p:spPr>
      </p:pic>
      <p:cxnSp>
        <p:nvCxnSpPr>
          <p:cNvPr id="21" name="מחבר חץ ישר 20"/>
          <p:cNvCxnSpPr>
            <a:stCxn id="10" idx="5"/>
            <a:endCxn id="11" idx="1"/>
          </p:cNvCxnSpPr>
          <p:nvPr/>
        </p:nvCxnSpPr>
        <p:spPr>
          <a:xfrm flipV="1">
            <a:off x="1907704" y="3675944"/>
            <a:ext cx="2736304" cy="1193216"/>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a:stCxn id="10" idx="0"/>
            <a:endCxn id="4" idx="1"/>
          </p:cNvCxnSpPr>
          <p:nvPr/>
        </p:nvCxnSpPr>
        <p:spPr>
          <a:xfrm flipV="1">
            <a:off x="1475656" y="3562073"/>
            <a:ext cx="612068" cy="731023"/>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מחבר חץ ישר 24"/>
          <p:cNvCxnSpPr>
            <a:stCxn id="10" idx="4"/>
            <a:endCxn id="19" idx="2"/>
          </p:cNvCxnSpPr>
          <p:nvPr/>
        </p:nvCxnSpPr>
        <p:spPr>
          <a:xfrm>
            <a:off x="2339752" y="5445224"/>
            <a:ext cx="2666717" cy="9179"/>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חץ ימינה 25"/>
          <p:cNvSpPr/>
          <p:nvPr/>
        </p:nvSpPr>
        <p:spPr>
          <a:xfrm>
            <a:off x="2339752" y="4581128"/>
            <a:ext cx="2160240" cy="93610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Offer arguments</a:t>
            </a:r>
            <a:endParaRPr lang="he-IL" dirty="0"/>
          </a:p>
        </p:txBody>
      </p:sp>
      <p:cxnSp>
        <p:nvCxnSpPr>
          <p:cNvPr id="40" name="מחבר חץ ישר 39"/>
          <p:cNvCxnSpPr/>
          <p:nvPr/>
        </p:nvCxnSpPr>
        <p:spPr>
          <a:xfrm flipH="1">
            <a:off x="4788024" y="6007224"/>
            <a:ext cx="86409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403648" y="5791200"/>
            <a:ext cx="3312368" cy="369332"/>
          </a:xfrm>
          <a:prstGeom prst="rect">
            <a:avLst/>
          </a:prstGeom>
          <a:noFill/>
        </p:spPr>
        <p:txBody>
          <a:bodyPr wrap="square" rtlCol="1">
            <a:spAutoFit/>
          </a:bodyPr>
          <a:lstStyle/>
          <a:p>
            <a:r>
              <a:rPr lang="he-IL" dirty="0" smtClean="0"/>
              <a:t>= </a:t>
            </a:r>
            <a:r>
              <a:rPr lang="en-US" dirty="0" smtClean="0"/>
              <a:t>Obtains information</a:t>
            </a:r>
            <a:endParaRPr lang="he-IL" dirty="0"/>
          </a:p>
        </p:txBody>
      </p:sp>
      <p:sp>
        <p:nvSpPr>
          <p:cNvPr id="17" name="TextBox 16"/>
          <p:cNvSpPr txBox="1"/>
          <p:nvPr/>
        </p:nvSpPr>
        <p:spPr>
          <a:xfrm>
            <a:off x="3981837" y="2075418"/>
            <a:ext cx="5287025" cy="954107"/>
          </a:xfrm>
          <a:prstGeom prst="rect">
            <a:avLst/>
          </a:prstGeom>
          <a:solidFill>
            <a:schemeClr val="accent1"/>
          </a:solidFill>
        </p:spPr>
        <p:txBody>
          <a:bodyPr wrap="none" rtlCol="0">
            <a:spAutoFit/>
          </a:bodyPr>
          <a:lstStyle/>
          <a:p>
            <a:r>
              <a:rPr lang="en-US" sz="2800" dirty="0">
                <a:solidFill>
                  <a:schemeClr val="bg1"/>
                </a:solidFill>
              </a:rPr>
              <a:t>Should performance enhancing </a:t>
            </a:r>
            <a:endParaRPr lang="en-US" sz="2800" dirty="0" smtClean="0">
              <a:solidFill>
                <a:schemeClr val="bg1"/>
              </a:solidFill>
            </a:endParaRPr>
          </a:p>
          <a:p>
            <a:r>
              <a:rPr lang="en-US" sz="2800" dirty="0" smtClean="0">
                <a:solidFill>
                  <a:schemeClr val="bg1"/>
                </a:solidFill>
              </a:rPr>
              <a:t>drugs </a:t>
            </a:r>
            <a:r>
              <a:rPr lang="en-US" sz="2800" dirty="0">
                <a:solidFill>
                  <a:schemeClr val="bg1"/>
                </a:solidFill>
              </a:rPr>
              <a:t>be </a:t>
            </a:r>
            <a:r>
              <a:rPr lang="en-US" sz="2800" dirty="0" smtClean="0">
                <a:solidFill>
                  <a:schemeClr val="bg1"/>
                </a:solidFill>
              </a:rPr>
              <a:t>allowed?</a:t>
            </a:r>
            <a:endParaRPr lang="en-US" sz="2800" dirty="0">
              <a:solidFill>
                <a:schemeClr val="bg1"/>
              </a:solidFill>
            </a:endParaRPr>
          </a:p>
        </p:txBody>
      </p:sp>
      <p:sp>
        <p:nvSpPr>
          <p:cNvPr id="20" name="TextBox 19"/>
          <p:cNvSpPr txBox="1"/>
          <p:nvPr/>
        </p:nvSpPr>
        <p:spPr>
          <a:xfrm>
            <a:off x="4892341" y="3111050"/>
            <a:ext cx="3466013" cy="523220"/>
          </a:xfrm>
          <a:prstGeom prst="rect">
            <a:avLst/>
          </a:prstGeom>
          <a:solidFill>
            <a:schemeClr val="accent1"/>
          </a:solidFill>
        </p:spPr>
        <p:txBody>
          <a:bodyPr wrap="none" rtlCol="0">
            <a:spAutoFit/>
          </a:bodyPr>
          <a:lstStyle/>
          <a:p>
            <a:r>
              <a:rPr lang="en-US" sz="2800" dirty="0" smtClean="0">
                <a:solidFill>
                  <a:schemeClr val="bg1"/>
                </a:solidFill>
              </a:rPr>
              <a:t>Capital punishment?</a:t>
            </a:r>
            <a:endParaRPr lang="en-US" sz="2800" dirty="0">
              <a:solidFill>
                <a:schemeClr val="bg1"/>
              </a:solidFill>
            </a:endParaRPr>
          </a:p>
        </p:txBody>
      </p:sp>
      <p:sp>
        <p:nvSpPr>
          <p:cNvPr id="24" name="Title 1"/>
          <p:cNvSpPr txBox="1">
            <a:spLocks/>
          </p:cNvSpPr>
          <p:nvPr/>
        </p:nvSpPr>
        <p:spPr>
          <a:xfrm>
            <a:off x="303931" y="1932697"/>
            <a:ext cx="8229600" cy="1143000"/>
          </a:xfrm>
          <a:prstGeom prst="rect">
            <a:avLst/>
          </a:prstGeom>
        </p:spPr>
        <p:txBody>
          <a:bodyPr vert="horz" lIns="0" rIns="0" bIns="0" anchor="b">
            <a:noAutofit/>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pPr>
            <a:r>
              <a:rPr lang="en-US" sz="3200" b="1" dirty="0">
                <a:solidFill>
                  <a:srgbClr val="0070C0"/>
                </a:solidFill>
              </a:rPr>
              <a:t>Providing Arguments in Discussions Based on the </a:t>
            </a:r>
            <a:r>
              <a:rPr lang="en-US" sz="3200" b="1" dirty="0" smtClean="0">
                <a:solidFill>
                  <a:srgbClr val="0070C0"/>
                </a:solidFill>
              </a:rPr>
              <a:t>Prediction </a:t>
            </a:r>
            <a:r>
              <a:rPr lang="en-US" sz="3200" b="1" dirty="0">
                <a:solidFill>
                  <a:srgbClr val="0070C0"/>
                </a:solidFill>
              </a:rPr>
              <a:t>of </a:t>
            </a:r>
            <a:r>
              <a:rPr lang="en-US" sz="3200" b="1" dirty="0" smtClean="0">
                <a:solidFill>
                  <a:srgbClr val="0070C0"/>
                </a:solidFill>
              </a:rPr>
              <a:t>Human Argumentative </a:t>
            </a:r>
            <a:r>
              <a:rPr lang="en-US" sz="3200" b="1" dirty="0">
                <a:solidFill>
                  <a:srgbClr val="0070C0"/>
                </a:solidFill>
              </a:rPr>
              <a:t>Behavior</a:t>
            </a:r>
            <a:br>
              <a:rPr lang="en-US" sz="3200" b="1" dirty="0">
                <a:solidFill>
                  <a:srgbClr val="0070C0"/>
                </a:solidFill>
              </a:rPr>
            </a:br>
            <a:r>
              <a:rPr lang="en-US" sz="3200" b="1" dirty="0">
                <a:solidFill>
                  <a:srgbClr val="0070C0"/>
                </a:solidFill>
              </a:rPr>
              <a:t/>
            </a:r>
            <a:br>
              <a:rPr lang="en-US" sz="3200" b="1" dirty="0">
                <a:solidFill>
                  <a:srgbClr val="0070C0"/>
                </a:solidFill>
              </a:rPr>
            </a:br>
            <a:endParaRPr lang="en-US" sz="3200" b="1" dirty="0">
              <a:solidFill>
                <a:srgbClr val="0070C0"/>
              </a:solidFill>
            </a:endParaRPr>
          </a:p>
        </p:txBody>
      </p:sp>
      <p:sp>
        <p:nvSpPr>
          <p:cNvPr id="5" name="Slide Number Placeholder 4"/>
          <p:cNvSpPr>
            <a:spLocks noGrp="1"/>
          </p:cNvSpPr>
          <p:nvPr>
            <p:ph type="sldNum" sz="quarter" idx="12"/>
          </p:nvPr>
        </p:nvSpPr>
        <p:spPr/>
        <p:txBody>
          <a:bodyPr/>
          <a:lstStyle/>
          <a:p>
            <a:fld id="{70976B79-0DD0-4D71-841F-0C38EA70C66A}" type="slidenum">
              <a:rPr lang="he-IL" smtClean="0"/>
              <a:pPr/>
              <a:t>49</a:t>
            </a:fld>
            <a:endParaRPr lang="en-US"/>
          </a:p>
        </p:txBody>
      </p:sp>
      <p:sp>
        <p:nvSpPr>
          <p:cNvPr id="27" name="Rectangle 26"/>
          <p:cNvSpPr/>
          <p:nvPr/>
        </p:nvSpPr>
        <p:spPr>
          <a:xfrm>
            <a:off x="2384825" y="5635083"/>
            <a:ext cx="677776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 </a:t>
            </a:r>
            <a:r>
              <a:rPr lang="en-US" sz="3200" dirty="0" smtClean="0"/>
              <a:t>   Collaborator: Ariel Rosenfeld </a:t>
            </a:r>
            <a:endParaRPr lang="en-US" sz="3200" dirty="0"/>
          </a:p>
        </p:txBody>
      </p:sp>
      <p:pic>
        <p:nvPicPr>
          <p:cNvPr id="30" name="Picture 2" descr="C:\Users\user\AppData\Local\Microsoft\Windows\Temporary Internet Files\Content.Outlook\G2I95GG6\icri-ci-blue-on-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856" y="5654996"/>
            <a:ext cx="2128782" cy="74580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encrypted-tbn2.gstatic.com/images?q=tbn:ANd9GcTSSpqdGZLHJojrVwmUCfmnlYmgqmk-qMg7frGm1l6vax2uLABbTsbYTYj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7489" y="5654996"/>
            <a:ext cx="1130999" cy="74580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5469356" y="3749332"/>
            <a:ext cx="2330574" cy="523220"/>
          </a:xfrm>
          <a:prstGeom prst="rect">
            <a:avLst/>
          </a:prstGeom>
          <a:solidFill>
            <a:schemeClr val="accent1"/>
          </a:solidFill>
        </p:spPr>
        <p:txBody>
          <a:bodyPr wrap="none" rtlCol="0">
            <a:spAutoFit/>
          </a:bodyPr>
          <a:lstStyle/>
          <a:p>
            <a:r>
              <a:rPr lang="en-US" sz="2800" dirty="0" smtClean="0">
                <a:solidFill>
                  <a:schemeClr val="bg1"/>
                </a:solidFill>
              </a:rPr>
              <a:t>Trial by jury? </a:t>
            </a:r>
            <a:endParaRPr lang="en-US" sz="2800" dirty="0">
              <a:solidFill>
                <a:schemeClr val="bg1"/>
              </a:solidFill>
            </a:endParaRPr>
          </a:p>
        </p:txBody>
      </p:sp>
      <p:sp>
        <p:nvSpPr>
          <p:cNvPr id="29" name="TextBox 28"/>
          <p:cNvSpPr txBox="1"/>
          <p:nvPr/>
        </p:nvSpPr>
        <p:spPr>
          <a:xfrm>
            <a:off x="5794149" y="4525960"/>
            <a:ext cx="2397388" cy="523220"/>
          </a:xfrm>
          <a:prstGeom prst="rect">
            <a:avLst/>
          </a:prstGeom>
          <a:solidFill>
            <a:schemeClr val="accent1"/>
          </a:solidFill>
        </p:spPr>
        <p:txBody>
          <a:bodyPr wrap="none" rtlCol="0">
            <a:spAutoFit/>
          </a:bodyPr>
          <a:lstStyle/>
          <a:p>
            <a:r>
              <a:rPr lang="en-US" sz="2800" dirty="0" smtClean="0">
                <a:solidFill>
                  <a:schemeClr val="bg1"/>
                </a:solidFill>
              </a:rPr>
              <a:t>Vaccinations?</a:t>
            </a:r>
            <a:endParaRPr lang="en-US" sz="2800" dirty="0">
              <a:solidFill>
                <a:schemeClr val="bg1"/>
              </a:solidFill>
            </a:endParaRPr>
          </a:p>
        </p:txBody>
      </p:sp>
    </p:spTree>
    <p:extLst>
      <p:ext uri="{BB962C8B-B14F-4D97-AF65-F5344CB8AC3E}">
        <p14:creationId xmlns:p14="http://schemas.microsoft.com/office/powerpoint/2010/main" val="108262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lstStyle/>
          <a:p>
            <a:endParaRPr lang="en-US" altLang="en-US" smtClean="0"/>
          </a:p>
        </p:txBody>
      </p:sp>
      <p:pic>
        <p:nvPicPr>
          <p:cNvPr id="16387" name="Picture 3" descr="boardgames_1704_7343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122238"/>
            <a:ext cx="8693150" cy="6629400"/>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469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AppData\Local\Microsoft\Windows\Temporary Internet Files\Content.Outlook\G2I95GG6\20150423_125020 (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427" r="10727"/>
          <a:stretch/>
        </p:blipFill>
        <p:spPr bwMode="auto">
          <a:xfrm rot="5400000">
            <a:off x="1016155" y="812645"/>
            <a:ext cx="676879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597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wyner.info/images/wyner2412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4207" y="4418953"/>
            <a:ext cx="1481615" cy="190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685800"/>
            <a:ext cx="8229600" cy="1143000"/>
          </a:xfrm>
        </p:spPr>
        <p:txBody>
          <a:bodyPr/>
          <a:lstStyle/>
          <a:p>
            <a:r>
              <a:rPr lang="en-US" b="1" dirty="0" smtClean="0"/>
              <a:t>Argumentation Theory</a:t>
            </a:r>
            <a:r>
              <a:rPr lang="en-US" dirty="0" smtClean="0"/>
              <a:t>?</a:t>
            </a:r>
            <a:endParaRPr lang="en-US" dirty="0"/>
          </a:p>
        </p:txBody>
      </p:sp>
      <p:sp>
        <p:nvSpPr>
          <p:cNvPr id="3" name="Content Placeholder 2"/>
          <p:cNvSpPr>
            <a:spLocks noGrp="1"/>
          </p:cNvSpPr>
          <p:nvPr>
            <p:ph idx="1"/>
          </p:nvPr>
        </p:nvSpPr>
        <p:spPr/>
        <p:txBody>
          <a:bodyPr/>
          <a:lstStyle/>
          <a:p>
            <a:pPr algn="l" rtl="0"/>
            <a:r>
              <a:rPr lang="en-US" dirty="0" smtClean="0"/>
              <a:t>Extensions?</a:t>
            </a:r>
          </a:p>
          <a:p>
            <a:pPr algn="l" rtl="0"/>
            <a:r>
              <a:rPr lang="en-US" dirty="0" smtClean="0"/>
              <a:t>Validity values?</a:t>
            </a:r>
          </a:p>
          <a:p>
            <a:pPr algn="l" rtl="0"/>
            <a:r>
              <a:rPr lang="en-US" dirty="0" smtClean="0"/>
              <a:t>Justification value?</a:t>
            </a:r>
            <a:endParaRPr lang="en-US" dirty="0"/>
          </a:p>
        </p:txBody>
      </p:sp>
      <p:pic>
        <p:nvPicPr>
          <p:cNvPr id="1030" name="Picture 6" descr="http://dbweb.irit.fr/appli-img/Photos/6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5063" y="4419581"/>
            <a:ext cx="1543254" cy="18889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cs.ait.ac.th/~dung/Site/Home_files/du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19600"/>
            <a:ext cx="1535940" cy="190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6739" y="5856100"/>
            <a:ext cx="841897" cy="400110"/>
          </a:xfrm>
          <a:prstGeom prst="rect">
            <a:avLst/>
          </a:prstGeom>
          <a:noFill/>
        </p:spPr>
        <p:txBody>
          <a:bodyPr wrap="none" rtlCol="0">
            <a:spAutoFit/>
          </a:bodyPr>
          <a:lstStyle/>
          <a:p>
            <a:r>
              <a:rPr lang="en-US" sz="2000" b="1" dirty="0" smtClean="0">
                <a:solidFill>
                  <a:schemeClr val="bg1"/>
                </a:solidFill>
              </a:rPr>
              <a:t>Dung</a:t>
            </a:r>
            <a:endParaRPr lang="en-US" sz="2000" b="1" dirty="0">
              <a:solidFill>
                <a:schemeClr val="bg1"/>
              </a:solidFill>
            </a:endParaRPr>
          </a:p>
        </p:txBody>
      </p:sp>
      <p:sp>
        <p:nvSpPr>
          <p:cNvPr id="8" name="TextBox 7"/>
          <p:cNvSpPr txBox="1"/>
          <p:nvPr/>
        </p:nvSpPr>
        <p:spPr>
          <a:xfrm>
            <a:off x="1828800" y="5867400"/>
            <a:ext cx="963918" cy="400110"/>
          </a:xfrm>
          <a:prstGeom prst="rect">
            <a:avLst/>
          </a:prstGeom>
          <a:noFill/>
        </p:spPr>
        <p:txBody>
          <a:bodyPr wrap="none" rtlCol="0">
            <a:spAutoFit/>
          </a:bodyPr>
          <a:lstStyle/>
          <a:p>
            <a:r>
              <a:rPr lang="en-US" sz="2000" b="1" dirty="0" err="1" smtClean="0">
                <a:solidFill>
                  <a:schemeClr val="bg1"/>
                </a:solidFill>
              </a:rPr>
              <a:t>Wyner</a:t>
            </a:r>
            <a:endParaRPr lang="en-US" sz="2000" dirty="0"/>
          </a:p>
        </p:txBody>
      </p:sp>
      <p:sp>
        <p:nvSpPr>
          <p:cNvPr id="10" name="TextBox 9"/>
          <p:cNvSpPr txBox="1"/>
          <p:nvPr/>
        </p:nvSpPr>
        <p:spPr>
          <a:xfrm>
            <a:off x="4966063" y="5867400"/>
            <a:ext cx="982961" cy="400110"/>
          </a:xfrm>
          <a:prstGeom prst="rect">
            <a:avLst/>
          </a:prstGeom>
          <a:noFill/>
        </p:spPr>
        <p:txBody>
          <a:bodyPr wrap="none" rtlCol="0">
            <a:spAutoFit/>
          </a:bodyPr>
          <a:lstStyle/>
          <a:p>
            <a:r>
              <a:rPr lang="en-US" sz="2000" b="1" dirty="0" err="1" smtClean="0">
                <a:solidFill>
                  <a:schemeClr val="bg1"/>
                </a:solidFill>
              </a:rPr>
              <a:t>Cayrol</a:t>
            </a:r>
            <a:endParaRPr lang="en-US" sz="2000" dirty="0"/>
          </a:p>
        </p:txBody>
      </p:sp>
      <p:sp>
        <p:nvSpPr>
          <p:cNvPr id="7" name="AutoShape 4" descr="data:image/jpeg;base64,/9j/4AAQSkZJRgABAQAAAQABAAD/2wCEAAkGBxQSEhUUEhQUFBQUFRUUFA8UFQ8UFRQUFBQWFhQUFBQYHCggGBolHBQUITEhJSkrLi4uFx8zODMsNygtLisBCgoKDg0OFxAQFywcHBwsLCwsLCwsLCwsLCwsLCwsLCwsLCwsLCwsLCwsLCwsLCwsLCwsLCwsLCwsLCwsLCwsLP/AABEIAQ8AugMBIgACEQEDEQH/xAAcAAABBQEBAQAAAAAAAAAAAAABAgMEBQYABwj/xAA5EAACAQMCBAQDBgQGAwAAAAAAAQIDBBEFIRIxQVEGImFxE4GRBzKhscHRQlJy8BQjYoKS4SQzQ//EABgBAAMBAQAAAAAAAAAAAAAAAAACAwEE/8QAIhEBAQACAgICAgMAAAAAAAAAAAECEQMhEjFBURMyBCJh/9oADAMBAAIRAxEAPwDHnIIUcDqAIcHAHYOwEIByQRi4uowWWyuu9aik+Hmt8s2S1m1ydgzkdVb3bx+3UsLfVFJY67BcbBLFmBlcrtuWOm2/sO/4xLYNUJWBLQ3bV+L9PUdMabYGhbEsAQwCmAASAJxrAAKAAAJxwBJQo5BwY0MBCR7u4+HFyaAHZzS5lVqOqRjnhe/Yq77W5SylsvqVkqjk99yuPH9kuf0k3N45vm9+/IVGm5LHYaVH/sm28cP2KdT0VHjTxld08fUboLCbzsiRfUmpZ3w+vb1IdSWE1nm1uuoe2elu6ySjvzSz6DdTUIqS4d0l9X3KadZs5SDwHm0tjfNZe3tndj89XS54T+pnYVsL8wzq5SWN/TIvgbyaGhqsXtvn2e5OjLK329DLqGNs4fV/pkk285RazLK98/ViXH6NKv2ATRqKS2FtEzEsApgwAA7ATgBIcHBAJQTkggCZGd126zlKW3ZJZfv2Lu8uFBPLwY67unJvl8h+Obpcr0iSQVIOQ/DOlFLotND8p8OPpkhUaD6foTJp8O/TZ+q6CU0Gd4mt+a/H3IF7FJ+Xk98dhqUMMS2NMdMtJQUFIcjAa0sgZwhdDbfr09PU50mdU22Qvs+tJFNPmWdkovd4wv75FFB4ZPtaizn6iZQ2NaWg1jbA8UlC5w+Sx77suaTTWxCzSkc0AWwGAk4ODsACQnBAJaOZyCwCh1hQ6p567/uZu4ks7bIu9drxUuScvwRn5M6OKdJZ1yHYx9xlIcWSlJDjnjuTLe5TXC/bP7kFRZ3w2txbJTzcGrHDwxpolRjnb5io2jb9w8pB4Wo0IE2hCOPUmWeiVJtYXN4yavTvBuF5228bJZ3fYlnyxbDhyZGFq5dCPqFjKD8yxnc9a03wg0+OeFj7sN2kvUa8Q+F+OLba2W2Fj5Epzaqt4OnkEKP0JNGh0RKvdOlCTRJ0+lxYzs0+vctc+toeGro5ZTSfDNLf8y1hSS5DN3araXYlqGFzJ1ptiRbQnAoA7AcAAAcEIBJOlyCcAZHWaOJd2/wRTzNXr1BKMp9ljPdvoZJrJ08V3Es/ZdCGWSY0xy3pbEiEBcs+1cMOkaNMehQzsSKdLLLC1t1lErmtjxotpYNy5dDTabo6eNh2ws1szS2FtjBDLO1fDCQ9pempLGF35Gp0+0UsNpbbFfbRw8+hfWGF0Ehr6SXZrHIr7my4k01uXHECEcj2J+V+Xj3i3QnB8SM67XK4kkpJZ90e0eJdNVSD2PJteouhJNLHPKHwSz+1Vd1msL+3hcyTbV+OCfbYr72tlKXbKXzH9FqcVPPqyl9I/KW0Bi2hIoIOFYEtAAOwKwAAkhRwUAVHiZf5WPVfgZCK3Rs/Ei/yX7r8zJ0aeWi3Hf6p5TtYUYbC1EfhDZAmiNrrk6dB7lpb9GVdFbl7pdDIuSuLTaRSzD2RY2dTkvUj29Hhht1GrWriWPckq1FtLPyLuz3+RntMnlfqaWyxjYyRmSVFskQQ3THEPEMqau45izzXx/Qg6eXFJ5+8unyPTpIo/EGlxq0pbdMmzLVL47j54rzays7Fh4dn5ZR6p5+TG9aoKM5x7N7/ADE+H5edpcsbvudF7xc/qrxoQ0PNCGTaRgS0LwDAAnAcBwdgAfwFHBQBA1yjx0ZJej+jMraRxNJm3rw4otd0Y/UreVOrxPlzTKYXqxl6sqycdiM6nQeuKvkyuqKl1GmJjjtfLORb0ol3p08bmVp3+ObXsWFvqcWsZWTMsK3HljdWN9mO/RCIrMsoorO52La1bfJMjZp0S7aK2ulTjz3wWVp4ipwgnKUUvcxWoQlCLnN4S7mLur+c35eXdm447ZldPap+NqKzwtSa6I7T/GEqksKGF9N/dnjuh0vi1FD4vDNvZRhKXvyNYqFa1xPihWpZxKcMqUf6oPcfLCyJTKW6ewWlzxrnv9RVZZTXoyk8L3kasE4vZovZols2tV4V4y0zFeXCnlt7fsWHgjwZOrF1akvhxa27+7NhqujfHr9sdeqXcla7p3BY1IQ4v8tR3/mS5tj5cl1qM4+GZZdsHq+nuhUcHvjdS7ro0QGi/wBYfHb283zxKDfdLGCjkjcMvLGVLm4/x53H6NYBgcwDAyZOAC0jsADiCgpBQAMFR4ht045a+ZckbU6PFTkvQNmw1vtnrGPFBLtsJ1Cilj16+hKtaXD8wXEk+Zvl2p49aU95aShFSUcp/P6kWj5ua5dtjROlLhwpPh7bMqqtBQLTOaRuGW0vSLxrbOV69D1r7OaEaqk5JPB4zbReduR639llxjKffY5+WTbq4d2WLLx7oLlSco7RX8KPNKFrFSakk1yR9A3lsqkXGS2ZgdY8Dx4sxbj+P4Cb03HvqsNovhjirxkppJNZ4W+LHY9Zu9Mp1aXJRlhRjJY2369yg0zw3Kk0/iN+mMGqo0fLjmF5Leh+LHG7hvQNP+FssNd0kvwL/hIlvT39Ce+Qshc72qLzFPjqY5Qbfrjcr9K1qF1TaqRUXKPDJe6wXrWW+q7GCo2LV46cG+CMsv0XPAmW53HTw445bl9+1brVH4VCnSfONSph+iwjPtGk8aVM1ku0ctesnn9jPNFsJrGRyfyMvLkyprAMDjQlodElIIrAMGApCkBCkawUc1kIUAZtQcak4v3Q1cRZZ6jTxUXruM3FLYV0zubVTrvGCPJZJs7dnU7UeVnjsmzppG9+zSris17MxbioJLG7NR9n8sV2+m35iZ+luKauntSnkhag8MmpYS25ozvi+rOFNTjnK5r0Fy2Tjn9kyluTqNMxGkeIuJpPmbOwvE8C46V5JZFhTpYBUkd8XIiTGt+nNJd9mY8yJO24IdM7uc8JeXmx2+uVSi5vkuf1KvVNcpfAqS4k3JOMIdXlCzV6V3cZv4eearc/Fqzn/NJ49un4EOQsBVy+zbQBYnAAMAwLwcADAUcgmlFBQAgEe7tePcjuljZ9CxREudp+6FsV4876R3bojXC4eRZYK2+z0Mi+9EQlF/eL7w5UjCaafXDMxOnJvZFjptCT7oa49MxzsvUe5U7yTglCS4sLGc7L5Cq9BVIOM/M3zPNfDd5WpT8zyv5pS2Npba3BY4nlv+XfL7CdfJtX4jKa9oE7afxKe8M5aXNGk8M3iqQWHnuuqIfibxhQipUlCpKtjanGDfru+hT+EtVVStHEJQm3hrkmuuUZlPmDyt6r0ZTwiRJkaqu38yJKFhaqfE0M21T+lnl0pHq3iN/+NV/oZ5OymKOYAZ2QDEcAITAGDsBOyDSUECOHTEIEcY0UMXkeTHxNWOVgG43VR4kS+2Ta5kqL7iLhZTEjp9xnZXdaLTb8ud0ljYtbC9hJrMsb43yg/AUo4H9PXw5eaCkvVIe2VuGP+rzSrihGr55xcUk93lZ6o2mn3UatNQt4cp8Sm1iPPp1Zk7KEJS2jCK9l1NxoEEksPl2JanyrcZJu3axt9JhHiqOMXUn96eFl7YwUVnpChdqaSXPY1kp5IrpebIVHZyo9x/JFb8wqdX/pGMtUnjW94bdx6zkor83+R5ybj7Q7bFOlP/U0/ms/oYbI89JZewYk5sGRiiKTEZOyALOE5OyY0EHIg7I6Zw7IjiBxGA5k7I3xCeIGhXh1XMY4h/iGpx6r6BYfHLSOp4fzHo3CfuQ6v5gpQaawZpXG7XVnWayknnpsbjw5Kajya9zIW9dRim1vnfPU2mhV08P0x6E6tJqNPbZcdx2TXzG6FTCwNV7rh+f97DdaQyvbqs8f31F2UMvifPp6ECMnJ5fLOyLO3l0EpopftDoSlY1JQ+9TxUX+3n+GTymwvFVgpfX3PdbiiqkJQlylFxfs1g8A0S1dOVWm/wCCpOH/ABk0Vwm5UeTpYZOydUjgRxGl2Xk5sRkOTGlZDkbydkA7J3EAGRiFNiXIS2JcgBbkJcxtzEuYA45g4xlzEymALlDO/Uepzj12KvTNRVWc4rlHGH37ssFzFs1dVfG7m4nfFi+b5FrpusRgsZxjpsZ9012J1jp/E0u76C9G3k2VPxG5YjH8t2XVhQnUfFNv0IGhaPCGJJbtdehqqGEhdjSE1h4JlOOFkjVF5yVAU5V1dxpU5VJPEYxcm/ZHg2jV/iSq1X/9Ks6n/KTf6mw+1vxDwU1bU35pvzY6R7GQ0elwU17Ivxzrbn5b8LSW5DqwwOxluCpLcexGVHUhXEQ7um1Lyyxno90I/wAVKP347fzR3Rni3yTuI7iGqdRS3Tz+Y5h9hdG2U2JbA2IlMYoykNykQ7nVKUec1nstyBW8QQ/hjJ/RDTG34Z5RcSkIlMz1XXpPlFL33IlbU6kv4se2w046zzjS1rqMfvSS9yp1LU8rhg9nzf7FOm299zqkh5xyUtz2sPDdTFZ+sWbGC2MV4f8A/d8mbW2ZHn/Z0/x/1PximW2jR869yqpvcl2VfhkmQq8ej2sWkWMZ4jlmf06/4ktyx1S5xS2FCRbVcsi+I9ajb0nJvdLZEOlfKEMt8jzDxr4glXm0n5Ym447ZldKLUb2Vzcuc3ltt/sjQUdoozOkwzJs0kWdWtOPK7p1SwIqzG5SGalQCk38tl7sifG7bEi5eY/7v0K2cjYEr4247/jWVkpA4zdDZF34jk9qccest39CouLyc/vSb9M7fQYOKzGRO5WuOOOGY4KAKQAqIioxQ3NhAmaNV4anyNlb3CMDB4LS31FrmR5cN3bo4c9TTZqrhjsa25naeo5Qtagc/i6fJvdGuuHGX+RZ6vqybUUzzenq2Ooamr5eRbhWzOLzxLruI8MX6GGq1ciNSvW28vciWknKX6HRhx6m3Nycneml0uhiKffcs1IhWUtljsSeIE3TmRashdWZGnMGHJTzGXo1+xXzkSYS5rvF/huQpPI0ATmthvjEVJbjfGbpitOCcVIBwTkAcFACkAKSGp8x7OBhhBSqaHXEZQtVWv2Cxsukux3lw9x+6oyg8MgQrtPK59x93U5bttk7hd7U/JNaHiYmpdtLC+oicyNJjTCFvJfh0pZ5k/S47orkXGm0zcvRZ7XdLyv0e69+qJTexElvHHVbr37CqNbiRE5NSYw5BrMSaHRlhp+v57ESps2uzHKkhm+nvnukzYxErSEcQipIRxDaLs1g4UwJDsBBQTkgDsBOAzATJjYuQgaMFHHI4AUhUWIOQA5IaYubGwgLoxyzR2NLESk0+nlmjoxwiedPibqTwNQqYl6S39n1Q3eSwNUJcSa+j9RWrCW43N4Qm1qZQK8zAbmRLx+WL7Nr9RyUhu9mvh465yNPbKgNgAgjl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data:image/jpeg;base64,/9j/4AAQSkZJRgABAQAAAQABAAD/2wCEAAkGBxQSEhUUEhQUFBQUFRUUFA8UFQ8UFRQUFBQWFhQUFBQYHCggGBolHBQUITEhJSkrLi4uFx8zODMsNygtLisBCgoKDg0OFxAQFywcHBwsLCwsLCwsLCwsLCwsLCwsLCwsLCwsLCwsLCwsLCwsLCwsLCwsLCwsLCwsLCwsLCwsLP/AABEIAQ8AugMBIgACEQEDEQH/xAAcAAABBQEBAQAAAAAAAAAAAAABAgMEBQYABwj/xAA5EAACAQMCBAQDBgQGAwAAAAAAAQIDBBEFIRIxQVEGImFxE4GRBzKhscHRQlJy8BQjYoKS4SQzQ//EABgBAAMBAQAAAAAAAAAAAAAAAAACAwEE/8QAIhEBAQACAgICAgMAAAAAAAAAAAECEQMhEjFBURMyBCJh/9oADAMBAAIRAxEAPwDHnIIUcDqAIcHAHYOwEIByQRi4uowWWyuu9aik+Hmt8s2S1m1ydgzkdVb3bx+3UsLfVFJY67BcbBLFmBlcrtuWOm2/sO/4xLYNUJWBLQ3bV+L9PUdMabYGhbEsAQwCmAASAJxrAAKAAAJxwBJQo5BwY0MBCR7u4+HFyaAHZzS5lVqOqRjnhe/Yq77W5SylsvqVkqjk99yuPH9kuf0k3N45vm9+/IVGm5LHYaVH/sm28cP2KdT0VHjTxld08fUboLCbzsiRfUmpZ3w+vb1IdSWE1nm1uuoe2elu6ySjvzSz6DdTUIqS4d0l9X3KadZs5SDwHm0tjfNZe3tndj89XS54T+pnYVsL8wzq5SWN/TIvgbyaGhqsXtvn2e5OjLK329DLqGNs4fV/pkk285RazLK98/ViXH6NKv2ATRqKS2FtEzEsApgwAA7ATgBIcHBAJQTkggCZGd126zlKW3ZJZfv2Lu8uFBPLwY67unJvl8h+Obpcr0iSQVIOQ/DOlFLotND8p8OPpkhUaD6foTJp8O/TZ+q6CU0Gd4mt+a/H3IF7FJ+Xk98dhqUMMS2NMdMtJQUFIcjAa0sgZwhdDbfr09PU50mdU22Qvs+tJFNPmWdkovd4wv75FFB4ZPtaizn6iZQ2NaWg1jbA8UlC5w+Sx77suaTTWxCzSkc0AWwGAk4ODsACQnBAJaOZyCwCh1hQ6p567/uZu4ks7bIu9drxUuScvwRn5M6OKdJZ1yHYx9xlIcWSlJDjnjuTLe5TXC/bP7kFRZ3w2txbJTzcGrHDwxpolRjnb5io2jb9w8pB4Wo0IE2hCOPUmWeiVJtYXN4yavTvBuF5228bJZ3fYlnyxbDhyZGFq5dCPqFjKD8yxnc9a03wg0+OeFj7sN2kvUa8Q+F+OLba2W2Fj5Epzaqt4OnkEKP0JNGh0RKvdOlCTRJ0+lxYzs0+vctc+toeGro5ZTSfDNLf8y1hSS5DN3araXYlqGFzJ1ptiRbQnAoA7AcAAAcEIBJOlyCcAZHWaOJd2/wRTzNXr1BKMp9ljPdvoZJrJ08V3Es/ZdCGWSY0xy3pbEiEBcs+1cMOkaNMehQzsSKdLLLC1t1lErmtjxotpYNy5dDTabo6eNh2ws1szS2FtjBDLO1fDCQ9pempLGF35Gp0+0UsNpbbFfbRw8+hfWGF0Ehr6SXZrHIr7my4k01uXHECEcj2J+V+Xj3i3QnB8SM67XK4kkpJZ90e0eJdNVSD2PJteouhJNLHPKHwSz+1Vd1msL+3hcyTbV+OCfbYr72tlKXbKXzH9FqcVPPqyl9I/KW0Bi2hIoIOFYEtAAOwKwAAkhRwUAVHiZf5WPVfgZCK3Rs/Ei/yX7r8zJ0aeWi3Hf6p5TtYUYbC1EfhDZAmiNrrk6dB7lpb9GVdFbl7pdDIuSuLTaRSzD2RY2dTkvUj29Hhht1GrWriWPckq1FtLPyLuz3+RntMnlfqaWyxjYyRmSVFskQQ3THEPEMqau45izzXx/Qg6eXFJ5+8unyPTpIo/EGlxq0pbdMmzLVL47j54rzays7Fh4dn5ZR6p5+TG9aoKM5x7N7/ADE+H5edpcsbvudF7xc/qrxoQ0PNCGTaRgS0LwDAAnAcBwdgAfwFHBQBA1yjx0ZJej+jMraRxNJm3rw4otd0Y/UreVOrxPlzTKYXqxl6sqycdiM6nQeuKvkyuqKl1GmJjjtfLORb0ol3p08bmVp3+ObXsWFvqcWsZWTMsK3HljdWN9mO/RCIrMsoorO52La1bfJMjZp0S7aK2ulTjz3wWVp4ipwgnKUUvcxWoQlCLnN4S7mLur+c35eXdm447ZldPap+NqKzwtSa6I7T/GEqksKGF9N/dnjuh0vi1FD4vDNvZRhKXvyNYqFa1xPihWpZxKcMqUf6oPcfLCyJTKW6ewWlzxrnv9RVZZTXoyk8L3kasE4vZovZols2tV4V4y0zFeXCnlt7fsWHgjwZOrF1akvhxa27+7NhqujfHr9sdeqXcla7p3BY1IQ4v8tR3/mS5tj5cl1qM4+GZZdsHq+nuhUcHvjdS7ro0QGi/wBYfHb283zxKDfdLGCjkjcMvLGVLm4/x53H6NYBgcwDAyZOAC0jsADiCgpBQAMFR4ht045a+ZckbU6PFTkvQNmw1vtnrGPFBLtsJ1Cilj16+hKtaXD8wXEk+Zvl2p49aU95aShFSUcp/P6kWj5ua5dtjROlLhwpPh7bMqqtBQLTOaRuGW0vSLxrbOV69D1r7OaEaqk5JPB4zbReduR639llxjKffY5+WTbq4d2WLLx7oLlSco7RX8KPNKFrFSakk1yR9A3lsqkXGS2ZgdY8Dx4sxbj+P4Cb03HvqsNovhjirxkppJNZ4W+LHY9Zu9Mp1aXJRlhRjJY2369yg0zw3Kk0/iN+mMGqo0fLjmF5Leh+LHG7hvQNP+FssNd0kvwL/hIlvT39Ce+Qshc72qLzFPjqY5Qbfrjcr9K1qF1TaqRUXKPDJe6wXrWW+q7GCo2LV46cG+CMsv0XPAmW53HTw445bl9+1brVH4VCnSfONSph+iwjPtGk8aVM1ku0ctesnn9jPNFsJrGRyfyMvLkyprAMDjQlodElIIrAMGApCkBCkawUc1kIUAZtQcak4v3Q1cRZZ6jTxUXruM3FLYV0zubVTrvGCPJZJs7dnU7UeVnjsmzppG9+zSris17MxbioJLG7NR9n8sV2+m35iZ+luKauntSnkhag8MmpYS25ozvi+rOFNTjnK5r0Fy2Tjn9kyluTqNMxGkeIuJpPmbOwvE8C46V5JZFhTpYBUkd8XIiTGt+nNJd9mY8yJO24IdM7uc8JeXmx2+uVSi5vkuf1KvVNcpfAqS4k3JOMIdXlCzV6V3cZv4eearc/Fqzn/NJ49un4EOQsBVy+zbQBYnAAMAwLwcADAUcgmlFBQAgEe7tePcjuljZ9CxREudp+6FsV4876R3bojXC4eRZYK2+z0Mi+9EQlF/eL7w5UjCaafXDMxOnJvZFjptCT7oa49MxzsvUe5U7yTglCS4sLGc7L5Cq9BVIOM/M3zPNfDd5WpT8zyv5pS2Npba3BY4nlv+XfL7CdfJtX4jKa9oE7afxKe8M5aXNGk8M3iqQWHnuuqIfibxhQipUlCpKtjanGDfru+hT+EtVVStHEJQm3hrkmuuUZlPmDyt6r0ZTwiRJkaqu38yJKFhaqfE0M21T+lnl0pHq3iN/+NV/oZ5OymKOYAZ2QDEcAITAGDsBOyDSUECOHTEIEcY0UMXkeTHxNWOVgG43VR4kS+2Ta5kqL7iLhZTEjp9xnZXdaLTb8ud0ljYtbC9hJrMsb43yg/AUo4H9PXw5eaCkvVIe2VuGP+rzSrihGr55xcUk93lZ6o2mn3UatNQt4cp8Sm1iPPp1Zk7KEJS2jCK9l1NxoEEksPl2JanyrcZJu3axt9JhHiqOMXUn96eFl7YwUVnpChdqaSXPY1kp5IrpebIVHZyo9x/JFb8wqdX/pGMtUnjW94bdx6zkor83+R5ybj7Q7bFOlP/U0/ms/oYbI89JZewYk5sGRiiKTEZOyALOE5OyY0EHIg7I6Zw7IjiBxGA5k7I3xCeIGhXh1XMY4h/iGpx6r6BYfHLSOp4fzHo3CfuQ6v5gpQaawZpXG7XVnWayknnpsbjw5Kajya9zIW9dRim1vnfPU2mhV08P0x6E6tJqNPbZcdx2TXzG6FTCwNV7rh+f97DdaQyvbqs8f31F2UMvifPp6ECMnJ5fLOyLO3l0EpopftDoSlY1JQ+9TxUX+3n+GTymwvFVgpfX3PdbiiqkJQlylFxfs1g8A0S1dOVWm/wCCpOH/ABk0Vwm5UeTpYZOydUjgRxGl2Xk5sRkOTGlZDkbydkA7J3EAGRiFNiXIS2JcgBbkJcxtzEuYA45g4xlzEymALlDO/Uepzj12KvTNRVWc4rlHGH37ssFzFs1dVfG7m4nfFi+b5FrpusRgsZxjpsZ9012J1jp/E0u76C9G3k2VPxG5YjH8t2XVhQnUfFNv0IGhaPCGJJbtdehqqGEhdjSE1h4JlOOFkjVF5yVAU5V1dxpU5VJPEYxcm/ZHg2jV/iSq1X/9Ks6n/KTf6mw+1vxDwU1bU35pvzY6R7GQ0elwU17Ivxzrbn5b8LSW5DqwwOxluCpLcexGVHUhXEQ7um1Lyyxno90I/wAVKP347fzR3Rni3yTuI7iGqdRS3Tz+Y5h9hdG2U2JbA2IlMYoykNykQ7nVKUec1nstyBW8QQ/hjJ/RDTG34Z5RcSkIlMz1XXpPlFL33IlbU6kv4se2w046zzjS1rqMfvSS9yp1LU8rhg9nzf7FOm299zqkh5xyUtz2sPDdTFZ+sWbGC2MV4f8A/d8mbW2ZHn/Z0/x/1PximW2jR869yqpvcl2VfhkmQq8ej2sWkWMZ4jlmf06/4ktyx1S5xS2FCRbVcsi+I9ajb0nJvdLZEOlfKEMt8jzDxr4glXm0n5Ym447ZldKLUb2Vzcuc3ltt/sjQUdoozOkwzJs0kWdWtOPK7p1SwIqzG5SGalQCk38tl7sifG7bEi5eY/7v0K2cjYEr4247/jWVkpA4zdDZF34jk9qccest39CouLyc/vSb9M7fQYOKzGRO5WuOOOGY4KAKQAqIioxQ3NhAmaNV4anyNlb3CMDB4LS31FrmR5cN3bo4c9TTZqrhjsa25naeo5Qtagc/i6fJvdGuuHGX+RZ6vqybUUzzenq2Ooamr5eRbhWzOLzxLruI8MX6GGq1ciNSvW28vciWknKX6HRhx6m3Nycneml0uhiKffcs1IhWUtljsSeIE3TmRashdWZGnMGHJTzGXo1+xXzkSYS5rvF/huQpPI0ATmthvjEVJbjfGbpitOCcVIBwTkAcFACkAKSGp8x7OBhhBSqaHXEZQtVWv2Cxsukux3lw9x+6oyg8MgQrtPK59x93U5bttk7hd7U/JNaHiYmpdtLC+oicyNJjTCFvJfh0pZ5k/S47orkXGm0zcvRZ7XdLyv0e69+qJTexElvHHVbr37CqNbiRE5NSYw5BrMSaHRlhp+v57ESps2uzHKkhm+nvnukzYxErSEcQipIRxDaLs1g4UwJDsBBQTkgDsBOAzATJjYuQgaMFHHI4AUhUWIOQA5IaYubGwgLoxyzR2NLESk0+nlmjoxwiedPibqTwNQqYl6S39n1Q3eSwNUJcSa+j9RWrCW43N4Qm1qZQK8zAbmRLx+WL7Nr9RyUhu9mvh465yNPbKgNgAgjl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photo of sim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5656" y="4410345"/>
            <a:ext cx="1338144" cy="190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txBox="1">
            <a:spLocks noChangeArrowheads="1"/>
          </p:cNvSpPr>
          <p:nvPr/>
        </p:nvSpPr>
        <p:spPr>
          <a:xfrm>
            <a:off x="4137791" y="2057400"/>
            <a:ext cx="8229600" cy="2057400"/>
          </a:xfrm>
          <a:prstGeom prst="rect">
            <a:avLst/>
          </a:prstGeom>
        </p:spPr>
        <p:txBody>
          <a:bodyPr vert="horz">
            <a:normAutofit fontScale="77500" lnSpcReduction="20000"/>
          </a:bodyPr>
          <a:lst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l" rtl="0" fontAlgn="auto">
              <a:spcAft>
                <a:spcPts val="0"/>
              </a:spcAft>
            </a:pPr>
            <a:r>
              <a:rPr lang="en-US" altLang="en-US" sz="3600" dirty="0" smtClean="0"/>
              <a:t>People do not reason logically. </a:t>
            </a:r>
          </a:p>
          <a:p>
            <a:pPr algn="l" rtl="0" fontAlgn="auto">
              <a:spcAft>
                <a:spcPts val="0"/>
              </a:spcAft>
            </a:pPr>
            <a:r>
              <a:rPr lang="en-US" altLang="en-US" sz="3600" dirty="0" smtClean="0"/>
              <a:t>People differ in their </a:t>
            </a:r>
            <a:br>
              <a:rPr lang="en-US" altLang="en-US" sz="3600" dirty="0" smtClean="0"/>
            </a:br>
            <a:r>
              <a:rPr lang="en-US" altLang="en-US" sz="3600" dirty="0" smtClean="0"/>
              <a:t> argumentation choices. </a:t>
            </a:r>
          </a:p>
          <a:p>
            <a:pPr algn="l" rtl="0" fontAlgn="auto">
              <a:spcAft>
                <a:spcPts val="0"/>
              </a:spcAft>
            </a:pPr>
            <a:r>
              <a:rPr lang="en-US" altLang="en-US" sz="3600" dirty="0" smtClean="0"/>
              <a:t>There is temporal nature of </a:t>
            </a:r>
            <a:br>
              <a:rPr lang="en-US" altLang="en-US" sz="3600" dirty="0" smtClean="0"/>
            </a:br>
            <a:r>
              <a:rPr lang="en-US" altLang="en-US" sz="3600" dirty="0" smtClean="0"/>
              <a:t>argumentation.</a:t>
            </a:r>
          </a:p>
          <a:p>
            <a:pPr algn="l" rtl="0" fontAlgn="auto">
              <a:spcAft>
                <a:spcPts val="0"/>
              </a:spcAft>
            </a:pPr>
            <a:endParaRPr lang="en-US" altLang="en-US" dirty="0" smtClean="0"/>
          </a:p>
          <a:p>
            <a:pPr algn="l" rtl="0" fontAlgn="auto">
              <a:spcAft>
                <a:spcPts val="0"/>
              </a:spcAft>
            </a:pPr>
            <a:endParaRPr lang="en-US" altLang="en-US" dirty="0" smtClean="0"/>
          </a:p>
          <a:p>
            <a:pPr algn="l" rtl="0" fontAlgn="auto">
              <a:spcAft>
                <a:spcPts val="0"/>
              </a:spcAft>
            </a:pPr>
            <a:endParaRPr lang="en-US" altLang="en-US" dirty="0" smtClean="0"/>
          </a:p>
        </p:txBody>
      </p:sp>
      <p:sp>
        <p:nvSpPr>
          <p:cNvPr id="17" name="TextBox 16"/>
          <p:cNvSpPr txBox="1"/>
          <p:nvPr/>
        </p:nvSpPr>
        <p:spPr>
          <a:xfrm>
            <a:off x="6292574" y="5879068"/>
            <a:ext cx="1197764" cy="400110"/>
          </a:xfrm>
          <a:prstGeom prst="rect">
            <a:avLst/>
          </a:prstGeom>
          <a:noFill/>
        </p:spPr>
        <p:txBody>
          <a:bodyPr wrap="none" rtlCol="0">
            <a:spAutoFit/>
          </a:bodyPr>
          <a:lstStyle/>
          <a:p>
            <a:r>
              <a:rPr lang="en-US" sz="2000" b="1" dirty="0" smtClean="0">
                <a:solidFill>
                  <a:schemeClr val="bg1"/>
                </a:solidFill>
              </a:rPr>
              <a:t>Parsons</a:t>
            </a:r>
            <a:endParaRPr lang="en-US" sz="2000" dirty="0"/>
          </a:p>
        </p:txBody>
      </p:sp>
      <p:sp>
        <p:nvSpPr>
          <p:cNvPr id="12" name="AutoShape 2" descr="data:image/jpeg;base64,/9j/4AAQSkZJRgABAQAAAQABAAD/2wCEAAkGBhQSERUUEhQWFBQVFxgVFRYWFhcUFRcYFRQXFRUUFRQXHCYeFxojGRYaHy8gIycpLCwsFyAxNTAqNSYrLCkBCQoKDgwOGA8PGiwcHBwsLCwsKSksLCwpKSwsLCkpLCwsLCksKSkpKSksKSkpKSkpKSwpLCwsLCksLCwpKSwpLP/AABEIAQMAwwMBIgACEQEDEQH/xAAbAAABBQEBAAAAAAAAAAAAAAACAAEDBAYFB//EADsQAAEDAQQJAwMDAgUFAQAAAAEAAhEhAzFBYQQFElFxgZGh8CKxwQbR4RMy8WLCB0JystIUI1KCkmP/xAAZAQADAQEBAAAAAAAAAAAAAAAAAQIEAwX/xAAkEQEBAAICAQQCAwEAAAAAAAAAAQIRAyExBBJBUSJxEzKBYf/aAAwDAQACEQMRAD8A9Jc9AXoSUO0tbmIuQFyYlCSgxbaYvQEoSUgMvQl6AuQOekButFDa6TAVfTNM2Wk9Fg/qL6rMO9TWm4C8xd90l44XK6abWv1VZ2U+qSBUYTExks27/EBjRPrcd8G/K4QsBpesC8zH53yqbnEqbk3Yemmu3oo/xFLiPTsjMz1iFf0H6va41tC41iBA33fk9l5UHFSN0lwiDcl7lZemx+HuWia+a8SJvitI4yuky2kUK8W1R9QEOG2Nq4GtMpbivSNV/UVm9oAeJAuNMr7grl2x8nFcGhL0JeoGW0otpU4jc9CXoHFA5yZHc9Ruemc5RFyANz0BehJQEpgf6iSjlJB6bJxQJ3ISVJGcUEp3FASgFtJnOSJUbikCJXI13rttg0lxiK0vMmBG6+9dS0fAJ3Lyb621yHWj2kyZhoFwOMnE0hK3Ttx4e66VNffWlpamGSwcSSetByWb9TziSVZ1bq11s6l2JWistRBo9I91wyz09Xj45j4ZxmqnFT2OrDWl1/bHmtTo+rHuNLhTcJuMZC6V0HapaGy4C+/pULjeR3mLEWurpuGFSLlQfo5AuvXoVlqJ9oZAcBnSc4U9p9HtivbHiSlOXR+y15gWI7LSXNuMLa6x+kgP2+56rMafqZzM11x5JXPLD7aD6a+sC0hr+RuPDd/K9H0fSA9ocDIIkLwZtCvQ/wDD7XhdNi8zA2mknOo83Lvjk8/n4dflG5LkDikShKti0ElRuRuUbinstBcUJcncUCNnokkJSQbaEoCUTlGUkGcgJRFRlAKUBKKUBQcZz6015+hY7Lf32lBkMT8c15Bb7T3zUk98JXoH160m2k3CzgbhJJMZ0AWc1Zq2bZpIoKgbty5Z5aej6eST9u/qbVYs7MAXm9XHWdYF5uy3nkD1hXdHsZACu6r1UAS5x2iTyAwAXn5ZdvWxx6V9D0KABcLgIK6ej6rF7hJwkXcl0bGw3BTiwK57XdKYsIoEL7KlyvOsCo3WKQ3HF0vR96z2naA2tL6LX6TZriaZY/hVjdFZuPNNfaqFm/00a7sUtS6YdHtWWn/ia5g3jmKLQ/UOjAtNLqrJWzoOWC3ceW4w8mPw9msLYPaHNqHAEcCiJXG+ldN27AAiracjcuwtMePlNXQSoyjKjcmQXICiJQFAMnSSQGxJQp3ICUIMVGjcoyUAxTOToShUZL62sJ2Tl7EfdZXVZ2XAY07wRx/Ga1311Szacz7XlYfV+kbWkCBQADKQFn5Pl6HpvhvdBZIC7WjNouNq59YXasXLzr5exL0vWMXKaBgVXYpWHekmiDVFaU/lG5V3tQIq2pkrmaZZrp2jYXJ0y2hOL2y2vj6TluvGax2Ef1SIx8pRbTW1mXggLCGzLXEZrZxXpj5J29I+jLT/ALJ4j2WhJXA+jmt/RkX3HeIwK7xK2Y+Hjcn9qZxURKNyjcmgJKFO4oHIBikmSQGzKAoygKEAJQI3BAUGZMU5TFJUZn6ysw5jRmSTeQAK0WM1LZt/6gxgJ4GZrmtH9TNdL/Udk+kTc26RxNFwtSWGy6TeaxdGA5xes2eW5dPT4cLhZK0J09tmakZZq5ZfULGAbRM9VmLTUj7e1LiYbwrAVi2s7Bgc79I2oZG068AmgoTHlyzWRu3XeZ9bbTvQIi6SDPQrR6s1iLXp3WE0XQXOtCP+nLSAXGCx9Gu2JobpGC7mgaUbIgFoANJGWBGCjKaVhPc19owLNa81g5lW8BO/z2XYfpY/S2gsxpelOtHEACBzO+7FRKqY1wtI+qbUVDi+Tdgqula8tHCSxw4ArpaysrWwe3acyza5oLXO23TLgC30CAQKkV4qu3WVsyzY+1AcLS8QZAmATNYO8dF3/wAcfN1tz7DW+2/ZcC0kclx9ZNH6hBGYz8harSdWseRaNEEVF3uuBr2x9YwJuMUnFdMLN9IzxsnbR/RmktLCJqTMSN0czRaQlZH6S0fZfWCYrF10dVrStWF3Hlc+Hty/YXFRkoyoyujgZAUaAoBkkkkBsygRuQEoQAoCjQFAJCUSElC2d+oNGmzduDg6N9PuFmtUWc2j5vht11arcazsgQCbj6Tz87LMaFq0stXH/KYbzbf2WDL8dx7mF/kmObrtsSWwMacslHo+pdhrmgy187QNQ6a1zXT0ezkXqwNXEmZKzbbJJrtxtF0H9EEWQLdr92zInKb4Va0sjMm64VJJ6rTv0QRUriaZf2CVq8ZPhMx//b5LjizO2SBM3j5Ga0dlokWfJcdjIdwRFdGs9FkXUyoiGgtxPnNdmxsGubuQv1cJn7J7LpxLfRIHpAWU15Ygls4OF2dy3el2eyFmNMsQXVuFRSaj8q+O9s3LFn6f0EsJmIgFsACkRhmu0VR1XfwaB3V9y38P9dvI9ZNcmvqIyo3KQqNy7MYSgKMlAgEkkkgNm5RlGVG4oQEoCUTkBKAZJNKaULRaW2WHr0XGfZQdqbzdnF67hK5el6Nstm8Aiqyc+Ft3Hpej5ZMbhb+l3VxBXbswIWf0IwBmum20osfh6XmD0qIWeFkS7aO9dDS9KpzXKtGklTrbvj1Gns7EbFIuWe0zQwSSp7L9UNjaF1JXPt9Ce39xJ3+YKtJxvbp6stzEGsLqbYhZqw0styuXXbbelLweWqq6zfQrP3vbjf2XX05803rnaNYTaAHAE06fK6cc3dM3JlMe74i3oQqTEYKw5INAEBCSvRwx9uOnic/J/JncgkoCURKjKtxM5ASnQlMFKSZJBtmSoyUTio3FJzMShJTEoSUGRKElMShJQoUqHSmbTHDeKcbwiLkxclZvpWN1dh0T1WQIvCtWVWgjmPdc3R9JFnaFs0fXgTMjsrlja7LiMDUfK8rLHV093DL3Y+6fKtrQxskNptDaMxAn90Ywp9D1c41aWGTF53TuRW7ZBBXKs32rD6HubBkRdJEVBkHmEmnHG5Tq9tCNWWhAOwDtU/d9woNK1XaAH0tgRXaOPJUW6x0trQ3bmLiWNkxiaVVXTW6Ragm0tXQRslrYY0t3GKlUmcee/hHb2Tm2oYQCZIOybgMTRdJwHADyFS0Syj1GpONSeqLSdJhpO9SM+kDDtOccBP5UGg1c93/qPc/CG1ttmzgXu+fyp9GsthoGN54m9afT47y39MHrOTWGvtM5yAlIuQErc8giUDikXISUwRKFJMgEkkmQGwcUDinJUZKSDEqNzk7nKNzkHCc5AXIXPUGkaSGNLnGALyhScvQF6xut/rhzTs2LBdIc6tLpODRxKqat+odNtTMsDN5s4BybWSFFykd8ODPLw1mmjafH9I5VMKXR9LLgJ/c1UtV27nuJfBIpQRdkuhpmgketvNebyZbytezxY3HCSrxtJAIQfpTUUVDRNMihxXQac1LrB7brtqFFahxvMqzYWEiT3UGmAtqLkz32r2hVHSn4dVa0y3ABM3eQuJbaQXfP2RInKrGiP23uduu4nFWy9Z3QvqCzbavsXHZIIhxuNBIyXbFovR4prGPF9Tbc7tMXICUBemLl1ZREoSUxchlMC2kpQylKAOUkKSA1jio3FO9yhe5JJnOUTnKtp+s2WTZeeAF54LK6y14+2HpJY3FovI3Eip9ktrxwtdvWev22dGw9+6bszCy2sNYPtTNo6Bg0U6BQMbN14uO8YhE9oIBiTT8XqLWjHGQDLJryC5vpkROMTEjEVWvsdEAZIWReCamkfdd/6d1vIDHYUBNZWXmxtm43+m5JPxro6rsIJ4rQ2IkQuZYMh5zXWshuWTy21y9N1Zi3mFWs9Lc2hEwtC+qpWuiB14TTtUOugBBBBz+6h0nWwIpVSu1WMCQo3asaKmqqDbiaXpTnEDeac8c0tIhjFLaNDrQRcFBrV2CpP/WJ1rohkv8A8zXGc81d1Pr91lDTJZuxH+k/CfWz5/Vypz2GrkOYQN4pO8LdhetsOeMu8a9E0fS2vEtcCMvncpdpec2Wkus3BzHEUgwbx8rQaF9VUi1FRQubncY3LrKx58NnjtptpNtKCx0lrxLXBwyqjlU4JJSlBtJSgJJSQbSZINXavAEmi4GsfqASW2RBP/leBwGK5GtNcPtD6iNiaNF3M781zbQijhurjz84qdumPH9pn6QXOO2dom+TO+FX2Sx01y4fcUUh9QpeO4xQNIIim8fz25pO0C8QZwMkfIyQk149R5CkwI5ieyhefSeAPyko7hJgmnaE+2ZEUjEUrgELTgTjQ5gX5UR7UUIjduPBSGg1LrsEhrzzurn1WwsHyJXlpFIm/rJxp8Lr6p+on2ENPrZdmOB5LNnw/OLbx8/WsnoQKrvbVUtD+o7K0oHQdxofyrjrcb1nssaZ34RWtmufp2kOPpaI3ldI27cYVa0eDQIDmWGibIJxK42sn1M3BaLT7QMYThF6wmtNPFoIB9P+dwx/pbvJuV4y0srJHL0u22gP/wBHG0OTaBv+0dVVcJNKHFv2lS275JJpMNIv2Wj9sZwgshWt4zw+Vuxmow2/JrSzkjCnuhi6efz5kpJlxI5JgJE+Qb1RB0fSXsdLSQ5p6jcQtFoP1MHEC0GzNzhdzGCzNo2K8jmmi8Jylnx45eXoTHgiQZ4VRbSw2hae+yqw8Rg4cFptXa8ZawD6XHA48Cq9zJlxXF1NpJDKSbm45aQPVHTDGfsmuPh/kqUQRB67rwoXNqB/H8fBUO5rN8GZncMIBiBw+ya3EXY1G4Zd+6INm7kPx52QbVIvIu70+OaFQrN2Iv7Qfz7Jm4jIjf25IGggluB+ai7n1REYjjFcgT5uSNG50jKQb8DS7opP1BAB/wCN3nlUAZU4TT7GR5VBtGsnP4NOCQTOabon3k74woltbsK8zQ9vdR7ZpW6mOH3Hsie4E1vMQRSUgFpIM3GJp5lTirdnrm0bTamk13Ko+eMRkaRePsh2gTu3yLvPlTcZfK8c8sfFdVn1I8Csc1NZfVzhPpk30FIXB50mfY/AUNrvm83R5l1UfxYus5s1/Wmvn21HD0zEH0jjGI471ynW8gTvjhgI3JOHqExS/dTzugbZEi+BJruzXXHGTwm5W+UT2S4i6496QpDuF8CeX490TokkcJ+O6jcMeueatIHOoDupywRSJyv6+d0xEEgY+e8oA6QDy8HRChOHOnceDoq9oYg8vPMFbj470/KhtbKR2jv5xQcowaeeb0H8prF1PML/ADNSlt3RSF6x1/ahoEzFKgE9UlSFi01N6SW65e3D6ae0dfhSu9Ru3HGm85ecFNa2WzvwPnnuVVte4mN5GI5YcQrcjg9R38+UrR0VAzuFfPlD+oDBm+nxjlKcui/A9sj5chSGbjG8fI7e6dzJpdwpeotr9w3EEUpHHhAR96dS2t3VBlMR1jhQ+ycj1VurhgRkkBQ5fP5QltOUX44KQesEc4zbfwTXjMHsfj7JF+PleWaICKHMe8VSCK0bMdO1ELnOjKJr0Irf1Uk9YHkYIIqd3uD+UGhNtfIHGDF4QHSGwKcDXMUUsSCL+OV3v2TEU6GL8vhM0JtaUAunpigAm848rx0vVh94peSDga700V5eHuqG1cNqfMJQky2d0HDh8KaYdTI+4TbxG/vUe6D2heKg+U/EqJzb+3v8qw9tOHKhp91EW1HmR9z0QqHshdOY3ZhK0bS6Bf0/hAzEbvjf2Um1Xy5BqrRBKsio6HJRPwzEfHynsXUjiPOimnVmztYEJKINKZJGo2Fo2kbqjPHrXyqqWzNmD1+/C8dVYLiYZQHoO1/5ikhA5sgimfK8cOHzCtwU4EkC4jaGN149qZonHuK+HJREkcWOrwNDPWeanDaEX9+AQpVez1DMQeITsdAB3GvC4/dK3MsBGDgd3GpSN5uj4Iw6IMTm1jGopUZVQRf1v69kTzca4Gve5MWcgfnikDA0Pb3HumtN4msEXRn2hLHl70NeaKLvKHf2SBgajnnfWEL2GBwPUIWOgEbj7XKS0djS+evHj2SCMGHVisH4vQyJIjePOQTvJEEZj7QkXVngbsOPBM0bf23bj507pnmnAjoVJQGOI+VHhxEHj4U4ETxdnIpXfHsk6A7jH2TEemeB3Yx8d078Om/fHNCkYb896jso7QenhlyOe9TEV4gHNM5l4w+9fugK5NQd9DOSce3O4pPEtk4QeV33TxdGPKuPumszmzEeSPupGWIBPnl6VzTOHwZvSbaXRFR+FNTdrLXiMOySgsbUwPLkkkaaQV9BvF2HTLzgzZIINCKHdImDwI9jzmtWAiHfuwcBUcj7csFWD6w790TS4gH9w5SL8c1bmj0qxEikBwIIziiGyfOyTiNk8R4VPp87B/pMiMq4KsxwG1Bue1wN9HEflCoVsPS8UvJ7bWKbd/prcLo3YlWDAc/fAzy4KFv7W9KJGFjLx+cJwUdo2l1QMRu4clNs78c4uvnkhcPONUgAm66p/wBw/KRkzG4GZxFULBnBHwZ+VJNRXkRv90BGKOv+277JnNpAPgNPdK0F2677eyW1XocMafKAitX+nCkHE3xPyiIu4EYoSKOEYED4TtfLWnhyQZAVyoe6YiDGfC/+U7jEcxd0u4JON5G4HogIW2d4ibx53QGrThEc8PhSuFa+YXoGmAeY6iQmYWgUy+RO5A83d+I8KNt1/g8CjfEHIzHx7o0cC5tTOOPGs9ioxaQBv8x4yi2rjfF/K7sO6Yx6h5x901FtV47+iVlUN5joUFpc05/lSNMGP6+xqppq7jUpIrb9x+6SSm0gPbAv3bjWo6dzvVa0cDAd+5pkcJgjmDHlLNrZzMQCN2R9qeQqmmODmEO9LwDGRFaefcWyJi2RBvgisYe468lzyIbde1zTxaQQemCvB81F5M9RteUPHBU9IbG3GD5jJw/KSotubLzmABQ1r+VDsgMuxGHDeUVjazXePnekatPAYbpn2QEezXqLt87+Ca0d5wM81IWx/wDV0fCE3xdM+V4JGrMdUg7928buQTsBjlF27CURFZwieba+yEiCdwN3GfcoBWoESMiI3eBRltx3SBzu+FNfTiB1yyVYVb35ifsgJWurhgetPsobI0cLonsZRvw51wy9kLHes5x7VE8kA5dNZx4Xj7pHCMZF03YJood8f7ScE7W3E97t6DR2l3KnnNAW+qeHbPgpS27p9kzhdwg+dUGjxux9/wAwowOdO+CMmvKa9UzmV5yPZM1d92NK/fzNM28ZiOn8o3DA7yOv8KAn0ilx5VEJrE8elwOBp1lJn7hmQeyd5q7MTjlco2v9TCN3wQpM9qKlJObMkmiSQbW7o05z4T1VbXtmP0XEUIuIpHRJJUzTyg0N5NkwnENn/wCWFLSh67T/AEg9DRJJKH8h0Nk7M7v7VM1t+YP9ydJFCAGnKeia39IkU9RSSRDC8Vb5fCjBryCZJIFZvPc+yjF8YVHdJJOBHtekcW+ykDfW3gP7UkkzMw/u4e5EpWZinD2SSSJG4y6M/wDijtW38fgH5TJINHbCLt8dyoyfTOXwUySIqAtD6jxCrC53mJSSTioQNf8A1/tKaz/czgflMklVrFm6nM+5TJJJOb//2Q=="/>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34" name="Picture 10" descr="http://www.ing.unibs.it/~giacomin/Massimiliano_Giacomin/Home_files/MyforWebLow.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0237" y="4396433"/>
            <a:ext cx="1533763" cy="191204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7716148" y="5843819"/>
            <a:ext cx="1351652" cy="400110"/>
          </a:xfrm>
          <a:prstGeom prst="rect">
            <a:avLst/>
          </a:prstGeom>
          <a:noFill/>
        </p:spPr>
        <p:txBody>
          <a:bodyPr wrap="none" rtlCol="0">
            <a:spAutoFit/>
          </a:bodyPr>
          <a:lstStyle/>
          <a:p>
            <a:r>
              <a:rPr lang="en-US" sz="2000" b="1" dirty="0" err="1" smtClean="0">
                <a:solidFill>
                  <a:schemeClr val="bg1"/>
                </a:solidFill>
              </a:rPr>
              <a:t>Giacomin</a:t>
            </a:r>
            <a:endParaRPr lang="en-US" sz="2000" dirty="0"/>
          </a:p>
        </p:txBody>
      </p:sp>
      <p:sp>
        <p:nvSpPr>
          <p:cNvPr id="16" name="Slide Number Placeholder 15"/>
          <p:cNvSpPr>
            <a:spLocks noGrp="1"/>
          </p:cNvSpPr>
          <p:nvPr>
            <p:ph type="sldNum" sz="quarter" idx="12"/>
          </p:nvPr>
        </p:nvSpPr>
        <p:spPr/>
        <p:txBody>
          <a:bodyPr/>
          <a:lstStyle/>
          <a:p>
            <a:fld id="{70976B79-0DD0-4D71-841F-0C38EA70C66A}" type="slidenum">
              <a:rPr lang="he-IL" smtClean="0"/>
              <a:pPr/>
              <a:t>51</a:t>
            </a:fld>
            <a:endParaRPr lang="en-US"/>
          </a:p>
        </p:txBody>
      </p:sp>
      <p:pic>
        <p:nvPicPr>
          <p:cNvPr id="4" name="Picture 2" descr="http://www.icaart.org/Telerik.Web.UI.WebResource.axd?imgid=a7a6462c5c7247f49aa687426efe2273&amp;type=rb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6807" y="4412472"/>
            <a:ext cx="1378994" cy="189441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352800" y="5867400"/>
            <a:ext cx="813043" cy="400110"/>
          </a:xfrm>
          <a:prstGeom prst="rect">
            <a:avLst/>
          </a:prstGeom>
          <a:noFill/>
        </p:spPr>
        <p:txBody>
          <a:bodyPr wrap="none" rtlCol="0">
            <a:spAutoFit/>
          </a:bodyPr>
          <a:lstStyle/>
          <a:p>
            <a:r>
              <a:rPr lang="en-US" sz="2000" b="1" dirty="0" smtClean="0">
                <a:solidFill>
                  <a:schemeClr val="bg1"/>
                </a:solidFill>
              </a:rPr>
              <a:t>Reed</a:t>
            </a:r>
            <a:endParaRPr lang="en-US" sz="2000" dirty="0"/>
          </a:p>
        </p:txBody>
      </p:sp>
    </p:spTree>
    <p:extLst>
      <p:ext uri="{BB962C8B-B14F-4D97-AF65-F5344CB8AC3E}">
        <p14:creationId xmlns:p14="http://schemas.microsoft.com/office/powerpoint/2010/main" val="16365756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Argumentation Theory</a:t>
            </a:r>
            <a:r>
              <a:rPr lang="en-US" dirty="0" smtClean="0"/>
              <a:t>? </a:t>
            </a:r>
            <a:br>
              <a:rPr lang="en-US" dirty="0" smtClean="0"/>
            </a:br>
            <a:r>
              <a:rPr lang="en-US" dirty="0" smtClean="0"/>
              <a:t>Data Collection of 6 fictional Cases</a:t>
            </a:r>
            <a:endParaRPr lang="en-US" dirty="0"/>
          </a:p>
        </p:txBody>
      </p:sp>
      <p:sp>
        <p:nvSpPr>
          <p:cNvPr id="3" name="Content Placeholder 2"/>
          <p:cNvSpPr>
            <a:spLocks noGrp="1"/>
          </p:cNvSpPr>
          <p:nvPr>
            <p:ph idx="1"/>
          </p:nvPr>
        </p:nvSpPr>
        <p:spPr/>
        <p:txBody>
          <a:bodyPr>
            <a:normAutofit/>
          </a:bodyPr>
          <a:lstStyle/>
          <a:p>
            <a:pPr algn="l" rtl="0"/>
            <a:r>
              <a:rPr lang="en-US" sz="3600" dirty="0">
                <a:latin typeface="Times New Roman" panose="02020603050405020304" pitchFamily="18" charset="0"/>
                <a:cs typeface="Times New Roman" panose="02020603050405020304" pitchFamily="18" charset="0"/>
              </a:rPr>
              <a:t>64 participants from Amazon </a:t>
            </a:r>
            <a:r>
              <a:rPr lang="en-US" sz="3600" dirty="0" smtClean="0">
                <a:latin typeface="Times New Roman" panose="02020603050405020304" pitchFamily="18" charset="0"/>
                <a:cs typeface="Times New Roman" panose="02020603050405020304" pitchFamily="18" charset="0"/>
              </a:rPr>
              <a:t>Turk; </a:t>
            </a:r>
          </a:p>
          <a:p>
            <a:pPr lvl="1" algn="l" rtl="0"/>
            <a:r>
              <a:rPr lang="en-US" sz="3400" dirty="0" smtClean="0">
                <a:latin typeface="Times New Roman" panose="02020603050405020304" pitchFamily="18" charset="0"/>
                <a:cs typeface="Times New Roman" panose="02020603050405020304" pitchFamily="18" charset="0"/>
              </a:rPr>
              <a:t>age average: 38.5</a:t>
            </a:r>
          </a:p>
          <a:p>
            <a:pPr lvl="1" algn="l" rtl="0"/>
            <a:r>
              <a:rPr lang="en-US" sz="3400" dirty="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21 females; 17 males</a:t>
            </a:r>
          </a:p>
          <a:p>
            <a:pPr lvl="1" algn="l" rtl="0"/>
            <a:r>
              <a:rPr lang="en-US" sz="3400" dirty="0" smtClean="0">
                <a:latin typeface="Times New Roman" panose="02020603050405020304" pitchFamily="18" charset="0"/>
                <a:cs typeface="Times New Roman" panose="02020603050405020304" pitchFamily="18" charset="0"/>
              </a:rPr>
              <a:t>3 with </a:t>
            </a:r>
            <a:r>
              <a:rPr lang="en-US" sz="3400" dirty="0" err="1" smtClean="0">
                <a:latin typeface="Times New Roman" panose="02020603050405020304" pitchFamily="18" charset="0"/>
                <a:cs typeface="Times New Roman" panose="02020603050405020304" pitchFamily="18" charset="0"/>
              </a:rPr>
              <a:t>Phd</a:t>
            </a:r>
            <a:endParaRPr lang="en-US" sz="3400" dirty="0" smtClean="0">
              <a:latin typeface="Times New Roman" panose="02020603050405020304" pitchFamily="18" charset="0"/>
              <a:cs typeface="Times New Roman" panose="02020603050405020304" pitchFamily="18" charset="0"/>
            </a:endParaRPr>
          </a:p>
          <a:p>
            <a:pPr marL="393192" lvl="1" indent="0" algn="l" rtl="0">
              <a:buNone/>
            </a:pPr>
            <a:endParaRPr lang="en-US" sz="3400" dirty="0"/>
          </a:p>
          <a:p>
            <a:pPr marL="0" indent="0" algn="l" rtl="0">
              <a:buNone/>
            </a:pPr>
            <a:endParaRPr lang="en-US" sz="3600" dirty="0"/>
          </a:p>
        </p:txBody>
      </p:sp>
      <p:pic>
        <p:nvPicPr>
          <p:cNvPr id="4097" name="Picture 1" descr="Mechanical Tu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791200"/>
            <a:ext cx="2428875" cy="40005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70976B79-0DD0-4D71-841F-0C38EA70C66A}" type="slidenum">
              <a:rPr lang="he-IL" smtClean="0"/>
              <a:pPr/>
              <a:t>52</a:t>
            </a:fld>
            <a:endParaRPr lang="en-US"/>
          </a:p>
        </p:txBody>
      </p:sp>
    </p:spTree>
    <p:extLst>
      <p:ext uri="{BB962C8B-B14F-4D97-AF65-F5344CB8AC3E}">
        <p14:creationId xmlns:p14="http://schemas.microsoft.com/office/powerpoint/2010/main" val="12393300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b="1" dirty="0"/>
              <a:t>Argumentation Theory</a:t>
            </a:r>
            <a:r>
              <a:rPr lang="en-US" dirty="0"/>
              <a:t>?</a:t>
            </a:r>
          </a:p>
        </p:txBody>
      </p:sp>
      <p:pic>
        <p:nvPicPr>
          <p:cNvPr id="1026" name="Picture 2" descr="http://image.trucktrend.com/f/features/news/2013/163_news130114_honda_urban_suv_concept/46262847/Honda-Urban-SUV-concept-front-three-quarter-vie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836" y="4800600"/>
            <a:ext cx="2473234" cy="1546596"/>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18"/>
          <p:cNvSpPr>
            <a:spLocks noGrp="1"/>
          </p:cNvSpPr>
          <p:nvPr>
            <p:ph type="sldNum" sz="quarter" idx="12"/>
          </p:nvPr>
        </p:nvSpPr>
        <p:spPr/>
        <p:txBody>
          <a:bodyPr/>
          <a:lstStyle/>
          <a:p>
            <a:fld id="{70976B79-0DD0-4D71-841F-0C38EA70C66A}" type="slidenum">
              <a:rPr lang="he-IL" smtClean="0"/>
              <a:pPr/>
              <a:t>53</a:t>
            </a:fld>
            <a:endParaRPr lang="en-US"/>
          </a:p>
        </p:txBody>
      </p:sp>
      <p:grpSp>
        <p:nvGrpSpPr>
          <p:cNvPr id="28" name="Group 27"/>
          <p:cNvGrpSpPr/>
          <p:nvPr/>
        </p:nvGrpSpPr>
        <p:grpSpPr>
          <a:xfrm>
            <a:off x="1312030" y="2070637"/>
            <a:ext cx="7162799" cy="3124200"/>
            <a:chOff x="2135208" y="2539911"/>
            <a:chExt cx="6279730" cy="4241889"/>
          </a:xfrm>
        </p:grpSpPr>
        <p:sp>
          <p:nvSpPr>
            <p:cNvPr id="29" name="Oval 28"/>
            <p:cNvSpPr/>
            <p:nvPr/>
          </p:nvSpPr>
          <p:spPr>
            <a:xfrm>
              <a:off x="3143320" y="2539911"/>
              <a:ext cx="1296144"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SUV</a:t>
              </a:r>
              <a:endParaRPr lang="he-IL" dirty="0"/>
            </a:p>
          </p:txBody>
        </p:sp>
        <p:sp>
          <p:nvSpPr>
            <p:cNvPr id="31" name="Oval 30"/>
            <p:cNvSpPr/>
            <p:nvPr/>
          </p:nvSpPr>
          <p:spPr>
            <a:xfrm>
              <a:off x="6043065" y="4656057"/>
              <a:ext cx="1296144" cy="86409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Taking a loan</a:t>
              </a:r>
            </a:p>
          </p:txBody>
        </p:sp>
        <p:sp>
          <p:nvSpPr>
            <p:cNvPr id="32" name="Oval 31"/>
            <p:cNvSpPr/>
            <p:nvPr/>
          </p:nvSpPr>
          <p:spPr>
            <a:xfrm>
              <a:off x="2135208" y="3620031"/>
              <a:ext cx="1296144" cy="86409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Safe</a:t>
              </a:r>
              <a:endParaRPr lang="he-IL" dirty="0"/>
            </a:p>
          </p:txBody>
        </p:sp>
        <p:cxnSp>
          <p:nvCxnSpPr>
            <p:cNvPr id="34" name="Straight Arrow Connector 33"/>
            <p:cNvCxnSpPr>
              <a:stCxn id="32" idx="0"/>
              <a:endCxn id="29" idx="3"/>
            </p:cNvCxnSpPr>
            <p:nvPr/>
          </p:nvCxnSpPr>
          <p:spPr>
            <a:xfrm flipV="1">
              <a:off x="2783280" y="3277464"/>
              <a:ext cx="549856" cy="34256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4819592" y="3493487"/>
              <a:ext cx="1724719" cy="864096"/>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Too expensive</a:t>
              </a:r>
            </a:p>
          </p:txBody>
        </p:sp>
        <p:cxnSp>
          <p:nvCxnSpPr>
            <p:cNvPr id="37" name="Straight Arrow Connector 36"/>
            <p:cNvCxnSpPr>
              <a:stCxn id="36" idx="0"/>
              <a:endCxn id="29" idx="6"/>
            </p:cNvCxnSpPr>
            <p:nvPr/>
          </p:nvCxnSpPr>
          <p:spPr>
            <a:xfrm flipH="1" flipV="1">
              <a:off x="4439464" y="2971960"/>
              <a:ext cx="1242487" cy="52152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957946" y="5917704"/>
              <a:ext cx="1456992" cy="86409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High interest</a:t>
              </a:r>
            </a:p>
          </p:txBody>
        </p:sp>
        <p:cxnSp>
          <p:nvCxnSpPr>
            <p:cNvPr id="39" name="Straight Arrow Connector 38"/>
            <p:cNvCxnSpPr>
              <a:stCxn id="38" idx="0"/>
              <a:endCxn id="31" idx="5"/>
            </p:cNvCxnSpPr>
            <p:nvPr/>
          </p:nvCxnSpPr>
          <p:spPr>
            <a:xfrm flipH="1" flipV="1">
              <a:off x="7149393" y="5393609"/>
              <a:ext cx="537050" cy="52409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4211995" y="4656057"/>
              <a:ext cx="1433136" cy="86409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High taxes</a:t>
              </a:r>
            </a:p>
          </p:txBody>
        </p:sp>
        <p:cxnSp>
          <p:nvCxnSpPr>
            <p:cNvPr id="41" name="Straight Arrow Connector 40"/>
            <p:cNvCxnSpPr>
              <a:stCxn id="40" idx="0"/>
              <a:endCxn id="36" idx="3"/>
            </p:cNvCxnSpPr>
            <p:nvPr/>
          </p:nvCxnSpPr>
          <p:spPr>
            <a:xfrm flipV="1">
              <a:off x="4928563" y="4231040"/>
              <a:ext cx="143608" cy="42501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1" idx="0"/>
              <a:endCxn id="36" idx="5"/>
            </p:cNvCxnSpPr>
            <p:nvPr/>
          </p:nvCxnSpPr>
          <p:spPr>
            <a:xfrm flipH="1" flipV="1">
              <a:off x="6291732" y="4231040"/>
              <a:ext cx="399406" cy="42501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925200" y="3420303"/>
              <a:ext cx="288032" cy="7567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853429" y="4445872"/>
              <a:ext cx="288032" cy="75676"/>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7080026" y="3205119"/>
            <a:ext cx="1127730" cy="523220"/>
          </a:xfrm>
          <a:prstGeom prst="rect">
            <a:avLst/>
          </a:prstGeom>
          <a:noFill/>
        </p:spPr>
        <p:txBody>
          <a:bodyPr wrap="square" rtlCol="1">
            <a:spAutoFit/>
          </a:bodyPr>
          <a:lstStyle/>
          <a:p>
            <a:r>
              <a:rPr lang="en-US" sz="2800" b="1" u="sng" dirty="0" smtClean="0"/>
              <a:t>35%</a:t>
            </a:r>
            <a:endParaRPr lang="he-IL" sz="2800" b="1" u="sng" dirty="0"/>
          </a:p>
        </p:txBody>
      </p:sp>
      <p:sp>
        <p:nvSpPr>
          <p:cNvPr id="46" name="Oval 45"/>
          <p:cNvSpPr/>
          <p:nvPr/>
        </p:nvSpPr>
        <p:spPr>
          <a:xfrm>
            <a:off x="5767565" y="3630783"/>
            <a:ext cx="1478411" cy="6364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Taking a loan</a:t>
            </a:r>
          </a:p>
        </p:txBody>
      </p:sp>
      <p:sp>
        <p:nvSpPr>
          <p:cNvPr id="47" name="TextBox 46"/>
          <p:cNvSpPr txBox="1"/>
          <p:nvPr/>
        </p:nvSpPr>
        <p:spPr>
          <a:xfrm>
            <a:off x="7031320" y="5193218"/>
            <a:ext cx="1731679" cy="523220"/>
          </a:xfrm>
          <a:prstGeom prst="rect">
            <a:avLst/>
          </a:prstGeom>
          <a:noFill/>
        </p:spPr>
        <p:txBody>
          <a:bodyPr wrap="square" rtlCol="0">
            <a:spAutoFit/>
          </a:bodyPr>
          <a:lstStyle/>
          <a:p>
            <a:r>
              <a:rPr lang="en-US" sz="2800" dirty="0" smtClean="0"/>
              <a:t>24%</a:t>
            </a:r>
            <a:endParaRPr lang="en-US" sz="2800" dirty="0"/>
          </a:p>
        </p:txBody>
      </p:sp>
      <p:sp>
        <p:nvSpPr>
          <p:cNvPr id="48" name="TextBox 47"/>
          <p:cNvSpPr txBox="1"/>
          <p:nvPr/>
        </p:nvSpPr>
        <p:spPr>
          <a:xfrm>
            <a:off x="3993393" y="4267200"/>
            <a:ext cx="1051892" cy="523220"/>
          </a:xfrm>
          <a:prstGeom prst="rect">
            <a:avLst/>
          </a:prstGeom>
          <a:noFill/>
        </p:spPr>
        <p:txBody>
          <a:bodyPr wrap="square" rtlCol="0">
            <a:spAutoFit/>
          </a:bodyPr>
          <a:lstStyle/>
          <a:p>
            <a:r>
              <a:rPr lang="en-US" sz="2800" dirty="0" smtClean="0"/>
              <a:t>33%</a:t>
            </a:r>
            <a:endParaRPr lang="en-US" sz="2800" dirty="0"/>
          </a:p>
        </p:txBody>
      </p:sp>
      <p:sp>
        <p:nvSpPr>
          <p:cNvPr id="49" name="TextBox 48"/>
          <p:cNvSpPr txBox="1"/>
          <p:nvPr/>
        </p:nvSpPr>
        <p:spPr>
          <a:xfrm>
            <a:off x="2782010" y="2906499"/>
            <a:ext cx="838200" cy="523220"/>
          </a:xfrm>
          <a:prstGeom prst="rect">
            <a:avLst/>
          </a:prstGeom>
          <a:noFill/>
        </p:spPr>
        <p:txBody>
          <a:bodyPr wrap="square" rtlCol="0">
            <a:spAutoFit/>
          </a:bodyPr>
          <a:lstStyle/>
          <a:p>
            <a:r>
              <a:rPr lang="en-US" sz="2800" dirty="0" smtClean="0"/>
              <a:t>8%</a:t>
            </a:r>
            <a:endParaRPr lang="en-US" sz="2800" dirty="0"/>
          </a:p>
        </p:txBody>
      </p:sp>
      <p:sp>
        <p:nvSpPr>
          <p:cNvPr id="50" name="TextBox 49"/>
          <p:cNvSpPr txBox="1"/>
          <p:nvPr/>
        </p:nvSpPr>
        <p:spPr>
          <a:xfrm>
            <a:off x="7377267" y="3662356"/>
            <a:ext cx="1255668" cy="523220"/>
          </a:xfrm>
          <a:prstGeom prst="rect">
            <a:avLst/>
          </a:prstGeom>
          <a:noFill/>
        </p:spPr>
        <p:txBody>
          <a:bodyPr wrap="square" rtlCol="0">
            <a:spAutoFit/>
          </a:bodyPr>
          <a:lstStyle/>
          <a:p>
            <a:r>
              <a:rPr lang="en-US" sz="2800" dirty="0" smtClean="0"/>
              <a:t>-0.33</a:t>
            </a:r>
            <a:endParaRPr lang="en-US" sz="2800" dirty="0"/>
          </a:p>
        </p:txBody>
      </p:sp>
      <p:sp>
        <p:nvSpPr>
          <p:cNvPr id="51" name="TextBox 50"/>
          <p:cNvSpPr txBox="1"/>
          <p:nvPr/>
        </p:nvSpPr>
        <p:spPr>
          <a:xfrm>
            <a:off x="6185118" y="2513182"/>
            <a:ext cx="1255668" cy="523220"/>
          </a:xfrm>
          <a:prstGeom prst="rect">
            <a:avLst/>
          </a:prstGeom>
          <a:noFill/>
        </p:spPr>
        <p:txBody>
          <a:bodyPr wrap="square" rtlCol="0">
            <a:spAutoFit/>
          </a:bodyPr>
          <a:lstStyle/>
          <a:p>
            <a:r>
              <a:rPr lang="en-US" sz="2800" dirty="0" smtClean="0"/>
              <a:t>-0.23</a:t>
            </a:r>
            <a:endParaRPr lang="en-US" sz="2800" dirty="0"/>
          </a:p>
        </p:txBody>
      </p:sp>
      <p:sp>
        <p:nvSpPr>
          <p:cNvPr id="52" name="Rectangle 51"/>
          <p:cNvSpPr/>
          <p:nvPr/>
        </p:nvSpPr>
        <p:spPr>
          <a:xfrm>
            <a:off x="3352700" y="5878698"/>
            <a:ext cx="2861335" cy="369332"/>
          </a:xfrm>
          <a:prstGeom prst="rect">
            <a:avLst/>
          </a:prstGeom>
        </p:spPr>
        <p:txBody>
          <a:bodyPr wrap="square">
            <a:spAutoFit/>
          </a:bodyPr>
          <a:lstStyle/>
          <a:p>
            <a:r>
              <a:rPr lang="en-US" dirty="0" err="1" smtClean="0"/>
              <a:t>Arvapally</a:t>
            </a:r>
            <a:r>
              <a:rPr lang="en-US" dirty="0" smtClean="0"/>
              <a:t> et al, 2012</a:t>
            </a:r>
            <a:r>
              <a:rPr lang="he-IL" dirty="0"/>
              <a:t> </a:t>
            </a:r>
            <a:endParaRPr lang="en-US" dirty="0"/>
          </a:p>
        </p:txBody>
      </p:sp>
    </p:spTree>
    <p:extLst>
      <p:ext uri="{BB962C8B-B14F-4D97-AF65-F5344CB8AC3E}">
        <p14:creationId xmlns:p14="http://schemas.microsoft.com/office/powerpoint/2010/main" val="16026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animBg="1"/>
      <p:bldP spid="47" grpId="0"/>
      <p:bldP spid="48" grpId="0"/>
      <p:bldP spid="49" grpId="0"/>
      <p:bldP spid="50" grpId="0"/>
      <p:bldP spid="5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smtClean="0"/>
              <a:t>Argumentation Theory?</a:t>
            </a:r>
            <a:br>
              <a:rPr lang="en-US" b="1" dirty="0" smtClean="0"/>
            </a:br>
            <a:r>
              <a:rPr lang="en-US" b="1" dirty="0" smtClean="0"/>
              <a:t>Transcription of Real Discussions</a:t>
            </a:r>
            <a:endParaRPr lang="he-IL" b="1" dirty="0"/>
          </a:p>
        </p:txBody>
      </p:sp>
      <p:sp>
        <p:nvSpPr>
          <p:cNvPr id="3" name="Content Placeholder 2"/>
          <p:cNvSpPr>
            <a:spLocks noGrp="1"/>
          </p:cNvSpPr>
          <p:nvPr>
            <p:ph sz="quarter" idx="1"/>
          </p:nvPr>
        </p:nvSpPr>
        <p:spPr/>
        <p:txBody>
          <a:bodyPr>
            <a:normAutofit/>
          </a:bodyPr>
          <a:lstStyle/>
          <a:p>
            <a:pPr algn="l" rtl="0"/>
            <a:r>
              <a:rPr lang="en-US" dirty="0" smtClean="0"/>
              <a:t>Penn </a:t>
            </a:r>
            <a:r>
              <a:rPr lang="en-US" dirty="0" err="1" smtClean="0"/>
              <a:t>TreeBank</a:t>
            </a:r>
            <a:r>
              <a:rPr lang="en-US" dirty="0" smtClean="0"/>
              <a:t> Project (1995) conversation database:</a:t>
            </a:r>
          </a:p>
          <a:p>
            <a:pPr lvl="1" algn="l" rtl="0"/>
            <a:r>
              <a:rPr lang="en-US" dirty="0" smtClean="0"/>
              <a:t>CAPITAL PUNISHMENT (33)</a:t>
            </a:r>
          </a:p>
          <a:p>
            <a:pPr lvl="1" algn="l" rtl="0"/>
            <a:r>
              <a:rPr lang="en-US" dirty="0" smtClean="0"/>
              <a:t>TRIAL </a:t>
            </a:r>
            <a:r>
              <a:rPr lang="en-US" dirty="0"/>
              <a:t>BY </a:t>
            </a:r>
            <a:r>
              <a:rPr lang="en-US" dirty="0" smtClean="0"/>
              <a:t>JURY (31)</a:t>
            </a:r>
          </a:p>
        </p:txBody>
      </p:sp>
      <p:pic>
        <p:nvPicPr>
          <p:cNvPr id="5122" name="Picture 2" descr="https://encrypted-tbn2.gstatic.com/images?q=tbn:ANd9GcTlxOhw1LV2Uk_rXYb7yD7DixowNV-bwOloCEyg7sxOgIdyUru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581400"/>
            <a:ext cx="2695575" cy="16954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1.gstatic.com/images?q=tbn:ANd9GcQrXbe9yPQ3_sgGw-6mOOl1w-zx2Ho_8bxkmembBY_4bxc7yV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897524"/>
            <a:ext cx="2105025" cy="2171701"/>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4495800" y="4258817"/>
            <a:ext cx="1828800" cy="742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descr="https://encrypted-tbn2.gstatic.com/images?q=tbn:ANd9GcQ_LjDaZG5Ip7MNSZRmWKPXnoGTfxk0nhODBOa0Lo3tnH6mDkVXa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2667000"/>
            <a:ext cx="2286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6549" y="5498226"/>
            <a:ext cx="5985934" cy="830997"/>
          </a:xfrm>
          <a:prstGeom prst="rect">
            <a:avLst/>
          </a:prstGeom>
          <a:noFill/>
        </p:spPr>
        <p:txBody>
          <a:bodyPr wrap="none" rtlCol="0">
            <a:spAutoFit/>
          </a:bodyPr>
          <a:lstStyle/>
          <a:p>
            <a:r>
              <a:rPr lang="en-US" sz="2400" dirty="0" smtClean="0"/>
              <a:t>Percentage of arguments from extensions </a:t>
            </a:r>
          </a:p>
          <a:p>
            <a:r>
              <a:rPr lang="en-US" sz="2400" dirty="0" smtClean="0"/>
              <a:t>less than 45% </a:t>
            </a:r>
            <a:endParaRPr lang="en-US" sz="2400" dirty="0"/>
          </a:p>
        </p:txBody>
      </p:sp>
      <p:sp>
        <p:nvSpPr>
          <p:cNvPr id="8" name="Slide Number Placeholder 7"/>
          <p:cNvSpPr>
            <a:spLocks noGrp="1"/>
          </p:cNvSpPr>
          <p:nvPr>
            <p:ph type="sldNum" sz="quarter" idx="12"/>
          </p:nvPr>
        </p:nvSpPr>
        <p:spPr/>
        <p:txBody>
          <a:bodyPr/>
          <a:lstStyle/>
          <a:p>
            <a:fld id="{70976B79-0DD0-4D71-841F-0C38EA70C66A}" type="slidenum">
              <a:rPr lang="he-IL" smtClean="0"/>
              <a:pPr/>
              <a:t>54</a:t>
            </a:fld>
            <a:endParaRPr lang="en-US"/>
          </a:p>
        </p:txBody>
      </p:sp>
    </p:spTree>
    <p:extLst>
      <p:ext uri="{BB962C8B-B14F-4D97-AF65-F5344CB8AC3E}">
        <p14:creationId xmlns:p14="http://schemas.microsoft.com/office/powerpoint/2010/main" val="181284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US" sz="3600" b="1" dirty="0"/>
              <a:t>Argumentation Theory is not a good predictive of human behavior</a:t>
            </a:r>
          </a:p>
        </p:txBody>
      </p:sp>
      <p:sp>
        <p:nvSpPr>
          <p:cNvPr id="3" name="Content Placeholder 2"/>
          <p:cNvSpPr>
            <a:spLocks noGrp="1"/>
          </p:cNvSpPr>
          <p:nvPr>
            <p:ph idx="1"/>
          </p:nvPr>
        </p:nvSpPr>
        <p:spPr>
          <a:xfrm>
            <a:off x="228600" y="1524000"/>
            <a:ext cx="6172200" cy="1600200"/>
          </a:xfrm>
        </p:spPr>
        <p:txBody>
          <a:bodyPr/>
          <a:lstStyle/>
          <a:p>
            <a:pPr algn="l" rtl="0"/>
            <a:r>
              <a:rPr lang="en-US" dirty="0" smtClean="0"/>
              <a:t>Fictional cases from the literature (142)</a:t>
            </a:r>
          </a:p>
          <a:p>
            <a:pPr algn="l" rtl="0"/>
            <a:r>
              <a:rPr lang="en-US" dirty="0"/>
              <a:t>Transcription of </a:t>
            </a:r>
            <a:r>
              <a:rPr lang="en-US" dirty="0" smtClean="0"/>
              <a:t>real </a:t>
            </a:r>
            <a:r>
              <a:rPr lang="en-US" dirty="0"/>
              <a:t>d</a:t>
            </a:r>
            <a:r>
              <a:rPr lang="en-US" dirty="0" smtClean="0"/>
              <a:t>iscussions (64*2 )</a:t>
            </a:r>
          </a:p>
          <a:p>
            <a:pPr algn="l" rtl="0"/>
            <a:r>
              <a:rPr lang="en-US" dirty="0" smtClean="0"/>
              <a:t>Students “chat” (72*2 subjects)</a:t>
            </a:r>
          </a:p>
          <a:p>
            <a:pPr algn="l" rtl="0"/>
            <a:endParaRPr lang="en-US" dirty="0" smtClean="0"/>
          </a:p>
          <a:p>
            <a:pPr algn="l" rtl="0"/>
            <a:endParaRPr lang="en-US" dirty="0" smtClean="0"/>
          </a:p>
          <a:p>
            <a:pPr algn="l" rtl="0"/>
            <a:endParaRPr lang="en-US" dirty="0"/>
          </a:p>
        </p:txBody>
      </p:sp>
      <p:sp>
        <p:nvSpPr>
          <p:cNvPr id="4" name="Slide Number Placeholder 3"/>
          <p:cNvSpPr>
            <a:spLocks noGrp="1"/>
          </p:cNvSpPr>
          <p:nvPr>
            <p:ph type="sldNum" sz="quarter" idx="12"/>
          </p:nvPr>
        </p:nvSpPr>
        <p:spPr/>
        <p:txBody>
          <a:bodyPr/>
          <a:lstStyle/>
          <a:p>
            <a:fld id="{70976B79-0DD0-4D71-841F-0C38EA70C66A}" type="slidenum">
              <a:rPr lang="he-IL" smtClean="0"/>
              <a:pPr/>
              <a:t>55</a:t>
            </a:fld>
            <a:endParaRPr lang="en-US"/>
          </a:p>
        </p:txBody>
      </p:sp>
      <p:grpSp>
        <p:nvGrpSpPr>
          <p:cNvPr id="49" name="Group 48"/>
          <p:cNvGrpSpPr/>
          <p:nvPr/>
        </p:nvGrpSpPr>
        <p:grpSpPr>
          <a:xfrm>
            <a:off x="1312030" y="3505200"/>
            <a:ext cx="7162799" cy="3124200"/>
            <a:chOff x="2135208" y="2539911"/>
            <a:chExt cx="6279730" cy="4241889"/>
          </a:xfrm>
        </p:grpSpPr>
        <p:sp>
          <p:nvSpPr>
            <p:cNvPr id="50" name="Oval 49"/>
            <p:cNvSpPr/>
            <p:nvPr/>
          </p:nvSpPr>
          <p:spPr>
            <a:xfrm>
              <a:off x="3143320" y="2539911"/>
              <a:ext cx="1296144"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SUV</a:t>
              </a:r>
              <a:endParaRPr lang="he-IL" dirty="0"/>
            </a:p>
          </p:txBody>
        </p:sp>
        <p:sp>
          <p:nvSpPr>
            <p:cNvPr id="51" name="Oval 50"/>
            <p:cNvSpPr/>
            <p:nvPr/>
          </p:nvSpPr>
          <p:spPr>
            <a:xfrm>
              <a:off x="6043065" y="4656057"/>
              <a:ext cx="1296144" cy="86409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Taking a loan</a:t>
              </a:r>
            </a:p>
          </p:txBody>
        </p:sp>
        <p:sp>
          <p:nvSpPr>
            <p:cNvPr id="52" name="Oval 51"/>
            <p:cNvSpPr/>
            <p:nvPr/>
          </p:nvSpPr>
          <p:spPr>
            <a:xfrm>
              <a:off x="2135208" y="3620031"/>
              <a:ext cx="1296144" cy="86409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Safe</a:t>
              </a:r>
              <a:endParaRPr lang="he-IL" dirty="0"/>
            </a:p>
          </p:txBody>
        </p:sp>
        <p:cxnSp>
          <p:nvCxnSpPr>
            <p:cNvPr id="53" name="Straight Arrow Connector 52"/>
            <p:cNvCxnSpPr>
              <a:stCxn id="52" idx="0"/>
              <a:endCxn id="50" idx="3"/>
            </p:cNvCxnSpPr>
            <p:nvPr/>
          </p:nvCxnSpPr>
          <p:spPr>
            <a:xfrm flipV="1">
              <a:off x="2783280" y="3277464"/>
              <a:ext cx="549856" cy="34256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4819592" y="3493487"/>
              <a:ext cx="1724719" cy="864096"/>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Too expensive</a:t>
              </a:r>
            </a:p>
          </p:txBody>
        </p:sp>
        <p:cxnSp>
          <p:nvCxnSpPr>
            <p:cNvPr id="55" name="Straight Arrow Connector 54"/>
            <p:cNvCxnSpPr>
              <a:stCxn id="54" idx="0"/>
              <a:endCxn id="50" idx="6"/>
            </p:cNvCxnSpPr>
            <p:nvPr/>
          </p:nvCxnSpPr>
          <p:spPr>
            <a:xfrm flipH="1" flipV="1">
              <a:off x="4439464" y="2971960"/>
              <a:ext cx="1242487" cy="52152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6957946" y="5917704"/>
              <a:ext cx="1456992" cy="86409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High interest</a:t>
              </a:r>
            </a:p>
          </p:txBody>
        </p:sp>
        <p:cxnSp>
          <p:nvCxnSpPr>
            <p:cNvPr id="57" name="Straight Arrow Connector 56"/>
            <p:cNvCxnSpPr>
              <a:stCxn id="56" idx="0"/>
              <a:endCxn id="51" idx="5"/>
            </p:cNvCxnSpPr>
            <p:nvPr/>
          </p:nvCxnSpPr>
          <p:spPr>
            <a:xfrm flipH="1" flipV="1">
              <a:off x="7149393" y="5393609"/>
              <a:ext cx="537050" cy="52409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4211995" y="4656057"/>
              <a:ext cx="1433136" cy="86409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High taxes</a:t>
              </a:r>
            </a:p>
          </p:txBody>
        </p:sp>
        <p:cxnSp>
          <p:nvCxnSpPr>
            <p:cNvPr id="59" name="Straight Arrow Connector 58"/>
            <p:cNvCxnSpPr>
              <a:stCxn id="58" idx="0"/>
              <a:endCxn id="54" idx="3"/>
            </p:cNvCxnSpPr>
            <p:nvPr/>
          </p:nvCxnSpPr>
          <p:spPr>
            <a:xfrm flipV="1">
              <a:off x="4928563" y="4231040"/>
              <a:ext cx="143608" cy="42501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1" idx="0"/>
              <a:endCxn id="54" idx="5"/>
            </p:cNvCxnSpPr>
            <p:nvPr/>
          </p:nvCxnSpPr>
          <p:spPr>
            <a:xfrm flipH="1" flipV="1">
              <a:off x="6291732" y="4231040"/>
              <a:ext cx="399406" cy="42501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925200" y="3420303"/>
              <a:ext cx="288032" cy="7567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853429" y="4445872"/>
              <a:ext cx="288032" cy="75676"/>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63" name="TextBox 62"/>
          <p:cNvSpPr txBox="1"/>
          <p:nvPr/>
        </p:nvSpPr>
        <p:spPr>
          <a:xfrm>
            <a:off x="5489188" y="5617088"/>
            <a:ext cx="1127730" cy="523220"/>
          </a:xfrm>
          <a:prstGeom prst="rect">
            <a:avLst/>
          </a:prstGeom>
          <a:noFill/>
        </p:spPr>
        <p:txBody>
          <a:bodyPr wrap="square" rtlCol="1">
            <a:spAutoFit/>
          </a:bodyPr>
          <a:lstStyle/>
          <a:p>
            <a:r>
              <a:rPr lang="en-US" sz="2800" b="1" u="sng" dirty="0" smtClean="0"/>
              <a:t>35%</a:t>
            </a:r>
            <a:endParaRPr lang="he-IL" sz="2800" b="1" u="sng" dirty="0"/>
          </a:p>
        </p:txBody>
      </p:sp>
      <p:sp>
        <p:nvSpPr>
          <p:cNvPr id="64" name="Oval 63"/>
          <p:cNvSpPr/>
          <p:nvPr/>
        </p:nvSpPr>
        <p:spPr>
          <a:xfrm>
            <a:off x="5767565" y="5048100"/>
            <a:ext cx="1478411" cy="6364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Taking a loan</a:t>
            </a:r>
          </a:p>
        </p:txBody>
      </p:sp>
      <p:sp>
        <p:nvSpPr>
          <p:cNvPr id="65" name="TextBox 64"/>
          <p:cNvSpPr txBox="1"/>
          <p:nvPr/>
        </p:nvSpPr>
        <p:spPr>
          <a:xfrm>
            <a:off x="7643891" y="5438573"/>
            <a:ext cx="1731679" cy="523220"/>
          </a:xfrm>
          <a:prstGeom prst="rect">
            <a:avLst/>
          </a:prstGeom>
          <a:noFill/>
        </p:spPr>
        <p:txBody>
          <a:bodyPr wrap="square" rtlCol="0">
            <a:spAutoFit/>
          </a:bodyPr>
          <a:lstStyle/>
          <a:p>
            <a:r>
              <a:rPr lang="en-US" sz="2800" dirty="0" smtClean="0"/>
              <a:t>24%</a:t>
            </a:r>
            <a:endParaRPr lang="en-US" sz="2800" dirty="0"/>
          </a:p>
        </p:txBody>
      </p:sp>
      <p:sp>
        <p:nvSpPr>
          <p:cNvPr id="66" name="TextBox 65"/>
          <p:cNvSpPr txBox="1"/>
          <p:nvPr/>
        </p:nvSpPr>
        <p:spPr>
          <a:xfrm>
            <a:off x="3048000" y="5161297"/>
            <a:ext cx="1051892" cy="523220"/>
          </a:xfrm>
          <a:prstGeom prst="rect">
            <a:avLst/>
          </a:prstGeom>
          <a:noFill/>
        </p:spPr>
        <p:txBody>
          <a:bodyPr wrap="square" rtlCol="0">
            <a:spAutoFit/>
          </a:bodyPr>
          <a:lstStyle/>
          <a:p>
            <a:r>
              <a:rPr lang="en-US" sz="2800" dirty="0" smtClean="0"/>
              <a:t>33%</a:t>
            </a:r>
            <a:endParaRPr lang="en-US" sz="2800" dirty="0"/>
          </a:p>
        </p:txBody>
      </p:sp>
      <p:sp>
        <p:nvSpPr>
          <p:cNvPr id="67" name="TextBox 66"/>
          <p:cNvSpPr txBox="1"/>
          <p:nvPr/>
        </p:nvSpPr>
        <p:spPr>
          <a:xfrm>
            <a:off x="763289" y="4413918"/>
            <a:ext cx="762000" cy="523220"/>
          </a:xfrm>
          <a:prstGeom prst="rect">
            <a:avLst/>
          </a:prstGeom>
          <a:noFill/>
        </p:spPr>
        <p:txBody>
          <a:bodyPr wrap="square" rtlCol="0">
            <a:spAutoFit/>
          </a:bodyPr>
          <a:lstStyle/>
          <a:p>
            <a:r>
              <a:rPr lang="en-US" sz="2800" dirty="0" smtClean="0"/>
              <a:t>8%</a:t>
            </a:r>
            <a:endParaRPr lang="en-US" sz="2800" dirty="0"/>
          </a:p>
        </p:txBody>
      </p:sp>
    </p:spTree>
    <p:extLst>
      <p:ext uri="{BB962C8B-B14F-4D97-AF65-F5344CB8AC3E}">
        <p14:creationId xmlns:p14="http://schemas.microsoft.com/office/powerpoint/2010/main" val="344470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animBg="1"/>
      <p:bldP spid="65" grpId="0"/>
      <p:bldP spid="66" grpId="0"/>
      <p:bldP spid="6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b="1" dirty="0" smtClean="0"/>
              <a:t>Prediction of Argument Choice</a:t>
            </a:r>
            <a:endParaRPr lang="he-IL" b="1" dirty="0"/>
          </a:p>
        </p:txBody>
      </p:sp>
      <p:sp>
        <p:nvSpPr>
          <p:cNvPr id="3" name="מציין מיקום תוכן 2"/>
          <p:cNvSpPr>
            <a:spLocks noGrp="1"/>
          </p:cNvSpPr>
          <p:nvPr>
            <p:ph sz="quarter" idx="1"/>
          </p:nvPr>
        </p:nvSpPr>
        <p:spPr/>
        <p:txBody>
          <a:bodyPr>
            <a:normAutofit/>
          </a:bodyPr>
          <a:lstStyle/>
          <a:p>
            <a:pPr algn="l" rtl="0"/>
            <a:r>
              <a:rPr lang="en-US" dirty="0" smtClean="0"/>
              <a:t>Features:</a:t>
            </a:r>
          </a:p>
          <a:p>
            <a:pPr lvl="1" algn="l" rtl="0"/>
            <a:r>
              <a:rPr lang="en-US" dirty="0" smtClean="0"/>
              <a:t>Justification</a:t>
            </a:r>
          </a:p>
          <a:p>
            <a:pPr lvl="1" algn="l" rtl="0"/>
            <a:r>
              <a:rPr lang="en-US" dirty="0" smtClean="0"/>
              <a:t>Psychological features.</a:t>
            </a:r>
          </a:p>
          <a:p>
            <a:pPr lvl="1" algn="l" rtl="0"/>
            <a:r>
              <a:rPr lang="en-US" dirty="0" smtClean="0"/>
              <a:t>Deliberation-based features (from the history of the current deliberation)</a:t>
            </a:r>
          </a:p>
          <a:p>
            <a:pPr lvl="1" algn="l" rtl="0"/>
            <a:r>
              <a:rPr lang="en-US" b="1" dirty="0">
                <a:solidFill>
                  <a:srgbClr val="FF0000"/>
                </a:solidFill>
              </a:rPr>
              <a:t>Relevance</a:t>
            </a:r>
          </a:p>
          <a:p>
            <a:pPr lvl="1" algn="l" rtl="0"/>
            <a:endParaRPr lang="en-US" dirty="0" smtClean="0"/>
          </a:p>
          <a:p>
            <a:pPr marL="365760" lvl="1" indent="0" algn="l" rtl="0">
              <a:buNone/>
            </a:pPr>
            <a:endParaRPr lang="en-US" dirty="0" smtClean="0"/>
          </a:p>
        </p:txBody>
      </p:sp>
      <p:grpSp>
        <p:nvGrpSpPr>
          <p:cNvPr id="5" name="Group 4"/>
          <p:cNvGrpSpPr/>
          <p:nvPr/>
        </p:nvGrpSpPr>
        <p:grpSpPr>
          <a:xfrm>
            <a:off x="2283798" y="4191001"/>
            <a:ext cx="6174402" cy="2438400"/>
            <a:chOff x="2135208" y="2539911"/>
            <a:chExt cx="6279730" cy="4241889"/>
          </a:xfrm>
        </p:grpSpPr>
        <p:sp>
          <p:nvSpPr>
            <p:cNvPr id="6" name="Oval 5"/>
            <p:cNvSpPr/>
            <p:nvPr/>
          </p:nvSpPr>
          <p:spPr>
            <a:xfrm>
              <a:off x="3143320" y="2539911"/>
              <a:ext cx="1296144"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smtClean="0"/>
                <a:t>SUV</a:t>
              </a:r>
              <a:endParaRPr lang="he-IL" sz="1400" dirty="0"/>
            </a:p>
          </p:txBody>
        </p:sp>
        <p:sp>
          <p:nvSpPr>
            <p:cNvPr id="7" name="Oval 6"/>
            <p:cNvSpPr/>
            <p:nvPr/>
          </p:nvSpPr>
          <p:spPr>
            <a:xfrm>
              <a:off x="6043065" y="4656057"/>
              <a:ext cx="1296144" cy="86409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t>Taking a loan</a:t>
              </a:r>
            </a:p>
          </p:txBody>
        </p:sp>
        <p:sp>
          <p:nvSpPr>
            <p:cNvPr id="8" name="Oval 7"/>
            <p:cNvSpPr/>
            <p:nvPr/>
          </p:nvSpPr>
          <p:spPr>
            <a:xfrm>
              <a:off x="2135208" y="3620031"/>
              <a:ext cx="1296144" cy="86409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t>Safe</a:t>
              </a:r>
              <a:endParaRPr lang="he-IL" sz="1400" dirty="0"/>
            </a:p>
          </p:txBody>
        </p:sp>
        <p:cxnSp>
          <p:nvCxnSpPr>
            <p:cNvPr id="9" name="Straight Arrow Connector 8"/>
            <p:cNvCxnSpPr>
              <a:stCxn id="8" idx="0"/>
              <a:endCxn id="6" idx="3"/>
            </p:cNvCxnSpPr>
            <p:nvPr/>
          </p:nvCxnSpPr>
          <p:spPr>
            <a:xfrm flipV="1">
              <a:off x="2783280" y="3277464"/>
              <a:ext cx="549856" cy="3425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819592" y="3493487"/>
              <a:ext cx="1724719" cy="864096"/>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t>Too expensive</a:t>
              </a:r>
            </a:p>
          </p:txBody>
        </p:sp>
        <p:cxnSp>
          <p:nvCxnSpPr>
            <p:cNvPr id="11" name="Straight Arrow Connector 10"/>
            <p:cNvCxnSpPr>
              <a:stCxn id="10" idx="0"/>
              <a:endCxn id="6" idx="6"/>
            </p:cNvCxnSpPr>
            <p:nvPr/>
          </p:nvCxnSpPr>
          <p:spPr>
            <a:xfrm flipH="1" flipV="1">
              <a:off x="4439464" y="2971960"/>
              <a:ext cx="1242487" cy="5215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957946" y="5917704"/>
              <a:ext cx="1456992" cy="86409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smtClean="0"/>
                <a:t>High interest</a:t>
              </a:r>
            </a:p>
          </p:txBody>
        </p:sp>
        <p:cxnSp>
          <p:nvCxnSpPr>
            <p:cNvPr id="13" name="Straight Arrow Connector 12"/>
            <p:cNvCxnSpPr>
              <a:stCxn id="12" idx="0"/>
              <a:endCxn id="7" idx="5"/>
            </p:cNvCxnSpPr>
            <p:nvPr/>
          </p:nvCxnSpPr>
          <p:spPr>
            <a:xfrm flipH="1" flipV="1">
              <a:off x="7149393" y="5393609"/>
              <a:ext cx="537050" cy="5240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211995" y="4656057"/>
              <a:ext cx="1433136" cy="86409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smtClean="0"/>
                <a:t>High taxes</a:t>
              </a:r>
            </a:p>
          </p:txBody>
        </p:sp>
        <p:cxnSp>
          <p:nvCxnSpPr>
            <p:cNvPr id="15" name="Straight Arrow Connector 14"/>
            <p:cNvCxnSpPr>
              <a:stCxn id="14" idx="0"/>
              <a:endCxn id="10" idx="3"/>
            </p:cNvCxnSpPr>
            <p:nvPr/>
          </p:nvCxnSpPr>
          <p:spPr>
            <a:xfrm flipV="1">
              <a:off x="4928563" y="4231040"/>
              <a:ext cx="143608" cy="4250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a:endCxn id="10" idx="5"/>
            </p:cNvCxnSpPr>
            <p:nvPr/>
          </p:nvCxnSpPr>
          <p:spPr>
            <a:xfrm flipH="1" flipV="1">
              <a:off x="6291732" y="4231040"/>
              <a:ext cx="399406" cy="4250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925200" y="3420303"/>
              <a:ext cx="288032" cy="756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853429" y="4445872"/>
              <a:ext cx="288032" cy="75676"/>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 name="Slide Number Placeholder 19"/>
          <p:cNvSpPr>
            <a:spLocks noGrp="1"/>
          </p:cNvSpPr>
          <p:nvPr>
            <p:ph type="sldNum" sz="quarter" idx="12"/>
          </p:nvPr>
        </p:nvSpPr>
        <p:spPr/>
        <p:txBody>
          <a:bodyPr/>
          <a:lstStyle/>
          <a:p>
            <a:fld id="{70976B79-0DD0-4D71-841F-0C38EA70C66A}" type="slidenum">
              <a:rPr lang="he-IL" smtClean="0"/>
              <a:pPr/>
              <a:t>56</a:t>
            </a:fld>
            <a:endParaRPr lang="en-US"/>
          </a:p>
        </p:txBody>
      </p:sp>
    </p:spTree>
    <p:extLst>
      <p:ext uri="{BB962C8B-B14F-4D97-AF65-F5344CB8AC3E}">
        <p14:creationId xmlns:p14="http://schemas.microsoft.com/office/powerpoint/2010/main" val="36048778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4600" y="1828800"/>
            <a:ext cx="8229600" cy="4389120"/>
          </a:xfrm>
        </p:spPr>
        <p:txBody>
          <a:bodyPr>
            <a:normAutofit/>
          </a:bodyPr>
          <a:lstStyle/>
          <a:p>
            <a:pPr marL="0" indent="0" algn="l" rtl="0">
              <a:buNone/>
            </a:pPr>
            <a:endParaRPr lang="en-US" dirty="0"/>
          </a:p>
          <a:p>
            <a:pPr marL="365760" lvl="1" indent="0" algn="l" rtl="0">
              <a:buNone/>
            </a:pPr>
            <a:endParaRPr lang="en-US" dirty="0" smtClean="0"/>
          </a:p>
          <a:p>
            <a:pPr lvl="1" algn="l" rtl="0"/>
            <a:endParaRPr lang="he-IL" dirty="0"/>
          </a:p>
        </p:txBody>
      </p:sp>
      <p:pic>
        <p:nvPicPr>
          <p:cNvPr id="6" name="Picture 2" descr="C:\Users\user\Desktop\בר אילן\מאמרים שלי\PROPOSAL\PRO\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40379"/>
            <a:ext cx="8915400" cy="39508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676400" y="5736104"/>
            <a:ext cx="6400800" cy="1015663"/>
          </a:xfrm>
          <a:prstGeom prst="rect">
            <a:avLst/>
          </a:prstGeom>
        </p:spPr>
        <p:txBody>
          <a:bodyPr wrap="square">
            <a:spAutoFit/>
          </a:bodyPr>
          <a:lstStyle/>
          <a:p>
            <a:r>
              <a:rPr lang="en-US" dirty="0"/>
              <a:t>Given 5 choices of a player, calculate the average of each feature, and predict the 6</a:t>
            </a:r>
            <a:r>
              <a:rPr lang="en-US" baseline="30000" dirty="0"/>
              <a:t>th</a:t>
            </a:r>
            <a:r>
              <a:rPr lang="en-US" dirty="0"/>
              <a:t> one. </a:t>
            </a:r>
          </a:p>
          <a:p>
            <a:pPr lvl="2"/>
            <a:endParaRPr lang="en-US" dirty="0"/>
          </a:p>
        </p:txBody>
      </p:sp>
      <p:sp>
        <p:nvSpPr>
          <p:cNvPr id="7" name="כותרת 1"/>
          <p:cNvSpPr txBox="1">
            <a:spLocks/>
          </p:cNvSpPr>
          <p:nvPr/>
        </p:nvSpPr>
        <p:spPr>
          <a:xfrm>
            <a:off x="457200" y="704088"/>
            <a:ext cx="8458200" cy="1143000"/>
          </a:xfrm>
          <a:prstGeom prst="rect">
            <a:avLst/>
          </a:prstGeom>
        </p:spPr>
        <p:txBody>
          <a:bodyPr vert="horz" lIns="0" rIns="0" bIns="0" anchor="b">
            <a:noAutofit/>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pPr rtl="0" fontAlgn="auto">
              <a:spcAft>
                <a:spcPts val="0"/>
              </a:spcAft>
            </a:pPr>
            <a:r>
              <a:rPr lang="en-US" sz="4400" b="1" dirty="0"/>
              <a:t>Predictions the Argument</a:t>
            </a:r>
            <a:endParaRPr lang="he-IL" sz="4400" b="1" dirty="0"/>
          </a:p>
        </p:txBody>
      </p:sp>
      <p:sp>
        <p:nvSpPr>
          <p:cNvPr id="8" name="Slide Number Placeholder 7"/>
          <p:cNvSpPr>
            <a:spLocks noGrp="1"/>
          </p:cNvSpPr>
          <p:nvPr>
            <p:ph type="sldNum" sz="quarter" idx="12"/>
          </p:nvPr>
        </p:nvSpPr>
        <p:spPr/>
        <p:txBody>
          <a:bodyPr/>
          <a:lstStyle/>
          <a:p>
            <a:fld id="{70976B79-0DD0-4D71-841F-0C38EA70C66A}" type="slidenum">
              <a:rPr lang="he-IL" smtClean="0"/>
              <a:pPr/>
              <a:t>57</a:t>
            </a:fld>
            <a:endParaRPr lang="en-US"/>
          </a:p>
        </p:txBody>
      </p:sp>
    </p:spTree>
    <p:extLst>
      <p:ext uri="{BB962C8B-B14F-4D97-AF65-F5344CB8AC3E}">
        <p14:creationId xmlns:p14="http://schemas.microsoft.com/office/powerpoint/2010/main" val="42378123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b="1" dirty="0"/>
              <a:t>Capital Punishment</a:t>
            </a:r>
            <a:endParaRPr lang="he-IL" sz="4500" b="1" dirty="0"/>
          </a:p>
        </p:txBody>
      </p:sp>
      <p:sp>
        <p:nvSpPr>
          <p:cNvPr id="5" name="Content Placeholder 4"/>
          <p:cNvSpPr>
            <a:spLocks noGrp="1"/>
          </p:cNvSpPr>
          <p:nvPr>
            <p:ph idx="1"/>
          </p:nvPr>
        </p:nvSpPr>
        <p:spPr/>
        <p:txBody>
          <a:bodyPr/>
          <a:lstStyle/>
          <a:p>
            <a:endParaRPr lang="he-IL"/>
          </a:p>
        </p:txBody>
      </p:sp>
      <p:pic>
        <p:nvPicPr>
          <p:cNvPr id="6" name="Picture 3" descr="C:\Users\user\Desktop\בר אילן\מאמרים שלי\PROPOSAL\PRO\Pictur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1"/>
            <a:ext cx="8229965" cy="4876799"/>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70976B79-0DD0-4D71-841F-0C38EA70C66A}" type="slidenum">
              <a:rPr lang="he-IL" smtClean="0"/>
              <a:pPr/>
              <a:t>58</a:t>
            </a:fld>
            <a:endParaRPr lang="en-US"/>
          </a:p>
        </p:txBody>
      </p:sp>
    </p:spTree>
    <p:extLst>
      <p:ext uri="{BB962C8B-B14F-4D97-AF65-F5344CB8AC3E}">
        <p14:creationId xmlns:p14="http://schemas.microsoft.com/office/powerpoint/2010/main" val="22076513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Recommendation Policies</a:t>
            </a:r>
            <a:endParaRPr lang="he-IL" sz="4400" b="1" dirty="0"/>
          </a:p>
        </p:txBody>
      </p:sp>
      <p:sp>
        <p:nvSpPr>
          <p:cNvPr id="3" name="Content Placeholder 2"/>
          <p:cNvSpPr>
            <a:spLocks noGrp="1"/>
          </p:cNvSpPr>
          <p:nvPr>
            <p:ph sz="quarter" idx="1"/>
          </p:nvPr>
        </p:nvSpPr>
        <p:spPr/>
        <p:txBody>
          <a:bodyPr/>
          <a:lstStyle/>
          <a:p>
            <a:pPr algn="l" rtl="0"/>
            <a:r>
              <a:rPr lang="en-US" dirty="0" smtClean="0"/>
              <a:t>How </a:t>
            </a:r>
            <a:r>
              <a:rPr lang="en-US" dirty="0"/>
              <a:t>should the </a:t>
            </a:r>
            <a:r>
              <a:rPr lang="en-US" dirty="0" smtClean="0"/>
              <a:t>suggestions be </a:t>
            </a:r>
            <a:r>
              <a:rPr lang="en-US" dirty="0"/>
              <a:t>presented</a:t>
            </a:r>
            <a:r>
              <a:rPr lang="en-US" dirty="0" smtClean="0"/>
              <a:t>?</a:t>
            </a:r>
          </a:p>
          <a:p>
            <a:pPr algn="l" rtl="0"/>
            <a:endParaRPr lang="en-US" dirty="0"/>
          </a:p>
          <a:p>
            <a:pPr algn="l" rtl="0"/>
            <a:r>
              <a:rPr lang="en-US" dirty="0"/>
              <a:t>Should </a:t>
            </a:r>
            <a:r>
              <a:rPr lang="en-US" dirty="0" smtClean="0"/>
              <a:t>we suggest the predicted arguments?</a:t>
            </a:r>
          </a:p>
          <a:p>
            <a:pPr algn="l" rtl="0"/>
            <a:endParaRPr lang="en-US" dirty="0"/>
          </a:p>
          <a:p>
            <a:pPr algn="l" rtl="0"/>
            <a:r>
              <a:rPr lang="en-US" dirty="0" smtClean="0"/>
              <a:t>How to maintain a good hit-rate while offering novel arguments?</a:t>
            </a:r>
          </a:p>
          <a:p>
            <a:pPr algn="l" rtl="0"/>
            <a:endParaRPr lang="en-US" dirty="0"/>
          </a:p>
          <a:p>
            <a:pPr algn="l" rtl="0"/>
            <a:r>
              <a:rPr lang="en-US" dirty="0" smtClean="0"/>
              <a:t>What will be beneficial for each user?</a:t>
            </a:r>
            <a:endParaRPr lang="he-IL" dirty="0"/>
          </a:p>
        </p:txBody>
      </p:sp>
      <p:pic>
        <p:nvPicPr>
          <p:cNvPr id="5" name="Picture 2" descr="https://encrypted-tbn2.gstatic.com/images?q=tbn:ANd9GcQsA9Qbm0BKuVpKIVVIO74_JKm7LlUFQi1t101HRsGxplYsKd_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066800"/>
            <a:ext cx="1830947" cy="165250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70976B79-0DD0-4D71-841F-0C38EA70C66A}" type="slidenum">
              <a:rPr lang="he-IL" smtClean="0"/>
              <a:pPr/>
              <a:t>59</a:t>
            </a:fld>
            <a:endParaRPr lang="en-US"/>
          </a:p>
        </p:txBody>
      </p:sp>
    </p:spTree>
    <p:extLst>
      <p:ext uri="{BB962C8B-B14F-4D97-AF65-F5344CB8AC3E}">
        <p14:creationId xmlns:p14="http://schemas.microsoft.com/office/powerpoint/2010/main" val="492219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C2F0B92-0978-4ECA-85EF-A83EE21CC228}" type="slidenum">
              <a:rPr lang="he-IL" smtClean="0"/>
              <a:pPr/>
              <a:t>6</a:t>
            </a:fld>
            <a:endParaRPr lang="en-US"/>
          </a:p>
        </p:txBody>
      </p:sp>
      <p:pic>
        <p:nvPicPr>
          <p:cNvPr id="6146" name="Picture 2" descr="http://upload.wikimedia.org/wikipedia/commons/9/9d/Kenneth_Arrow,_Stanford_Univers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626219"/>
            <a:ext cx="2892425" cy="361553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upload.wikimedia.org/wikipedia/commons/thumb/b/bd/Ariel_Rubinstein1.jpg/220px-Ariel_Rubinstei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26218"/>
            <a:ext cx="3550966" cy="3615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25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Agents</a:t>
            </a:r>
            <a:endParaRPr lang="he-IL" sz="4400" b="1" dirty="0"/>
          </a:p>
        </p:txBody>
      </p:sp>
      <p:sp>
        <p:nvSpPr>
          <p:cNvPr id="3" name="Content Placeholder 2"/>
          <p:cNvSpPr>
            <a:spLocks noGrp="1"/>
          </p:cNvSpPr>
          <p:nvPr>
            <p:ph idx="1"/>
          </p:nvPr>
        </p:nvSpPr>
        <p:spPr/>
        <p:txBody>
          <a:bodyPr/>
          <a:lstStyle/>
          <a:p>
            <a:pPr marL="393192" lvl="1" indent="0" algn="l" rtl="0">
              <a:buNone/>
            </a:pPr>
            <a:endParaRPr lang="en-US" sz="1600" dirty="0" smtClean="0"/>
          </a:p>
          <a:p>
            <a:pPr algn="l" rtl="0"/>
            <a:r>
              <a:rPr lang="en-US" sz="2000" dirty="0" smtClean="0"/>
              <a:t>Prediction </a:t>
            </a:r>
            <a:r>
              <a:rPr lang="en-US" sz="2000" dirty="0"/>
              <a:t>[</a:t>
            </a:r>
            <a:r>
              <a:rPr lang="en-US" sz="2000" dirty="0" smtClean="0"/>
              <a:t>17 </a:t>
            </a:r>
            <a:r>
              <a:rPr lang="en-US" sz="2000" dirty="0"/>
              <a:t>chats</a:t>
            </a:r>
            <a:r>
              <a:rPr lang="en-US" sz="2000" dirty="0" smtClean="0"/>
              <a:t>]</a:t>
            </a:r>
          </a:p>
          <a:p>
            <a:pPr algn="l" rtl="0"/>
            <a:r>
              <a:rPr lang="en-US" sz="2000" dirty="0" smtClean="0"/>
              <a:t>Relevant [17 </a:t>
            </a:r>
            <a:r>
              <a:rPr lang="en-US" sz="2000" dirty="0"/>
              <a:t>chats]</a:t>
            </a:r>
          </a:p>
          <a:p>
            <a:pPr algn="l" rtl="0"/>
            <a:r>
              <a:rPr lang="en-US" sz="2000" dirty="0"/>
              <a:t>Weakly related </a:t>
            </a:r>
            <a:r>
              <a:rPr lang="en-US" sz="2000" dirty="0" smtClean="0"/>
              <a:t>[17 </a:t>
            </a:r>
            <a:r>
              <a:rPr lang="en-US" sz="2000" dirty="0"/>
              <a:t>chats</a:t>
            </a:r>
            <a:r>
              <a:rPr lang="en-US" sz="2000" dirty="0" smtClean="0"/>
              <a:t>]</a:t>
            </a:r>
            <a:endParaRPr lang="en-US" sz="2000" dirty="0"/>
          </a:p>
          <a:p>
            <a:pPr algn="l" rtl="0"/>
            <a:r>
              <a:rPr lang="en-US" sz="2000" dirty="0" smtClean="0"/>
              <a:t>Prediction </a:t>
            </a:r>
            <a:r>
              <a:rPr lang="en-US" sz="2000" dirty="0"/>
              <a:t>(2) + Relevant </a:t>
            </a:r>
            <a:r>
              <a:rPr lang="en-US" sz="2000" dirty="0" smtClean="0"/>
              <a:t>(1) </a:t>
            </a:r>
            <a:r>
              <a:rPr lang="en-US" sz="2000" dirty="0"/>
              <a:t>[</a:t>
            </a:r>
            <a:r>
              <a:rPr lang="en-US" sz="2000" dirty="0" smtClean="0"/>
              <a:t>17 </a:t>
            </a:r>
            <a:r>
              <a:rPr lang="en-US" sz="2000" dirty="0"/>
              <a:t>chats</a:t>
            </a:r>
            <a:r>
              <a:rPr lang="en-US" sz="2000" dirty="0" smtClean="0"/>
              <a:t>]</a:t>
            </a:r>
          </a:p>
          <a:p>
            <a:pPr algn="l" rtl="0"/>
            <a:r>
              <a:rPr lang="en-US" sz="2000" dirty="0" smtClean="0"/>
              <a:t>Argumentation Theory </a:t>
            </a:r>
            <a:r>
              <a:rPr lang="en-US" sz="2000" dirty="0"/>
              <a:t>[17 chats]</a:t>
            </a:r>
            <a:endParaRPr lang="en-US" sz="2000" dirty="0" smtClean="0"/>
          </a:p>
          <a:p>
            <a:pPr algn="l" rtl="0"/>
            <a:r>
              <a:rPr lang="en-US" sz="2000" dirty="0" smtClean="0"/>
              <a:t>Silent </a:t>
            </a:r>
            <a:r>
              <a:rPr lang="en-US" sz="2000" dirty="0"/>
              <a:t>[17 chats</a:t>
            </a:r>
            <a:r>
              <a:rPr lang="en-US" sz="2000" dirty="0" smtClean="0"/>
              <a:t>]</a:t>
            </a:r>
          </a:p>
          <a:p>
            <a:pPr algn="l" rtl="0"/>
            <a:r>
              <a:rPr lang="en-US" sz="2000" dirty="0"/>
              <a:t>Random [17 chats]</a:t>
            </a:r>
          </a:p>
          <a:p>
            <a:pPr algn="l" rtl="0"/>
            <a:endParaRPr lang="en-US" sz="2000" dirty="0"/>
          </a:p>
          <a:p>
            <a:pPr lvl="1" algn="l" rtl="0"/>
            <a:r>
              <a:rPr lang="en-US" sz="1800" dirty="0" smtClean="0"/>
              <a:t>204 </a:t>
            </a:r>
            <a:r>
              <a:rPr lang="en-US" sz="1400" dirty="0" smtClean="0">
                <a:solidFill>
                  <a:srgbClr val="FF0000"/>
                </a:solidFill>
              </a:rPr>
              <a:t> </a:t>
            </a:r>
            <a:r>
              <a:rPr lang="en-US" sz="1800" dirty="0" smtClean="0"/>
              <a:t>participants overall.</a:t>
            </a:r>
            <a:endParaRPr lang="en-US" sz="1800" dirty="0"/>
          </a:p>
          <a:p>
            <a:endParaRPr lang="he-IL" dirty="0"/>
          </a:p>
        </p:txBody>
      </p:sp>
      <p:pic>
        <p:nvPicPr>
          <p:cNvPr id="5" name="Picture 6" descr="http://ict123.files.wordpress.com/2010/09/chat-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914400"/>
            <a:ext cx="3200400" cy="145235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70976B79-0DD0-4D71-841F-0C38EA70C66A}" type="slidenum">
              <a:rPr lang="he-IL" smtClean="0"/>
              <a:pPr/>
              <a:t>60</a:t>
            </a:fld>
            <a:endParaRPr lang="en-US"/>
          </a:p>
        </p:txBody>
      </p:sp>
      <p:sp>
        <p:nvSpPr>
          <p:cNvPr id="4" name="Rectangle 3"/>
          <p:cNvSpPr/>
          <p:nvPr/>
        </p:nvSpPr>
        <p:spPr>
          <a:xfrm>
            <a:off x="2665141" y="1455909"/>
            <a:ext cx="2659767" cy="369332"/>
          </a:xfrm>
          <a:prstGeom prst="rect">
            <a:avLst/>
          </a:prstGeom>
        </p:spPr>
        <p:txBody>
          <a:bodyPr wrap="none">
            <a:spAutoFit/>
          </a:bodyPr>
          <a:lstStyle/>
          <a:p>
            <a:r>
              <a:rPr lang="en-US" b="1" dirty="0"/>
              <a:t>Influenza Vaccinations</a:t>
            </a:r>
            <a:endParaRPr lang="en-US" dirty="0"/>
          </a:p>
        </p:txBody>
      </p:sp>
    </p:spTree>
    <p:extLst>
      <p:ext uri="{BB962C8B-B14F-4D97-AF65-F5344CB8AC3E}">
        <p14:creationId xmlns:p14="http://schemas.microsoft.com/office/powerpoint/2010/main" val="40484124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Normalized Acceptance Rate</a:t>
            </a:r>
            <a:endParaRPr lang="he-IL" dirty="0"/>
          </a:p>
        </p:txBody>
      </p:sp>
      <p:sp>
        <p:nvSpPr>
          <p:cNvPr id="3" name="Content Placeholder 2"/>
          <p:cNvSpPr>
            <a:spLocks noGrp="1"/>
          </p:cNvSpPr>
          <p:nvPr>
            <p:ph idx="1"/>
          </p:nvPr>
        </p:nvSpPr>
        <p:spPr/>
        <p:txBody>
          <a:bodyPr/>
          <a:lstStyle/>
          <a:p>
            <a:pPr algn="l" rtl="0"/>
            <a:r>
              <a:rPr lang="en-US" dirty="0" smtClean="0"/>
              <a:t>Prediction + Relevant selections distribution: </a:t>
            </a:r>
          </a:p>
          <a:p>
            <a:pPr lvl="1" algn="l" rtl="0"/>
            <a:r>
              <a:rPr lang="en-US" dirty="0" smtClean="0"/>
              <a:t>65% prediction, 35% relevant.</a:t>
            </a:r>
            <a:endParaRPr lang="he-IL" dirty="0"/>
          </a:p>
        </p:txBody>
      </p:sp>
      <p:graphicFrame>
        <p:nvGraphicFramePr>
          <p:cNvPr id="9" name="Chart 8"/>
          <p:cNvGraphicFramePr>
            <a:graphicFrameLocks/>
          </p:cNvGraphicFramePr>
          <p:nvPr>
            <p:extLst>
              <p:ext uri="{D42A27DB-BD31-4B8C-83A1-F6EECF244321}">
                <p14:modId xmlns:p14="http://schemas.microsoft.com/office/powerpoint/2010/main" val="2908403118"/>
              </p:ext>
            </p:extLst>
          </p:nvPr>
        </p:nvGraphicFramePr>
        <p:xfrm>
          <a:off x="609600" y="3124200"/>
          <a:ext cx="6553200" cy="2984500"/>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9"/>
          <p:cNvSpPr>
            <a:spLocks noGrp="1"/>
          </p:cNvSpPr>
          <p:nvPr>
            <p:ph type="sldNum" sz="quarter" idx="12"/>
          </p:nvPr>
        </p:nvSpPr>
        <p:spPr/>
        <p:txBody>
          <a:bodyPr/>
          <a:lstStyle/>
          <a:p>
            <a:fld id="{70976B79-0DD0-4D71-841F-0C38EA70C66A}" type="slidenum">
              <a:rPr lang="he-IL" smtClean="0"/>
              <a:pPr/>
              <a:t>61</a:t>
            </a:fld>
            <a:endParaRPr lang="en-US"/>
          </a:p>
        </p:txBody>
      </p:sp>
    </p:spTree>
    <p:extLst>
      <p:ext uri="{BB962C8B-B14F-4D97-AF65-F5344CB8AC3E}">
        <p14:creationId xmlns:p14="http://schemas.microsoft.com/office/powerpoint/2010/main" val="4911752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User Satisfaction</a:t>
            </a:r>
            <a:endParaRPr lang="he-IL" b="1" dirty="0"/>
          </a:p>
        </p:txBody>
      </p:sp>
      <p:sp>
        <p:nvSpPr>
          <p:cNvPr id="3" name="Content Placeholder 2"/>
          <p:cNvSpPr>
            <a:spLocks noGrp="1"/>
          </p:cNvSpPr>
          <p:nvPr>
            <p:ph idx="1"/>
          </p:nvPr>
        </p:nvSpPr>
        <p:spPr/>
        <p:txBody>
          <a:bodyPr/>
          <a:lstStyle/>
          <a:p>
            <a:pPr algn="l" rtl="0"/>
            <a:r>
              <a:rPr lang="en-US" dirty="0" smtClean="0"/>
              <a:t>Prediction and Relevant agents outperform Weakly related/Random agents.</a:t>
            </a:r>
          </a:p>
          <a:p>
            <a:pPr algn="l" rtl="0"/>
            <a:r>
              <a:rPr lang="en-US" dirty="0" smtClean="0"/>
              <a:t>Their combination seems to be even better.</a:t>
            </a:r>
            <a:endParaRPr lang="he-IL" dirty="0"/>
          </a:p>
        </p:txBody>
      </p:sp>
      <p:graphicFrame>
        <p:nvGraphicFramePr>
          <p:cNvPr id="9" name="Chart 8"/>
          <p:cNvGraphicFramePr>
            <a:graphicFrameLocks/>
          </p:cNvGraphicFramePr>
          <p:nvPr>
            <p:extLst>
              <p:ext uri="{D42A27DB-BD31-4B8C-83A1-F6EECF244321}">
                <p14:modId xmlns:p14="http://schemas.microsoft.com/office/powerpoint/2010/main" val="1651333754"/>
              </p:ext>
            </p:extLst>
          </p:nvPr>
        </p:nvGraphicFramePr>
        <p:xfrm>
          <a:off x="533400" y="3352800"/>
          <a:ext cx="6705600" cy="2940050"/>
        </p:xfrm>
        <a:graphic>
          <a:graphicData uri="http://schemas.openxmlformats.org/drawingml/2006/chart">
            <c:chart xmlns:c="http://schemas.openxmlformats.org/drawingml/2006/chart" xmlns:r="http://schemas.openxmlformats.org/officeDocument/2006/relationships" r:id="rId2"/>
          </a:graphicData>
        </a:graphic>
      </p:graphicFrame>
      <p:sp>
        <p:nvSpPr>
          <p:cNvPr id="10" name="Slide Number Placeholder 9"/>
          <p:cNvSpPr>
            <a:spLocks noGrp="1"/>
          </p:cNvSpPr>
          <p:nvPr>
            <p:ph type="sldNum" sz="quarter" idx="12"/>
          </p:nvPr>
        </p:nvSpPr>
        <p:spPr/>
        <p:txBody>
          <a:bodyPr/>
          <a:lstStyle/>
          <a:p>
            <a:fld id="{70976B79-0DD0-4D71-841F-0C38EA70C66A}" type="slidenum">
              <a:rPr lang="he-IL" smtClean="0"/>
              <a:pPr/>
              <a:t>62</a:t>
            </a:fld>
            <a:endParaRPr lang="en-US"/>
          </a:p>
        </p:txBody>
      </p:sp>
    </p:spTree>
    <p:extLst>
      <p:ext uri="{BB962C8B-B14F-4D97-AF65-F5344CB8AC3E}">
        <p14:creationId xmlns:p14="http://schemas.microsoft.com/office/powerpoint/2010/main" val="26751936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Agents-Human Interaction Status</a:t>
            </a:r>
            <a:endParaRPr lang="en-US" b="1" dirty="0"/>
          </a:p>
        </p:txBody>
      </p:sp>
      <p:sp>
        <p:nvSpPr>
          <p:cNvPr id="3" name="Content Placeholder 2"/>
          <p:cNvSpPr>
            <a:spLocks noGrp="1"/>
          </p:cNvSpPr>
          <p:nvPr>
            <p:ph idx="1"/>
          </p:nvPr>
        </p:nvSpPr>
        <p:spPr/>
        <p:txBody>
          <a:bodyPr/>
          <a:lstStyle/>
          <a:p>
            <a:pPr algn="l" rtl="0"/>
            <a:r>
              <a:rPr lang="en-US" b="1" dirty="0" smtClean="0"/>
              <a:t>Multi-issue negotiation: </a:t>
            </a:r>
            <a:r>
              <a:rPr lang="en-US" dirty="0" smtClean="0"/>
              <a:t>general opponent modeling+ Optimization works</a:t>
            </a:r>
          </a:p>
          <a:p>
            <a:pPr algn="l" rtl="0"/>
            <a:r>
              <a:rPr lang="en-US" b="1" dirty="0" smtClean="0"/>
              <a:t>Interleaving bargaining and actions in CT: </a:t>
            </a:r>
            <a:r>
              <a:rPr lang="en-US" dirty="0" smtClean="0"/>
              <a:t>sometimes EQ agents are beneficial; usually </a:t>
            </a:r>
            <a:r>
              <a:rPr lang="en-US" dirty="0"/>
              <a:t>general opponent modeling+ </a:t>
            </a:r>
            <a:r>
              <a:rPr lang="en-US" dirty="0" smtClean="0"/>
              <a:t>optimization works</a:t>
            </a:r>
          </a:p>
          <a:p>
            <a:pPr algn="l" rtl="0"/>
            <a:r>
              <a:rPr lang="en-US" b="1" dirty="0" smtClean="0"/>
              <a:t>Deliberations: </a:t>
            </a:r>
            <a:r>
              <a:rPr lang="en-US" dirty="0" smtClean="0"/>
              <a:t>Argumentation theory can’t predict people’s arguments; prediction+ heuristics works</a:t>
            </a:r>
          </a:p>
          <a:p>
            <a:pPr algn="l" rtl="0"/>
            <a:r>
              <a:rPr lang="en-US" b="1" dirty="0" smtClean="0"/>
              <a:t>Security games:  </a:t>
            </a:r>
            <a:r>
              <a:rPr lang="en-US" dirty="0" smtClean="0"/>
              <a:t>successful deployment of </a:t>
            </a:r>
            <a:r>
              <a:rPr lang="en-US" dirty="0" err="1" smtClean="0"/>
              <a:t>Stackelberg</a:t>
            </a:r>
            <a:r>
              <a:rPr lang="en-US" dirty="0" smtClean="0"/>
              <a:t> EQ agents in the field</a:t>
            </a:r>
            <a:endParaRPr lang="en-US" dirty="0"/>
          </a:p>
          <a:p>
            <a:pPr algn="l" rtl="0"/>
            <a:endParaRPr lang="en-US" dirty="0"/>
          </a:p>
        </p:txBody>
      </p:sp>
      <p:sp>
        <p:nvSpPr>
          <p:cNvPr id="4" name="Slide Number Placeholder 3"/>
          <p:cNvSpPr>
            <a:spLocks noGrp="1"/>
          </p:cNvSpPr>
          <p:nvPr>
            <p:ph type="sldNum" sz="quarter" idx="12"/>
          </p:nvPr>
        </p:nvSpPr>
        <p:spPr/>
        <p:txBody>
          <a:bodyPr/>
          <a:lstStyle/>
          <a:p>
            <a:fld id="{70976B79-0DD0-4D71-841F-0C38EA70C66A}" type="slidenum">
              <a:rPr lang="he-IL" smtClean="0"/>
              <a:pPr/>
              <a:t>63</a:t>
            </a:fld>
            <a:endParaRPr lang="en-US"/>
          </a:p>
        </p:txBody>
      </p:sp>
    </p:spTree>
    <p:extLst>
      <p:ext uri="{BB962C8B-B14F-4D97-AF65-F5344CB8AC3E}">
        <p14:creationId xmlns:p14="http://schemas.microsoft.com/office/powerpoint/2010/main" val="5328072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Challenge</a:t>
            </a:r>
            <a:endParaRPr lang="en-US" b="1" dirty="0"/>
          </a:p>
        </p:txBody>
      </p:sp>
      <p:sp>
        <p:nvSpPr>
          <p:cNvPr id="3" name="Content Placeholder 2"/>
          <p:cNvSpPr>
            <a:spLocks noGrp="1"/>
          </p:cNvSpPr>
          <p:nvPr>
            <p:ph idx="1"/>
          </p:nvPr>
        </p:nvSpPr>
        <p:spPr/>
        <p:txBody>
          <a:bodyPr>
            <a:normAutofit/>
          </a:bodyPr>
          <a:lstStyle/>
          <a:p>
            <a:pPr algn="l" rtl="0"/>
            <a:r>
              <a:rPr lang="en-US" sz="3200" dirty="0" smtClean="0"/>
              <a:t>The lack of good theoretical foundation for human-agent interactions yields the need to start each application from scratch</a:t>
            </a:r>
          </a:p>
          <a:p>
            <a:pPr algn="l" rtl="0"/>
            <a:r>
              <a:rPr lang="en-US" sz="3200" dirty="0" smtClean="0"/>
              <a:t>Can we do better?</a:t>
            </a:r>
            <a:endParaRPr lang="en-US" sz="3200" dirty="0"/>
          </a:p>
        </p:txBody>
      </p:sp>
      <p:sp>
        <p:nvSpPr>
          <p:cNvPr id="4" name="Slide Number Placeholder 3"/>
          <p:cNvSpPr>
            <a:spLocks noGrp="1"/>
          </p:cNvSpPr>
          <p:nvPr>
            <p:ph type="sldNum" sz="quarter" idx="12"/>
          </p:nvPr>
        </p:nvSpPr>
        <p:spPr/>
        <p:txBody>
          <a:bodyPr/>
          <a:lstStyle/>
          <a:p>
            <a:fld id="{70976B79-0DD0-4D71-841F-0C38EA70C66A}" type="slidenum">
              <a:rPr lang="he-IL" smtClean="0"/>
              <a:pPr/>
              <a:t>64</a:t>
            </a:fld>
            <a:endParaRPr lang="en-US"/>
          </a:p>
        </p:txBody>
      </p:sp>
    </p:spTree>
    <p:extLst>
      <p:ext uri="{BB962C8B-B14F-4D97-AF65-F5344CB8AC3E}">
        <p14:creationId xmlns:p14="http://schemas.microsoft.com/office/powerpoint/2010/main" val="3703289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A1307F6-D9F1-4609-B42B-40F096E9813F}" type="slidenum">
              <a:rPr lang="he-IL" smtClean="0"/>
              <a:pPr/>
              <a:t>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689804657"/>
              </p:ext>
            </p:extLst>
          </p:nvPr>
        </p:nvGraphicFramePr>
        <p:xfrm>
          <a:off x="2209800" y="1752600"/>
          <a:ext cx="6705600" cy="3591560"/>
        </p:xfrm>
        <a:graphic>
          <a:graphicData uri="http://schemas.openxmlformats.org/drawingml/2006/table">
            <a:tbl>
              <a:tblPr firstRow="1" bandRow="1">
                <a:tableStyleId>{5C22544A-7EE6-4342-B048-85BDC9FD1C3A}</a:tableStyleId>
              </a:tblPr>
              <a:tblGrid>
                <a:gridCol w="2032000"/>
                <a:gridCol w="2032000"/>
                <a:gridCol w="2641600"/>
              </a:tblGrid>
              <a:tr h="685800">
                <a:tc>
                  <a:txBody>
                    <a:bodyPr/>
                    <a:lstStyle/>
                    <a:p>
                      <a:endParaRPr lang="en-US" dirty="0"/>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4400" b="0" dirty="0">
                        <a:solidFill>
                          <a:schemeClr val="tx1"/>
                        </a:solidFill>
                      </a:endParaRP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r>
              <a:tr h="1397000">
                <a:tc>
                  <a:txBody>
                    <a:bodyPr/>
                    <a:lstStyle/>
                    <a:p>
                      <a:endParaRPr lang="en-US" dirty="0"/>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6600" dirty="0" smtClean="0"/>
                        <a:t>1,1</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6000" dirty="0" smtClean="0">
                          <a:latin typeface="+mn-lt"/>
                        </a:rPr>
                        <a:t>2,6</a:t>
                      </a:r>
                    </a:p>
                    <a:p>
                      <a:endParaRPr lang="en-US" dirty="0"/>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r>
              <a:tr h="1397000">
                <a:tc>
                  <a:txBody>
                    <a:bodyPr/>
                    <a:lstStyle/>
                    <a:p>
                      <a:endParaRPr lang="en-US" dirty="0"/>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0" dirty="0" smtClean="0"/>
                        <a:t>-1,2</a:t>
                      </a:r>
                      <a:endParaRPr lang="en-US" sz="6000" dirty="0"/>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4400" dirty="0" smtClean="0"/>
                        <a:t>-100,</a:t>
                      </a:r>
                    </a:p>
                    <a:p>
                      <a:r>
                        <a:rPr lang="en-US" sz="4400" dirty="0" smtClean="0"/>
                        <a:t>-1000000</a:t>
                      </a:r>
                      <a:endParaRPr lang="en-US" sz="4400" dirty="0"/>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Box 7"/>
          <p:cNvSpPr txBox="1"/>
          <p:nvPr/>
        </p:nvSpPr>
        <p:spPr>
          <a:xfrm>
            <a:off x="2656879" y="2873514"/>
            <a:ext cx="1239442" cy="707886"/>
          </a:xfrm>
          <a:prstGeom prst="rect">
            <a:avLst/>
          </a:prstGeom>
          <a:noFill/>
        </p:spPr>
        <p:txBody>
          <a:bodyPr wrap="none" rtlCol="0">
            <a:spAutoFit/>
          </a:bodyPr>
          <a:lstStyle/>
          <a:p>
            <a:r>
              <a:rPr lang="en-US" sz="4000" dirty="0" smtClean="0"/>
              <a:t>Stop</a:t>
            </a:r>
            <a:endParaRPr lang="en-US" sz="4000" dirty="0"/>
          </a:p>
        </p:txBody>
      </p:sp>
      <p:sp>
        <p:nvSpPr>
          <p:cNvPr id="9" name="TextBox 8"/>
          <p:cNvSpPr txBox="1"/>
          <p:nvPr/>
        </p:nvSpPr>
        <p:spPr>
          <a:xfrm>
            <a:off x="4724400" y="1754891"/>
            <a:ext cx="1239442" cy="707886"/>
          </a:xfrm>
          <a:prstGeom prst="rect">
            <a:avLst/>
          </a:prstGeom>
          <a:noFill/>
        </p:spPr>
        <p:txBody>
          <a:bodyPr wrap="none" rtlCol="0">
            <a:spAutoFit/>
          </a:bodyPr>
          <a:lstStyle/>
          <a:p>
            <a:r>
              <a:rPr lang="en-US" sz="4000" dirty="0" smtClean="0"/>
              <a:t>Stop</a:t>
            </a:r>
            <a:endParaRPr lang="en-US" sz="4000" dirty="0"/>
          </a:p>
        </p:txBody>
      </p:sp>
      <p:sp>
        <p:nvSpPr>
          <p:cNvPr id="10" name="TextBox 9"/>
          <p:cNvSpPr txBox="1"/>
          <p:nvPr/>
        </p:nvSpPr>
        <p:spPr>
          <a:xfrm>
            <a:off x="6324600" y="1730514"/>
            <a:ext cx="1524776" cy="707886"/>
          </a:xfrm>
          <a:prstGeom prst="rect">
            <a:avLst/>
          </a:prstGeom>
          <a:noFill/>
        </p:spPr>
        <p:txBody>
          <a:bodyPr wrap="none" rtlCol="0">
            <a:spAutoFit/>
          </a:bodyPr>
          <a:lstStyle/>
          <a:p>
            <a:r>
              <a:rPr lang="en-US" sz="4000" dirty="0" smtClean="0"/>
              <a:t>Cross</a:t>
            </a:r>
            <a:endParaRPr lang="en-US" sz="4000" dirty="0"/>
          </a:p>
        </p:txBody>
      </p:sp>
      <p:sp>
        <p:nvSpPr>
          <p:cNvPr id="11" name="TextBox 10"/>
          <p:cNvSpPr txBox="1"/>
          <p:nvPr/>
        </p:nvSpPr>
        <p:spPr>
          <a:xfrm>
            <a:off x="2371545" y="4245114"/>
            <a:ext cx="1524776" cy="707886"/>
          </a:xfrm>
          <a:prstGeom prst="rect">
            <a:avLst/>
          </a:prstGeom>
          <a:noFill/>
        </p:spPr>
        <p:txBody>
          <a:bodyPr wrap="none" rtlCol="0">
            <a:spAutoFit/>
          </a:bodyPr>
          <a:lstStyle/>
          <a:p>
            <a:r>
              <a:rPr lang="en-US" sz="4000" dirty="0" smtClean="0"/>
              <a:t>Cross</a:t>
            </a:r>
            <a:endParaRPr lang="en-US" sz="4000" dirty="0"/>
          </a:p>
        </p:txBody>
      </p:sp>
      <p:sp>
        <p:nvSpPr>
          <p:cNvPr id="14" name="TextBox 13"/>
          <p:cNvSpPr txBox="1"/>
          <p:nvPr/>
        </p:nvSpPr>
        <p:spPr>
          <a:xfrm>
            <a:off x="3581400" y="762000"/>
            <a:ext cx="2637260" cy="707886"/>
          </a:xfrm>
          <a:prstGeom prst="rect">
            <a:avLst/>
          </a:prstGeom>
          <a:noFill/>
        </p:spPr>
        <p:txBody>
          <a:bodyPr wrap="none" rtlCol="0">
            <a:spAutoFit/>
          </a:bodyPr>
          <a:lstStyle/>
          <a:p>
            <a:r>
              <a:rPr lang="en-US" sz="4000" dirty="0" smtClean="0"/>
              <a:t>Pedestrian</a:t>
            </a:r>
            <a:endParaRPr lang="en-US" sz="4000" dirty="0"/>
          </a:p>
        </p:txBody>
      </p:sp>
      <p:sp>
        <p:nvSpPr>
          <p:cNvPr id="15" name="TextBox 14"/>
          <p:cNvSpPr txBox="1"/>
          <p:nvPr/>
        </p:nvSpPr>
        <p:spPr>
          <a:xfrm>
            <a:off x="22302" y="2873514"/>
            <a:ext cx="1553630" cy="707886"/>
          </a:xfrm>
          <a:prstGeom prst="rect">
            <a:avLst/>
          </a:prstGeom>
          <a:noFill/>
        </p:spPr>
        <p:txBody>
          <a:bodyPr wrap="none" rtlCol="0">
            <a:spAutoFit/>
          </a:bodyPr>
          <a:lstStyle/>
          <a:p>
            <a:r>
              <a:rPr lang="en-US" sz="4000" dirty="0" smtClean="0"/>
              <a:t>Driver</a:t>
            </a:r>
            <a:endParaRPr lang="en-US" sz="4000" dirty="0"/>
          </a:p>
        </p:txBody>
      </p:sp>
      <p:sp>
        <p:nvSpPr>
          <p:cNvPr id="16" name="AutoShape 2" descr="data:image/jpeg;base64,/9j/4AAQSkZJRgABAQAAAQABAAD/2wCEAAkGBxQTEhQUExQWFhUXGB0YGBcYGBgfHBgbFhgYHBgYHSAgHCghGxwlHRwaITEhJSkrLi4uGh8zODMsNygtLisBCgoKBQUFDgUFDisZExkrKysrKysrKysrKysrKysrKysrKysrKysrKysrKysrKysrKysrKysrKysrKysrKysrK//AABEIAL8BBwMBIgACEQEDEQH/xAAcAAABBQEBAQAAAAAAAAAAAAAGAAECBAUDBwj/xABCEAABAgMECAMGBAUDBAMBAAABAhEAAyEEBTFBBhJRYXGBkaEisfATMkJSwdEjYpLhBzNyovFDU4IUY8LSFTSDFv/EABQBAQAAAAAAAAAAAAAAAAAAAAD/xAAUEQEAAAAAAAAAAAAAAAAAAAAA/9oADAMBAAIRAxEAPwDgqaBgCN+X0jjNvJCcSjqH9c4w7NcRmkOq0TtuokN3BI6xs2LQtZFLMkb5yyrsSSOkBWn6Uyk0EyuwJH1MV/8A52av+XJnK3sUjuAkwW2LQ1QxXLRulo+7RoS9ErOnxTFLXvUph2bzgACZeFrOPsJW9RSSOSUqrCk2KfN/15y90iUoDmSW/tg/VaLukf7L/lTrnsCYr2nTeSmiJa1bHZI+p7QAvZtCpisZKzvnTyOqZbRrWPQIguTIln8krXPVeEcrXpzOPuIQji6j1du0VDb7dP8AdM5Q/ICkdQwgCRWjEhAefOmEbFTAhPRLeccBNuuT7qJSj/QZh/Upx3jEk6KWlZdZQj+pTns/nGjI0KR8c5R/pSAO7wHm/wDEq0SplqSuTL9mgywG1QlyFKcsCwywaBMQTfxGky5dtVLlAhMtCU1JLkjWJrxblGBYLMZsxKBR8TsAxPSA5pWwwLevXOI61Xj0K/hImWOXZZMnV9lVExRGsVH3yoAfFnXIbBHnhDFjQwHq91aNqtFml2hM6Wy0BR1gQEnBQeuBBHKMy3WASv8AWkrP/bUVf+Ld4y9CLHNtQVKQNb2fiDqACUqO84a1abYO7JoEosZs1KdyQVdyzdIALKoZCFKLJBJ2Cp6R6fZNDbMjFJmHatR8gw7RdXarNZgxVKlflDA9BU9IDyOZIUPeBTxBEIS49EtunElNJaVzOPhHevaBq8tJ1zcJUlIP/bSpXVQI7QGBqQ8dZElc1RCEKWcwhLtySKRuWHQm0rqvVlD8xc9Ev3IgBxSoi8H6dAZTVnTCrMgJA6EE944Tf4ej4Z5H9SAfJQgAUqiBVG3etyS5TtapKyPhGs77PCFAHiYhYNIVyR+HLkJPzezdXUmAhY9G7TNPglnV+dTpTx8QBI4CLKrls8r/AOxakk5okDWL7NbAcxGfeF6T5382atY2Oyf0hh2irLkKU+qlSgMWBLcWgNj/AOWs8v8A+vZUk5LnnXP6cByMU7bftom+/NUB8qTqhtjDEcXjPVTGnGGeAZoREM8MTAKHiJMKA9fn6ZWdPuBa9jAAf3EEdIzLTpyuupKSnYVEq7AJhrPocP8AUmqO0JAHck+Ualm0es6P9PWIzWSrs7doAXnaT2qYdULLnAIDHgGr5xJV32ueAFIJAwMxKAeJKmWe8Fsy32eQG15cv8qWHYV7Rm2rSySKJCl8mHCte0BmyNDph9+ahI/KCo+aY1LPopZ01VrzDvJA/tAPeMOZpOoUlSpcscH28A/KM603vOmHxTVVyBIHRLCAOxKs0jKVLO/V1u9YpWvS2Qn3Stf9Kaf3N2eBOzXNPmVRKU21Q1RvLqZ407NoisrCJi9Us9ELUG3qYJB3PATtemaz/LlpG9RJPbV+sZNpv+0TKGaoPkhkvu8IeDGyaHSUkFTrGYUT21SKcXihpzfEq7rMRJQlM6aCiXqAAinimE/lffUjfAeM3/N1rRMxoWLu5IHiNa4vBT/DPRQ2ozJpUUIQyH1X1lGpAqGYAbffECVisuutKST4lAE4sCanewcx69Y9JpNmlJk2SQQhLsZiqknFRZ3JObiA3rJofZkM6VLP5lHyDDq8eWfxWuVMi2BUuWES5qARqsElSaLYDD4Sd5eCS2aVWqZTX1BsQG71V3jBvCUqcCC61kFndRdizPV4DJ0Avj/pLYiYQSlSVIWAzkKDhnPzhJ5GPRbZp3MNJUpKN6iVHiwYDhWPH5U0pIUMQX6ZR7LdGhktaETFzipK0haQigZQBFS5OOwQA7bb+tE335ym2DwjgQln5xysNzT5v8uUog/EzJ/UWHePSbDcsiVVEpL/ADHxHqXblGguY1SQAMSTQQALYtBZhrNmpTuQCo9SwB6xv2LRCzS66hmHbML/ANoZPUQ14aW2aW7L9odksP3w7wN2/TicpxKQmWNp8Sv/AFHQwB+hCUJYBKUjIAADkMIx7fpVZZT/AImuflljW7+71Mea223zZp/FmKXuJpxAwHIRw3NjurwgC236ezDSTLSgfMvxHoGA7wNXhek6d/NmrUNhLJ/SKdo0Lv0XtM3/AEyhJzXTt73aCWwaCyk1mrVMOweFPm56wHn0uUSWSCScgCT0xjdu/RC0TGdIlpOa8f0ivVo9IsV3y5QaWhKB+UCvHbE1yk1KiW3qIA6MOsAN2DQ2zy6zCZh/NRPQfUmN1A1AEIlEJHyhKUjuOwMZN5aZWaVRKvaK2SwG/V7vR4Eb002tEyiCJKfy1V+o/QCAPbwtsuUHnrloGwnWJ4AgE8ADATfOkllU4lWSWs/PMQkDiAPEeZECsxZUSVEknEkkk8zjCkyVLUEoSVKOCUgknkIBTpusSWSHySGA4COZgturQSctjOIlJ2e8s8gWHM8oMrq0as9nYoQ6x8a6q4jJPICA86uvRW0z6hGonJUx0g8AxUeLNCj1ojOGgAS06Wz1OE6iOAc9/tGXarymrfXmLU+WsWyyw7Qa2LQqSn3ytfEsO1e8bVkuyVK9yWlJ2gB+uMB5pY7mnzG1JKyNpDDqWHeNqyaEzjWZMQjcl1H6DvBtaLQhAdawkbVECMe16W2dGBKz+RNOpYNAcrHoZIDFevMOwlh/b9zG3ZLslS/5ctKTtCQ/XEwH2zTeYaSpaEjaslXYMB3jDtd+WiZ785f9IOqOiWfvAel2u8pcon2kxCNgKvEdvhx84w7ZprIT7gVM3+6nvXtACSPXrfFmRYZq21UGtHNO5+kBs2zTKet9QIljaBrHqftAhf09cxC5k5ZmLoASSdQFQ8KXw3tieQBbZNEpqveIA2AfduzwO/xFky7MJchI8ZHtFKckkOpIS2Aq5dvhEBi6K3YubMKkIUrVoNUEsVbdlPODux6Hz1+/qywdpdQ5CnUxz/gzaUmRaEA+ITQojcpCQD1SYP59oSkOshI2qIA7wGFY9DZCffKph3nVT0TXvG5ZrLLlBkJSgflAHU5xh27TGQj3NaYR8oZPU/R4HrfpnPX/AC9WUN3iV1IbtADP8TdHhZ7R7WWGlTnUNiV4rTwL6w/5bIJdC9MpUuxSkL11TZbo1QMgSUVNPdIGeEDN7Fc9J9otS1YgqJNcmxaBi77d7FRLOCGIfoeUB6db9N56n9mlMsfqV1NO0D9stkyaQZi1K4kkchgIzbNeslb60z2ZDNrBVXxqkKZs35PBdovo1Ltcr23tyUOU/hoUkkhiarSHxaiSHetIAbPKNS7dHbTOYolEJPxL8KeNakcAY9Huy4rPIrLlJCvmV4ldThyaNNRgAu7tAkhjPmFX5UBhzUantBHYrnkyh+HLSg5kE636vePWLk+elCSpZCUjEqIAHMwM3npzIQ4lBU07qJ6mp5AjfAE4DYRRvK+ZEj+bMSk/Lir9Icx51eeltpnONf2adkvw/wBz63cRgHacfOANr10/xEiX/wA5n0SD5nlAneN6zp5/FmKWNmCf0ikVBG3dWiVqnsQj2afmmOnoG1j0bfAYTRcu26Z08tJlqXtIokcVHwjg8H9h0NssgBU9QmHashKAdyXr/wAiYKZKUhICWCQKAUAGTNRoAHun+H6QxtEx/wAkt25qNTyA4wYWC75UlOrKQlA/KKnicTziwV7P2jhbbUiWgqmqSlOZUWHDed1YDsqOVpnoQkqmKSlIxKiAO8Bl8afpHhsyNY/7i3A5JoTzbgYCbwvGbPVrTVqWcnwHACg5CAOb30+lpOrZ0e0PzrcJ5D3jzbnCjzyFAemWzTnESpR2OtTf2jHrGLa9JbTMf8TUGxACe9Vd4zJNkmKZkmvIGu/GNqyaKzl+8yR6pViOkBgzZhUXUSTiSS56mJSnNEgk7AHg1suiMtLax1vXBu0bFnu2WiiUBh06YCAAbLck6ZgnVG0/sPNo3LHobmtXKg64+Ygs59IrWy8JUv8AmLSncSH6YmAr2LR+TLwSCdrV6494vIs+qfCEgf016vA7bNNJY/lIUuuJ8I+/JhGDbdKrRMcawQDkilNr49GgPQrTa0Sw8xSUDaogfWPFNNrEqdapk2VME1ClEh3BS/weIBwMtnWL82c51lEknN3J5xy1/wDNfvsgBm6rwmWWc/iSfdLUIqCCMqEA8oKp1vM5RWoLFfD7RQUpqVcYB3pFVV1rtHhTJXNI+QVHMsEjnGNa7KbOVBM4pWlWqqSQsLSdp8Psz1fdAEIVFmxXfNnH8OWpW8Dw8yfCIHLm0iXJmay5cuePlmJFNhBGB4gwYI/iwoMP+kTqgYCae34bDhAa936CrLGdMCPyoGso8zQd484vTRqb/wBdOstmlrXqLYOw8Jqkkk6ooRUkPiwwjdvv+JVpnJ1ZSRIGOslSivg9A3/EwF2ucqYormKK1qxUouTzMB6lcP8ACeWnVVa5hmHEy0eFPAq95Q4asei2eQlCQhCQlKQyUpAAAGQAj5rk3lNRRE2akflWseRjXsulE8gS1Wi0KR8pUVPuf3m3QHtd6aR2aQ4XMBV8iPErgWoOZECV5aeTFUkIEsbVMpXIYA9YDUKcU7gjsRDwHa22yZOVrTVqWfzEluGQ5Rwi5d12TZ51ZUtSzmR7o4qLAczBhdX8PwGNomP+SX9VHyA5wANKlKWoJSCpRwCQSTyZ4KLp0EnTGM4iSnZQrPLAcy+6D+wXfKkp1ZMtKBmwqeJxVzMdyqAz7luKz2YfhJ8WBWouo88hwAjTKt8QMUbZekmU5mTUIYOQVDWrh4ca5UrAXzMO2KtvtaJadectKE7VFh3xPeAq+NPjVNmR/wDosV/4pfurpAZbbZMnK15q1LVtUfIZDcIA1vzT0VTZkV/3F/8Ain6npAVbrbMnK15q1LVtJw3AYAbg0cIaAUMYklJJAAJJoABU8oLbk0IWtl2g+zT8gbXPHJPc7hAC1kscyarVloUtTOyQ/M7IUevWKzS5KNSUgJTsGe8nEnjCgLMuUlPupA4ecdAqAq16YLNJUoJ/Msv0AIHnGNbL2nTH15qm+UUFXyDAwB/bb8kSj45iXHwjxGu4PGJbdNBhKlk71Fg53D7iAkLA90U3xAKJzgNy36Rz1hlTCkfKjwjriebxkKVWno1L/WGs8pSjqpClHEBIJPJqwQXfoZaF+9qyh+Yuf0j6kQA9req746WazLmHVQlS1ZhIJPE7I9EsGhdnltr600jbQdB9ScTBDJkpQNVCUpSMkgAdoDzy79CZ66rKZQ3so9EnzIgmu/Q6zS/eSZqtqzT9Ip1eCCEBAQRLCRqpASkUAAYDg2EeU6T/AMNJiGXZSqc7laVqTruTiksArN3L8Xj028L0kyA82YlJ2P4jwSHMCl56eYiRLp88zDjqg+ZHCA8ktd3zZX8yVMR/WhQ8xFQrEHd43xOn/wA2apScdV2T+kMmMw2ZB+BL/wBIgBQzIgYIrRc6FVHhJ2YPlTIRVTcCiQEqcnAapc8BnAY8adlss1DLSA+w6pp1pyi7aNC7cgaxs0xsXSAo/pBKh0iV22a3IWDKlWjWGDyVKbkpJEASXLo1aLQApKNVJ+NZZPLNXEBoMbq0Ks8sj2qvarFdX3UjYdUFzzJG6K+g+kFrnlSLXIWnVDiaZa0OdinGq/BuEF6UJBJDAnEsH5wE5SQkBKQEpGCUgAAbgKCJGkQ1xFK8LzlyQFTZgSCKDMncBU8hAXVcYqXheMqQnWnLCRk+e4DEncICb308UpxZ06o+dTa3ECoHN+UB9rtC5iipaitRzUST+wgDG+dPlF02ZGrl7RYBPJOA4l+EB1qtS5iiuYtSlH4lFz+w3YCOTw+r65wESYZocCL91XROtCmlJcYFRolPE/SpgM943Lk0XnWhlEezl466gaj8qaE8aDfBbc2iUmT4ln2szaR4RwTnxPJo3VdYCjdNyybN/LSNfOYptYviAwZI3BhFxRhqxINnANCh9XMQoDyXVz4Z+t0SlyyoskFROAAJPIAO8eg3foVJRWapUw7PdT2r3ghstllyg0tCUcAz8TiecB59d2h9pWxUBKT+c15JFX4tBHYNC5CGMwqmq3+FPQV6kwSgxICA42azoljVloSgbEgDyjqBDiMu8NIbPJfXmOofCnxEbi1E8yIDWiM1YQkqUQAMSSABzMAl5acrVSQgSx8ymUrp7o7wM2y2zZvimrUviaDgMByaA9AvHTOzy6S3nK/LRP6iK/8AEGBW8tLrRNfVV7JOxFFZYqx6NGCTUY/5hn9GASnJfEnEmtfrESd/rZCUekad13BPtBBlyzqn41UT1avJ4DMAjvYrFMnKKZaFLObAnqcBxLQeXVoPKSxnKMwj4Q6Uj6q6jhBPLkISkJSkJSMAAAO0AD3XoEosbQvVHyS6nLFRDDOgB4wY3bdMmQGlS0opU4qPFRcnhFkrA+8clz4DutW36RxVaPTRBR2xTvO9JUhLzFpTsGZ4AVMBamS0qIUUglOBIFKZRXvC85UhOtNWE0ptPAYnkICL401WtxITqCo1lVVyGA78oFp0xS1FSlKUo4lRJPUwBZe2nC1OmzpKE/OtirkME9+UCc+epaipalKUcVEuTzMcyIlgfvANDNC1qQgHLYvsgE8dbNZlzFBEtJWo/CmvPcN5gjuLQyZMZc55SMg3jPI+7zrug3u+75UlOrKQEjAnM8TiYAYuXQdIZVpUFH/bQaf8lYngOpguRLSkBKQEpAYJAYDhDmH5wHMoweGI2euMdEp/xCJ2iAilMVrbbJcpGutSQkbduwDM7oyr+0mlWd0jxzPkGAfDWOXnHn153lMnr1piuCRgncBAbN/aXTJpaSTLQM/iV9huhoGoUB7vE0iB68dLbPLoFGYrYio/Vh0eBm9NMZ63CCJSSfhqrgVEdwBhAehWy2ypQeZMSgHByATwGJ5QN3hpxLTSShUw7VeFPLM9oApqyo6yiVKJckkknmYb9uHrAwGned/2ic4mTCEn4EeFPClVcycIzEj1TPGG19vpusROwwEq4wiqOtkskyarVloUtX5Rw5DHE7oJrs0HWpjaF6g+RFVYYE+6nk8AKJxAAqTQVJPDfG/duiM+YNZbSUbVvrbvDj1aDq7bpkSB+FLCTmrFR2uouW3YRd13wrAY91aKWeSytX2i/mWxHJPujud8bilGOJVtiGvASMw55Z0EcxNUcWbb+0Rq/wBTjFO874kyB+IsA4hIqo8AK88IDQAptMU7zvWVIDzVhJyGKjwGPOAi89MZq3TJHsk4OWKz/wCvKu+BmaoqLqJUTiSSSa7TjnAFF7aaTF+GQPZj5lNrH6J7wMzlqUSpSlKUcSouTzMQI+sJvXfpAI7YXrKGf13hHGAfz2xHtF277smz16stBUaPsSDgSchzg2uTRGVJ8U5pq/lbwJPA+9xPSAE7l0ZnWhlAakv/AHFAgM3wjFeOVN8HtzXBJs1Ugqmf7iqqrs+UcObxpLmHbHNSScPTQHZS39ecMg74Zmxx9PDQHR/tWGKo5lVIxr+0gl2cMTrLyQMeJ2DjjAatotSUJKlEJAqScIBb+0vUt0yHQn58FHcH93zjDva9ZloU8w0ySPdTy+sUPXnAJWfrGGiR9CIwCeFDQoDQUonP0A3SEnZi31H1jnrvhj2wh8wPtjsgHKtnDdgIbWx9ejvjbu7Re0zRrFPs0kYzKFs2T73BwHxfOCy6dEpEsAr/ABlDNQGoOCfuTygAi7bnnzz+HKUQfjNEsfzFgeArBbdWhCEsbQr2h+RLhHB/ePaCoTGYDBm2Nu4QlTN0A1lkoQkJlpCU7AAPRjqqZHFLb+cIL5wEyvns2eusc0naz7BwhseGUZ16XtLkDxrAOISG1jwD94DTV+8Z1537IkDxqrklNVHZTZvNICr10wnTHEr8NO0F1nnlTZ1gcDkly7muJJc1O8/eAJ700zmzDqyh7JODiqzzy5B98DKllRJJcku5xPF8TxhEdMH2+tkMDAIl4QNPL194T+uUID1tgFCBhQS3FojMmkKnPLl7PjVy+Hia7s4AblS1KICUkk0AAJJPKC65dDCWVafDslg1P9RGHAV4QT2CwSpBaTKCdsyhJG8klR7CLhr92gIykJlpCJaQlIwSkAf5O+HS/rsYS0829coihLPsy5nGvSAkJbb+u2OsVDOJdh99/wBKQ4mtiC+4bPWEB3JrSOU1TAk4AOSThGded9y5CXWqpDhIYk8PvAJfd/zbTQ+GWMEh2LZk5nsIDZv7S9xq2ckHOYW6JpxrugPUskkkkk4kkkk7TteEE+uLwgp9sA0NrQoaAc5/tDEw4yiJ3QC1YUE+imiirQ0ya6ZWW1dCHGwOMTi3OFAXbt0MmKIM5YRtQCFLajvkONeEF12XNIs9ZaPF8yvErqcOTRIz065OYxDbcakbTtiC7Z98/OAvmYB9IRXy/wA+s/OKiZ7sxodn0ER9uC2I2MfMQFlU07a7/WMc/amr0619dYgFYkd4zbzvuTIcTF+P5E+9ufIcSYDY9pT105/WKF533KkhpigDkkOSWbLLHNoCr00qmzHEv8JG4+I8VNTk3Exhs5L4k1OPXb5wBHe2mE1fhlfhJ2/Ga7fh5dYGysl3Lk4k4njnXb+8N69eUMPr3gJNT6ZQn/eIvz/eH1WgGb10MJWHrbDo3RZsNgmTlBMpJUcyMBXEk0H3EBWWqsalz3FOtBdIARUGYoU20zUYKLq0SlyxrT/xFY6tdQHBjmvm3CN/WHugMBgBhubd9oCjc9wSbOxA15g/1FM4x93JPKu8xoma5Z33cXiAVvhpk4JSScAHJZ6chAdACavtDM2ePrOJKJI4Dbu6RSs9vEwayehSa0y2h6Uru2WvE5rTL1nAcFzlDDFmGddjOAS+LQrJaFkPM1QcCK03v6ESWp2JDjOo5Df+0Ur3tyJCSZi2q6QPeL0bFz0gNFVoAqSBjjRmr5PAhfulYBKZDKOaiKFhRtpG2B69L3XOoXCckvjx55RneqQHSfOUs6ylOTieXCOZGXfKGMIGAYQ3p4lDEwDCHIhzlDy5ZUQlIJUaBqkk5AZmAZ8s/N2g40U0Q92daAMlIlnzWMX/AC9dkW9FtFBJ1Zk8AzTgmhEvZnVW/AYbyTFT+HVB44UwLM0BZWQMW4Qorod8HGOtswozVfbCgBiw6SyZxAK9Q0ouj88O+eEbaEgBhXp6pHkTxdsN5zZR/DmECvhxB5ejAenTA3l50jKvG+JUh9dQUrDUSxU7Z1YZY/SBm3aWTZkvUACCSNZaVF1APQD4RtrujBxrXEvjAb146SzZjhBMtG4jWZy298MD1jDcnNnrjziBSdh9evKEAenr694CT19ZGHcfblh64QmNDxb1lERs3QE9V8O32iKKl8fWMS7ejEdZoB4lKQVqCUpJJwAFTG3dOi02cyl/hoNXPvEGrpT94NLBd0qQGlpCXxUaqOOJ6lsMcIAcunQ4u9oUwHwJNf8AkcBwHaCuVJTLQEISlKRgA+z1WsRXO1QSMqn1lFaXMUpi9TjhhkEkFhjj4sKQFsrcsMsd3+YQUkYtvwp12RRX4fiIatcg4fiDXE93dSphJIZy9Hz2sMw+/KA0Cp3bFs9j5QpRoHDffNt/7RwC/dch8w4ZvPptiQmE4GrV2Dg/3y2UgLK8N3rdECKAN9PVYpWy85clIK1gU3ayi2zNzlAZfuks2b4UOhPEaynwJIwfYN0BsX/pSJZMuSylNVeSSchmS1P8QFWicpZKlkk5mnpuFKxyeHCsWgET0hDpt5fX1SGziUAzdfWEKED3bH16eEmmz1lANCZt0OnZFu67tXaJgQgf1E4JG0wHCyWeZMVqS0qUo5DMevpHpmjmjqLKApeqqcRVfy09xG7InPtHe5bqlWVOqiqi2ss4qI50GYA2jjGpLQ7B6je9POASAVZNuo/OOqRiKHNhTbHVKOnfGIrmDCrjl5UMAmbEv5QodSjw9ftCgPDiCCaNu2PTOIAb/XH1nE0JfJjvZm2ucOMRQR+3+IB0nfTeacYfBmNfR+w4w6iN2Pr1whM5b6037qwESNvn1iSR29emhuR3/TLY56QgPQgHUG3jzaHJY1HXdEEhm61Hp46yrSUqC6O7kFIYl9gYNuYQF67rinTxrAaqH95QLGuQqT/msF90XDKkFyfaTNpFBWhAqBzjMsemlAmbL2MpGG+h4ZHyjas14yJ9ETASfhqDm9CQfpAWJt4IHxVFTz58ISbwllt/BsQ488WwivbbAVlwRtCdXdXDa+zZGcq7FoxDglyAXpkMHerUbJtwaH/XpcAKKqEarCruG2ROyzEsEoSlCUCiQMBizBgC5wjFssgMpiXYO6gAQQHUdjHjRjx6yJinLEtrHAVFGIBU7B2pg43QBGoJU7liX3k9aDB23bBHMqBLhjTw12UOOGx8dsZqPaFNBQmr86g5ZNsONYku0okglakIAxViosKEUBPrF3gNMEkYNT7NkX6bIHb20jEk+zQyl1cM4BNACSXcNgKF8s8e+tJ5k10o1kIZjWqmzOzsd8YBOb+t8B2tNqWslS1FSiGfYMG3CkcDnDBWWMJOXlASSTi5EMIT/f8AaHBr5wCB67auXpg9IYjZDpd6fbGEVcOmzDpsgGA2GGU3aFx9PG7o3o2u0nXW6ZILazVUdidu84fQK9yXBMtKyEslKSylF2FagUZStz849Ium5k2dGrLCQ9SWdR3knHKlGyi1Y7KmWlKUJ1EgaoGNHzLud/GLiUimw/VmgKxQc67j0I3jDLrFdU+g1EuGoQRq1wArU0IyEaE0tiDXCnfcBtp3EclpQU+MAYh2FXcFuT02O4gIi0KwFc6uHcHJiwpyaOkq07QX2f43/u0JRfBjnUDP0OgjmlgT9hy9b4CRmvUimUKKtonhtlcfOFACtz6GgMbQQo4+zSaOW95T1OGDcxBCu5pC06qpMshsAhINdhDHnHadOSgKKzqhKdYsDQYPTHA74C7200UXRZxqgv8AiEV4pGA3EvwEA2k2j0iQkrRN1VfDKUQScHCc+r8YFwSMzy6tvyiSiuYSVEqVUkk44DHOp7xzlpcgCpNBx5wE0pJypicWHeIpD5+vpthn8oSiXqSd+cAxb16wh3rCXsPU5/b9oY594CTu/rCEpRxDffN/WyGSoOKltsKYXqXJJcnNya1z5wGtd+kFolMBM1kj4VeIZZ4gNsMENg0wlGk6WUVbWAKhvcY+cBKTshklsPVcOrQHqcpUmeHQpKwPlNRQb3FDgcojOsAYUBYuHBd3dJBehjy+XMKSGJBGBBYjDZGn/wD0lp1Cj2hIOZbW31x2fSA0b4vhKFKQgBRFCTg5ZyRmcc+Ygfn2pUxWss6xLVL7Ps3QRxNWFc/KvlCfp6rANrft62wgS27yiSSX1tlS9cGfF3x7xFMBLi49UPCGMOBvLjCGQr1tgHBz+mcJmx9PUeuEMTlDCAc47Pp9YYrYPRtpajeXOEC7fSPRdFNEBL1Z04BUzFKKFKXDgnarsMnLQGPo3oiV6sy0DVQapl4E41V8ophidwg3nSlpSkSpYLbSBqgbAA20Ui9LlMxcnHlw4dax0UHo9Nu7KA5oVQUrnXCgOOcOEq2gu2e2mOzvEinVFKmnJyK8BuiK1mrUPYUxy6eUBzmJFS9aOX2MdUVp1ziA4Nuph9N3pooBp6J3loipzgwIJ8/vATUz78ab4rzZg9N6/wAiIKWzuMN+30IrTFVwocn3wHd3zp5+vpCjLva8xIlhczWctRIHBsd8K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4" descr="data:image/jpeg;base64,/9j/4AAQSkZJRgABAQAAAQABAAD/2wCEAAkGBxQTEhQUExQWFhUXGB0YGBcYGBgfHBgbFhgYHBgYHSAgHCghGxwlHRwaITEhJSkrLi4uGh8zODMsNygtLisBCgoKBQUFDgUFDisZExkrKysrKysrKysrKysrKysrKysrKysrKysrKysrKysrKysrKysrKysrKysrKysrKysrK//AABEIAL8BBwMBIgACEQEDEQH/xAAcAAABBQEBAQAAAAAAAAAAAAAGAAECBAUDBwj/xABCEAABAgMECAMGBAUDBAMBAAABAhEAAyEEBTFBBhJRYXGBkaEisfATMkJSwdEjYpLhBzNyovFDU4IUY8LSFTSDFv/EABQBAQAAAAAAAAAAAAAAAAAAAAD/xAAUEQEAAAAAAAAAAAAAAAAAAAAA/9oADAMBAAIRAxEAPwDgqaBgCN+X0jjNvJCcSjqH9c4w7NcRmkOq0TtuokN3BI6xs2LQtZFLMkb5yyrsSSOkBWn6Uyk0EyuwJH1MV/8A52av+XJnK3sUjuAkwW2LQ1QxXLRulo+7RoS9ErOnxTFLXvUph2bzgACZeFrOPsJW9RSSOSUqrCk2KfN/15y90iUoDmSW/tg/VaLukf7L/lTrnsCYr2nTeSmiJa1bHZI+p7QAvZtCpisZKzvnTyOqZbRrWPQIguTIln8krXPVeEcrXpzOPuIQji6j1du0VDb7dP8AdM5Q/ICkdQwgCRWjEhAefOmEbFTAhPRLeccBNuuT7qJSj/QZh/Upx3jEk6KWlZdZQj+pTns/nGjI0KR8c5R/pSAO7wHm/wDEq0SplqSuTL9mgywG1QlyFKcsCwywaBMQTfxGky5dtVLlAhMtCU1JLkjWJrxblGBYLMZsxKBR8TsAxPSA5pWwwLevXOI61Xj0K/hImWOXZZMnV9lVExRGsVH3yoAfFnXIbBHnhDFjQwHq91aNqtFml2hM6Wy0BR1gQEnBQeuBBHKMy3WASv8AWkrP/bUVf+Ld4y9CLHNtQVKQNb2fiDqACUqO84a1abYO7JoEosZs1KdyQVdyzdIALKoZCFKLJBJ2Cp6R6fZNDbMjFJmHatR8gw7RdXarNZgxVKlflDA9BU9IDyOZIUPeBTxBEIS49EtunElNJaVzOPhHevaBq8tJ1zcJUlIP/bSpXVQI7QGBqQ8dZElc1RCEKWcwhLtySKRuWHQm0rqvVlD8xc9Ev3IgBxSoi8H6dAZTVnTCrMgJA6EE944Tf4ej4Z5H9SAfJQgAUqiBVG3etyS5TtapKyPhGs77PCFAHiYhYNIVyR+HLkJPzezdXUmAhY9G7TNPglnV+dTpTx8QBI4CLKrls8r/AOxakk5okDWL7NbAcxGfeF6T5382atY2Oyf0hh2irLkKU+qlSgMWBLcWgNj/AOWs8v8A+vZUk5LnnXP6cByMU7bftom+/NUB8qTqhtjDEcXjPVTGnGGeAZoREM8MTAKHiJMKA9fn6ZWdPuBa9jAAf3EEdIzLTpyuupKSnYVEq7AJhrPocP8AUmqO0JAHck+Ualm0es6P9PWIzWSrs7doAXnaT2qYdULLnAIDHgGr5xJV32ueAFIJAwMxKAeJKmWe8Fsy32eQG15cv8qWHYV7Rm2rSySKJCl8mHCte0BmyNDph9+ahI/KCo+aY1LPopZ01VrzDvJA/tAPeMOZpOoUlSpcscH28A/KM603vOmHxTVVyBIHRLCAOxKs0jKVLO/V1u9YpWvS2Qn3Stf9Kaf3N2eBOzXNPmVRKU21Q1RvLqZ407NoisrCJi9Us9ELUG3qYJB3PATtemaz/LlpG9RJPbV+sZNpv+0TKGaoPkhkvu8IeDGyaHSUkFTrGYUT21SKcXihpzfEq7rMRJQlM6aCiXqAAinimE/lffUjfAeM3/N1rRMxoWLu5IHiNa4vBT/DPRQ2ozJpUUIQyH1X1lGpAqGYAbffECVisuutKST4lAE4sCanewcx69Y9JpNmlJk2SQQhLsZiqknFRZ3JObiA3rJofZkM6VLP5lHyDDq8eWfxWuVMi2BUuWES5qARqsElSaLYDD4Sd5eCS2aVWqZTX1BsQG71V3jBvCUqcCC61kFndRdizPV4DJ0Avj/pLYiYQSlSVIWAzkKDhnPzhJ5GPRbZp3MNJUpKN6iVHiwYDhWPH5U0pIUMQX6ZR7LdGhktaETFzipK0haQigZQBFS5OOwQA7bb+tE335ym2DwjgQln5xysNzT5v8uUog/EzJ/UWHePSbDcsiVVEpL/ADHxHqXblGguY1SQAMSTQQALYtBZhrNmpTuQCo9SwB6xv2LRCzS66hmHbML/ANoZPUQ14aW2aW7L9odksP3w7wN2/TicpxKQmWNp8Sv/AFHQwB+hCUJYBKUjIAADkMIx7fpVZZT/AImuflljW7+71Mea223zZp/FmKXuJpxAwHIRw3NjurwgC236ezDSTLSgfMvxHoGA7wNXhek6d/NmrUNhLJ/SKdo0Lv0XtM3/AEyhJzXTt73aCWwaCyk1mrVMOweFPm56wHn0uUSWSCScgCT0xjdu/RC0TGdIlpOa8f0ivVo9IsV3y5QaWhKB+UCvHbE1yk1KiW3qIA6MOsAN2DQ2zy6zCZh/NRPQfUmN1A1AEIlEJHyhKUjuOwMZN5aZWaVRKvaK2SwG/V7vR4Eb002tEyiCJKfy1V+o/QCAPbwtsuUHnrloGwnWJ4AgE8ADATfOkllU4lWSWs/PMQkDiAPEeZECsxZUSVEknEkkk8zjCkyVLUEoSVKOCUgknkIBTpusSWSHySGA4COZgturQSctjOIlJ2e8s8gWHM8oMrq0as9nYoQ6x8a6q4jJPICA86uvRW0z6hGonJUx0g8AxUeLNCj1ojOGgAS06Wz1OE6iOAc9/tGXarymrfXmLU+WsWyyw7Qa2LQqSn3ytfEsO1e8bVkuyVK9yWlJ2gB+uMB5pY7mnzG1JKyNpDDqWHeNqyaEzjWZMQjcl1H6DvBtaLQhAdawkbVECMe16W2dGBKz+RNOpYNAcrHoZIDFevMOwlh/b9zG3ZLslS/5ctKTtCQ/XEwH2zTeYaSpaEjaslXYMB3jDtd+WiZ785f9IOqOiWfvAel2u8pcon2kxCNgKvEdvhx84w7ZprIT7gVM3+6nvXtACSPXrfFmRYZq21UGtHNO5+kBs2zTKet9QIljaBrHqftAhf09cxC5k5ZmLoASSdQFQ8KXw3tieQBbZNEpqveIA2AfduzwO/xFky7MJchI8ZHtFKckkOpIS2Aq5dvhEBi6K3YubMKkIUrVoNUEsVbdlPODux6Hz1+/qywdpdQ5CnUxz/gzaUmRaEA+ITQojcpCQD1SYP59oSkOshI2qIA7wGFY9DZCffKph3nVT0TXvG5ZrLLlBkJSgflAHU5xh27TGQj3NaYR8oZPU/R4HrfpnPX/AC9WUN3iV1IbtADP8TdHhZ7R7WWGlTnUNiV4rTwL6w/5bIJdC9MpUuxSkL11TZbo1QMgSUVNPdIGeEDN7Fc9J9otS1YgqJNcmxaBi77d7FRLOCGIfoeUB6db9N56n9mlMsfqV1NO0D9stkyaQZi1K4kkchgIzbNeslb60z2ZDNrBVXxqkKZs35PBdovo1Ltcr23tyUOU/hoUkkhiarSHxaiSHetIAbPKNS7dHbTOYolEJPxL8KeNakcAY9Huy4rPIrLlJCvmV4ldThyaNNRgAu7tAkhjPmFX5UBhzUantBHYrnkyh+HLSg5kE636vePWLk+elCSpZCUjEqIAHMwM3npzIQ4lBU07qJ6mp5AjfAE4DYRRvK+ZEj+bMSk/Lir9Icx51eeltpnONf2adkvw/wBz63cRgHacfOANr10/xEiX/wA5n0SD5nlAneN6zp5/FmKWNmCf0ikVBG3dWiVqnsQj2afmmOnoG1j0bfAYTRcu26Z08tJlqXtIokcVHwjg8H9h0NssgBU9QmHashKAdyXr/wAiYKZKUhICWCQKAUAGTNRoAHun+H6QxtEx/wAkt25qNTyA4wYWC75UlOrKQlA/KKnicTziwV7P2jhbbUiWgqmqSlOZUWHDed1YDsqOVpnoQkqmKSlIxKiAO8Bl8afpHhsyNY/7i3A5JoTzbgYCbwvGbPVrTVqWcnwHACg5CAOb30+lpOrZ0e0PzrcJ5D3jzbnCjzyFAemWzTnESpR2OtTf2jHrGLa9JbTMf8TUGxACe9Vd4zJNkmKZkmvIGu/GNqyaKzl+8yR6pViOkBgzZhUXUSTiSS56mJSnNEgk7AHg1suiMtLax1vXBu0bFnu2WiiUBh06YCAAbLck6ZgnVG0/sPNo3LHobmtXKg64+Ygs59IrWy8JUv8AmLSncSH6YmAr2LR+TLwSCdrV6494vIs+qfCEgf016vA7bNNJY/lIUuuJ8I+/JhGDbdKrRMcawQDkilNr49GgPQrTa0Sw8xSUDaogfWPFNNrEqdapk2VME1ClEh3BS/weIBwMtnWL82c51lEknN3J5xy1/wDNfvsgBm6rwmWWc/iSfdLUIqCCMqEA8oKp1vM5RWoLFfD7RQUpqVcYB3pFVV1rtHhTJXNI+QVHMsEjnGNa7KbOVBM4pWlWqqSQsLSdp8Psz1fdAEIVFmxXfNnH8OWpW8Dw8yfCIHLm0iXJmay5cuePlmJFNhBGB4gwYI/iwoMP+kTqgYCae34bDhAa936CrLGdMCPyoGso8zQd484vTRqb/wBdOstmlrXqLYOw8Jqkkk6ooRUkPiwwjdvv+JVpnJ1ZSRIGOslSivg9A3/EwF2ucqYormKK1qxUouTzMB6lcP8ACeWnVVa5hmHEy0eFPAq95Q4asei2eQlCQhCQlKQyUpAAAGQAj5rk3lNRRE2akflWseRjXsulE8gS1Wi0KR8pUVPuf3m3QHtd6aR2aQ4XMBV8iPErgWoOZECV5aeTFUkIEsbVMpXIYA9YDUKcU7gjsRDwHa22yZOVrTVqWfzEluGQ5Rwi5d12TZ51ZUtSzmR7o4qLAczBhdX8PwGNomP+SX9VHyA5wANKlKWoJSCpRwCQSTyZ4KLp0EnTGM4iSnZQrPLAcy+6D+wXfKkp1ZMtKBmwqeJxVzMdyqAz7luKz2YfhJ8WBWouo88hwAjTKt8QMUbZekmU5mTUIYOQVDWrh4ca5UrAXzMO2KtvtaJadectKE7VFh3xPeAq+NPjVNmR/wDosV/4pfurpAZbbZMnK15q1LVtUfIZDcIA1vzT0VTZkV/3F/8Ain6npAVbrbMnK15q1LVtJw3AYAbg0cIaAUMYklJJAAJJoABU8oLbk0IWtl2g+zT8gbXPHJPc7hAC1kscyarVloUtTOyQ/M7IUevWKzS5KNSUgJTsGe8nEnjCgLMuUlPupA4ecdAqAq16YLNJUoJ/Msv0AIHnGNbL2nTH15qm+UUFXyDAwB/bb8kSj45iXHwjxGu4PGJbdNBhKlk71Fg53D7iAkLA90U3xAKJzgNy36Rz1hlTCkfKjwjriebxkKVWno1L/WGs8pSjqpClHEBIJPJqwQXfoZaF+9qyh+Yuf0j6kQA9req746WazLmHVQlS1ZhIJPE7I9EsGhdnltr600jbQdB9ScTBDJkpQNVCUpSMkgAdoDzy79CZ66rKZQ3so9EnzIgmu/Q6zS/eSZqtqzT9Ip1eCCEBAQRLCRqpASkUAAYDg2EeU6T/AMNJiGXZSqc7laVqTruTiksArN3L8Xj028L0kyA82YlJ2P4jwSHMCl56eYiRLp88zDjqg+ZHCA8ktd3zZX8yVMR/WhQ8xFQrEHd43xOn/wA2apScdV2T+kMmMw2ZB+BL/wBIgBQzIgYIrRc6FVHhJ2YPlTIRVTcCiQEqcnAapc8BnAY8adlss1DLSA+w6pp1pyi7aNC7cgaxs0xsXSAo/pBKh0iV22a3IWDKlWjWGDyVKbkpJEASXLo1aLQApKNVJ+NZZPLNXEBoMbq0Ks8sj2qvarFdX3UjYdUFzzJG6K+g+kFrnlSLXIWnVDiaZa0OdinGq/BuEF6UJBJDAnEsH5wE5SQkBKQEpGCUgAAbgKCJGkQ1xFK8LzlyQFTZgSCKDMncBU8hAXVcYqXheMqQnWnLCRk+e4DEncICb308UpxZ06o+dTa3ECoHN+UB9rtC5iipaitRzUST+wgDG+dPlF02ZGrl7RYBPJOA4l+EB1qtS5iiuYtSlH4lFz+w3YCOTw+r65wESYZocCL91XROtCmlJcYFRolPE/SpgM943Lk0XnWhlEezl466gaj8qaE8aDfBbc2iUmT4ln2szaR4RwTnxPJo3VdYCjdNyybN/LSNfOYptYviAwZI3BhFxRhqxINnANCh9XMQoDyXVz4Z+t0SlyyoskFROAAJPIAO8eg3foVJRWapUw7PdT2r3ghstllyg0tCUcAz8TiecB59d2h9pWxUBKT+c15JFX4tBHYNC5CGMwqmq3+FPQV6kwSgxICA42azoljVloSgbEgDyjqBDiMu8NIbPJfXmOofCnxEbi1E8yIDWiM1YQkqUQAMSSABzMAl5acrVSQgSx8ymUrp7o7wM2y2zZvimrUviaDgMByaA9AvHTOzy6S3nK/LRP6iK/8AEGBW8tLrRNfVV7JOxFFZYqx6NGCTUY/5hn9GASnJfEnEmtfrESd/rZCUekad13BPtBBlyzqn41UT1avJ4DMAjvYrFMnKKZaFLObAnqcBxLQeXVoPKSxnKMwj4Q6Uj6q6jhBPLkISkJSkJSMAAAO0AD3XoEosbQvVHyS6nLFRDDOgB4wY3bdMmQGlS0opU4qPFRcnhFkrA+8clz4DutW36RxVaPTRBR2xTvO9JUhLzFpTsGZ4AVMBamS0qIUUglOBIFKZRXvC85UhOtNWE0ptPAYnkICL401WtxITqCo1lVVyGA78oFp0xS1FSlKUo4lRJPUwBZe2nC1OmzpKE/OtirkME9+UCc+epaipalKUcVEuTzMcyIlgfvANDNC1qQgHLYvsgE8dbNZlzFBEtJWo/CmvPcN5gjuLQyZMZc55SMg3jPI+7zrug3u+75UlOrKQEjAnM8TiYAYuXQdIZVpUFH/bQaf8lYngOpguRLSkBKQEpAYJAYDhDmH5wHMoweGI2euMdEp/xCJ2iAilMVrbbJcpGutSQkbduwDM7oyr+0mlWd0jxzPkGAfDWOXnHn153lMnr1piuCRgncBAbN/aXTJpaSTLQM/iV9huhoGoUB7vE0iB68dLbPLoFGYrYio/Vh0eBm9NMZ63CCJSSfhqrgVEdwBhAehWy2ypQeZMSgHByATwGJ5QN3hpxLTSShUw7VeFPLM9oApqyo6yiVKJckkknmYb9uHrAwGned/2ic4mTCEn4EeFPClVcycIzEj1TPGG19vpusROwwEq4wiqOtkskyarVloUtX5Rw5DHE7oJrs0HWpjaF6g+RFVYYE+6nk8AKJxAAqTQVJPDfG/duiM+YNZbSUbVvrbvDj1aDq7bpkSB+FLCTmrFR2uouW3YRd13wrAY91aKWeSytX2i/mWxHJPujud8bilGOJVtiGvASMw55Z0EcxNUcWbb+0Rq/wBTjFO874kyB+IsA4hIqo8AK88IDQAptMU7zvWVIDzVhJyGKjwGPOAi89MZq3TJHsk4OWKz/wCvKu+BmaoqLqJUTiSSSa7TjnAFF7aaTF+GQPZj5lNrH6J7wMzlqUSpSlKUcSouTzMQI+sJvXfpAI7YXrKGf13hHGAfz2xHtF277smz16stBUaPsSDgSchzg2uTRGVJ8U5pq/lbwJPA+9xPSAE7l0ZnWhlAakv/AHFAgM3wjFeOVN8HtzXBJs1Ugqmf7iqqrs+UcObxpLmHbHNSScPTQHZS39ecMg74Zmxx9PDQHR/tWGKo5lVIxr+0gl2cMTrLyQMeJ2DjjAatotSUJKlEJAqScIBb+0vUt0yHQn58FHcH93zjDva9ZloU8w0ySPdTy+sUPXnAJWfrGGiR9CIwCeFDQoDQUonP0A3SEnZi31H1jnrvhj2wh8wPtjsgHKtnDdgIbWx9ejvjbu7Re0zRrFPs0kYzKFs2T73BwHxfOCy6dEpEsAr/ABlDNQGoOCfuTygAi7bnnzz+HKUQfjNEsfzFgeArBbdWhCEsbQr2h+RLhHB/ePaCoTGYDBm2Nu4QlTN0A1lkoQkJlpCU7AAPRjqqZHFLb+cIL5wEyvns2eusc0naz7BwhseGUZ16XtLkDxrAOISG1jwD94DTV+8Z1537IkDxqrklNVHZTZvNICr10wnTHEr8NO0F1nnlTZ1gcDkly7muJJc1O8/eAJ700zmzDqyh7JODiqzzy5B98DKllRJJcku5xPF8TxhEdMH2+tkMDAIl4QNPL194T+uUID1tgFCBhQS3FojMmkKnPLl7PjVy+Hia7s4AblS1KICUkk0AAJJPKC65dDCWVafDslg1P9RGHAV4QT2CwSpBaTKCdsyhJG8klR7CLhr92gIykJlpCJaQlIwSkAf5O+HS/rsYS0829coihLPsy5nGvSAkJbb+u2OsVDOJdh99/wBKQ4mtiC+4bPWEB3JrSOU1TAk4AOSThGded9y5CXWqpDhIYk8PvAJfd/zbTQ+GWMEh2LZk5nsIDZv7S9xq2ckHOYW6JpxrugPUskkkkk4kkkk7TteEE+uLwgp9sA0NrQoaAc5/tDEw4yiJ3QC1YUE+imiirQ0ya6ZWW1dCHGwOMTi3OFAXbt0MmKIM5YRtQCFLajvkONeEF12XNIs9ZaPF8yvErqcOTRIz065OYxDbcakbTtiC7Z98/OAvmYB9IRXy/wA+s/OKiZ7sxodn0ER9uC2I2MfMQFlU07a7/WMc/amr0619dYgFYkd4zbzvuTIcTF+P5E+9ufIcSYDY9pT105/WKF533KkhpigDkkOSWbLLHNoCr00qmzHEv8JG4+I8VNTk3Exhs5L4k1OPXb5wBHe2mE1fhlfhJ2/Ga7fh5dYGysl3Lk4k4njnXb+8N69eUMPr3gJNT6ZQn/eIvz/eH1WgGb10MJWHrbDo3RZsNgmTlBMpJUcyMBXEk0H3EBWWqsalz3FOtBdIARUGYoU20zUYKLq0SlyxrT/xFY6tdQHBjmvm3CN/WHugMBgBhubd9oCjc9wSbOxA15g/1FM4x93JPKu8xoma5Z33cXiAVvhpk4JSScAHJZ6chAdACavtDM2ePrOJKJI4Dbu6RSs9vEwayehSa0y2h6Uru2WvE5rTL1nAcFzlDDFmGddjOAS+LQrJaFkPM1QcCK03v6ESWp2JDjOo5Df+0Ur3tyJCSZi2q6QPeL0bFz0gNFVoAqSBjjRmr5PAhfulYBKZDKOaiKFhRtpG2B69L3XOoXCckvjx55RneqQHSfOUs6ylOTieXCOZGXfKGMIGAYQ3p4lDEwDCHIhzlDy5ZUQlIJUaBqkk5AZmAZ8s/N2g40U0Q92daAMlIlnzWMX/AC9dkW9FtFBJ1Zk8AzTgmhEvZnVW/AYbyTFT+HVB44UwLM0BZWQMW4Qorod8HGOtswozVfbCgBiw6SyZxAK9Q0ouj88O+eEbaEgBhXp6pHkTxdsN5zZR/DmECvhxB5ejAenTA3l50jKvG+JUh9dQUrDUSxU7Z1YZY/SBm3aWTZkvUACCSNZaVF1APQD4RtrujBxrXEvjAb146SzZjhBMtG4jWZy298MD1jDcnNnrjziBSdh9evKEAenr694CT19ZGHcfblh64QmNDxb1lERs3QE9V8O32iKKl8fWMS7ejEdZoB4lKQVqCUpJJwAFTG3dOi02cyl/hoNXPvEGrpT94NLBd0qQGlpCXxUaqOOJ6lsMcIAcunQ4u9oUwHwJNf8AkcBwHaCuVJTLQEISlKRgA+z1WsRXO1QSMqn1lFaXMUpi9TjhhkEkFhjj4sKQFsrcsMsd3+YQUkYtvwp12RRX4fiIatcg4fiDXE93dSphJIZy9Hz2sMw+/KA0Cp3bFs9j5QpRoHDffNt/7RwC/dch8w4ZvPptiQmE4GrV2Dg/3y2UgLK8N3rdECKAN9PVYpWy85clIK1gU3ayi2zNzlAZfuks2b4UOhPEaynwJIwfYN0BsX/pSJZMuSylNVeSSchmS1P8QFWicpZKlkk5mnpuFKxyeHCsWgET0hDpt5fX1SGziUAzdfWEKED3bH16eEmmz1lANCZt0OnZFu67tXaJgQgf1E4JG0wHCyWeZMVqS0qUo5DMevpHpmjmjqLKApeqqcRVfy09xG7InPtHe5bqlWVOqiqi2ss4qI50GYA2jjGpLQ7B6je9POASAVZNuo/OOqRiKHNhTbHVKOnfGIrmDCrjl5UMAmbEv5QodSjw9ftCgPDiCCaNu2PTOIAb/XH1nE0JfJjvZm2ucOMRQR+3+IB0nfTeacYfBmNfR+w4w6iN2Pr1whM5b6037qwESNvn1iSR29emhuR3/TLY56QgPQgHUG3jzaHJY1HXdEEhm61Hp46yrSUqC6O7kFIYl9gYNuYQF67rinTxrAaqH95QLGuQqT/msF90XDKkFyfaTNpFBWhAqBzjMsemlAmbL2MpGG+h4ZHyjas14yJ9ETASfhqDm9CQfpAWJt4IHxVFTz58ISbwllt/BsQ488WwivbbAVlwRtCdXdXDa+zZGcq7FoxDglyAXpkMHerUbJtwaH/XpcAKKqEarCruG2ROyzEsEoSlCUCiQMBizBgC5wjFssgMpiXYO6gAQQHUdjHjRjx6yJinLEtrHAVFGIBU7B2pg43QBGoJU7liX3k9aDB23bBHMqBLhjTw12UOOGx8dsZqPaFNBQmr86g5ZNsONYku0okglakIAxViosKEUBPrF3gNMEkYNT7NkX6bIHb20jEk+zQyl1cM4BNACSXcNgKF8s8e+tJ5k10o1kIZjWqmzOzsd8YBOb+t8B2tNqWslS1FSiGfYMG3CkcDnDBWWMJOXlASSTi5EMIT/f8AaHBr5wCB67auXpg9IYjZDpd6fbGEVcOmzDpsgGA2GGU3aFx9PG7o3o2u0nXW6ZILazVUdidu84fQK9yXBMtKyEslKSylF2FagUZStz849Ium5k2dGrLCQ9SWdR3knHKlGyi1Y7KmWlKUJ1EgaoGNHzLud/GLiUimw/VmgKxQc67j0I3jDLrFdU+g1EuGoQRq1wArU0IyEaE0tiDXCnfcBtp3EclpQU+MAYh2FXcFuT02O4gIi0KwFc6uHcHJiwpyaOkq07QX2f43/u0JRfBjnUDP0OgjmlgT9hy9b4CRmvUimUKKtonhtlcfOFACtz6GgMbQQo4+zSaOW95T1OGDcxBCu5pC06qpMshsAhINdhDHnHadOSgKKzqhKdYsDQYPTHA74C7200UXRZxqgv8AiEV4pGA3EvwEA2k2j0iQkrRN1VfDKUQScHCc+r8YFwSMzy6tvyiSiuYSVEqVUkk44DHOp7xzlpcgCpNBx5wE0pJypicWHeIpD5+vpthn8oSiXqSd+cAxb16wh3rCXsPU5/b9oY594CTu/rCEpRxDffN/WyGSoOKltsKYXqXJJcnNya1z5wGtd+kFolMBM1kj4VeIZZ4gNsMENg0wlGk6WUVbWAKhvcY+cBKTshklsPVcOrQHqcpUmeHQpKwPlNRQb3FDgcojOsAYUBYuHBd3dJBehjy+XMKSGJBGBBYjDZGn/wD0lp1Cj2hIOZbW31x2fSA0b4vhKFKQgBRFCTg5ZyRmcc+Ygfn2pUxWss6xLVL7Ps3QRxNWFc/KvlCfp6rANrft62wgS27yiSSX1tlS9cGfF3x7xFMBLi49UPCGMOBvLjCGQr1tgHBz+mcJmx9PUeuEMTlDCAc47Pp9YYrYPRtpajeXOEC7fSPRdFNEBL1Z04BUzFKKFKXDgnarsMnLQGPo3oiV6sy0DVQapl4E41V8ophidwg3nSlpSkSpYLbSBqgbAA20Ui9LlMxcnHlw4dax0UHo9Nu7KA5oVQUrnXCgOOcOEq2gu2e2mOzvEinVFKmnJyK8BuiK1mrUPYUxy6eUBzmJFS9aOX2MdUVp1ziA4Nuph9N3pooBp6J3loipzgwIJ8/vATUz78ab4rzZg9N6/wAiIKWzuMN+30IrTFVwocn3wHd3zp5+vpCjLva8xIlhczWctRIHBsd8K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4582" name="Picture 6" descr="http://fc03.deviantart.net/fs71/f/2012/244/4/c/crosswalk_by_blackboxberlin-d32ybt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81000"/>
            <a:ext cx="1647205" cy="1198341"/>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Image result for crosswal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2" y="3849826"/>
            <a:ext cx="1990264" cy="149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969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GB" dirty="0" smtClean="0"/>
              <a:t>Irrationalities attributed to</a:t>
            </a:r>
          </a:p>
          <a:p>
            <a:pPr lvl="1" algn="l" rtl="0"/>
            <a:r>
              <a:rPr lang="en-GB" dirty="0" smtClean="0"/>
              <a:t> sensitivity to context</a:t>
            </a:r>
          </a:p>
          <a:p>
            <a:pPr lvl="1" algn="l" rtl="0"/>
            <a:r>
              <a:rPr lang="en-GB" dirty="0" smtClean="0"/>
              <a:t>lack of knowledge of own preferences</a:t>
            </a:r>
          </a:p>
          <a:p>
            <a:pPr lvl="1" algn="l" rtl="0"/>
            <a:r>
              <a:rPr lang="en-GB" dirty="0" smtClean="0"/>
              <a:t>the effects of complexity</a:t>
            </a:r>
          </a:p>
          <a:p>
            <a:pPr lvl="1" algn="l" rtl="0"/>
            <a:r>
              <a:rPr lang="en-GB" dirty="0" smtClean="0"/>
              <a:t>the interplay between emotion and cognition</a:t>
            </a:r>
          </a:p>
          <a:p>
            <a:pPr lvl="1" algn="l" rtl="0"/>
            <a:r>
              <a:rPr lang="en-GB" dirty="0" smtClean="0"/>
              <a:t>the problem of self control </a:t>
            </a:r>
          </a:p>
          <a:p>
            <a:pPr lvl="1" algn="l" rtl="0">
              <a:buNone/>
            </a:pPr>
            <a:r>
              <a:rPr lang="en-GB" dirty="0" smtClean="0"/>
              <a:t/>
            </a:r>
            <a:br>
              <a:rPr lang="en-GB" dirty="0" smtClean="0"/>
            </a:br>
            <a:endParaRPr lang="en-GB" dirty="0" smtClean="0"/>
          </a:p>
          <a:p>
            <a:pPr lvl="1" algn="l" rtl="0">
              <a:buNone/>
            </a:pPr>
            <a:endParaRPr lang="en-US" dirty="0" smtClean="0"/>
          </a:p>
          <a:p>
            <a:pPr algn="l" rtl="0"/>
            <a:endParaRPr lang="en-US" dirty="0"/>
          </a:p>
        </p:txBody>
      </p:sp>
      <p:sp>
        <p:nvSpPr>
          <p:cNvPr id="3" name="Slide Number Placeholder 2"/>
          <p:cNvSpPr>
            <a:spLocks noGrp="1"/>
          </p:cNvSpPr>
          <p:nvPr>
            <p:ph type="sldNum" sz="quarter" idx="4294967295"/>
          </p:nvPr>
        </p:nvSpPr>
        <p:spPr>
          <a:xfrm>
            <a:off x="5791200" y="6453188"/>
            <a:ext cx="2897188" cy="269875"/>
          </a:xfrm>
        </p:spPr>
        <p:txBody>
          <a:bodyPr/>
          <a:lstStyle/>
          <a:p>
            <a:pPr>
              <a:defRPr/>
            </a:pPr>
            <a:fld id="{363ED7D9-7B99-4A26-8236-70A5061EBAFF}" type="slidenum">
              <a:rPr lang="he-IL" smtClean="0"/>
              <a:pPr>
                <a:defRPr/>
              </a:pPr>
              <a:t>8</a:t>
            </a:fld>
            <a:endParaRPr lang="en-US"/>
          </a:p>
        </p:txBody>
      </p:sp>
      <p:sp>
        <p:nvSpPr>
          <p:cNvPr id="4" name="Title 3"/>
          <p:cNvSpPr>
            <a:spLocks noGrp="1"/>
          </p:cNvSpPr>
          <p:nvPr>
            <p:ph type="title"/>
          </p:nvPr>
        </p:nvSpPr>
        <p:spPr>
          <a:xfrm>
            <a:off x="609600" y="76200"/>
            <a:ext cx="7924800" cy="1665309"/>
          </a:xfrm>
        </p:spPr>
        <p:txBody>
          <a:bodyPr>
            <a:normAutofit fontScale="90000"/>
          </a:bodyPr>
          <a:lstStyle/>
          <a:p>
            <a:pPr rtl="0"/>
            <a:r>
              <a:rPr lang="en-US" b="1" dirty="0" smtClean="0">
                <a:solidFill>
                  <a:srgbClr val="0070C0"/>
                </a:solidFill>
              </a:rPr>
              <a:t>People </a:t>
            </a:r>
            <a:r>
              <a:rPr lang="en-GB" b="1" dirty="0" smtClean="0">
                <a:solidFill>
                  <a:srgbClr val="0070C0"/>
                </a:solidFill>
              </a:rPr>
              <a:t>often follow “suboptimal” decision strategies</a:t>
            </a:r>
            <a:endParaRPr lang="en-US" b="1" dirty="0">
              <a:solidFill>
                <a:srgbClr val="0070C0"/>
              </a:solidFill>
            </a:endParaRPr>
          </a:p>
        </p:txBody>
      </p:sp>
      <p:pic>
        <p:nvPicPr>
          <p:cNvPr id="6" name="Picture 5" descr="book-1.jpg"/>
          <p:cNvPicPr>
            <a:picLocks noChangeAspect="1"/>
          </p:cNvPicPr>
          <p:nvPr/>
        </p:nvPicPr>
        <p:blipFill>
          <a:blip r:embed="rId3" cstate="print"/>
          <a:stretch>
            <a:fillRect/>
          </a:stretch>
        </p:blipFill>
        <p:spPr>
          <a:xfrm>
            <a:off x="6000752" y="4191000"/>
            <a:ext cx="3143248" cy="2500306"/>
          </a:xfrm>
          <a:prstGeom prst="rect">
            <a:avLst/>
          </a:prstGeom>
        </p:spPr>
      </p:pic>
      <p:pic>
        <p:nvPicPr>
          <p:cNvPr id="7" name="Picture 5" descr="kahneman"/>
          <p:cNvPicPr>
            <a:picLocks noChangeAspect="1" noChangeArrowheads="1"/>
          </p:cNvPicPr>
          <p:nvPr/>
        </p:nvPicPr>
        <p:blipFill>
          <a:blip r:embed="rId4" cstate="print"/>
          <a:srcRect/>
          <a:stretch>
            <a:fillRect/>
          </a:stretch>
        </p:blipFill>
        <p:spPr bwMode="auto">
          <a:xfrm>
            <a:off x="3200400" y="4741782"/>
            <a:ext cx="1619250" cy="1797124"/>
          </a:xfrm>
          <a:prstGeom prst="rect">
            <a:avLst/>
          </a:prstGeom>
          <a:noFill/>
          <a:ln w="9525">
            <a:noFill/>
            <a:miter lim="800000"/>
            <a:headEnd/>
            <a:tailEnd/>
          </a:ln>
        </p:spPr>
      </p:pic>
      <p:pic>
        <p:nvPicPr>
          <p:cNvPr id="8" name="Picture 8" descr="reinhard_Selten2"/>
          <p:cNvPicPr>
            <a:picLocks noChangeAspect="1" noChangeArrowheads="1"/>
          </p:cNvPicPr>
          <p:nvPr/>
        </p:nvPicPr>
        <p:blipFill>
          <a:blip r:embed="rId5" cstate="print"/>
          <a:srcRect/>
          <a:stretch>
            <a:fillRect/>
          </a:stretch>
        </p:blipFill>
        <p:spPr bwMode="auto">
          <a:xfrm>
            <a:off x="1071538" y="4696358"/>
            <a:ext cx="1855788" cy="1785926"/>
          </a:xfrm>
          <a:prstGeom prst="rect">
            <a:avLst/>
          </a:prstGeom>
          <a:noFill/>
        </p:spPr>
      </p:pic>
      <p:sp>
        <p:nvSpPr>
          <p:cNvPr id="9" name="Rectangle 11"/>
          <p:cNvSpPr>
            <a:spLocks noGrp="1" noChangeArrowheads="1"/>
          </p:cNvSpPr>
          <p:nvPr>
            <p:ph type="sldNum" sz="quarter" idx="12"/>
          </p:nvPr>
        </p:nvSpPr>
        <p:spPr>
          <a:xfrm>
            <a:off x="76200" y="6248400"/>
            <a:ext cx="587375" cy="488950"/>
          </a:xfrm>
          <a:noFill/>
        </p:spPr>
        <p:txBody>
          <a:bodyPr/>
          <a:lstStyle/>
          <a:p>
            <a:fld id="{0CE7B1F9-A1A2-40EA-90BD-1B006D21E320}" type="slidenum">
              <a:rPr lang="he-IL" smtClean="0"/>
              <a:pPr/>
              <a:t>8</a:t>
            </a:fld>
            <a:endParaRPr lang="en-US" dirty="0" smtClean="0"/>
          </a:p>
        </p:txBody>
      </p:sp>
    </p:spTree>
    <p:extLst>
      <p:ext uri="{BB962C8B-B14F-4D97-AF65-F5344CB8AC3E}">
        <p14:creationId xmlns:p14="http://schemas.microsoft.com/office/powerpoint/2010/main" val="2222840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484012" y="323850"/>
            <a:ext cx="7871178" cy="1143000"/>
          </a:xfrm>
        </p:spPr>
        <p:txBody>
          <a:bodyPr/>
          <a:lstStyle/>
          <a:p>
            <a:r>
              <a:rPr lang="en-US" altLang="en-US" sz="4400">
                <a:solidFill>
                  <a:srgbClr val="990000"/>
                </a:solidFill>
              </a:rPr>
              <a:t>		 </a:t>
            </a:r>
            <a:r>
              <a:rPr lang="en-US" altLang="en-US" sz="4400">
                <a:solidFill>
                  <a:schemeClr val="tx1"/>
                </a:solidFill>
              </a:rPr>
              <a:t>Fishing Dispute</a:t>
            </a:r>
          </a:p>
        </p:txBody>
      </p:sp>
      <p:sp>
        <p:nvSpPr>
          <p:cNvPr id="401411" name="Text Box 3"/>
          <p:cNvSpPr txBox="1">
            <a:spLocks noChangeArrowheads="1"/>
          </p:cNvSpPr>
          <p:nvPr/>
        </p:nvSpPr>
        <p:spPr bwMode="auto">
          <a:xfrm>
            <a:off x="3429000" y="1549013"/>
            <a:ext cx="3962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pPr>
            <a:r>
              <a:rPr lang="en-US" altLang="en-US" sz="3000" dirty="0">
                <a:latin typeface="Times New Roman" pitchFamily="18" charset="0"/>
                <a:cs typeface="Times New Roman (Hebrew)" pitchFamily="26" charset="0"/>
              </a:rPr>
              <a:t>Outcomes</a:t>
            </a:r>
            <a:endParaRPr lang="en-US" altLang="en-US" sz="2400" dirty="0">
              <a:latin typeface="Times New Roman" pitchFamily="18" charset="0"/>
              <a:cs typeface="Times New Roman (Hebrew)" pitchFamily="26" charset="0"/>
            </a:endParaRPr>
          </a:p>
        </p:txBody>
      </p:sp>
      <p:sp>
        <p:nvSpPr>
          <p:cNvPr id="401412" name="Oval 4"/>
          <p:cNvSpPr>
            <a:spLocks noChangeArrowheads="1"/>
          </p:cNvSpPr>
          <p:nvPr/>
        </p:nvSpPr>
        <p:spPr bwMode="auto">
          <a:xfrm>
            <a:off x="3124200" y="1447800"/>
            <a:ext cx="2514600" cy="838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13" name="Line 5"/>
          <p:cNvSpPr>
            <a:spLocks noChangeShapeType="1"/>
          </p:cNvSpPr>
          <p:nvPr/>
        </p:nvSpPr>
        <p:spPr bwMode="auto">
          <a:xfrm flipH="1">
            <a:off x="1905000" y="2133600"/>
            <a:ext cx="1524000" cy="762000"/>
          </a:xfrm>
          <a:prstGeom prst="line">
            <a:avLst/>
          </a:prstGeom>
          <a:noFill/>
          <a:ln w="381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14" name="Line 6"/>
          <p:cNvSpPr>
            <a:spLocks noChangeShapeType="1"/>
          </p:cNvSpPr>
          <p:nvPr/>
        </p:nvSpPr>
        <p:spPr bwMode="auto">
          <a:xfrm flipH="1">
            <a:off x="3429000" y="2286000"/>
            <a:ext cx="533400" cy="609600"/>
          </a:xfrm>
          <a:prstGeom prst="line">
            <a:avLst/>
          </a:prstGeom>
          <a:noFill/>
          <a:ln w="381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15" name="Line 7"/>
          <p:cNvSpPr>
            <a:spLocks noChangeShapeType="1"/>
          </p:cNvSpPr>
          <p:nvPr/>
        </p:nvSpPr>
        <p:spPr bwMode="auto">
          <a:xfrm>
            <a:off x="4724400" y="2286000"/>
            <a:ext cx="533400" cy="609600"/>
          </a:xfrm>
          <a:prstGeom prst="line">
            <a:avLst/>
          </a:prstGeom>
          <a:noFill/>
          <a:ln w="381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16" name="Line 8"/>
          <p:cNvSpPr>
            <a:spLocks noChangeShapeType="1"/>
          </p:cNvSpPr>
          <p:nvPr/>
        </p:nvSpPr>
        <p:spPr bwMode="auto">
          <a:xfrm>
            <a:off x="5410200" y="2133600"/>
            <a:ext cx="1295400" cy="762000"/>
          </a:xfrm>
          <a:prstGeom prst="line">
            <a:avLst/>
          </a:prstGeom>
          <a:noFill/>
          <a:ln w="381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17" name="Text Box 9"/>
          <p:cNvSpPr txBox="1">
            <a:spLocks noChangeArrowheads="1"/>
          </p:cNvSpPr>
          <p:nvPr/>
        </p:nvSpPr>
        <p:spPr bwMode="auto">
          <a:xfrm>
            <a:off x="1219200" y="2819400"/>
            <a:ext cx="7162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en-US" altLang="en-US" sz="2400" dirty="0">
                <a:latin typeface="Times New Roman" pitchFamily="18" charset="0"/>
                <a:cs typeface="Times New Roman (Hebrew)" pitchFamily="26" charset="0"/>
              </a:rPr>
              <a:t>TAC         </a:t>
            </a:r>
            <a:r>
              <a:rPr lang="en-US" altLang="en-US" sz="2400" dirty="0" smtClean="0">
                <a:latin typeface="Times New Roman" pitchFamily="18" charset="0"/>
                <a:cs typeface="Times New Roman (Hebrew)" pitchFamily="26" charset="0"/>
              </a:rPr>
              <a:t>Limit </a:t>
            </a:r>
            <a:r>
              <a:rPr lang="en-US" altLang="en-US" sz="2400" dirty="0">
                <a:latin typeface="Times New Roman" pitchFamily="18" charset="0"/>
                <a:cs typeface="Times New Roman (Hebrew)" pitchFamily="26" charset="0"/>
              </a:rPr>
              <a:t>Season      Opt Out     </a:t>
            </a:r>
            <a:r>
              <a:rPr lang="en-US" altLang="en-US" sz="2400" dirty="0" smtClean="0">
                <a:latin typeface="Times New Roman" pitchFamily="18" charset="0"/>
                <a:cs typeface="Times New Roman (Hebrew)" pitchFamily="26" charset="0"/>
              </a:rPr>
              <a:t>Status Quo          </a:t>
            </a:r>
            <a:endParaRPr lang="en-US" altLang="en-US" sz="2400" dirty="0">
              <a:latin typeface="Times New Roman" pitchFamily="18" charset="0"/>
              <a:cs typeface="Times New Roman (Hebrew)" pitchFamily="26" charset="0"/>
            </a:endParaRPr>
          </a:p>
        </p:txBody>
      </p:sp>
      <p:sp>
        <p:nvSpPr>
          <p:cNvPr id="401418" name="Rectangle 10"/>
          <p:cNvSpPr>
            <a:spLocks noChangeArrowheads="1"/>
          </p:cNvSpPr>
          <p:nvPr/>
        </p:nvSpPr>
        <p:spPr bwMode="auto">
          <a:xfrm>
            <a:off x="990600" y="2895600"/>
            <a:ext cx="12954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19" name="Rectangle 11"/>
          <p:cNvSpPr>
            <a:spLocks noChangeArrowheads="1"/>
          </p:cNvSpPr>
          <p:nvPr/>
        </p:nvSpPr>
        <p:spPr bwMode="auto">
          <a:xfrm>
            <a:off x="2514600" y="2895600"/>
            <a:ext cx="1752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20" name="Rectangle 12"/>
          <p:cNvSpPr>
            <a:spLocks noChangeArrowheads="1"/>
          </p:cNvSpPr>
          <p:nvPr/>
        </p:nvSpPr>
        <p:spPr bwMode="auto">
          <a:xfrm>
            <a:off x="4495800" y="2895600"/>
            <a:ext cx="12954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21" name="Rectangle 13"/>
          <p:cNvSpPr>
            <a:spLocks noChangeArrowheads="1"/>
          </p:cNvSpPr>
          <p:nvPr/>
        </p:nvSpPr>
        <p:spPr bwMode="auto">
          <a:xfrm>
            <a:off x="5943600" y="28956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22" name="Text Box 14"/>
          <p:cNvSpPr txBox="1">
            <a:spLocks noChangeArrowheads="1"/>
          </p:cNvSpPr>
          <p:nvPr/>
        </p:nvSpPr>
        <p:spPr bwMode="auto">
          <a:xfrm>
            <a:off x="2514600" y="3810001"/>
            <a:ext cx="411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1">
              <a:lnSpc>
                <a:spcPct val="100000"/>
              </a:lnSpc>
              <a:spcBef>
                <a:spcPct val="50000"/>
              </a:spcBef>
            </a:pPr>
            <a:r>
              <a:rPr lang="en-US" altLang="en-US" sz="3000">
                <a:latin typeface="Times New Roman" pitchFamily="18" charset="0"/>
                <a:cs typeface="Times New Roman (Hebrew)" pitchFamily="26" charset="0"/>
              </a:rPr>
              <a:t>World State Parameters</a:t>
            </a:r>
            <a:endParaRPr lang="en-US" altLang="en-US" sz="2400">
              <a:latin typeface="Times New Roman" pitchFamily="18" charset="0"/>
              <a:cs typeface="Times New Roman (Hebrew)" pitchFamily="26" charset="0"/>
            </a:endParaRPr>
          </a:p>
        </p:txBody>
      </p:sp>
      <p:sp>
        <p:nvSpPr>
          <p:cNvPr id="401423" name="Oval 15"/>
          <p:cNvSpPr>
            <a:spLocks noChangeArrowheads="1"/>
          </p:cNvSpPr>
          <p:nvPr/>
        </p:nvSpPr>
        <p:spPr bwMode="auto">
          <a:xfrm>
            <a:off x="2362200" y="3657600"/>
            <a:ext cx="4343400" cy="838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24" name="Text Box 16"/>
          <p:cNvSpPr txBox="1">
            <a:spLocks noChangeArrowheads="1"/>
          </p:cNvSpPr>
          <p:nvPr/>
        </p:nvSpPr>
        <p:spPr bwMode="auto">
          <a:xfrm>
            <a:off x="228600" y="4953001"/>
            <a:ext cx="9067800" cy="61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70000"/>
              </a:lnSpc>
              <a:spcBef>
                <a:spcPct val="50000"/>
              </a:spcBef>
            </a:pPr>
            <a:r>
              <a:rPr lang="en-US" altLang="en-US" sz="2400" dirty="0">
                <a:latin typeface="Times New Roman" pitchFamily="18" charset="0"/>
                <a:cs typeface="Times New Roman (Hebrew)" pitchFamily="26" charset="0"/>
              </a:rPr>
              <a:t>Canada </a:t>
            </a:r>
            <a:r>
              <a:rPr lang="en-US" altLang="en-US" sz="2400" dirty="0" smtClean="0">
                <a:latin typeface="Times New Roman" pitchFamily="18" charset="0"/>
                <a:cs typeface="Times New Roman (Hebrew)" pitchFamily="26" charset="0"/>
              </a:rPr>
              <a:t>subsidizes  Spain </a:t>
            </a:r>
            <a:r>
              <a:rPr lang="en-US" altLang="en-US" sz="2400" dirty="0">
                <a:latin typeface="Times New Roman" pitchFamily="18" charset="0"/>
                <a:cs typeface="Times New Roman (Hebrew)" pitchFamily="26" charset="0"/>
              </a:rPr>
              <a:t>reduces   Canada imposes     </a:t>
            </a:r>
            <a:r>
              <a:rPr lang="en-US" altLang="en-US" sz="2400" dirty="0" smtClean="0">
                <a:latin typeface="Times New Roman" pitchFamily="18" charset="0"/>
                <a:cs typeface="Times New Roman (Hebrew)" pitchFamily="26" charset="0"/>
              </a:rPr>
              <a:t>Spain imposes  </a:t>
            </a:r>
            <a:r>
              <a:rPr lang="en-US" altLang="en-US" sz="2400" dirty="0">
                <a:latin typeface="Times New Roman" pitchFamily="18" charset="0"/>
                <a:cs typeface="Times New Roman (Hebrew)" pitchFamily="26" charset="0"/>
              </a:rPr>
              <a:t>ships     	</a:t>
            </a:r>
            <a:r>
              <a:rPr lang="en-US" altLang="en-US" sz="2400" dirty="0" smtClean="0">
                <a:latin typeface="Times New Roman" pitchFamily="18" charset="0"/>
                <a:cs typeface="Times New Roman (Hebrew)" pitchFamily="26" charset="0"/>
              </a:rPr>
              <a:t>         Pollution         Trade </a:t>
            </a:r>
            <a:r>
              <a:rPr lang="en-US" altLang="en-US" sz="2400" dirty="0">
                <a:latin typeface="Times New Roman" pitchFamily="18" charset="0"/>
                <a:cs typeface="Times New Roman (Hebrew)" pitchFamily="26" charset="0"/>
              </a:rPr>
              <a:t>Sanctions  Trade Sanctions</a:t>
            </a:r>
          </a:p>
        </p:txBody>
      </p:sp>
      <p:sp>
        <p:nvSpPr>
          <p:cNvPr id="401425" name="Rectangle 17"/>
          <p:cNvSpPr>
            <a:spLocks noChangeArrowheads="1"/>
          </p:cNvSpPr>
          <p:nvPr/>
        </p:nvSpPr>
        <p:spPr bwMode="auto">
          <a:xfrm>
            <a:off x="2667000" y="4876800"/>
            <a:ext cx="17526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26" name="Rectangle 18"/>
          <p:cNvSpPr>
            <a:spLocks noChangeArrowheads="1"/>
          </p:cNvSpPr>
          <p:nvPr/>
        </p:nvSpPr>
        <p:spPr bwMode="auto">
          <a:xfrm>
            <a:off x="304800" y="4876800"/>
            <a:ext cx="22860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27" name="Rectangle 19"/>
          <p:cNvSpPr>
            <a:spLocks noChangeArrowheads="1"/>
          </p:cNvSpPr>
          <p:nvPr/>
        </p:nvSpPr>
        <p:spPr bwMode="auto">
          <a:xfrm>
            <a:off x="4572000" y="4876800"/>
            <a:ext cx="20574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28" name="Rectangle 20"/>
          <p:cNvSpPr>
            <a:spLocks noChangeArrowheads="1"/>
          </p:cNvSpPr>
          <p:nvPr/>
        </p:nvSpPr>
        <p:spPr bwMode="auto">
          <a:xfrm>
            <a:off x="6705600" y="4876800"/>
            <a:ext cx="21336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29" name="Line 21"/>
          <p:cNvSpPr>
            <a:spLocks noChangeShapeType="1"/>
          </p:cNvSpPr>
          <p:nvPr/>
        </p:nvSpPr>
        <p:spPr bwMode="auto">
          <a:xfrm flipH="1">
            <a:off x="1524000" y="4267200"/>
            <a:ext cx="1066800" cy="609600"/>
          </a:xfrm>
          <a:prstGeom prst="line">
            <a:avLst/>
          </a:prstGeom>
          <a:noFill/>
          <a:ln w="381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30" name="Line 22"/>
          <p:cNvSpPr>
            <a:spLocks noChangeShapeType="1"/>
          </p:cNvSpPr>
          <p:nvPr/>
        </p:nvSpPr>
        <p:spPr bwMode="auto">
          <a:xfrm flipH="1">
            <a:off x="3429000" y="4495800"/>
            <a:ext cx="304800" cy="381000"/>
          </a:xfrm>
          <a:prstGeom prst="line">
            <a:avLst/>
          </a:prstGeom>
          <a:noFill/>
          <a:ln w="381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31" name="Line 23"/>
          <p:cNvSpPr>
            <a:spLocks noChangeShapeType="1"/>
          </p:cNvSpPr>
          <p:nvPr/>
        </p:nvSpPr>
        <p:spPr bwMode="auto">
          <a:xfrm>
            <a:off x="5257800" y="4495800"/>
            <a:ext cx="228600" cy="381000"/>
          </a:xfrm>
          <a:prstGeom prst="line">
            <a:avLst/>
          </a:prstGeom>
          <a:noFill/>
          <a:ln w="381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32" name="Line 24"/>
          <p:cNvSpPr>
            <a:spLocks noChangeShapeType="1"/>
          </p:cNvSpPr>
          <p:nvPr/>
        </p:nvSpPr>
        <p:spPr bwMode="auto">
          <a:xfrm>
            <a:off x="6477000" y="4267200"/>
            <a:ext cx="1219200" cy="609600"/>
          </a:xfrm>
          <a:prstGeom prst="line">
            <a:avLst/>
          </a:prstGeom>
          <a:noFill/>
          <a:ln w="381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01433" name="Picture 25" descr="http://www.adobemotel.com/fis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27438"/>
            <a:ext cx="1577622" cy="200025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
          <p:cNvSpPr txBox="1">
            <a:spLocks noChangeArrowheads="1"/>
          </p:cNvSpPr>
          <p:nvPr/>
        </p:nvSpPr>
        <p:spPr>
          <a:xfrm>
            <a:off x="457200" y="573061"/>
            <a:ext cx="8229600" cy="1143000"/>
          </a:xfrm>
          <a:prstGeom prst="rect">
            <a:avLst/>
          </a:prstGeom>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auto">
              <a:spcAft>
                <a:spcPts val="0"/>
              </a:spcAft>
            </a:pPr>
            <a:endParaRPr lang="en-US" altLang="en-US" dirty="0">
              <a:solidFill>
                <a:schemeClr val="tx1"/>
              </a:solidFill>
            </a:endParaRPr>
          </a:p>
        </p:txBody>
      </p:sp>
      <p:pic>
        <p:nvPicPr>
          <p:cNvPr id="27" name="Picture 4" descr="http://www.flags.net/elements/small_gifs/SPAN0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5044" y="808463"/>
            <a:ext cx="11430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http://www.flags.net/elements/small_gifs/CANA00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116" y="876300"/>
            <a:ext cx="1265767" cy="762000"/>
          </a:xfrm>
          <a:prstGeom prst="rect">
            <a:avLst/>
          </a:prstGeom>
          <a:noFill/>
          <a:extLst>
            <a:ext uri="{909E8E84-426E-40DD-AFC4-6F175D3DCCD1}">
              <a14:hiddenFill xmlns:a14="http://schemas.microsoft.com/office/drawing/2010/main">
                <a:solidFill>
                  <a:srgbClr val="FFFFFF"/>
                </a:solidFill>
              </a14:hiddenFill>
            </a:ext>
          </a:extLst>
        </p:spPr>
      </p:pic>
      <p:sp>
        <p:nvSpPr>
          <p:cNvPr id="29" name="Title 1"/>
          <p:cNvSpPr txBox="1">
            <a:spLocks/>
          </p:cNvSpPr>
          <p:nvPr/>
        </p:nvSpPr>
        <p:spPr>
          <a:xfrm>
            <a:off x="129116" y="-255549"/>
            <a:ext cx="8229600" cy="1143000"/>
          </a:xfrm>
          <a:prstGeom prst="rect">
            <a:avLst/>
          </a:prstGeom>
        </p:spPr>
        <p:txBody>
          <a:bodyPr vert="horz" lIns="0" rIns="0" bIns="0" anchor="b">
            <a:normAutofit/>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auto">
              <a:spcAft>
                <a:spcPts val="0"/>
              </a:spcAft>
            </a:pPr>
            <a:r>
              <a:rPr lang="en-US" b="1" dirty="0" smtClean="0">
                <a:solidFill>
                  <a:srgbClr val="0070C0"/>
                </a:solidFill>
              </a:rPr>
              <a:t>Multi-issue Negotiation</a:t>
            </a:r>
            <a:endParaRPr lang="en-US" b="1" dirty="0">
              <a:solidFill>
                <a:srgbClr val="0070C0"/>
              </a:solidFill>
            </a:endParaRPr>
          </a:p>
        </p:txBody>
      </p:sp>
      <p:sp>
        <p:nvSpPr>
          <p:cNvPr id="2" name="TextBox 1"/>
          <p:cNvSpPr txBox="1"/>
          <p:nvPr/>
        </p:nvSpPr>
        <p:spPr>
          <a:xfrm>
            <a:off x="923947" y="5867400"/>
            <a:ext cx="8067653" cy="523220"/>
          </a:xfrm>
          <a:prstGeom prst="rect">
            <a:avLst/>
          </a:prstGeom>
          <a:noFill/>
        </p:spPr>
        <p:txBody>
          <a:bodyPr wrap="square" rtlCol="0">
            <a:spAutoFit/>
          </a:bodyPr>
          <a:lstStyle/>
          <a:p>
            <a:r>
              <a:rPr lang="en-US" sz="2800" dirty="0" err="1" smtClean="0"/>
              <a:t>Hoz</a:t>
            </a:r>
            <a:r>
              <a:rPr lang="en-US" sz="2800" dirty="0" smtClean="0"/>
              <a:t>-Weiss, Wilkenfeld, Andersen, Pate</a:t>
            </a:r>
            <a:endParaRPr lang="en-US" sz="2800" dirty="0"/>
          </a:p>
        </p:txBody>
      </p:sp>
    </p:spTree>
    <p:extLst>
      <p:ext uri="{BB962C8B-B14F-4D97-AF65-F5344CB8AC3E}">
        <p14:creationId xmlns:p14="http://schemas.microsoft.com/office/powerpoint/2010/main" val="269161419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Custom 1">
      <a:dk1>
        <a:sysClr val="windowText" lastClr="000000"/>
      </a:dk1>
      <a:lt1>
        <a:sysClr val="window" lastClr="FFFFFF"/>
      </a:lt1>
      <a:dk2>
        <a:srgbClr val="04617B"/>
      </a:dk2>
      <a:lt2>
        <a:srgbClr val="DBF5F9"/>
      </a:lt2>
      <a:accent1>
        <a:srgbClr val="0F6FC6"/>
      </a:accent1>
      <a:accent2>
        <a:srgbClr val="000000"/>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57402</TotalTime>
  <Words>2162</Words>
  <Application>Microsoft Office PowerPoint</Application>
  <PresentationFormat>On-screen Show (4:3)</PresentationFormat>
  <Paragraphs>443</Paragraphs>
  <Slides>64</Slides>
  <Notes>21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64</vt:i4>
      </vt:variant>
    </vt:vector>
  </HeadingPairs>
  <TitlesOfParts>
    <vt:vector size="67" baseType="lpstr">
      <vt:lpstr>Custom Design</vt:lpstr>
      <vt:lpstr>Flow</vt:lpstr>
      <vt:lpstr>Chart</vt:lpstr>
      <vt:lpstr>Human-Agent Decision-making: Combining Theory and Practice</vt:lpstr>
      <vt:lpstr>PowerPoint Presentation</vt:lpstr>
      <vt:lpstr>PowerPoint Presentation</vt:lpstr>
      <vt:lpstr>PowerPoint Presentation</vt:lpstr>
      <vt:lpstr>PowerPoint Presentation</vt:lpstr>
      <vt:lpstr>PowerPoint Presentation</vt:lpstr>
      <vt:lpstr>PowerPoint Presentation</vt:lpstr>
      <vt:lpstr>People often follow “suboptimal” decision strategies</vt:lpstr>
      <vt:lpstr>   Fishing Dispute</vt:lpstr>
      <vt:lpstr>Any Player gives an offer</vt:lpstr>
      <vt:lpstr> The Automated Negotiator Agent</vt:lpstr>
      <vt:lpstr>EQ Agent </vt:lpstr>
      <vt:lpstr>Heuristics</vt:lpstr>
      <vt:lpstr>PowerPoint Presentation</vt:lpstr>
      <vt:lpstr>Fishing Dispute: Conclusions</vt:lpstr>
      <vt:lpstr>Multi-issue negotiation (cont)</vt:lpstr>
      <vt:lpstr>Why not Only  Behavioral Science Models? </vt:lpstr>
      <vt:lpstr>Why not Only  Machine Learning?</vt:lpstr>
      <vt:lpstr>Methodology</vt:lpstr>
      <vt:lpstr>PowerPoint Presentation</vt:lpstr>
      <vt:lpstr>Sustainability: Reducing Fuel Consumption</vt:lpstr>
      <vt:lpstr>Interleaving Negotiations and actions: Color Trails (CT)</vt:lpstr>
      <vt:lpstr>Revelation games</vt:lpstr>
      <vt:lpstr>Perfect Equilibrium (PE) Agent</vt:lpstr>
      <vt:lpstr>Performance of PEQ agent</vt:lpstr>
      <vt:lpstr>Methodology</vt:lpstr>
      <vt:lpstr>SIGAL Agent</vt:lpstr>
      <vt:lpstr>Performance</vt:lpstr>
      <vt:lpstr>CT Game</vt:lpstr>
      <vt:lpstr>An Influence Diagram-  Two rounds interaction</vt:lpstr>
      <vt:lpstr>  The Contract Game  </vt:lpstr>
      <vt:lpstr>Negotiation</vt:lpstr>
      <vt:lpstr>Movement </vt:lpstr>
      <vt:lpstr>The Challenge:  Building an Agent that Can Play One of the Roles with People</vt:lpstr>
      <vt:lpstr>Sub-Game-Perfect-Equilibrium Agent</vt:lpstr>
      <vt:lpstr>Extensive Empirical Study:  Israel, U.S.A and China</vt:lpstr>
      <vt:lpstr>EQ CS Player’s Performance</vt:lpstr>
      <vt:lpstr>  EQ SPy Player’s Performance</vt:lpstr>
      <vt:lpstr>Human are Bounded Rational:  Do not Reach the Goal</vt:lpstr>
      <vt:lpstr>SPy EQ Agent Improvement</vt:lpstr>
      <vt:lpstr>Risk Averse Agent Results</vt:lpstr>
      <vt:lpstr>Negotiation Agents Status</vt:lpstr>
      <vt:lpstr>Automated Agents that Interact Proficiently with Adversaries </vt:lpstr>
      <vt:lpstr>ARMOR: Deployed at LAX 2007 </vt:lpstr>
      <vt:lpstr> Stackelberg security games (SSGs): defender vs adversary Defender’s optimal randomized strategy  </vt:lpstr>
      <vt:lpstr>PowerPoint Presentation</vt:lpstr>
      <vt:lpstr>LAX Based Game</vt:lpstr>
      <vt:lpstr>Agents-Human Interaction Status</vt:lpstr>
      <vt:lpstr>PowerPoint Presentation</vt:lpstr>
      <vt:lpstr>PowerPoint Presentation</vt:lpstr>
      <vt:lpstr>Argumentation Theory?</vt:lpstr>
      <vt:lpstr>Argumentation Theory?  Data Collection of 6 fictional Cases</vt:lpstr>
      <vt:lpstr>Argumentation Theory?</vt:lpstr>
      <vt:lpstr>Argumentation Theory? Transcription of Real Discussions</vt:lpstr>
      <vt:lpstr>Argumentation Theory is not a good predictive of human behavior</vt:lpstr>
      <vt:lpstr>Prediction of Argument Choice</vt:lpstr>
      <vt:lpstr>PowerPoint Presentation</vt:lpstr>
      <vt:lpstr>Capital Punishment</vt:lpstr>
      <vt:lpstr>Recommendation Policies</vt:lpstr>
      <vt:lpstr>Agents</vt:lpstr>
      <vt:lpstr>Normalized Acceptance Rate</vt:lpstr>
      <vt:lpstr>User Satisfaction</vt:lpstr>
      <vt:lpstr>Agents-Human Interaction Status</vt:lpstr>
      <vt:lpstr>Challenge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Proposal Business Intelligence  to Quickly Model Data</dc:title>
  <dc:creator>Avi Rosenfeld</dc:creator>
  <cp:lastModifiedBy>user</cp:lastModifiedBy>
  <cp:revision>1059</cp:revision>
  <dcterms:created xsi:type="dcterms:W3CDTF">2009-09-02T05:54:12Z</dcterms:created>
  <dcterms:modified xsi:type="dcterms:W3CDTF">2015-06-04T17:45:42Z</dcterms:modified>
</cp:coreProperties>
</file>