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9"/>
  </p:notesMasterIdLst>
  <p:sldIdLst>
    <p:sldId id="464" r:id="rId2"/>
    <p:sldId id="598" r:id="rId3"/>
    <p:sldId id="466" r:id="rId4"/>
    <p:sldId id="467" r:id="rId5"/>
    <p:sldId id="468" r:id="rId6"/>
    <p:sldId id="469" r:id="rId7"/>
    <p:sldId id="471" r:id="rId8"/>
    <p:sldId id="472" r:id="rId9"/>
    <p:sldId id="643" r:id="rId10"/>
    <p:sldId id="644" r:id="rId11"/>
    <p:sldId id="627" r:id="rId12"/>
    <p:sldId id="492" r:id="rId13"/>
    <p:sldId id="493" r:id="rId14"/>
    <p:sldId id="494" r:id="rId15"/>
    <p:sldId id="495" r:id="rId16"/>
    <p:sldId id="496" r:id="rId17"/>
    <p:sldId id="497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628" r:id="rId26"/>
    <p:sldId id="507" r:id="rId27"/>
    <p:sldId id="508" r:id="rId28"/>
    <p:sldId id="509" r:id="rId29"/>
    <p:sldId id="517" r:id="rId30"/>
    <p:sldId id="518" r:id="rId31"/>
    <p:sldId id="519" r:id="rId32"/>
    <p:sldId id="520" r:id="rId33"/>
    <p:sldId id="521" r:id="rId34"/>
    <p:sldId id="522" r:id="rId35"/>
    <p:sldId id="523" r:id="rId36"/>
    <p:sldId id="524" r:id="rId37"/>
    <p:sldId id="528" r:id="rId38"/>
    <p:sldId id="636" r:id="rId39"/>
    <p:sldId id="529" r:id="rId40"/>
    <p:sldId id="535" r:id="rId41"/>
    <p:sldId id="541" r:id="rId42"/>
    <p:sldId id="542" r:id="rId43"/>
    <p:sldId id="543" r:id="rId44"/>
    <p:sldId id="545" r:id="rId45"/>
    <p:sldId id="548" r:id="rId46"/>
    <p:sldId id="550" r:id="rId47"/>
    <p:sldId id="551" r:id="rId48"/>
    <p:sldId id="560" r:id="rId49"/>
    <p:sldId id="639" r:id="rId50"/>
    <p:sldId id="562" r:id="rId51"/>
    <p:sldId id="609" r:id="rId52"/>
    <p:sldId id="641" r:id="rId53"/>
    <p:sldId id="645" r:id="rId54"/>
    <p:sldId id="646" r:id="rId55"/>
    <p:sldId id="642" r:id="rId56"/>
    <p:sldId id="638" r:id="rId57"/>
    <p:sldId id="647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4" autoAdjust="0"/>
    <p:restoredTop sz="94660"/>
  </p:normalViewPr>
  <p:slideViewPr>
    <p:cSldViewPr>
      <p:cViewPr varScale="1">
        <p:scale>
          <a:sx n="88" d="100"/>
          <a:sy n="88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at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/>
            </a:pPr>
            <a:r>
              <a:rPr lang="en-US"/>
              <a:t>Average Model Accuracy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Sheet1!$D$7</c:f>
              <c:strCache>
                <c:ptCount val="1"/>
                <c:pt idx="0">
                  <c:v>Average</c:v>
                </c:pt>
              </c:strCache>
            </c:strRef>
          </c:tx>
          <c:cat>
            <c:strRef>
              <c:f>Sheet1!$C$8:$C$11</c:f>
              <c:strCache>
                <c:ptCount val="4"/>
                <c:pt idx="0">
                  <c:v>Naïve Model (Majority Case)</c:v>
                </c:pt>
                <c:pt idx="1">
                  <c:v>Without Statistical Behavior</c:v>
                </c:pt>
                <c:pt idx="2">
                  <c:v>With historical information</c:v>
                </c:pt>
                <c:pt idx="3">
                  <c:v>With AAT stats + history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0">
                  <c:v>63.580269999999999</c:v>
                </c:pt>
                <c:pt idx="1">
                  <c:v>66.666679999999999</c:v>
                </c:pt>
                <c:pt idx="2">
                  <c:v>69.753050000000002</c:v>
                </c:pt>
                <c:pt idx="3">
                  <c:v>75.462970000000013</c:v>
                </c:pt>
              </c:numCache>
            </c:numRef>
          </c:val>
        </c:ser>
        <c:axId val="82999936"/>
        <c:axId val="83853312"/>
      </c:barChart>
      <c:catAx>
        <c:axId val="829999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200" b="1"/>
            </a:pPr>
            <a:endParaRPr lang="en-US"/>
          </a:p>
        </c:txPr>
        <c:crossAx val="83853312"/>
        <c:crosses val="autoZero"/>
        <c:auto val="1"/>
        <c:lblAlgn val="ctr"/>
        <c:lblOffset val="100"/>
      </c:catAx>
      <c:valAx>
        <c:axId val="83853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sz="1600" b="1">
                    <a:cs typeface="+mn-cs"/>
                  </a:rPr>
                  <a:t>Percent</a:t>
                </a:r>
                <a:r>
                  <a:rPr lang="en-US" sz="1600" b="1" baseline="0">
                    <a:cs typeface="+mn-cs"/>
                  </a:rPr>
                  <a:t> Accuracy</a:t>
                </a:r>
                <a:endParaRPr lang="en-US" sz="1600" b="1">
                  <a:cs typeface="+mn-cs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2999936"/>
        <c:crosses val="autoZero"/>
        <c:crossBetween val="between"/>
      </c:valAx>
      <c:spPr>
        <a:noFill/>
        <a:ln>
          <a:solidFill>
            <a:srgbClr val="4F81BD"/>
          </a:solidFill>
        </a:ln>
      </c:spPr>
    </c:plotArea>
    <c:plotVisOnly val="1"/>
  </c:chart>
  <c:spPr>
    <a:ln>
      <a:solidFill>
        <a:schemeClr val="accent1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52CC69-797E-43F4-877B-3369480CFA67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EDC9312-C8AA-4893-8B68-67CCE22049FE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24C37-3389-4169-B6A6-186A7E1D2A82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C254-7861-4A5E-A607-F2547FC5421B}" type="slidenum">
              <a:rPr lang="he-IL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C254-7861-4A5E-A607-F2547FC5421B}" type="slidenum">
              <a:rPr lang="he-IL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Second, the PB agent made proposals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were significantly more selfish in the U.S. than in Lebanon (Figure 2).h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C254-7861-4A5E-A607-F2547FC5421B}" type="slidenum">
              <a:rPr lang="he-IL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C254-7861-4A5E-A607-F2547FC5421B}" type="slidenum">
              <a:rPr lang="he-IL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2"/>
            <a:ext cx="5486309" cy="27699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81D47-512B-4C39-BC05-E3BD5680C0A4}" type="slidenum">
              <a:rPr lang="he-IL" smtClean="0"/>
              <a:pPr/>
              <a:t>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343323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C254-7861-4A5E-A607-F2547FC5421B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9312-C8AA-4893-8B68-67CCE22049FE}" type="slidenum">
              <a:rPr lang="he-IL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81D47-512B-4C39-BC05-E3BD5680C0A4}" type="slidenum">
              <a:rPr lang="he-IL" smtClean="0"/>
              <a:pPr/>
              <a:t>11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200" smtClean="0">
                <a:latin typeface="Lucida Grande" pitchFamily="-111" charset="0"/>
                <a:sym typeface="Lucida Grande" pitchFamily="-111" charset="0"/>
              </a:rPr>
              <a:t>if I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200" dirty="0" smtClean="0">
              <a:latin typeface="Lucida Grande" pitchFamily="-111" charset="0"/>
              <a:sym typeface="Lucida Grande" pitchFamily="-11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C254-7861-4A5E-A607-F2547FC5421B}" type="slidenum">
              <a:rPr lang="he-IL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AC254-7861-4A5E-A607-F2547FC5421B}" type="slidenum">
              <a:rPr lang="he-IL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906DEC-9B7F-4F0D-AC69-05C27909C0C0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99FC37-8B9E-4D91-A886-6458AA2FFEC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00D2-935F-47E5-8E8F-9E42039D8011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9B7B9-5FB1-497D-AC97-3A2E1F9080D2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7" name="Picture 6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B7B7-B66A-4C7A-A545-822FE855C8FB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F1CB-8425-4103-9BBA-F1F60B99CA27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7" name="Picture 6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650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44675"/>
            <a:ext cx="3986213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813" y="1844675"/>
            <a:ext cx="39878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AdanyR @ cs.biu.ac.il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00CC-13E8-4F0A-A063-781F3B51CFD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84F2B-ACD0-4E49-A8EB-01B7D6985DD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8FE7-E83C-4C67-8E92-8B15F74E9D80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76B79-0DD0-4D71-841F-0C38EA70C66A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8" name="Picture 7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1CBC9C-AF6E-4A41-85E9-83FDE2D3A9A9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54E4E-60AB-4158-A3B3-587A3E56C98C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9" name="Picture 8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C5F4-147E-43AF-84CD-9D74E077BDE3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8A6EB-A327-42C3-8632-4F3C4C06ECCD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9" name="Picture 8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DB23-8523-4F39-B01B-1FFAFAE35DF6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B80CF-FA5F-494F-84D5-F071B3B25218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10" name="Picture 9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B595-6201-4C48-9A23-1A2F4F7A60E8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F0B92-0978-4ECA-85EF-A83EE21CC228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7" name="Picture 6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9444-0408-4324-9F23-DC2FD13F555D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307F6-D9F1-4609-B42B-40F096E9813F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5" name="Picture 4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0D24-50C3-4EB1-901A-023DB8983792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9EF2A-AF2A-4BA2-88A4-0DE8CBD10AB4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8" name="Picture 7" descr="MA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96C297-13FB-4ABE-8BE3-FDA4DF6A96DA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CF426-A172-4D6E-9EDA-AF44175448F5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14" name="Picture 13" descr="MAS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4113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52CAA9-6F35-4387-A9BA-5BFCC463D3B8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01A3725-2CDC-4D81-9749-AD21EC7D40AA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22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23" r:id="rId9"/>
    <p:sldLayoutId id="2147483714" r:id="rId10"/>
    <p:sldLayoutId id="2147483713" r:id="rId11"/>
    <p:sldLayoutId id="2147483727" r:id="rId12"/>
    <p:sldLayoutId id="2147483728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msymposium@paragon-ice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4213" y="2265363"/>
            <a:ext cx="8174037" cy="38306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Agents that negotiate proficiently with people</a:t>
            </a:r>
            <a:br>
              <a:rPr lang="en-US" sz="60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smtClean="0"/>
              <a:t>Sarit Kraus</a:t>
            </a:r>
            <a:br>
              <a:rPr lang="en-US" sz="4000" dirty="0" smtClean="0"/>
            </a:br>
            <a:r>
              <a:rPr lang="en-US" sz="4000" dirty="0" smtClean="0"/>
              <a:t>Bar-Ilan University</a:t>
            </a:r>
            <a:br>
              <a:rPr lang="en-US" sz="4000" dirty="0" smtClean="0"/>
            </a:br>
            <a:r>
              <a:rPr lang="en-US" sz="4000" dirty="0" smtClean="0"/>
              <a:t>University of Maryland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A991C-E5CC-4F9E-AD0F-E016699542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797" y="5334000"/>
            <a:ext cx="4784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8" indent="0" algn="ctr" eaLnBrk="1" hangingPunct="1"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  <a:sym typeface="Times New Roman" pitchFamily="-107" charset="0"/>
              </a:rPr>
              <a:t>sarit@umiacs.umd.edu</a:t>
            </a:r>
            <a:endParaRPr lang="en-US" sz="3600" b="1" dirty="0" smtClean="0">
              <a:solidFill>
                <a:schemeClr val="bg1"/>
              </a:solidFill>
              <a:latin typeface="Courier New" pitchFamily="-107" charset="0"/>
              <a:sym typeface="Courier New" pitchFamily="-107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096000"/>
            <a:ext cx="6515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http://www.cs.biu.ac.il/~sarit/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models that describes people decision making:</a:t>
            </a:r>
          </a:p>
          <a:p>
            <a:pPr lvl="1"/>
            <a:r>
              <a:rPr lang="en-US" dirty="0" smtClean="0"/>
              <a:t>Aspiration theory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These models specify general criteria and correlations but usually do not provide specific parameters or mathematical  definitions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not behavioral science models?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BE56E1-1888-4112-AF2E-BE1BA4DBBE57}" type="slidenum">
              <a:rPr lang="he-IL" smtClean="0"/>
              <a:pPr/>
              <a:t>11</a:t>
            </a:fld>
            <a:endParaRPr lang="en-US" smtClean="0"/>
          </a:p>
        </p:txBody>
      </p:sp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dirty="0" smtClean="0"/>
              <a:t>Task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dirty="0" smtClean="0"/>
              <a:t>The development of standardized agent to be used in the collection of data for studies on culture and negotiation </a:t>
            </a:r>
          </a:p>
        </p:txBody>
      </p:sp>
      <p:pic>
        <p:nvPicPr>
          <p:cNvPr id="5" name="Picture 4" descr="miche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857628"/>
            <a:ext cx="195580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32A-9C4A-44AA-9A2D-FE5883A5BE66}" type="slidenum">
              <a:rPr lang="he-IL" smtClean="0"/>
              <a:pPr/>
              <a:t>12</a:t>
            </a:fld>
            <a:endParaRPr lang="en-US" dirty="0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KBAgent </a:t>
            </a:r>
            <a:r>
              <a:rPr lang="en-US" sz="2400"/>
              <a:t>[OS09]</a:t>
            </a:r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914400" y="5181600"/>
            <a:ext cx="57150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/>
              <a:t>Y. Oshrat, R. Lin, and S. Kraus. Facing the challenge of human-agent negotiations via effective general opponent modeling. In </a:t>
            </a:r>
            <a:r>
              <a:rPr lang="en-US" i="1" dirty="0"/>
              <a:t>AAMAS</a:t>
            </a:r>
            <a:r>
              <a:rPr lang="en-US" dirty="0"/>
              <a:t>, 2009</a:t>
            </a:r>
          </a:p>
        </p:txBody>
      </p:sp>
      <p:sp>
        <p:nvSpPr>
          <p:cNvPr id="4710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49325" y="1371600"/>
            <a:ext cx="7661275" cy="4114800"/>
          </a:xfrm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Multi-issue, multi-attribute, with incomplete information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Domain independent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Implemented several tactics and heuristics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qualitative in nature</a:t>
            </a:r>
          </a:p>
          <a:p>
            <a:pPr marL="342900" indent="-342900">
              <a:lnSpc>
                <a:spcPct val="90000"/>
              </a:lnSpc>
            </a:pPr>
            <a:r>
              <a:rPr lang="en-US" i="1" dirty="0"/>
              <a:t>Non-deterministic</a:t>
            </a:r>
            <a:r>
              <a:rPr lang="en-US" dirty="0"/>
              <a:t> behavior, also via means of randomization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Using data from </a:t>
            </a:r>
            <a:r>
              <a:rPr lang="en-US" b="1" i="1" dirty="0">
                <a:solidFill>
                  <a:srgbClr val="FF0000"/>
                </a:solidFill>
              </a:rPr>
              <a:t>previous </a:t>
            </a:r>
            <a:r>
              <a:rPr lang="en-US" b="1" dirty="0" smtClean="0">
                <a:solidFill>
                  <a:srgbClr val="FF0000"/>
                </a:solidFill>
              </a:rPr>
              <a:t>interactions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mich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3581400"/>
            <a:ext cx="1955802" cy="2571768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>
            <a:off x="2743200" y="1371600"/>
            <a:ext cx="4429156" cy="2571768"/>
          </a:xfrm>
          <a:prstGeom prst="wedgeEllipseCallout">
            <a:avLst>
              <a:gd name="adj1" fmla="val 53432"/>
              <a:gd name="adj2" fmla="val 521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 previous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E4EA-E750-44D8-9C67-B4B319D87D19}" type="slidenum">
              <a:rPr lang="he-IL" smtClean="0"/>
              <a:pPr/>
              <a:t>13</a:t>
            </a:fld>
            <a:endParaRPr lang="en-US" dirty="0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QOAgent</a:t>
            </a:r>
            <a:r>
              <a:rPr lang="en-US" i="1" dirty="0"/>
              <a:t> </a:t>
            </a:r>
            <a:r>
              <a:rPr lang="en-US" sz="2400" dirty="0"/>
              <a:t>[LIN08]</a:t>
            </a: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930275" y="5029200"/>
            <a:ext cx="7896225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R. Lin, S. Kraus, J. Wilkenfeld, and J. Barry. Negotiating with bounded rational agents in environments with incomplete information using an automated agent. </a:t>
            </a:r>
            <a:r>
              <a:rPr lang="en-US" i="1" dirty="0"/>
              <a:t>Artificial Intelligence</a:t>
            </a:r>
            <a:r>
              <a:rPr lang="en-US" dirty="0"/>
              <a:t>, 172(6-7):823</a:t>
            </a:r>
            <a:r>
              <a:rPr lang="en-US" dirty="0">
                <a:latin typeface="Times New Roman"/>
              </a:rPr>
              <a:t>–</a:t>
            </a:r>
            <a:r>
              <a:rPr lang="en-US" dirty="0"/>
              <a:t>851, 2008</a:t>
            </a:r>
          </a:p>
        </p:txBody>
      </p:sp>
      <p:sp>
        <p:nvSpPr>
          <p:cNvPr id="46899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 dirty="0"/>
              <a:t>Multi-issue, multi-attribute, with incomplete information</a:t>
            </a:r>
          </a:p>
          <a:p>
            <a:pPr marL="342900" indent="-342900"/>
            <a:r>
              <a:rPr lang="en-US" dirty="0"/>
              <a:t>Domain independent</a:t>
            </a:r>
          </a:p>
          <a:p>
            <a:pPr marL="342900" indent="-342900"/>
            <a:r>
              <a:rPr lang="en-US" dirty="0"/>
              <a:t>Implemented several tactics and heuristics</a:t>
            </a:r>
          </a:p>
          <a:p>
            <a:pPr marL="742950" lvl="1" indent="-285750"/>
            <a:r>
              <a:rPr lang="en-US" dirty="0"/>
              <a:t>qualitative in nature</a:t>
            </a:r>
          </a:p>
          <a:p>
            <a:pPr marL="342900" indent="-342900"/>
            <a:r>
              <a:rPr lang="en-US" sz="2800" i="1" dirty="0"/>
              <a:t>Non-deterministic</a:t>
            </a:r>
            <a:r>
              <a:rPr lang="en-US" sz="2800" dirty="0"/>
              <a:t> behavior, also via means of randomization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60D8E-E684-4466-942E-A07EFF17E32C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14356"/>
            <a:ext cx="5000636" cy="527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11437" y="5943600"/>
            <a:ext cx="7599363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dirty="0" smtClean="0"/>
              <a:t>R. Lin, S. Kraus, D. Tykhonov, K. Hindriks and C. M. Jonker.</a:t>
            </a:r>
          </a:p>
          <a:p>
            <a:pPr algn="l" rtl="0"/>
            <a:r>
              <a:rPr lang="en-US" dirty="0" smtClean="0"/>
              <a:t> Supporting the Design of General Automated Negotiators. </a:t>
            </a:r>
          </a:p>
          <a:p>
            <a:pPr algn="l" rtl="0"/>
            <a:r>
              <a:rPr lang="en-US" dirty="0" smtClean="0"/>
              <a:t>                                   In ACAN 2009.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19496" y="142852"/>
            <a:ext cx="7924800" cy="6508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GENIUS interface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771D2-057E-4E40-BBDD-0104AAF1FA6F}" type="slidenum">
              <a:rPr lang="he-IL"/>
              <a:pPr/>
              <a:t>15</a:t>
            </a:fld>
            <a:endParaRPr lang="he-IL"/>
          </a:p>
        </p:txBody>
      </p:sp>
      <p:sp>
        <p:nvSpPr>
          <p:cNvPr id="48131" name="AutoShape 2"/>
          <p:cNvSpPr>
            <a:spLocks noGrp="1" noChangeArrowheads="1"/>
          </p:cNvSpPr>
          <p:nvPr>
            <p:ph type="title"/>
          </p:nvPr>
        </p:nvSpPr>
        <p:spPr>
          <a:xfrm>
            <a:off x="763588" y="762000"/>
            <a:ext cx="7923212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Example scenario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8575" y="2465388"/>
            <a:ext cx="3905250" cy="41132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Employer and job candidate</a:t>
            </a:r>
          </a:p>
          <a:p>
            <a:pPr lvl="1" eaLnBrk="1" hangingPunct="1"/>
            <a:r>
              <a:rPr lang="en-US" sz="2000" dirty="0" smtClean="0"/>
              <a:t>Objective: reach an agreement over hiring terms after successful interview</a:t>
            </a:r>
          </a:p>
          <a:p>
            <a:pPr lvl="1" eaLnBrk="1" hangingPunct="1"/>
            <a:r>
              <a:rPr lang="en-US" sz="2000" dirty="0" smtClean="0"/>
              <a:t>Subjects could identify with this scenario</a:t>
            </a:r>
          </a:p>
          <a:p>
            <a:pPr lvl="1" eaLnBrk="1" hangingPunct="1"/>
            <a:endParaRPr lang="en-US" sz="2000" dirty="0" smtClean="0"/>
          </a:p>
          <a:p>
            <a:pPr lvl="2" eaLnBrk="1" hangingPunct="1"/>
            <a:endParaRPr lang="en-US" sz="18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48133" name="Picture 4" descr="job candidat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28800"/>
            <a:ext cx="4875213" cy="4635500"/>
          </a:xfrm>
          <a:noFill/>
        </p:spPr>
      </p:pic>
      <p:pic>
        <p:nvPicPr>
          <p:cNvPr id="6" name="Picture 5" descr="miche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857628"/>
            <a:ext cx="1955802" cy="257176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2928926" y="2857496"/>
            <a:ext cx="4429156" cy="2571768"/>
          </a:xfrm>
          <a:prstGeom prst="wedgeEllipseCallout">
            <a:avLst>
              <a:gd name="adj1" fmla="val 53432"/>
              <a:gd name="adj2" fmla="val 521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Culture dependent scenario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7677-0551-4540-9DFE-980A93C1678D}" type="slidenum">
              <a:rPr lang="he-IL" smtClean="0"/>
              <a:pPr/>
              <a:t>16</a:t>
            </a:fld>
            <a:endParaRPr lang="en-US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i="1" dirty="0" smtClean="0"/>
              <a:t> Cliff-Edge </a:t>
            </a:r>
            <a:r>
              <a:rPr lang="en-US" sz="2400" dirty="0"/>
              <a:t>[KA06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pic>
        <p:nvPicPr>
          <p:cNvPr id="466948" name="Picture 4" descr="cli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53075" y="4159250"/>
            <a:ext cx="3595688" cy="2697163"/>
          </a:xfrm>
          <a:noFill/>
          <a:ln/>
        </p:spPr>
      </p:pic>
      <p:sp>
        <p:nvSpPr>
          <p:cNvPr id="466950" name="Rectangle 6"/>
          <p:cNvSpPr>
            <a:spLocks noChangeArrowheads="1"/>
          </p:cNvSpPr>
          <p:nvPr/>
        </p:nvSpPr>
        <p:spPr bwMode="auto">
          <a:xfrm>
            <a:off x="679450" y="1814530"/>
            <a:ext cx="796451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dirty="0" smtClean="0">
                <a:latin typeface="+mn-lt"/>
              </a:rPr>
              <a:t>Repeated ultimatum game </a:t>
            </a:r>
          </a:p>
          <a:p>
            <a:pPr marL="342900" indent="-342900" algn="l" rtl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dirty="0" smtClean="0">
                <a:latin typeface="+mn-lt"/>
              </a:rPr>
              <a:t>Virtual </a:t>
            </a:r>
            <a:r>
              <a:rPr lang="en-US" sz="3200" dirty="0">
                <a:latin typeface="+mn-lt"/>
              </a:rPr>
              <a:t>learning and reinforcement </a:t>
            </a:r>
            <a:r>
              <a:rPr lang="en-US" sz="3200" dirty="0" smtClean="0">
                <a:latin typeface="+mn-lt"/>
              </a:rPr>
              <a:t>learning</a:t>
            </a:r>
          </a:p>
          <a:p>
            <a:pPr marL="342900" indent="-342900" algn="l" rtl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dirty="0" smtClean="0">
                <a:latin typeface="+mn-lt"/>
              </a:rPr>
              <a:t>Gender-sensitive agent</a:t>
            </a:r>
            <a:endParaRPr lang="en-US" sz="3200" dirty="0">
              <a:latin typeface="+mn-lt"/>
            </a:endParaRPr>
          </a:p>
        </p:txBody>
      </p:sp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0" y="4495800"/>
            <a:ext cx="4256088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R. Katz and S. Kraus. Efficient agents for cliff edge environments with a large set of decision options. In </a:t>
            </a:r>
            <a:r>
              <a:rPr lang="en-US" i="1" dirty="0"/>
              <a:t>AAMAS</a:t>
            </a:r>
            <a:r>
              <a:rPr lang="en-US" dirty="0"/>
              <a:t>, pages 697</a:t>
            </a:r>
            <a:r>
              <a:rPr lang="en-US" dirty="0">
                <a:latin typeface="Times New Roman"/>
              </a:rPr>
              <a:t>–</a:t>
            </a:r>
            <a:r>
              <a:rPr lang="en-US" dirty="0"/>
              <a:t>704, 2006</a:t>
            </a:r>
          </a:p>
        </p:txBody>
      </p:sp>
      <p:pic>
        <p:nvPicPr>
          <p:cNvPr id="10" name="Picture 9" descr="miche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857628"/>
            <a:ext cx="1955802" cy="25717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 bwMode="auto">
          <a:xfrm>
            <a:off x="2928926" y="2857496"/>
            <a:ext cx="4429156" cy="2571768"/>
          </a:xfrm>
          <a:prstGeom prst="wedgeEllipseCallout">
            <a:avLst>
              <a:gd name="adj1" fmla="val 53432"/>
              <a:gd name="adj2" fmla="val 521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Too simple scenario;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well studied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Trails (CT)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844675"/>
            <a:ext cx="8126413" cy="4464050"/>
          </a:xfrm>
        </p:spPr>
        <p:txBody>
          <a:bodyPr/>
          <a:lstStyle/>
          <a:p>
            <a:r>
              <a:rPr lang="en-US" sz="3200" dirty="0" smtClean="0"/>
              <a:t>An infrastructure for agent </a:t>
            </a:r>
            <a:br>
              <a:rPr lang="en-US" sz="3200" dirty="0" smtClean="0"/>
            </a:br>
            <a:r>
              <a:rPr lang="en-US" sz="3200" dirty="0" smtClean="0"/>
              <a:t>design, implementation </a:t>
            </a:r>
            <a:br>
              <a:rPr lang="en-US" sz="3200" dirty="0" smtClean="0"/>
            </a:br>
            <a:r>
              <a:rPr lang="en-US" sz="3200" dirty="0" smtClean="0"/>
              <a:t>and evaluation for open </a:t>
            </a:r>
            <a:br>
              <a:rPr lang="en-US" sz="3200" dirty="0" smtClean="0"/>
            </a:br>
            <a:r>
              <a:rPr lang="en-US" sz="3200" dirty="0" smtClean="0"/>
              <a:t>environments</a:t>
            </a:r>
          </a:p>
          <a:p>
            <a:r>
              <a:rPr lang="en-US" sz="3200" dirty="0" smtClean="0"/>
              <a:t>Designed with Barbara Grosz </a:t>
            </a:r>
            <a:br>
              <a:rPr lang="en-US" sz="3200" dirty="0" smtClean="0"/>
            </a:br>
            <a:r>
              <a:rPr lang="en-US" sz="3200" dirty="0" smtClean="0"/>
              <a:t>(AAMAS 2004)</a:t>
            </a:r>
          </a:p>
          <a:p>
            <a:r>
              <a:rPr lang="en-US" sz="3200" dirty="0" smtClean="0"/>
              <a:t>Implemented by Harvard team </a:t>
            </a:r>
            <a:br>
              <a:rPr lang="en-US" sz="3200" dirty="0" smtClean="0"/>
            </a:br>
            <a:r>
              <a:rPr lang="en-US" sz="3200" dirty="0" smtClean="0"/>
              <a:t>and BIU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DE23-55C9-4D28-81E4-A4C62141198A}" type="slidenum">
              <a:rPr lang="he-IL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67" y="1860550"/>
            <a:ext cx="2370265" cy="4211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81600" cy="4724400"/>
          </a:xfrm>
        </p:spPr>
        <p:txBody>
          <a:bodyPr/>
          <a:lstStyle/>
          <a:p>
            <a:pPr marL="403593" eaLnBrk="1" hangingPunct="1"/>
            <a:r>
              <a:rPr lang="en-US" sz="2400" dirty="0" smtClean="0"/>
              <a:t>100 point bonus for getting to goal</a:t>
            </a:r>
          </a:p>
          <a:p>
            <a:pPr marL="403593" eaLnBrk="1" hangingPunct="1"/>
            <a:r>
              <a:rPr lang="en-US" sz="2400" dirty="0" smtClean="0"/>
              <a:t>10 point bonus for each chip left at end of game</a:t>
            </a:r>
          </a:p>
          <a:p>
            <a:pPr marL="403593" eaLnBrk="1" hangingPunct="1"/>
            <a:r>
              <a:rPr lang="en-US" sz="2400" dirty="0" smtClean="0"/>
              <a:t>15 point penalty for each square in the shortest path from end-position to goal</a:t>
            </a:r>
          </a:p>
          <a:p>
            <a:pPr marL="403593" eaLnBrk="1" hangingPunct="1"/>
            <a:r>
              <a:rPr lang="en-US" sz="2400" dirty="0" smtClean="0"/>
              <a:t>Performance does not depend on outcome for other player</a:t>
            </a:r>
          </a:p>
        </p:txBody>
      </p:sp>
      <p:sp>
        <p:nvSpPr>
          <p:cNvPr id="201731" name="Text Box 2"/>
          <p:cNvSpPr txBox="1">
            <a:spLocks noChangeArrowheads="1"/>
          </p:cNvSpPr>
          <p:nvPr/>
        </p:nvSpPr>
        <p:spPr bwMode="auto">
          <a:xfrm>
            <a:off x="258932" y="6357958"/>
            <a:ext cx="312540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fld id="{94DBAA0F-6AD7-4155-8863-E5C9B692A8B6}" type="slidenum">
              <a:rPr lang="en-US" sz="2400">
                <a:solidFill>
                  <a:schemeClr val="bg1"/>
                </a:solidFill>
              </a:rPr>
              <a:pPr/>
              <a:t>18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17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CT game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t="31510"/>
          <a:stretch>
            <a:fillRect/>
          </a:stretch>
        </p:blipFill>
        <p:spPr bwMode="auto">
          <a:xfrm>
            <a:off x="5181600" y="1143000"/>
            <a:ext cx="4429156" cy="47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Colored Trails: Motivation</a:t>
            </a:r>
          </a:p>
        </p:txBody>
      </p:sp>
      <p:sp>
        <p:nvSpPr>
          <p:cNvPr id="205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437680"/>
            <a:ext cx="7358063" cy="4732734"/>
          </a:xfrm>
        </p:spPr>
        <p:txBody>
          <a:bodyPr/>
          <a:lstStyle/>
          <a:p>
            <a:pPr marL="803643" lvl="1" eaLnBrk="1" hangingPunct="1">
              <a:spcBef>
                <a:spcPct val="0"/>
              </a:spcBef>
            </a:pPr>
            <a:endParaRPr lang="en-US" sz="2000" dirty="0" smtClean="0"/>
          </a:p>
          <a:p>
            <a:pPr marL="0" indent="0" eaLnBrk="1" hangingPunct="1">
              <a:spcBef>
                <a:spcPts val="984"/>
              </a:spcBef>
            </a:pPr>
            <a:r>
              <a:rPr lang="en-US" dirty="0" smtClean="0"/>
              <a:t>Analogue for task setting in the real world</a:t>
            </a:r>
          </a:p>
          <a:p>
            <a:pPr marL="803643" lvl="1" eaLnBrk="1" hangingPunct="1">
              <a:spcBef>
                <a:spcPts val="984"/>
              </a:spcBef>
            </a:pPr>
            <a:r>
              <a:rPr lang="en-US" dirty="0" smtClean="0"/>
              <a:t>squares represent tasks; chips represent resources; getting to goal equals task completion</a:t>
            </a:r>
          </a:p>
          <a:p>
            <a:pPr marL="803643" lvl="1" eaLnBrk="1" hangingPunct="1">
              <a:spcBef>
                <a:spcPts val="984"/>
              </a:spcBef>
            </a:pPr>
            <a:r>
              <a:rPr lang="en-US" dirty="0" smtClean="0"/>
              <a:t>vivid representation of large strategy space</a:t>
            </a:r>
          </a:p>
          <a:p>
            <a:pPr marL="0" indent="0" eaLnBrk="1" hangingPunct="1">
              <a:spcBef>
                <a:spcPts val="984"/>
              </a:spcBef>
            </a:pPr>
            <a:r>
              <a:rPr lang="en-US" dirty="0" smtClean="0"/>
              <a:t> Flexible formalism</a:t>
            </a:r>
          </a:p>
          <a:p>
            <a:pPr marL="803643" lvl="1" eaLnBrk="1" hangingPunct="1">
              <a:spcBef>
                <a:spcPts val="984"/>
              </a:spcBef>
            </a:pPr>
            <a:r>
              <a:rPr lang="en-US" dirty="0" smtClean="0"/>
              <a:t>manipulate dependency relationships by controlling chip and board layout.</a:t>
            </a:r>
          </a:p>
          <a:p>
            <a:pPr marL="403593" eaLnBrk="1" hangingPunct="1">
              <a:spcBef>
                <a:spcPts val="984"/>
              </a:spcBef>
            </a:pPr>
            <a:r>
              <a:rPr lang="en-US" dirty="0" smtClean="0"/>
              <a:t>Family of games that can differ in any aspect</a:t>
            </a:r>
          </a:p>
          <a:p>
            <a:pPr marL="0" indent="0" eaLnBrk="1" hangingPunct="1">
              <a:spcBef>
                <a:spcPts val="984"/>
              </a:spcBef>
              <a:buNone/>
            </a:pPr>
            <a:endParaRPr lang="en-US" dirty="0" smtClean="0"/>
          </a:p>
        </p:txBody>
      </p:sp>
      <p:sp>
        <p:nvSpPr>
          <p:cNvPr id="205828" name="Text Box 3"/>
          <p:cNvSpPr txBox="1">
            <a:spLocks noChangeArrowheads="1"/>
          </p:cNvSpPr>
          <p:nvPr/>
        </p:nvSpPr>
        <p:spPr bwMode="auto">
          <a:xfrm>
            <a:off x="142844" y="6429396"/>
            <a:ext cx="500066" cy="339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fld id="{95DEE475-2B37-4154-9083-763F2144324C}" type="slidenum">
              <a:rPr lang="en-US" sz="2400">
                <a:solidFill>
                  <a:schemeClr val="bg1"/>
                </a:solidFill>
              </a:rPr>
              <a:pPr/>
              <a:t>19</a:t>
            </a:fld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miche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857628"/>
            <a:ext cx="1955802" cy="257176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928926" y="2857496"/>
            <a:ext cx="4429156" cy="2571768"/>
          </a:xfrm>
          <a:prstGeom prst="wedgeEllipseCallout">
            <a:avLst>
              <a:gd name="adj1" fmla="val 53432"/>
              <a:gd name="adj2" fmla="val 521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Perfect!!</a:t>
            </a: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/>
              <a:t>Excellent!!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6172200"/>
            <a:ext cx="8229600" cy="9779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1295400"/>
            <a:ext cx="5562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Agents negotiating with people is important</a:t>
            </a:r>
          </a:p>
        </p:txBody>
      </p:sp>
      <p:sp>
        <p:nvSpPr>
          <p:cNvPr id="5" name="Oval 4"/>
          <p:cNvSpPr/>
          <p:nvPr/>
        </p:nvSpPr>
        <p:spPr>
          <a:xfrm>
            <a:off x="1371600" y="3048000"/>
            <a:ext cx="5943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General opponent* modeling: 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762000" y="4800600"/>
            <a:ext cx="3048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/>
              <a:t>machine learning</a:t>
            </a:r>
          </a:p>
        </p:txBody>
      </p:sp>
      <p:sp>
        <p:nvSpPr>
          <p:cNvPr id="7" name="Oval 6"/>
          <p:cNvSpPr/>
          <p:nvPr/>
        </p:nvSpPr>
        <p:spPr>
          <a:xfrm>
            <a:off x="5410200" y="4724400"/>
            <a:ext cx="3352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/>
              <a:t>human behavior model</a:t>
            </a:r>
            <a:endParaRPr lang="en-US" sz="2400" dirty="0"/>
          </a:p>
        </p:txBody>
      </p:sp>
      <p:sp>
        <p:nvSpPr>
          <p:cNvPr id="8" name="Plus 7"/>
          <p:cNvSpPr/>
          <p:nvPr/>
        </p:nvSpPr>
        <p:spPr>
          <a:xfrm>
            <a:off x="4038600" y="4953000"/>
            <a:ext cx="1066800" cy="838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24800" cy="650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Preference Agent [Gal 06].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Learns the extent to which people are affected by social preferences such as social welfare and competitiveness.</a:t>
            </a:r>
          </a:p>
          <a:p>
            <a:r>
              <a:rPr lang="en-US" dirty="0" smtClean="0"/>
              <a:t>Designed for one-shot take-it-or-leave-it scenarios.</a:t>
            </a:r>
          </a:p>
          <a:p>
            <a:r>
              <a:rPr lang="en-US" dirty="0" smtClean="0"/>
              <a:t>Does not reason about the future ramifications of its actions.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 descr="mich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857628"/>
            <a:ext cx="1955802" cy="257176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2071670" y="2857496"/>
            <a:ext cx="5286412" cy="2571768"/>
          </a:xfrm>
          <a:prstGeom prst="wedgeEllipseCallout">
            <a:avLst>
              <a:gd name="adj1" fmla="val 53432"/>
              <a:gd name="adj2" fmla="val 521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 previous data; too simple protocol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5486400"/>
            <a:ext cx="5233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Y. Gal and A. Pfeffer. Predicting People's Bidding </a:t>
            </a:r>
          </a:p>
          <a:p>
            <a:r>
              <a:rPr lang="en-US" dirty="0" smtClean="0"/>
              <a:t>Behavior in Negotiation , AAMAS 2006.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Multi-Personality agent </a:t>
            </a:r>
            <a:r>
              <a:rPr lang="en-US" sz="2400" dirty="0" smtClean="0"/>
              <a:t>[TA05]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Estimate the helpfulness and reliability of the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opponents</a:t>
            </a:r>
          </a:p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Adapt the personality of the agent accordingly</a:t>
            </a:r>
          </a:p>
          <a:p>
            <a:pPr eaLnBrk="1" hangingPunct="1"/>
            <a:r>
              <a:rPr lang="en-US" sz="3200" dirty="0" smtClean="0"/>
              <a:t>Maintained Multiple Personality– one for each opponent</a:t>
            </a:r>
          </a:p>
          <a:p>
            <a:pPr eaLnBrk="1" hangingPunct="1"/>
            <a:r>
              <a:rPr lang="en-US" sz="3200" dirty="0" smtClean="0"/>
              <a:t>Utility Function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DE23-55C9-4D28-81E4-A4C62141198A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44637" y="5638800"/>
            <a:ext cx="7599363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smtClean="0"/>
              <a:t>S. </a:t>
            </a:r>
            <a:r>
              <a:rPr lang="en-US" dirty="0" err="1" smtClean="0"/>
              <a:t>Talman</a:t>
            </a:r>
            <a:r>
              <a:rPr lang="en-US" dirty="0" smtClean="0"/>
              <a:t>, Y. Gal, S. Kraus and M. Hadad. Adapting to Agents' Personalities in Negotiation, in AAMAS 2005.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2BFA3D-9C88-418B-AF37-A8FA7BA2DF20}" type="slidenum">
              <a:rPr lang="ar-SA">
                <a:latin typeface="Arial" charset="0"/>
                <a:cs typeface="Arial" charset="0"/>
              </a:rPr>
              <a:pPr/>
              <a:t>22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/>
              <a:t> CT Scenario </a:t>
            </a:r>
            <a:r>
              <a:rPr lang="en-US" sz="2400" dirty="0" smtClean="0"/>
              <a:t>[TA05]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4 CT players (all automated)</a:t>
            </a:r>
          </a:p>
          <a:p>
            <a:pPr eaLnBrk="1" hangingPunct="1"/>
            <a:r>
              <a:rPr lang="en-US" sz="2400" dirty="0" smtClean="0"/>
              <a:t>Multiple rounds</a:t>
            </a:r>
            <a:r>
              <a:rPr lang="en-US" dirty="0" smtClean="0"/>
              <a:t>: </a:t>
            </a:r>
          </a:p>
          <a:p>
            <a:pPr lvl="1" eaLnBrk="1" hangingPunct="1"/>
            <a:r>
              <a:rPr lang="en-US" sz="2200" dirty="0" smtClean="0"/>
              <a:t>negotiation  (flexible protocol), </a:t>
            </a:r>
          </a:p>
          <a:p>
            <a:pPr lvl="1" eaLnBrk="1" hangingPunct="1"/>
            <a:r>
              <a:rPr lang="en-US" sz="2200" dirty="0" smtClean="0"/>
              <a:t>chip exchange, </a:t>
            </a:r>
          </a:p>
          <a:p>
            <a:pPr lvl="1" eaLnBrk="1" hangingPunct="1"/>
            <a:r>
              <a:rPr lang="en-US" sz="2200" dirty="0" smtClean="0"/>
              <a:t>movements</a:t>
            </a:r>
          </a:p>
          <a:p>
            <a:pPr eaLnBrk="1" hangingPunct="1"/>
            <a:r>
              <a:rPr lang="en-US" sz="2400" dirty="0" smtClean="0"/>
              <a:t>Incomplete information on others’ chips</a:t>
            </a:r>
          </a:p>
          <a:p>
            <a:pPr eaLnBrk="1" hangingPunct="1"/>
            <a:r>
              <a:rPr lang="en-US" sz="2400" dirty="0" smtClean="0"/>
              <a:t>Agreements are not enforceable</a:t>
            </a:r>
          </a:p>
          <a:p>
            <a:pPr eaLnBrk="1" hangingPunct="1"/>
            <a:r>
              <a:rPr lang="en-US" sz="2400" dirty="0" smtClean="0"/>
              <a:t>Complex dependencies </a:t>
            </a:r>
          </a:p>
          <a:p>
            <a:r>
              <a:rPr lang="en-US" sz="2400" dirty="0" smtClean="0"/>
              <a:t>Game ends when one of the players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reached goal</a:t>
            </a:r>
          </a:p>
          <a:p>
            <a:pPr lvl="1"/>
            <a:r>
              <a:rPr lang="en-US" sz="2200" dirty="0" smtClean="0"/>
              <a:t>did not move for three movement phases.</a:t>
            </a:r>
          </a:p>
          <a:p>
            <a:pPr eaLnBrk="1" hangingPunct="1"/>
            <a:endParaRPr lang="en-US" sz="2200" dirty="0" smtClean="0"/>
          </a:p>
        </p:txBody>
      </p:sp>
      <p:sp>
        <p:nvSpPr>
          <p:cNvPr id="6" name="Down Arrow Callout 5"/>
          <p:cNvSpPr/>
          <p:nvPr/>
        </p:nvSpPr>
        <p:spPr bwMode="auto">
          <a:xfrm>
            <a:off x="928662" y="928670"/>
            <a:ext cx="857256" cy="1000132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" name="Down Arrow Callout 7"/>
          <p:cNvSpPr/>
          <p:nvPr/>
        </p:nvSpPr>
        <p:spPr bwMode="auto">
          <a:xfrm>
            <a:off x="3929058" y="357166"/>
            <a:ext cx="2786082" cy="1857388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Agent &amp; human</a:t>
            </a:r>
          </a:p>
        </p:txBody>
      </p:sp>
      <p:sp>
        <p:nvSpPr>
          <p:cNvPr id="10" name="Left Arrow Callout 9"/>
          <p:cNvSpPr/>
          <p:nvPr/>
        </p:nvSpPr>
        <p:spPr bwMode="auto">
          <a:xfrm>
            <a:off x="5429256" y="2357430"/>
            <a:ext cx="3143272" cy="135732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7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Alternating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</a:rPr>
              <a:t> offers (2)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Left Arrow Callout 8"/>
          <p:cNvSpPr/>
          <p:nvPr/>
        </p:nvSpPr>
        <p:spPr bwMode="auto">
          <a:xfrm>
            <a:off x="6643702" y="3786190"/>
            <a:ext cx="2500330" cy="10001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4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Complete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/>
                </a:solidFill>
              </a:rPr>
              <a:t>information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QOAgent</a:t>
            </a:r>
            <a:endParaRPr lang="en-US" dirty="0" smtClean="0"/>
          </a:p>
          <a:p>
            <a:r>
              <a:rPr lang="en-US" dirty="0" err="1" smtClean="0"/>
              <a:t>KBAgent</a:t>
            </a:r>
            <a:endParaRPr lang="en-US" dirty="0" smtClean="0"/>
          </a:p>
          <a:p>
            <a:r>
              <a:rPr lang="en-US" dirty="0" smtClean="0"/>
              <a:t>Gender-sensitive agent</a:t>
            </a:r>
          </a:p>
          <a:p>
            <a:r>
              <a:rPr lang="en-US" dirty="0" smtClean="0"/>
              <a:t>Social Preference Agent</a:t>
            </a:r>
          </a:p>
          <a:p>
            <a:r>
              <a:rPr lang="en-US" dirty="0" smtClean="0"/>
              <a:t>Multi-Personality agent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DE23-55C9-4D28-81E4-A4C62141198A}" type="slidenum">
              <a:rPr lang="he-IL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71538" y="2714620"/>
            <a:ext cx="7772400" cy="1785950"/>
          </a:xfrm>
        </p:spPr>
        <p:txBody>
          <a:bodyPr/>
          <a:lstStyle/>
          <a:p>
            <a:r>
              <a:rPr lang="en-US" sz="4800" b="1" dirty="0" smtClean="0"/>
              <a:t>P</a:t>
            </a:r>
            <a:r>
              <a:rPr lang="en-US" sz="4800" dirty="0" smtClean="0"/>
              <a:t>ersonally, </a:t>
            </a:r>
            <a:r>
              <a:rPr lang="en-US" sz="4800" b="1" dirty="0" smtClean="0"/>
              <a:t>U</a:t>
            </a:r>
            <a:r>
              <a:rPr lang="en-US" sz="4800" dirty="0" smtClean="0"/>
              <a:t>tility, </a:t>
            </a:r>
            <a:r>
              <a:rPr lang="en-US" sz="4800" b="1" dirty="0" smtClean="0"/>
              <a:t>R</a:t>
            </a:r>
            <a:r>
              <a:rPr lang="en-US" sz="4800" dirty="0" smtClean="0"/>
              <a:t>ules </a:t>
            </a:r>
            <a:r>
              <a:rPr lang="en-US" sz="4800" b="1" dirty="0" smtClean="0"/>
              <a:t>B</a:t>
            </a:r>
            <a:r>
              <a:rPr lang="en-US" sz="4800" dirty="0" smtClean="0"/>
              <a:t>ased agent (PURB)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DE23-55C9-4D28-81E4-A4C62141198A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49549" y="607220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PURB game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4590871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Ya’akov</a:t>
            </a:r>
            <a:r>
              <a:rPr lang="en-US" dirty="0" smtClean="0"/>
              <a:t> Gal, Sarit Kraus, Michele Gelfand, </a:t>
            </a:r>
            <a:r>
              <a:rPr lang="en-US" dirty="0" err="1" smtClean="0"/>
              <a:t>Hilal</a:t>
            </a:r>
            <a:r>
              <a:rPr lang="en-US" dirty="0" smtClean="0"/>
              <a:t> </a:t>
            </a:r>
            <a:r>
              <a:rPr lang="en-US" dirty="0" err="1" smtClean="0"/>
              <a:t>Khashan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Elizabeth Salmon. Negotiating with People across Cultures using an Adaptive Agent, ACM Transactions on Intelligent Systems and Technology, 2010.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The PURB-Agent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533400" y="1700808"/>
            <a:ext cx="3276600" cy="1270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Agent’s </a:t>
            </a:r>
          </a:p>
          <a:p>
            <a:pPr algn="ctr"/>
            <a:r>
              <a:rPr lang="en-US" sz="2400" b="1" dirty="0"/>
              <a:t>Cooperativeness</a:t>
            </a:r>
          </a:p>
          <a:p>
            <a:pPr algn="ctr"/>
            <a:r>
              <a:rPr lang="en-US" sz="2400" b="1" dirty="0" smtClean="0"/>
              <a:t> &amp; </a:t>
            </a:r>
            <a:r>
              <a:rPr lang="en-US" sz="2400" b="1" dirty="0"/>
              <a:t>Reliability</a:t>
            </a:r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2209800" y="2971800"/>
            <a:ext cx="1371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Oval 11"/>
          <p:cNvSpPr>
            <a:spLocks noChangeArrowheads="1"/>
          </p:cNvSpPr>
          <p:nvPr/>
        </p:nvSpPr>
        <p:spPr bwMode="auto">
          <a:xfrm>
            <a:off x="2971800" y="3733800"/>
            <a:ext cx="31242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Social Utility</a:t>
            </a:r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4953000" y="1828800"/>
            <a:ext cx="35814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Estimations of others’</a:t>
            </a:r>
          </a:p>
          <a:p>
            <a:pPr algn="ctr"/>
            <a:r>
              <a:rPr lang="en-US" sz="2400" b="1"/>
              <a:t>Cooperativeness</a:t>
            </a:r>
          </a:p>
          <a:p>
            <a:pPr algn="ctr"/>
            <a:r>
              <a:rPr lang="en-US" sz="2400" b="1"/>
              <a:t>&amp; Reliability</a:t>
            </a:r>
          </a:p>
        </p:txBody>
      </p:sp>
      <p:sp>
        <p:nvSpPr>
          <p:cNvPr id="19463" name="Line 16"/>
          <p:cNvSpPr>
            <a:spLocks noChangeShapeType="1"/>
          </p:cNvSpPr>
          <p:nvPr/>
        </p:nvSpPr>
        <p:spPr bwMode="auto">
          <a:xfrm flipH="1">
            <a:off x="5334000" y="2971800"/>
            <a:ext cx="14478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609600" y="5029200"/>
            <a:ext cx="324232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/>
              <a:t>Expected value </a:t>
            </a:r>
          </a:p>
          <a:p>
            <a:pPr algn="ctr"/>
            <a:r>
              <a:rPr lang="en-US" sz="3600" dirty="0"/>
              <a:t>of action</a:t>
            </a:r>
          </a:p>
        </p:txBody>
      </p:sp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5076056" y="5029200"/>
            <a:ext cx="3305944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/>
              <a:t>Expected </a:t>
            </a:r>
            <a:endParaRPr lang="en-US" sz="3600" dirty="0" smtClean="0"/>
          </a:p>
          <a:p>
            <a:pPr algn="ctr"/>
            <a:r>
              <a:rPr lang="en-US" sz="3600" dirty="0" smtClean="0"/>
              <a:t>ramification</a:t>
            </a:r>
            <a:endParaRPr lang="en-US" sz="3600" dirty="0"/>
          </a:p>
          <a:p>
            <a:pPr algn="ctr"/>
            <a:r>
              <a:rPr lang="en-US" sz="3600" dirty="0"/>
              <a:t>of action</a:t>
            </a:r>
          </a:p>
        </p:txBody>
      </p:sp>
      <p:sp>
        <p:nvSpPr>
          <p:cNvPr id="19466" name="Line 20"/>
          <p:cNvSpPr>
            <a:spLocks noChangeShapeType="1"/>
          </p:cNvSpPr>
          <p:nvPr/>
        </p:nvSpPr>
        <p:spPr bwMode="auto">
          <a:xfrm flipV="1">
            <a:off x="2514600" y="4572000"/>
            <a:ext cx="1066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21"/>
          <p:cNvSpPr>
            <a:spLocks noChangeShapeType="1"/>
          </p:cNvSpPr>
          <p:nvPr/>
        </p:nvSpPr>
        <p:spPr bwMode="auto">
          <a:xfrm flipH="1" flipV="1">
            <a:off x="5562600" y="4572000"/>
            <a:ext cx="1371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4343400" y="990600"/>
            <a:ext cx="4343400" cy="2819400"/>
          </a:xfrm>
          <a:prstGeom prst="wedgeEllipseCallout">
            <a:avLst>
              <a:gd name="adj1" fmla="val -43457"/>
              <a:gd name="adj2" fmla="val 57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Taking into consideration</a:t>
            </a:r>
          </a:p>
          <a:p>
            <a:pPr algn="ctr"/>
            <a:r>
              <a:rPr lang="en-US" sz="3200" dirty="0" smtClean="0"/>
              <a:t>human factors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PURB: Cooperativeness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helpfulness trait:  </a:t>
            </a:r>
            <a:r>
              <a:rPr lang="en-US" dirty="0" smtClean="0"/>
              <a:t>willingness of negotiators to share resources </a:t>
            </a:r>
          </a:p>
          <a:p>
            <a:pPr lvl="1"/>
            <a:r>
              <a:rPr lang="en-US" dirty="0" smtClean="0"/>
              <a:t>percentage of proposals in the game offering more chips to the other party than to the player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reliability trait: </a:t>
            </a:r>
            <a:r>
              <a:rPr lang="en-US" dirty="0" smtClean="0"/>
              <a:t>degree to which negotiators kept their commitments: </a:t>
            </a:r>
          </a:p>
          <a:p>
            <a:pPr lvl="1"/>
            <a:r>
              <a:rPr lang="en-US" dirty="0" smtClean="0"/>
              <a:t>ratio between the number of chips transferred and the number of chips promised by the player.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DAE2B-1F69-47BF-BFC9-F1A62964BEB2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 descr="mich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143380"/>
            <a:ext cx="1955802" cy="257176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 bwMode="auto">
          <a:xfrm>
            <a:off x="3214678" y="3143248"/>
            <a:ext cx="4429156" cy="2571768"/>
          </a:xfrm>
          <a:prstGeom prst="wedgeEllipseCallout">
            <a:avLst>
              <a:gd name="adj1" fmla="val 53432"/>
              <a:gd name="adj2" fmla="val 521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Build cooperative agent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PURB: social utility function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27150"/>
            <a:ext cx="8286808" cy="4464050"/>
          </a:xfrm>
        </p:spPr>
        <p:txBody>
          <a:bodyPr/>
          <a:lstStyle/>
          <a:p>
            <a:r>
              <a:rPr lang="en-US" dirty="0" smtClean="0"/>
              <a:t>Weighted sum of PURB’s and its partner’s utility</a:t>
            </a:r>
          </a:p>
          <a:p>
            <a:r>
              <a:rPr lang="en-US" dirty="0" smtClean="0"/>
              <a:t>Person assumed to be using a truncated model (to avoid an infinite recursion):</a:t>
            </a:r>
          </a:p>
          <a:p>
            <a:pPr lvl="1"/>
            <a:r>
              <a:rPr lang="en-US" sz="2800" dirty="0" smtClean="0"/>
              <a:t>The expected future score for PURB</a:t>
            </a:r>
            <a:endParaRPr lang="en-US" sz="2800" i="1" dirty="0" smtClean="0"/>
          </a:p>
          <a:p>
            <a:pPr lvl="2"/>
            <a:r>
              <a:rPr lang="en-US" i="1" dirty="0" smtClean="0"/>
              <a:t>based on the likelihood that </a:t>
            </a:r>
            <a:r>
              <a:rPr lang="en-US" i="1" dirty="0" err="1" smtClean="0"/>
              <a:t>i</a:t>
            </a:r>
            <a:r>
              <a:rPr lang="en-US" i="1" dirty="0" smtClean="0"/>
              <a:t> can get </a:t>
            </a:r>
            <a:r>
              <a:rPr lang="en-US" dirty="0" smtClean="0"/>
              <a:t>to the goal</a:t>
            </a:r>
            <a:endParaRPr lang="en-US" i="1" dirty="0" smtClean="0"/>
          </a:p>
          <a:p>
            <a:pPr lvl="1"/>
            <a:r>
              <a:rPr lang="en-US" sz="2800" dirty="0" smtClean="0"/>
              <a:t>The expected future score for </a:t>
            </a:r>
            <a:r>
              <a:rPr lang="en-US" sz="2800" dirty="0" err="1" smtClean="0"/>
              <a:t>nego</a:t>
            </a:r>
            <a:r>
              <a:rPr lang="en-US" sz="2800" dirty="0" smtClean="0"/>
              <a:t> partner</a:t>
            </a:r>
            <a:endParaRPr lang="en-US" sz="2800" i="1" dirty="0" smtClean="0"/>
          </a:p>
          <a:p>
            <a:pPr lvl="2"/>
            <a:r>
              <a:rPr lang="en-US" dirty="0" smtClean="0"/>
              <a:t>computed in the same way as for PURB</a:t>
            </a:r>
          </a:p>
          <a:p>
            <a:pPr lvl="1"/>
            <a:r>
              <a:rPr lang="en-US" sz="2800" dirty="0" smtClean="0"/>
              <a:t>The cooperativeness measure of </a:t>
            </a:r>
            <a:r>
              <a:rPr lang="en-US" sz="2800" dirty="0" err="1" smtClean="0"/>
              <a:t>nego</a:t>
            </a:r>
            <a:r>
              <a:rPr lang="en-US" sz="2800" dirty="0" smtClean="0"/>
              <a:t> partner</a:t>
            </a:r>
            <a:endParaRPr lang="en-US" sz="2800" i="1" dirty="0" smtClean="0"/>
          </a:p>
          <a:p>
            <a:pPr lvl="2"/>
            <a:r>
              <a:rPr lang="en-US" i="1" dirty="0" smtClean="0"/>
              <a:t>in terms of helpfulness and reliability,</a:t>
            </a:r>
          </a:p>
          <a:p>
            <a:pPr lvl="1"/>
            <a:r>
              <a:rPr lang="en-US" sz="2800" dirty="0" smtClean="0"/>
              <a:t>The cooperativeness measure of PURB by </a:t>
            </a:r>
            <a:r>
              <a:rPr lang="en-US" sz="2800" i="1" dirty="0" err="1" smtClean="0"/>
              <a:t>nego</a:t>
            </a:r>
            <a:r>
              <a:rPr lang="en-US" sz="2800" i="1" dirty="0" smtClean="0"/>
              <a:t> partner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DE23-55C9-4D28-81E4-A4C62141198A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PURB: Update of cooperativeness traits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time an agreement was reached and transfers were made in the game, </a:t>
            </a:r>
            <a:r>
              <a:rPr lang="en-US" i="1" dirty="0" smtClean="0"/>
              <a:t>PURB </a:t>
            </a:r>
            <a:r>
              <a:rPr lang="en-US" dirty="0" smtClean="0"/>
              <a:t>updated both players’ traits </a:t>
            </a:r>
          </a:p>
          <a:p>
            <a:pPr lvl="1"/>
            <a:r>
              <a:rPr lang="en-US" dirty="0" smtClean="0"/>
              <a:t>values were aggregated over time using a discounting rate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Possible agreements</a:t>
            </a:r>
          </a:p>
          <a:p>
            <a:r>
              <a:rPr lang="en-US" dirty="0" smtClean="0"/>
              <a:t>Weights of utility function</a:t>
            </a:r>
          </a:p>
          <a:p>
            <a:r>
              <a:rPr lang="en-US" dirty="0" smtClean="0"/>
              <a:t>Details of updates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DE23-55C9-4D28-81E4-A4C62141198A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4290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PURB: Rules based on game status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343400" y="990600"/>
            <a:ext cx="4343400" cy="2819400"/>
          </a:xfrm>
          <a:prstGeom prst="wedgeEllipseCallout">
            <a:avLst>
              <a:gd name="adj1" fmla="val -43457"/>
              <a:gd name="adj2" fmla="val 57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Taking into consideration</a:t>
            </a:r>
          </a:p>
          <a:p>
            <a:pPr algn="ctr"/>
            <a:r>
              <a:rPr lang="en-US" sz="3200" dirty="0" smtClean="0"/>
              <a:t>Strategic complexity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countries: Lebanon (93) and U.S. (100)</a:t>
            </a:r>
          </a:p>
          <a:p>
            <a:r>
              <a:rPr lang="en-US" dirty="0" smtClean="0"/>
              <a:t>3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DE23-55C9-4D28-81E4-A4C62141198A}" type="slidenum">
              <a:rPr lang="he-IL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36807" r="22510"/>
          <a:stretch>
            <a:fillRect/>
          </a:stretch>
        </p:blipFill>
        <p:spPr bwMode="auto">
          <a:xfrm>
            <a:off x="6786578" y="3429000"/>
            <a:ext cx="21431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6643702" y="2928934"/>
            <a:ext cx="3143272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Co-dependent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33606" r="26471"/>
          <a:stretch>
            <a:fillRect/>
          </a:stretch>
        </p:blipFill>
        <p:spPr bwMode="auto">
          <a:xfrm>
            <a:off x="1071538" y="3465544"/>
            <a:ext cx="1785950" cy="296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 bwMode="auto">
          <a:xfrm>
            <a:off x="785786" y="2928934"/>
            <a:ext cx="300039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PURB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-independent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t="37288" r="24138"/>
          <a:stretch>
            <a:fillRect/>
          </a:stretch>
        </p:blipFill>
        <p:spPr bwMode="auto">
          <a:xfrm>
            <a:off x="3981457" y="3500438"/>
            <a:ext cx="2305055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 bwMode="auto">
          <a:xfrm>
            <a:off x="3643306" y="2928934"/>
            <a:ext cx="300039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human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-independent</a:t>
            </a:r>
          </a:p>
        </p:txBody>
      </p:sp>
      <p:pic>
        <p:nvPicPr>
          <p:cNvPr id="14" name="Picture 13" descr="miche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4143380"/>
            <a:ext cx="1955802" cy="2571768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 bwMode="auto">
          <a:xfrm>
            <a:off x="3214678" y="3143248"/>
            <a:ext cx="4429156" cy="2571768"/>
          </a:xfrm>
          <a:prstGeom prst="wedgeEllipseCallout">
            <a:avLst>
              <a:gd name="adj1" fmla="val 53432"/>
              <a:gd name="adj2" fmla="val 521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/>
              <a:t>Human makes the first offer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2000232" y="2857496"/>
            <a:ext cx="5643602" cy="2143140"/>
          </a:xfrm>
          <a:prstGeom prst="wedgeEllipseCallout">
            <a:avLst>
              <a:gd name="adj1" fmla="val -51992"/>
              <a:gd name="adj2" fmla="val 532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PURB is  too simple; will not play well.</a:t>
            </a:r>
          </a:p>
        </p:txBody>
      </p:sp>
      <p:pic>
        <p:nvPicPr>
          <p:cNvPr id="18" name="Picture 17" descr="kob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657600"/>
            <a:ext cx="1847850" cy="2466975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 bwMode="auto">
          <a:xfrm>
            <a:off x="838200" y="533400"/>
            <a:ext cx="3643338" cy="3643338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Movie of instruction;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Arabic instructions;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1C1499-60CE-400F-9391-FD96ED3B0055}" type="slidenum">
              <a:rPr lang="ar-SA">
                <a:latin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e-IL" smtClean="0"/>
          </a:p>
        </p:txBody>
      </p:sp>
      <p:pic>
        <p:nvPicPr>
          <p:cNvPr id="56324" name="Picture 3" descr="boardgames_1704_734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122238"/>
            <a:ext cx="8399463" cy="6629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76200" y="624840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7B1F9-A1A2-40EA-90BD-1B006D21E320}" type="slidenum">
              <a:rPr kumimoji="0" lang="he-IL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Hypothesis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in the U.S. and Lebanon would differ significantly with respect to cooperativeness; </a:t>
            </a:r>
          </a:p>
          <a:p>
            <a:r>
              <a:rPr lang="en-US" dirty="0" smtClean="0"/>
              <a:t>An agent that modeled and adapted to the cooperativeness measures exhibited by people will play at least as well as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DE23-55C9-4D28-81E4-A4C62141198A}" type="slidenum">
              <a:rPr lang="he-IL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Performance</a:t>
            </a:r>
            <a:endParaRPr lang="he-IL" smtClean="0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66594" r:id="rId3" imgW="6095496" imgH="4065696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1828800"/>
            <a:ext cx="23622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8" name="Group 120"/>
          <p:cNvGraphicFramePr>
            <a:graphicFrameLocks noGrp="1"/>
          </p:cNvGraphicFramePr>
          <p:nvPr/>
        </p:nvGraphicFramePr>
        <p:xfrm>
          <a:off x="1331913" y="1773238"/>
          <a:ext cx="6515100" cy="1916113"/>
        </p:xfrm>
        <a:graphic>
          <a:graphicData uri="http://schemas.openxmlformats.org/drawingml/2006/table">
            <a:tbl>
              <a:tblPr rtl="1"/>
              <a:tblGrid>
                <a:gridCol w="1225550"/>
                <a:gridCol w="1225550"/>
                <a:gridCol w="1227138"/>
                <a:gridCol w="1225550"/>
                <a:gridCol w="161131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dep.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indep.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Co-dep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0.87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0.94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 (Lebanon)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4" name="Group 116"/>
          <p:cNvGraphicFramePr>
            <a:graphicFrameLocks noGrp="1"/>
          </p:cNvGraphicFramePr>
          <p:nvPr/>
        </p:nvGraphicFramePr>
        <p:xfrm>
          <a:off x="1331913" y="4581525"/>
          <a:ext cx="6515100" cy="1230313"/>
        </p:xfrm>
        <a:graphic>
          <a:graphicData uri="http://schemas.openxmlformats.org/drawingml/2006/table">
            <a:tbl>
              <a:tblPr rtl="1"/>
              <a:tblGrid>
                <a:gridCol w="1225550"/>
                <a:gridCol w="1225550"/>
                <a:gridCol w="1227138"/>
                <a:gridCol w="1225550"/>
                <a:gridCol w="1611312"/>
              </a:tblGrid>
              <a:tr h="566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0.65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0.51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0.78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0.64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 (US)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2" name="Rectangle 1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Reliability Measures</a:t>
            </a:r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8" name="Group 120"/>
          <p:cNvGraphicFramePr>
            <a:graphicFrameLocks noGrp="1"/>
          </p:cNvGraphicFramePr>
          <p:nvPr/>
        </p:nvGraphicFramePr>
        <p:xfrm>
          <a:off x="1331913" y="1773238"/>
          <a:ext cx="6515100" cy="1988757"/>
        </p:xfrm>
        <a:graphic>
          <a:graphicData uri="http://schemas.openxmlformats.org/drawingml/2006/table">
            <a:tbl>
              <a:tblPr rtl="1"/>
              <a:tblGrid>
                <a:gridCol w="1225550"/>
                <a:gridCol w="1225550"/>
                <a:gridCol w="1227138"/>
                <a:gridCol w="1225550"/>
                <a:gridCol w="161131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dep.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indep.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Co-dep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PURB (Lebanon) 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4" name="Group 116"/>
          <p:cNvGraphicFramePr>
            <a:graphicFrameLocks noGrp="1"/>
          </p:cNvGraphicFramePr>
          <p:nvPr/>
        </p:nvGraphicFramePr>
        <p:xfrm>
          <a:off x="1331913" y="4581525"/>
          <a:ext cx="6515100" cy="1230313"/>
        </p:xfrm>
        <a:graphic>
          <a:graphicData uri="http://schemas.openxmlformats.org/drawingml/2006/table">
            <a:tbl>
              <a:tblPr rtl="1"/>
              <a:tblGrid>
                <a:gridCol w="1225550"/>
                <a:gridCol w="1225550"/>
                <a:gridCol w="1227138"/>
                <a:gridCol w="1225550"/>
                <a:gridCol w="1611312"/>
              </a:tblGrid>
              <a:tr h="566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0.62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0.72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0.59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0.59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PURB (US)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2" name="Rectangle 1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Reliability Measures</a:t>
            </a:r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8" name="Group 120"/>
          <p:cNvGraphicFramePr>
            <a:graphicFrameLocks noGrp="1"/>
          </p:cNvGraphicFramePr>
          <p:nvPr/>
        </p:nvGraphicFramePr>
        <p:xfrm>
          <a:off x="1331913" y="1773238"/>
          <a:ext cx="6515100" cy="1988757"/>
        </p:xfrm>
        <a:graphic>
          <a:graphicData uri="http://schemas.openxmlformats.org/drawingml/2006/table">
            <a:tbl>
              <a:tblPr rtl="1"/>
              <a:tblGrid>
                <a:gridCol w="1225550"/>
                <a:gridCol w="1225550"/>
                <a:gridCol w="1227138"/>
                <a:gridCol w="1225550"/>
                <a:gridCol w="161131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dep.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indep.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Co-dep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PURB (Lebanon) 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0.87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0.94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 (Lebanon)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4" name="Group 116"/>
          <p:cNvGraphicFramePr>
            <a:graphicFrameLocks noGrp="1"/>
          </p:cNvGraphicFramePr>
          <p:nvPr/>
        </p:nvGraphicFramePr>
        <p:xfrm>
          <a:off x="1331913" y="4581525"/>
          <a:ext cx="6515100" cy="1230313"/>
        </p:xfrm>
        <a:graphic>
          <a:graphicData uri="http://schemas.openxmlformats.org/drawingml/2006/table">
            <a:tbl>
              <a:tblPr rtl="1"/>
              <a:tblGrid>
                <a:gridCol w="1225550"/>
                <a:gridCol w="1225550"/>
                <a:gridCol w="1227138"/>
                <a:gridCol w="1225550"/>
                <a:gridCol w="1611312"/>
              </a:tblGrid>
              <a:tr h="566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0.62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0.72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0.59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0.59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PURB (US)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0.65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0.51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0.78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0.64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 (US)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2" name="Rectangle 1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Reliability Measures</a:t>
            </a:r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8" name="Group 120"/>
          <p:cNvGraphicFramePr>
            <a:graphicFrameLocks noGrp="1"/>
          </p:cNvGraphicFramePr>
          <p:nvPr/>
        </p:nvGraphicFramePr>
        <p:xfrm>
          <a:off x="1331913" y="1773238"/>
          <a:ext cx="6515100" cy="1988757"/>
        </p:xfrm>
        <a:graphic>
          <a:graphicData uri="http://schemas.openxmlformats.org/drawingml/2006/table">
            <a:tbl>
              <a:tblPr rtl="1"/>
              <a:tblGrid>
                <a:gridCol w="1225550"/>
                <a:gridCol w="1225550"/>
                <a:gridCol w="1227138"/>
                <a:gridCol w="1225550"/>
                <a:gridCol w="161131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dep.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indep.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Co-dep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0.98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0.99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PURB (Lebanon) 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0.92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0.87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0.94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 (Lebanon)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4" name="Group 116"/>
          <p:cNvGraphicFramePr>
            <a:graphicFrameLocks noGrp="1"/>
          </p:cNvGraphicFramePr>
          <p:nvPr/>
        </p:nvGraphicFramePr>
        <p:xfrm>
          <a:off x="1331913" y="4581525"/>
          <a:ext cx="6515100" cy="1230313"/>
        </p:xfrm>
        <a:graphic>
          <a:graphicData uri="http://schemas.openxmlformats.org/drawingml/2006/table">
            <a:tbl>
              <a:tblPr rtl="1"/>
              <a:tblGrid>
                <a:gridCol w="1225550"/>
                <a:gridCol w="1225550"/>
                <a:gridCol w="1227138"/>
                <a:gridCol w="1225550"/>
                <a:gridCol w="1611312"/>
              </a:tblGrid>
              <a:tr h="566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0.62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0.72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0.59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0.59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PURB (US)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0.65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0.51</a:t>
                      </a: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0.78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0.64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 (US)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2" name="Rectangle 1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Reliability Measures</a:t>
            </a:r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800" dirty="0" smtClean="0"/>
              <a:t>Proposed offers </a:t>
            </a:r>
            <a:r>
              <a:rPr lang="en-US" sz="2800" dirty="0" err="1" smtClean="0"/>
              <a:t>vs</a:t>
            </a:r>
            <a:r>
              <a:rPr lang="en-US" sz="2800" dirty="0" smtClean="0"/>
              <a:t> accepted offers: average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60D8E-E684-4466-942E-A07EFF17E32C}" type="slidenum">
              <a:rPr lang="he-IL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75146" name="Picture 10" descr="C:\DOCUME~1\Lenovo\LOCALS~1\Temp\Rar$DR10.812\Average_Leban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85926"/>
            <a:ext cx="4357717" cy="4267570"/>
          </a:xfrm>
          <a:prstGeom prst="rect">
            <a:avLst/>
          </a:prstGeom>
          <a:noFill/>
        </p:spPr>
      </p:pic>
      <p:pic>
        <p:nvPicPr>
          <p:cNvPr id="475147" name="Picture 11" descr="C:\DOCUME~1\Lenovo\LOCALS~1\Temp\Rar$DR13.796\Average_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785926"/>
            <a:ext cx="4214842" cy="4267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agent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DE23-55C9-4D28-81E4-A4C62141198A}" type="slidenum">
              <a:rPr lang="he-IL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Adaptation to the behavioral traits exhibited by people lead proficient negotiation across cultures.</a:t>
            </a:r>
          </a:p>
          <a:p>
            <a:r>
              <a:rPr lang="en-US" dirty="0" smtClean="0"/>
              <a:t>In some cases, people may be able take advantage of adaptive agents by adopting ambiguous measures of behavior.</a:t>
            </a:r>
          </a:p>
          <a:p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533400" y="3962400"/>
            <a:ext cx="8763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How can we avoid the rules?</a:t>
            </a:r>
          </a:p>
          <a:p>
            <a:r>
              <a:rPr lang="en-US" sz="3600" dirty="0" smtClean="0"/>
              <a:t>How can improve PURB?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71600" y="1600200"/>
            <a:ext cx="6096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General opponent* modeling: 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62000" y="3366247"/>
            <a:ext cx="3126154" cy="1129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/>
              <a:t>machine learning</a:t>
            </a:r>
          </a:p>
        </p:txBody>
      </p:sp>
      <p:sp>
        <p:nvSpPr>
          <p:cNvPr id="6" name="Oval 5"/>
          <p:cNvSpPr/>
          <p:nvPr/>
        </p:nvSpPr>
        <p:spPr>
          <a:xfrm>
            <a:off x="5410199" y="3285565"/>
            <a:ext cx="3438769" cy="1210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/>
              <a:t>human behavior model</a:t>
            </a:r>
            <a:endParaRPr lang="en-US" sz="2400" dirty="0"/>
          </a:p>
        </p:txBody>
      </p:sp>
      <p:sp>
        <p:nvSpPr>
          <p:cNvPr id="7" name="Plus 6"/>
          <p:cNvSpPr/>
          <p:nvPr/>
        </p:nvSpPr>
        <p:spPr>
          <a:xfrm>
            <a:off x="4038600" y="3532094"/>
            <a:ext cx="1094154" cy="88750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228600"/>
            <a:ext cx="281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Model for  each  culture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924800" cy="1198585"/>
          </a:xfrm>
        </p:spPr>
        <p:txBody>
          <a:bodyPr/>
          <a:lstStyle/>
          <a:p>
            <a:r>
              <a:rPr lang="en-US" sz="2800" dirty="0" smtClean="0"/>
              <a:t>On going work Personality, </a:t>
            </a:r>
            <a:br>
              <a:rPr lang="en-US" sz="2800" dirty="0" smtClean="0"/>
            </a:br>
            <a:r>
              <a:rPr lang="en-US" sz="2800" dirty="0" smtClean="0"/>
              <a:t>Adaptive Learning (PAL) agent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collected is used to  build predictive models of human negotiation behavior for each culture: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Acceptance of offers</a:t>
            </a:r>
          </a:p>
          <a:p>
            <a:pPr lvl="1"/>
            <a:r>
              <a:rPr lang="en-US" dirty="0" smtClean="0"/>
              <a:t>Reaching the goal </a:t>
            </a:r>
          </a:p>
          <a:p>
            <a:r>
              <a:rPr lang="en-US" dirty="0" smtClean="0"/>
              <a:t>The utility function use the models</a:t>
            </a:r>
          </a:p>
          <a:p>
            <a:r>
              <a:rPr lang="en-US" dirty="0" smtClean="0"/>
              <a:t>Reduce the number of rules</a:t>
            </a:r>
          </a:p>
          <a:p>
            <a:r>
              <a:rPr lang="en-US" dirty="0" smtClean="0"/>
              <a:t>Limited search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DE23-55C9-4D28-81E4-A4C62141198A}" type="slidenum">
              <a:rPr lang="he-IL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5029200"/>
            <a:ext cx="7599363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dirty="0" smtClean="0"/>
              <a:t>G. Haim, Y. Gal and S. Kraus. Learning Human  Negotiation Behavior Across Cultures, in HuCom2010.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138" y="6242050"/>
            <a:ext cx="587375" cy="488950"/>
          </a:xfrm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20737"/>
            <a:ext cx="7924800" cy="6508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dirty="0" smtClean="0"/>
              <a:t>Culture sensitive agents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dirty="0" smtClean="0"/>
              <a:t>The development of standardized agent to be used in the collection of data for studies on culture and negotiation </a:t>
            </a:r>
          </a:p>
        </p:txBody>
      </p:sp>
      <p:pic>
        <p:nvPicPr>
          <p:cNvPr id="5" name="Picture 4" descr="miche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857628"/>
            <a:ext cx="1955802" cy="2571768"/>
          </a:xfrm>
          <a:prstGeom prst="rect">
            <a:avLst/>
          </a:prstGeom>
        </p:spPr>
      </p:pic>
      <p:sp>
        <p:nvSpPr>
          <p:cNvPr id="9" name="Plaque 8"/>
          <p:cNvSpPr/>
          <p:nvPr/>
        </p:nvSpPr>
        <p:spPr bwMode="auto">
          <a:xfrm>
            <a:off x="0" y="1600200"/>
            <a:ext cx="4643470" cy="2786082"/>
          </a:xfrm>
          <a:prstGeom prst="plaque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/>
              <a:t>Buyer/Seller agents negotiate well across cultures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154760"/>
            <a:ext cx="587375" cy="488950"/>
          </a:xfrm>
          <a:noFill/>
        </p:spPr>
        <p:txBody>
          <a:bodyPr/>
          <a:lstStyle/>
          <a:p>
            <a:fld id="{0CE7B1F9-A1A2-40EA-90BD-1B006D21E320}" type="slidenum">
              <a:rPr lang="he-IL" smtClean="0"/>
              <a:pPr/>
              <a:t>4</a:t>
            </a:fld>
            <a:endParaRPr lang="en-US" dirty="0" smtClean="0"/>
          </a:p>
        </p:txBody>
      </p:sp>
      <p:sp>
        <p:nvSpPr>
          <p:cNvPr id="11" name="Oval Callout 10"/>
          <p:cNvSpPr/>
          <p:nvPr/>
        </p:nvSpPr>
        <p:spPr bwMode="auto">
          <a:xfrm>
            <a:off x="2928926" y="2857496"/>
            <a:ext cx="4429156" cy="2571768"/>
          </a:xfrm>
          <a:prstGeom prst="wedgeEllipseCallout">
            <a:avLst>
              <a:gd name="adj1" fmla="val 53432"/>
              <a:gd name="adj2" fmla="val 521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Simple Computer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information to reveal?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791200" y="6453188"/>
            <a:ext cx="2897188" cy="269875"/>
          </a:xfrm>
        </p:spPr>
        <p:txBody>
          <a:bodyPr/>
          <a:lstStyle/>
          <a:p>
            <a:pPr>
              <a:defRPr/>
            </a:pPr>
            <a:fld id="{40D60D8E-E684-4466-942E-A07EFF17E32C}" type="slidenum">
              <a:rPr lang="he-IL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Argumentation</a:t>
            </a:r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1571604" y="1785926"/>
            <a:ext cx="6429420" cy="3757625"/>
            <a:chOff x="1571604" y="1785926"/>
            <a:chExt cx="6429420" cy="3757625"/>
          </a:xfrm>
        </p:grpSpPr>
        <p:pic>
          <p:nvPicPr>
            <p:cNvPr id="6" name="Picture 10" descr="C:\Documents and Settings\Noam Hazon\Local Settings\Temporary Internet Files\Content.IE5\PISB1F0G\MPj04392750000[1].jpg"/>
            <p:cNvPicPr>
              <a:picLocks noChangeAspect="1" noChangeArrowheads="1"/>
            </p:cNvPicPr>
            <p:nvPr/>
          </p:nvPicPr>
          <p:blipFill>
            <a:blip r:embed="rId3" cstate="print"/>
            <a:srcRect l="58780" t="47621"/>
            <a:stretch>
              <a:fillRect/>
            </a:stretch>
          </p:blipFill>
          <p:spPr bwMode="auto">
            <a:xfrm>
              <a:off x="1571604" y="3571876"/>
              <a:ext cx="2066925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loud Callout 6"/>
            <p:cNvSpPr/>
            <p:nvPr/>
          </p:nvSpPr>
          <p:spPr bwMode="auto">
            <a:xfrm>
              <a:off x="2928926" y="1785926"/>
              <a:ext cx="5072098" cy="2143140"/>
            </a:xfrm>
            <a:prstGeom prst="cloudCallout">
              <a:avLst>
                <a:gd name="adj1" fmla="val -55271"/>
                <a:gd name="adj2" fmla="val 599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Should I tell him that I will lose a project if I don’t hire today?</a:t>
              </a: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2143108" y="2428868"/>
            <a:ext cx="6386549" cy="2994034"/>
            <a:chOff x="2143108" y="2428868"/>
            <a:chExt cx="6386549" cy="2994034"/>
          </a:xfrm>
        </p:grpSpPr>
        <p:pic>
          <p:nvPicPr>
            <p:cNvPr id="9" name="Picture 5" descr="C:\Documents and Settings\Noam Hazon\Local Settings\Temporary Internet Files\Content.IE5\QFIL3BWP\MCBD09515_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6644" y="3714752"/>
              <a:ext cx="1243013" cy="170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loud Callout 9"/>
            <p:cNvSpPr/>
            <p:nvPr/>
          </p:nvSpPr>
          <p:spPr bwMode="auto">
            <a:xfrm>
              <a:off x="2143108" y="2428868"/>
              <a:ext cx="5500726" cy="1714512"/>
            </a:xfrm>
            <a:prstGeom prst="cloudCallout">
              <a:avLst>
                <a:gd name="adj1" fmla="val 52480"/>
                <a:gd name="adj2" fmla="val 59081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Should I tell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him I was fired from my last job?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1214414" y="2857496"/>
            <a:ext cx="6786610" cy="2428892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Build a game that combines information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revelation and bargaining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28" y="6274378"/>
            <a:ext cx="556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E7B1F9-A1A2-40EA-90BD-1B006D21E320}" type="slidenum">
              <a:rPr lang="he-IL" sz="2600" b="1" smtClean="0">
                <a:solidFill>
                  <a:schemeClr val="bg1"/>
                </a:solidFill>
              </a:rPr>
              <a:pPr/>
              <a:t>40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424843" y="2737199"/>
            <a:ext cx="8228763" cy="65659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-195934" algn="ctr">
              <a:buNone/>
            </a:pPr>
            <a:r>
              <a:rPr lang="fi-FI" sz="3600" dirty="0"/>
              <a:t>Agents for Revelation Games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4953000"/>
            <a:ext cx="5638800" cy="126211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fi-FI" sz="4000" dirty="0">
                <a:latin typeface="Arial" pitchFamily="18"/>
                <a:ea typeface="DejaVu Sans" pitchFamily="2"/>
                <a:cs typeface="DejaVu Sans" pitchFamily="2"/>
              </a:rPr>
              <a:t>Peled Noam, Gal Kobi, Kraus Sarit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50E75-50FB-437F-9538-B5F85DAAE92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8320" y="6461493"/>
            <a:ext cx="824803" cy="265514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49BA9E97-21CA-4F09-A165-B2B97746C51F}" type="slidenum">
              <a:rPr/>
              <a:pPr lvl="0"/>
              <a:t>42</a:t>
            </a:fld>
            <a:r>
              <a:rPr lang="fi-FI" smtClean="0"/>
              <a:t>-</a:t>
            </a:r>
            <a:endParaRPr lang="fi-FI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4843" y="40823"/>
            <a:ext cx="8228763" cy="1063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Introduction - Revelation games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8228763" cy="393954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fi-FI" dirty="0">
                <a:latin typeface=""/>
              </a:rPr>
              <a:t>Combine two types of interaction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fi-FI" dirty="0">
                <a:latin typeface=""/>
              </a:rPr>
              <a:t>Signaling games </a:t>
            </a:r>
            <a:r>
              <a:rPr lang="fi-FI" sz="1800" dirty="0">
                <a:latin typeface=""/>
              </a:rPr>
              <a:t>(Spence 1974)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fi-FI" sz="2500" dirty="0">
                <a:latin typeface=""/>
              </a:rPr>
              <a:t>Players choose whether to convey private information to each other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fi-FI" dirty="0">
                <a:latin typeface=""/>
              </a:rPr>
              <a:t>Bargaining games </a:t>
            </a:r>
            <a:r>
              <a:rPr lang="fi-FI" sz="1800" dirty="0">
                <a:latin typeface=""/>
              </a:rPr>
              <a:t>(Osborne and Rubinstein 1999)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fi-FI" sz="2500" dirty="0">
                <a:latin typeface=""/>
              </a:rPr>
              <a:t>Players engage in multiple negotiation rounds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fi-FI" sz="2500" dirty="0">
                <a:latin typeface=""/>
              </a:rPr>
              <a:t>Example: Job interview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8320" y="6461493"/>
            <a:ext cx="824803" cy="265514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315F9BA0-BC48-4B56-B124-79361829352A}" type="slidenum">
              <a:rPr/>
              <a:pPr lvl="0"/>
              <a:t>43</a:t>
            </a:fld>
            <a:r>
              <a:rPr lang="fi-FI" smtClean="0"/>
              <a:t>-</a:t>
            </a:r>
            <a:endParaRPr lang="fi-FI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4843" y="182817"/>
            <a:ext cx="8228763" cy="77970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Colored Trails (CT)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429000" y="874704"/>
            <a:ext cx="2819400" cy="5983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8320" y="6461493"/>
            <a:ext cx="824803" cy="265514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EC98804D-86A0-499E-B9A2-F9A994B61FD8}" type="slidenum">
              <a:rPr/>
              <a:pPr lvl="0"/>
              <a:t>44</a:t>
            </a:fld>
            <a:r>
              <a:rPr lang="fi-FI" smtClean="0"/>
              <a:t>-</a:t>
            </a:r>
            <a:endParaRPr lang="fi-FI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4843" y="182817"/>
            <a:ext cx="8228763" cy="77970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Perfect Equilibrium (PE) Agent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143000"/>
            <a:ext cx="8228763" cy="5214248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fi-FI" dirty="0">
                <a:latin typeface=""/>
              </a:rPr>
              <a:t>Solved using Backward induction.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fi-FI" dirty="0">
                <a:latin typeface=""/>
              </a:rPr>
              <a:t>No signaling.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fi-FI" dirty="0">
                <a:latin typeface=""/>
              </a:rPr>
              <a:t>Counter-proposal round (selfish):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fi-FI" dirty="0">
                <a:latin typeface=""/>
              </a:rPr>
              <a:t>Second proposer: Find the most beneficial proposal while the responder benefit remains positive.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fi-FI" dirty="0">
                <a:latin typeface=""/>
              </a:rPr>
              <a:t>Second responder: Accepts any proposal which gives it a positive benefit.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8320" y="6461493"/>
            <a:ext cx="824803" cy="265514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E8D7BD8D-AB2B-44AE-BFEC-BE56EC858DE8}" type="slidenum">
              <a:rPr/>
              <a:pPr lvl="0"/>
              <a:t>45</a:t>
            </a:fld>
            <a:r>
              <a:rPr lang="fi-FI" smtClean="0"/>
              <a:t>-</a:t>
            </a:r>
            <a:endParaRPr lang="fi-FI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-56363" y="188640"/>
            <a:ext cx="8228763" cy="77970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Performance of PEQ agent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152400"/>
            <a:ext cx="1937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130 subjects</a:t>
            </a:r>
            <a:endParaRPr lang="en-US" sz="2800" b="1" dirty="0"/>
          </a:p>
        </p:txBody>
      </p:sp>
      <p:pic>
        <p:nvPicPr>
          <p:cNvPr id="7" name="Picture 6" descr="humanVsAgent _noTitle.jpg"/>
          <p:cNvPicPr>
            <a:picLocks noChangeAspect="1"/>
          </p:cNvPicPr>
          <p:nvPr/>
        </p:nvPicPr>
        <p:blipFill>
          <a:blip r:embed="rId3" cstate="print"/>
          <a:srcRect r="59789"/>
          <a:stretch>
            <a:fillRect/>
          </a:stretch>
        </p:blipFill>
        <p:spPr>
          <a:xfrm>
            <a:off x="2362200" y="1219200"/>
            <a:ext cx="2749413" cy="5486399"/>
          </a:xfrm>
          <a:prstGeom prst="rect">
            <a:avLst/>
          </a:prstGeom>
        </p:spPr>
      </p:pic>
      <p:pic>
        <p:nvPicPr>
          <p:cNvPr id="8" name="Picture 7" descr="humanVsAgent _noTitle.jpg"/>
          <p:cNvPicPr>
            <a:picLocks noChangeAspect="1"/>
          </p:cNvPicPr>
          <p:nvPr/>
        </p:nvPicPr>
        <p:blipFill>
          <a:blip r:embed="rId3" cstate="print"/>
          <a:srcRect l="71416" b="73611"/>
          <a:stretch>
            <a:fillRect/>
          </a:stretch>
        </p:blipFill>
        <p:spPr>
          <a:xfrm>
            <a:off x="5105400" y="1219200"/>
            <a:ext cx="1954446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3ED7D9-7B99-4A26-8236-70A5061EBAFF}" type="slidenum">
              <a:rPr lang="he-IL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SIGAL agent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838200" y="1844675"/>
            <a:ext cx="8126413" cy="14414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Agent based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on general opponent modeling: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928662" y="4000504"/>
            <a:ext cx="2500330" cy="17145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Genetic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algorithm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Plus 6"/>
          <p:cNvSpPr/>
          <p:nvPr/>
        </p:nvSpPr>
        <p:spPr bwMode="auto">
          <a:xfrm>
            <a:off x="3929058" y="4000504"/>
            <a:ext cx="1643074" cy="150019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57884" y="4000504"/>
            <a:ext cx="2857520" cy="17145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Human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modeling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867400" y="4038600"/>
            <a:ext cx="2857520" cy="17145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Logistic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8320" y="6461493"/>
            <a:ext cx="824803" cy="265514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8C9B07F1-266F-4B27-9128-01206B714542}" type="slidenum">
              <a:rPr/>
              <a:pPr lvl="0"/>
              <a:t>47</a:t>
            </a:fld>
            <a:r>
              <a:rPr lang="fi-FI" smtClean="0"/>
              <a:t>-</a:t>
            </a:r>
            <a:endParaRPr lang="fi-FI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4843" y="182817"/>
            <a:ext cx="8228763" cy="77970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SIGAL Agent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219200"/>
            <a:ext cx="8228763" cy="4942379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en-US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fi-FI" sz="2800" dirty="0">
                <a:latin typeface=""/>
              </a:rPr>
              <a:t>Learns from previous games.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fi-FI" sz="2800" dirty="0">
                <a:latin typeface=""/>
              </a:rPr>
              <a:t>Predict the acceptance probability for each proposal using Logistic Regression.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fi-FI" sz="2800" dirty="0">
                <a:latin typeface=""/>
              </a:rPr>
              <a:t>Models human as using a weighted utility function of: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fi-FI" sz="2800" dirty="0">
                <a:latin typeface=""/>
              </a:rPr>
              <a:t>Humans benefit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fi-FI" sz="2800" dirty="0">
                <a:latin typeface=""/>
              </a:rPr>
              <a:t>Benefits difference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fi-FI" sz="2800" dirty="0">
                <a:latin typeface=""/>
              </a:rPr>
              <a:t>Revelation decision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fi-FI" sz="2800" dirty="0">
                <a:latin typeface=""/>
              </a:rPr>
              <a:t>Benefits in previous round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8320" y="6461493"/>
            <a:ext cx="824803" cy="265514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E8D7BD8D-AB2B-44AE-BFEC-BE56EC858DE8}" type="slidenum">
              <a:rPr/>
              <a:pPr lvl="0"/>
              <a:t>48</a:t>
            </a:fld>
            <a:r>
              <a:rPr lang="fi-FI" smtClean="0"/>
              <a:t>-</a:t>
            </a:r>
            <a:endParaRPr lang="fi-FI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8228763" cy="77970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Performance</a:t>
            </a:r>
          </a:p>
        </p:txBody>
      </p:sp>
      <p:pic>
        <p:nvPicPr>
          <p:cNvPr id="7" name="Picture 6" descr="humanVsAgent _noTitle.jpg"/>
          <p:cNvPicPr>
            <a:picLocks noChangeAspect="1"/>
          </p:cNvPicPr>
          <p:nvPr/>
        </p:nvPicPr>
        <p:blipFill>
          <a:blip r:embed="rId3" cstate="print"/>
          <a:srcRect r="33042"/>
          <a:stretch>
            <a:fillRect/>
          </a:stretch>
        </p:blipFill>
        <p:spPr>
          <a:xfrm>
            <a:off x="298587" y="1371600"/>
            <a:ext cx="4578213" cy="5486399"/>
          </a:xfrm>
          <a:prstGeom prst="rect">
            <a:avLst/>
          </a:prstGeom>
        </p:spPr>
      </p:pic>
      <p:pic>
        <p:nvPicPr>
          <p:cNvPr id="8" name="Picture 7" descr="humanVsAgent _noTitle.jpg"/>
          <p:cNvPicPr>
            <a:picLocks noChangeAspect="1"/>
          </p:cNvPicPr>
          <p:nvPr/>
        </p:nvPicPr>
        <p:blipFill>
          <a:blip r:embed="rId3" cstate="print"/>
          <a:srcRect l="71416" b="73611"/>
          <a:stretch>
            <a:fillRect/>
          </a:stretch>
        </p:blipFill>
        <p:spPr>
          <a:xfrm>
            <a:off x="4876800" y="1371600"/>
            <a:ext cx="1954446" cy="144780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 bwMode="auto">
          <a:xfrm>
            <a:off x="4343400" y="304800"/>
            <a:ext cx="4499992" cy="1347608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General opponent* modeling improves agent negotiations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8320" y="6461493"/>
            <a:ext cx="824803" cy="265514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fld id="{E8D7BD8D-AB2B-44AE-BFEC-BE56EC858DE8}" type="slidenum">
              <a:rPr/>
              <a:pPr lvl="0"/>
              <a:t>49</a:t>
            </a:fld>
            <a:r>
              <a:rPr lang="fi-FI" smtClean="0"/>
              <a:t>-</a:t>
            </a:r>
            <a:endParaRPr lang="fi-FI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8228763" cy="77970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Performance</a:t>
            </a:r>
          </a:p>
        </p:txBody>
      </p:sp>
      <p:pic>
        <p:nvPicPr>
          <p:cNvPr id="6" name="Picture 5" descr="humanVsAgent _no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587" y="1371600"/>
            <a:ext cx="6837459" cy="5486399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 bwMode="auto">
          <a:xfrm>
            <a:off x="4499992" y="188640"/>
            <a:ext cx="4499992" cy="1347608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General opponent* modeling improves agent negotiations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audia-gold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1868" y="5095868"/>
            <a:ext cx="1762132" cy="17621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Semi-autonomous cars</a:t>
            </a:r>
            <a:endParaRPr lang="en-US" dirty="0"/>
          </a:p>
        </p:txBody>
      </p:sp>
      <p:pic>
        <p:nvPicPr>
          <p:cNvPr id="561154" name="Picture 2" descr="_2_04A6030004A5FFB80024AF68C225770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09800"/>
            <a:ext cx="671517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m_buick_reg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295400"/>
            <a:ext cx="6322263" cy="4214842"/>
          </a:xfrm>
          <a:prstGeom prst="rect">
            <a:avLst/>
          </a:prstGeom>
        </p:spPr>
      </p:pic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noFill/>
        </p:spPr>
        <p:txBody>
          <a:bodyPr/>
          <a:lstStyle/>
          <a:p>
            <a:fld id="{0CE7B1F9-A1A2-40EA-90BD-1B006D21E320}" type="slidenum">
              <a:rPr lang="he-IL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Learning People’s Negotiation Behavior: </a:t>
            </a:r>
            <a:r>
              <a:rPr lang="en-US" dirty="0" smtClean="0"/>
              <a:t>AAT agent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838200" y="1844675"/>
            <a:ext cx="8126413" cy="14414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Agent based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on general* opponent modeling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928662" y="3429000"/>
            <a:ext cx="2571768" cy="235745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Decision Tree/</a:t>
            </a:r>
            <a:r>
              <a:rPr lang="en-US" sz="3600" dirty="0" smtClean="0"/>
              <a:t> Naïve Byes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57884" y="3657600"/>
            <a:ext cx="2857520" cy="17145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AAT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28" y="6274378"/>
            <a:ext cx="556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E7B1F9-A1A2-40EA-90BD-1B006D21E320}" type="slidenum">
              <a:rPr lang="he-IL" sz="2600" b="1" smtClean="0">
                <a:solidFill>
                  <a:schemeClr val="bg1"/>
                </a:solidFill>
              </a:rPr>
              <a:pPr/>
              <a:t>50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0" y="5791200"/>
            <a:ext cx="778512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Avi Rosenfeld and Sarit Kraus. Modeling Agents through Bounded Rationality Theories. Proc. of IJCAI 2009., JAAMAS, 2010.</a:t>
            </a:r>
            <a:endParaRPr lang="en-US" dirty="0"/>
          </a:p>
        </p:txBody>
      </p:sp>
      <p:sp>
        <p:nvSpPr>
          <p:cNvPr id="11" name="Plus 10"/>
          <p:cNvSpPr/>
          <p:nvPr/>
        </p:nvSpPr>
        <p:spPr bwMode="auto">
          <a:xfrm>
            <a:off x="3929058" y="4000504"/>
            <a:ext cx="1643074" cy="150019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People’s Offers</a:t>
            </a:r>
            <a:endParaRPr lang="he-IL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791200" y="6453188"/>
            <a:ext cx="2897188" cy="269875"/>
          </a:xfrm>
        </p:spPr>
        <p:txBody>
          <a:bodyPr/>
          <a:lstStyle/>
          <a:p>
            <a:pPr>
              <a:defRPr/>
            </a:pPr>
            <a:fld id="{363ED7D9-7B99-4A26-8236-70A5061EBAFF}" type="slidenum">
              <a:rPr lang="he-IL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Coordination with limited communication: FPL agent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838200" y="1600200"/>
            <a:ext cx="8126413" cy="14414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Agent based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on general opponent modeling: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928662" y="3352800"/>
            <a:ext cx="2571768" cy="235745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Decision Tree/</a:t>
            </a:r>
            <a:r>
              <a:rPr lang="en-US" sz="3600" dirty="0" smtClean="0"/>
              <a:t> neural network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Plus 6"/>
          <p:cNvSpPr/>
          <p:nvPr/>
        </p:nvSpPr>
        <p:spPr bwMode="auto">
          <a:xfrm>
            <a:off x="3929058" y="3733800"/>
            <a:ext cx="1643074" cy="150019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643570" y="3200400"/>
            <a:ext cx="3271830" cy="2819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3600" dirty="0" smtClean="0"/>
              <a:t>raw data vector </a:t>
            </a:r>
          </a:p>
          <a:p>
            <a:pPr algn="l" rtl="0"/>
            <a:endParaRPr lang="en-US" sz="3600" i="1" dirty="0" smtClean="0"/>
          </a:p>
          <a:p>
            <a:pPr algn="l" rtl="0"/>
            <a:r>
              <a:rPr lang="en-US" sz="3600" i="1" dirty="0" smtClean="0"/>
              <a:t>FP vector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7086600" y="4343400"/>
            <a:ext cx="533400" cy="84297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28" y="6274378"/>
            <a:ext cx="556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E7B1F9-A1A2-40EA-90BD-1B006D21E320}" type="slidenum">
              <a:rPr lang="he-IL" sz="2600" b="1" smtClean="0">
                <a:solidFill>
                  <a:schemeClr val="bg1"/>
                </a:solidFill>
              </a:rPr>
              <a:pPr/>
              <a:t>52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1" y="5791200"/>
            <a:ext cx="6019800" cy="92333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l" rtl="0"/>
            <a:r>
              <a:rPr lang="en-US" dirty="0" smtClean="0"/>
              <a:t>Zuckerman, S. Kraus and J. S. Rosenschein.  </a:t>
            </a:r>
          </a:p>
          <a:p>
            <a:pPr marL="342900" indent="-342900" rtl="0"/>
            <a:r>
              <a:rPr lang="en-US" dirty="0" smtClean="0"/>
              <a:t>Using Focal Points Learning to Improve Human-Machine Tactic Coordination, JAAMAS, 2010.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Focal Points (Examples)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916863" cy="4579938"/>
          </a:xfrm>
        </p:spPr>
        <p:txBody>
          <a:bodyPr/>
          <a:lstStyle/>
          <a:p>
            <a:r>
              <a:rPr lang="en-US" smtClean="0"/>
              <a:t>Divide £100 into two piles, if your piles are identical to your coordination partner, you get the £100. Otherwise, you get nothing.</a:t>
            </a:r>
          </a:p>
          <a:p>
            <a:endParaRPr lang="en-US" smtClean="0"/>
          </a:p>
        </p:txBody>
      </p:sp>
      <p:pic>
        <p:nvPicPr>
          <p:cNvPr id="119837" name="Picture 29" descr="pou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3068638"/>
            <a:ext cx="3997325" cy="2398712"/>
          </a:xfrm>
          <a:prstGeom prst="rect">
            <a:avLst/>
          </a:prstGeom>
          <a:noFill/>
        </p:spPr>
      </p:pic>
      <p:sp>
        <p:nvSpPr>
          <p:cNvPr id="119838" name="Text Box 30"/>
          <p:cNvSpPr txBox="1">
            <a:spLocks noChangeArrowheads="1"/>
          </p:cNvSpPr>
          <p:nvPr/>
        </p:nvSpPr>
        <p:spPr bwMode="auto">
          <a:xfrm>
            <a:off x="1908175" y="5949950"/>
            <a:ext cx="3924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101 equilibria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28" y="6274378"/>
            <a:ext cx="556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E7B1F9-A1A2-40EA-90BD-1B006D21E320}" type="slidenum">
              <a:rPr lang="he-IL" sz="2600" b="1" smtClean="0">
                <a:solidFill>
                  <a:schemeClr val="bg1"/>
                </a:solidFill>
              </a:rPr>
              <a:pPr/>
              <a:t>53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Focal Points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Thomas Schelling (63): </a:t>
            </a:r>
          </a:p>
          <a:p>
            <a:r>
              <a:rPr lang="en-US" b="1" i="1" smtClean="0"/>
              <a:t>  </a:t>
            </a:r>
            <a:r>
              <a:rPr lang="en-US" sz="4400" b="1" i="1" smtClean="0"/>
              <a:t>Focal Points = </a:t>
            </a:r>
            <a:r>
              <a:rPr lang="en-US" sz="4400" smtClean="0"/>
              <a:t>Prominent solutions to tactic coordination games.</a:t>
            </a:r>
          </a:p>
          <a:p>
            <a:endParaRPr lang="en-US" smtClean="0"/>
          </a:p>
        </p:txBody>
      </p:sp>
      <p:pic>
        <p:nvPicPr>
          <p:cNvPr id="124932" name="Picture 4" descr="Ache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150" y="4205288"/>
            <a:ext cx="1974850" cy="2652712"/>
          </a:xfrm>
          <a:prstGeom prst="rect">
            <a:avLst/>
          </a:prstGeom>
          <a:noFill/>
        </p:spPr>
      </p:pic>
      <p:pic>
        <p:nvPicPr>
          <p:cNvPr id="124933" name="Picture 5" descr="eiffel-tower-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365625"/>
            <a:ext cx="1765300" cy="2293938"/>
          </a:xfrm>
          <a:prstGeom prst="rect">
            <a:avLst/>
          </a:prstGeom>
          <a:noFill/>
        </p:spPr>
      </p:pic>
      <p:pic>
        <p:nvPicPr>
          <p:cNvPr id="124934" name="Picture 6" descr="brid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584575"/>
            <a:ext cx="4319588" cy="28257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28" y="6274378"/>
            <a:ext cx="556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E7B1F9-A1A2-40EA-90BD-1B006D21E320}" type="slidenum">
              <a:rPr lang="he-IL" sz="2600" b="1" smtClean="0">
                <a:solidFill>
                  <a:schemeClr val="bg1"/>
                </a:solidFill>
              </a:rPr>
              <a:pPr/>
              <a:t>54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Focal Point Learning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981200"/>
            <a:ext cx="8277225" cy="4114800"/>
          </a:xfrm>
        </p:spPr>
        <p:txBody>
          <a:bodyPr/>
          <a:lstStyle/>
          <a:p>
            <a:pPr marL="457200" indent="-457200"/>
            <a:r>
              <a:rPr lang="en-US" sz="3200" smtClean="0"/>
              <a:t>3 experimental domains:</a:t>
            </a:r>
          </a:p>
          <a:p>
            <a:pPr marL="457200" indent="-457200"/>
            <a:endParaRPr lang="en-US" sz="3200" smtClean="0"/>
          </a:p>
          <a:p>
            <a:pPr marL="889000" lvl="1" indent="-439738">
              <a:buFont typeface="Wingdings" pitchFamily="2" charset="2"/>
              <a:buNone/>
            </a:pPr>
            <a:endParaRPr lang="en-US" sz="3100" smtClean="0"/>
          </a:p>
        </p:txBody>
      </p:sp>
      <p:pic>
        <p:nvPicPr>
          <p:cNvPr id="121860" name="Picture 4" descr="pickth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4650" y="3654425"/>
            <a:ext cx="2719388" cy="2695575"/>
          </a:xfrm>
          <a:noFill/>
          <a:ln/>
        </p:spPr>
      </p:pic>
      <p:pic>
        <p:nvPicPr>
          <p:cNvPr id="121861" name="Picture 5" descr="pickth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97100" y="3500438"/>
            <a:ext cx="3963988" cy="1909762"/>
          </a:xfrm>
          <a:noFill/>
          <a:ln/>
        </p:spPr>
      </p:pic>
      <p:pic>
        <p:nvPicPr>
          <p:cNvPr id="121862" name="Picture 6" descr="pickth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1700" y="3729038"/>
            <a:ext cx="4040188" cy="1436687"/>
          </a:xfrm>
          <a:prstGeom prst="rect">
            <a:avLst/>
          </a:prstGeom>
          <a:noFill/>
        </p:spPr>
      </p:pic>
      <p:pic>
        <p:nvPicPr>
          <p:cNvPr id="121863" name="Picture 7" descr="pickth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2843213"/>
            <a:ext cx="7129462" cy="378936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28" y="6274378"/>
            <a:ext cx="556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E7B1F9-A1A2-40EA-90BD-1B006D21E320}" type="slidenum">
              <a:rPr lang="he-IL" sz="2600" b="1" smtClean="0">
                <a:solidFill>
                  <a:schemeClr val="bg1"/>
                </a:solidFill>
              </a:rPr>
              <a:pPr/>
              <a:t>55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6172200"/>
            <a:ext cx="8229600" cy="9779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1295400"/>
            <a:ext cx="5562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Agents negotiating with people is important</a:t>
            </a:r>
          </a:p>
        </p:txBody>
      </p:sp>
      <p:sp>
        <p:nvSpPr>
          <p:cNvPr id="5" name="Oval 4"/>
          <p:cNvSpPr/>
          <p:nvPr/>
        </p:nvSpPr>
        <p:spPr>
          <a:xfrm>
            <a:off x="1371600" y="3048000"/>
            <a:ext cx="5943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General opponent* modeling: 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762000" y="4800600"/>
            <a:ext cx="3048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/>
              <a:t>machine learning</a:t>
            </a:r>
          </a:p>
        </p:txBody>
      </p:sp>
      <p:sp>
        <p:nvSpPr>
          <p:cNvPr id="7" name="Oval 6"/>
          <p:cNvSpPr/>
          <p:nvPr/>
        </p:nvSpPr>
        <p:spPr>
          <a:xfrm>
            <a:off x="5410200" y="4724400"/>
            <a:ext cx="3352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/>
              <a:t>human behavior model</a:t>
            </a:r>
            <a:endParaRPr lang="en-US" sz="2400" dirty="0"/>
          </a:p>
        </p:txBody>
      </p:sp>
      <p:sp>
        <p:nvSpPr>
          <p:cNvPr id="8" name="Plus 7"/>
          <p:cNvSpPr/>
          <p:nvPr/>
        </p:nvSpPr>
        <p:spPr>
          <a:xfrm>
            <a:off x="4038600" y="4953000"/>
            <a:ext cx="1066800" cy="838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tored Data 9"/>
          <p:cNvSpPr/>
          <p:nvPr/>
        </p:nvSpPr>
        <p:spPr>
          <a:xfrm>
            <a:off x="3657600" y="0"/>
            <a:ext cx="5486400" cy="2209800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Challenging:  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how to integrate machine learning and behavioral model ? How to use in agent’s strategy? </a:t>
            </a:r>
          </a:p>
        </p:txBody>
      </p:sp>
      <p:sp>
        <p:nvSpPr>
          <p:cNvPr id="11" name="Flowchart: Stored Data 10"/>
          <p:cNvSpPr/>
          <p:nvPr/>
        </p:nvSpPr>
        <p:spPr>
          <a:xfrm>
            <a:off x="3657600" y="2286000"/>
            <a:ext cx="5486400" cy="2209800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Challenging: 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experimenting with people is very difficult !!!</a:t>
            </a:r>
          </a:p>
        </p:txBody>
      </p:sp>
      <p:sp>
        <p:nvSpPr>
          <p:cNvPr id="12" name="Flowchart: Stored Data 11"/>
          <p:cNvSpPr/>
          <p:nvPr/>
        </p:nvSpPr>
        <p:spPr>
          <a:xfrm>
            <a:off x="3733800" y="4572000"/>
            <a:ext cx="5486400" cy="2209800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Challenging:  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hard to get papers to AAMAS!!!</a:t>
            </a:r>
          </a:p>
        </p:txBody>
      </p:sp>
      <p:sp>
        <p:nvSpPr>
          <p:cNvPr id="13" name="Teardrop 12"/>
          <p:cNvSpPr/>
          <p:nvPr/>
        </p:nvSpPr>
        <p:spPr>
          <a:xfrm>
            <a:off x="-152400" y="0"/>
            <a:ext cx="3581400" cy="1905000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Fun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research is based upon work supported </a:t>
            </a:r>
            <a:r>
              <a:rPr lang="en-US" dirty="0" smtClean="0"/>
              <a:t>in part </a:t>
            </a:r>
            <a:r>
              <a:rPr lang="en-US" dirty="0" smtClean="0"/>
              <a:t>under NSF grant 0705587 and by the </a:t>
            </a:r>
            <a:r>
              <a:rPr lang="en-US" dirty="0" smtClean="0"/>
              <a:t>U.S. Army </a:t>
            </a:r>
            <a:r>
              <a:rPr lang="en-US" dirty="0" smtClean="0"/>
              <a:t>Research Laboratory and the U. S. Army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mtClean="0"/>
              <a:t>Research Office </a:t>
            </a:r>
            <a:r>
              <a:rPr lang="en-US" dirty="0" smtClean="0"/>
              <a:t>under grant number </a:t>
            </a:r>
            <a:r>
              <a:rPr lang="en-US" dirty="0" smtClean="0"/>
              <a:t>W911NF-08-1-0144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32672" y="4443464"/>
            <a:ext cx="1811328" cy="241453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791200" y="6453188"/>
            <a:ext cx="2897188" cy="269875"/>
          </a:xfrm>
        </p:spPr>
        <p:txBody>
          <a:bodyPr/>
          <a:lstStyle/>
          <a:p>
            <a:pPr>
              <a:defRPr/>
            </a:pPr>
            <a:fld id="{363ED7D9-7B99-4A26-8236-70A5061EBAFF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86412" y="264318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err="1" smtClean="0"/>
              <a:t>Gertner</a:t>
            </a:r>
            <a:r>
              <a:rPr lang="en-US" sz="2400" b="1" dirty="0" smtClean="0"/>
              <a:t> Institute for Epidemiology and Health Policy Research</a:t>
            </a:r>
          </a:p>
          <a:p>
            <a:pPr rt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elderly-man-walker-caregiv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714620"/>
            <a:ext cx="2121408" cy="3657600"/>
          </a:xfrm>
          <a:prstGeom prst="rect">
            <a:avLst/>
          </a:prstGeom>
        </p:spPr>
      </p:pic>
      <p:pic>
        <p:nvPicPr>
          <p:cNvPr id="8" name="Picture 7" descr="elderly-woman-pain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219432"/>
            <a:ext cx="3992570" cy="2638568"/>
          </a:xfrm>
          <a:prstGeom prst="rect">
            <a:avLst/>
          </a:prstGeom>
        </p:spPr>
      </p:pic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noFill/>
        </p:spPr>
        <p:txBody>
          <a:bodyPr/>
          <a:lstStyle/>
          <a:p>
            <a:fld id="{0CE7B1F9-A1A2-40EA-90BD-1B006D21E320}" type="slidenum">
              <a:rPr lang="he-IL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934" y="71414"/>
            <a:ext cx="7924800" cy="650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60D8E-E684-4466-942E-A07EFF17E32C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62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878" y="857232"/>
            <a:ext cx="8501122" cy="56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lbow Connector 5"/>
          <p:cNvCxnSpPr/>
          <p:nvPr/>
        </p:nvCxnSpPr>
        <p:spPr bwMode="auto">
          <a:xfrm>
            <a:off x="3357554" y="2928934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714348" y="1714488"/>
            <a:ext cx="4429156" cy="4714908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Collect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6000" dirty="0" smtClean="0"/>
              <a:t>Update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Analyze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6000" dirty="0" smtClean="0"/>
              <a:t>Prioritize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Irrationalities attributed to</a:t>
            </a:r>
          </a:p>
          <a:p>
            <a:pPr lvl="1"/>
            <a:r>
              <a:rPr lang="en-GB" dirty="0" smtClean="0"/>
              <a:t> sensitivity to context</a:t>
            </a:r>
          </a:p>
          <a:p>
            <a:pPr lvl="1"/>
            <a:r>
              <a:rPr lang="en-GB" dirty="0" smtClean="0"/>
              <a:t>lack of knowledge of own preferences</a:t>
            </a:r>
          </a:p>
          <a:p>
            <a:pPr lvl="1"/>
            <a:r>
              <a:rPr lang="en-GB" dirty="0" smtClean="0"/>
              <a:t>the effects of complexity</a:t>
            </a:r>
          </a:p>
          <a:p>
            <a:pPr lvl="1"/>
            <a:r>
              <a:rPr lang="en-GB" dirty="0" smtClean="0"/>
              <a:t>the interplay between emotion and cognition</a:t>
            </a:r>
          </a:p>
          <a:p>
            <a:pPr lvl="1"/>
            <a:r>
              <a:rPr lang="en-GB" dirty="0" smtClean="0"/>
              <a:t>the problem of self control </a:t>
            </a:r>
          </a:p>
          <a:p>
            <a:pPr lvl="1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791200" y="6453188"/>
            <a:ext cx="2897188" cy="269875"/>
          </a:xfrm>
        </p:spPr>
        <p:txBody>
          <a:bodyPr/>
          <a:lstStyle/>
          <a:p>
            <a:pPr>
              <a:defRPr/>
            </a:pPr>
            <a:fld id="{363ED7D9-7B99-4A26-8236-70A5061EBAFF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924800" cy="1055709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People </a:t>
            </a:r>
            <a:r>
              <a:rPr lang="en-GB" dirty="0" smtClean="0"/>
              <a:t>often follow suboptimal decision strategies</a:t>
            </a:r>
            <a:endParaRPr lang="en-US" dirty="0"/>
          </a:p>
        </p:txBody>
      </p:sp>
      <p:pic>
        <p:nvPicPr>
          <p:cNvPr id="6" name="Picture 5" descr="book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52" y="4357694"/>
            <a:ext cx="3143248" cy="2500306"/>
          </a:xfrm>
          <a:prstGeom prst="rect">
            <a:avLst/>
          </a:prstGeom>
        </p:spPr>
      </p:pic>
      <p:pic>
        <p:nvPicPr>
          <p:cNvPr id="7" name="Picture 5" descr="kahne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738" y="5040239"/>
            <a:ext cx="1619250" cy="179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einhard_Selte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72074"/>
            <a:ext cx="1855788" cy="1785926"/>
          </a:xfrm>
          <a:prstGeom prst="rect">
            <a:avLst/>
          </a:prstGeom>
          <a:noFill/>
        </p:spPr>
      </p:pic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noFill/>
        </p:spPr>
        <p:txBody>
          <a:bodyPr/>
          <a:lstStyle/>
          <a:p>
            <a:fld id="{0CE7B1F9-A1A2-40EA-90BD-1B006D21E320}" type="slidenum">
              <a:rPr lang="he-IL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6409BC58-917C-4D44-9777-92B6E6CE6DB6}" type="slidenum">
              <a:rPr lang="he-IL"/>
              <a:pPr/>
              <a:t>9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equilibrium agents?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557338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Results from the social sciences suggest people do not follow equilibrium strategies:</a:t>
            </a:r>
          </a:p>
          <a:p>
            <a:pPr lvl="1" eaLnBrk="1" hangingPunct="1"/>
            <a:r>
              <a:rPr lang="en-US" sz="2800" dirty="0" smtClean="0"/>
              <a:t>Equilibrium based agents played against people failed.</a:t>
            </a:r>
          </a:p>
          <a:p>
            <a:pPr eaLnBrk="1" hangingPunct="1"/>
            <a:r>
              <a:rPr lang="en-US" dirty="0" smtClean="0"/>
              <a:t>People rarely design agents to follow equilibrium strategies </a:t>
            </a:r>
          </a:p>
        </p:txBody>
      </p:sp>
      <p:pic>
        <p:nvPicPr>
          <p:cNvPr id="14341" name="Picture 5" descr="kahn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4310063"/>
            <a:ext cx="161925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428" y="6274378"/>
            <a:ext cx="556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E7B1F9-A1A2-40EA-90BD-1B006D21E320}" type="slidenum">
              <a:rPr lang="he-IL" sz="2600" b="1" smtClean="0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2.|2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61.2|27.4|6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13319</TotalTime>
  <Words>1965</Words>
  <Application>Microsoft Office PowerPoint</Application>
  <PresentationFormat>On-screen Show (4:3)</PresentationFormat>
  <Paragraphs>433</Paragraphs>
  <Slides>57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Concourse</vt:lpstr>
      <vt:lpstr>Microsoft Office Excel 97-2003 Worksheet</vt:lpstr>
      <vt:lpstr>Agents that negotiate proficiently with people  Sarit Kraus Bar-Ilan University University of Maryland   </vt:lpstr>
      <vt:lpstr>Main Points</vt:lpstr>
      <vt:lpstr>Slide 3</vt:lpstr>
      <vt:lpstr>Culture sensitive agents</vt:lpstr>
      <vt:lpstr>Semi-autonomous cars</vt:lpstr>
      <vt:lpstr>Medical applications</vt:lpstr>
      <vt:lpstr>Security applications</vt:lpstr>
      <vt:lpstr>People often follow suboptimal decision strategies</vt:lpstr>
      <vt:lpstr>Why not equilibrium agents?</vt:lpstr>
      <vt:lpstr>Why not behavioral science models? </vt:lpstr>
      <vt:lpstr>Task</vt:lpstr>
      <vt:lpstr>KBAgent [OS09]</vt:lpstr>
      <vt:lpstr>QOAgent [LIN08]</vt:lpstr>
      <vt:lpstr>Slide 14</vt:lpstr>
      <vt:lpstr>Example scenario</vt:lpstr>
      <vt:lpstr> Cliff-Edge [KA06]</vt:lpstr>
      <vt:lpstr>Color Trails (CT)</vt:lpstr>
      <vt:lpstr>CT game</vt:lpstr>
      <vt:lpstr>Colored Trails: Motivation</vt:lpstr>
      <vt:lpstr>Social Preference Agent [Gal 06]. </vt:lpstr>
      <vt:lpstr>Multi-Personality agent [TA05]</vt:lpstr>
      <vt:lpstr> CT Scenario [TA05]</vt:lpstr>
      <vt:lpstr>Summary of agents</vt:lpstr>
      <vt:lpstr>Slide 24</vt:lpstr>
      <vt:lpstr>The PURB-Agent</vt:lpstr>
      <vt:lpstr>PURB: Cooperativeness</vt:lpstr>
      <vt:lpstr>PURB: social utility function </vt:lpstr>
      <vt:lpstr>PURB: Update of cooperativeness traits</vt:lpstr>
      <vt:lpstr>Experimental Design</vt:lpstr>
      <vt:lpstr>Hypothesis  </vt:lpstr>
      <vt:lpstr>Average Performance</vt:lpstr>
      <vt:lpstr>Reliability Measures</vt:lpstr>
      <vt:lpstr>Reliability Measures</vt:lpstr>
      <vt:lpstr>Reliability Measures</vt:lpstr>
      <vt:lpstr>Reliability Measures</vt:lpstr>
      <vt:lpstr>Proposed offers vs accepted offers: average</vt:lpstr>
      <vt:lpstr>Implications for agent design</vt:lpstr>
      <vt:lpstr>Slide 38</vt:lpstr>
      <vt:lpstr>On going work Personality,  Adaptive Learning (PAL) agent</vt:lpstr>
      <vt:lpstr>   Argumentation</vt:lpstr>
      <vt:lpstr>Slide 41</vt:lpstr>
      <vt:lpstr>Introduction - Revelation games</vt:lpstr>
      <vt:lpstr>Colored Trails (CT)</vt:lpstr>
      <vt:lpstr>Perfect Equilibrium (PE) Agent</vt:lpstr>
      <vt:lpstr>Performance of PEQ agent</vt:lpstr>
      <vt:lpstr>SIGAL agent</vt:lpstr>
      <vt:lpstr>SIGAL Agent</vt:lpstr>
      <vt:lpstr>Performance</vt:lpstr>
      <vt:lpstr>Performance</vt:lpstr>
      <vt:lpstr>Learning People’s Negotiation Behavior: AAT agent</vt:lpstr>
      <vt:lpstr>Predicting People’s Offers</vt:lpstr>
      <vt:lpstr>Coordination with limited communication: FPL agent</vt:lpstr>
      <vt:lpstr>Focal Points (Examples)</vt:lpstr>
      <vt:lpstr>Focal Points</vt:lpstr>
      <vt:lpstr>Focal Point Learning</vt:lpstr>
      <vt:lpstr>Main Points</vt:lpstr>
      <vt:lpstr>Acknowledgements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Proposal Business Intelligence  to Quickly Model Data</dc:title>
  <dc:creator>Avi Rosenfeld</dc:creator>
  <cp:lastModifiedBy> </cp:lastModifiedBy>
  <cp:revision>165</cp:revision>
  <dcterms:created xsi:type="dcterms:W3CDTF">2009-09-02T05:54:12Z</dcterms:created>
  <dcterms:modified xsi:type="dcterms:W3CDTF">2011-04-15T14:12:42Z</dcterms:modified>
</cp:coreProperties>
</file>