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9" r:id="rId1"/>
    <p:sldMasterId id="2147483671" r:id="rId2"/>
  </p:sldMasterIdLst>
  <p:notesMasterIdLst>
    <p:notesMasterId r:id="rId23"/>
  </p:notesMasterIdLst>
  <p:handoutMasterIdLst>
    <p:handoutMasterId r:id="rId24"/>
  </p:handoutMasterIdLst>
  <p:sldIdLst>
    <p:sldId id="547" r:id="rId3"/>
    <p:sldId id="548" r:id="rId4"/>
    <p:sldId id="549" r:id="rId5"/>
    <p:sldId id="550" r:id="rId6"/>
    <p:sldId id="573" r:id="rId7"/>
    <p:sldId id="551" r:id="rId8"/>
    <p:sldId id="552" r:id="rId9"/>
    <p:sldId id="553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74" r:id="rId19"/>
    <p:sldId id="568" r:id="rId20"/>
    <p:sldId id="570" r:id="rId21"/>
    <p:sldId id="571" r:id="rId22"/>
  </p:sldIdLst>
  <p:sldSz cx="9144000" cy="6858000" type="screen4x3"/>
  <p:notesSz cx="6797675" cy="9928225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9966FF"/>
    <a:srgbClr val="0033CC"/>
    <a:srgbClr val="00FF00"/>
    <a:srgbClr val="009592"/>
    <a:srgbClr val="009FC4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9" autoAdjust="0"/>
    <p:restoredTop sz="87482" autoAdjust="0"/>
  </p:normalViewPr>
  <p:slideViewPr>
    <p:cSldViewPr>
      <p:cViewPr>
        <p:scale>
          <a:sx n="75" d="100"/>
          <a:sy n="75" d="100"/>
        </p:scale>
        <p:origin x="-198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F6340F-74D2-42CF-9A66-C1119DB2A5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76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AD750-8A60-4358-8BEF-B3DA2A467AE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26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42AFAF-B88D-4AE9-BF86-69C021B07425}" type="slidenum">
              <a:rPr lang="he-IL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332B86-A2E8-4260-A5B8-5DBAD3FCCC96}" type="slidenum">
              <a:rPr lang="he-IL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clients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42D1A-9190-4E8A-9F2D-2F31B6EBA38E}" type="slidenum">
              <a:rPr lang="he-IL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Fun; advise to be sustainability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2DCB1C-5F51-4CED-ADD8-8C055A0DBCE2}" type="slidenum">
              <a:rPr lang="he-IL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EC8955-0C27-4823-B16C-32975A81761A}" type="slidenum">
              <a:rPr lang="he-IL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66E593-1150-4C5E-A8EB-1ACA77F0B84F}" type="slidenum">
              <a:rPr lang="he-IL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קללת ריבוי המימדים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AD750-8A60-4358-8BEF-B3DA2A467AE7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7463" y="0"/>
            <a:ext cx="4572001" cy="6858000"/>
          </a:xfrm>
          <a:prstGeom prst="rect">
            <a:avLst/>
          </a:prstGeom>
          <a:solidFill>
            <a:srgbClr val="009F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defRPr/>
            </a:pPr>
            <a:endParaRPr kumimoji="1" lang="en-US" altLang="en-US" sz="2400" smtClean="0">
              <a:latin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white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defRPr/>
            </a:pPr>
            <a:endParaRPr kumimoji="1" lang="en-US" altLang="en-US" sz="2400" smtClean="0">
              <a:latin typeface="Times New Roman" pitchFamily="18" charset="0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635375" y="3141663"/>
            <a:ext cx="4876800" cy="287337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pic>
        <p:nvPicPr>
          <p:cNvPr id="9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401887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716338"/>
            <a:ext cx="4013200" cy="2255837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1321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 rtl="1">
              <a:defRPr sz="60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763CEBC-5866-419C-B374-22A20D3E1BD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A10D-1480-47CA-962B-1C1FECB0FAB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2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A3EC-0E7C-4015-845A-327949CA700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5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8736-9947-4021-B521-D498BE77D6B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84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4946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600075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452C-E751-464F-86C0-51925FEF7E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650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44675"/>
            <a:ext cx="3986213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813" y="1844675"/>
            <a:ext cx="39878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E8BE-8F00-4A31-87E1-93187ED0887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1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6912D-3D12-4FDA-9017-3CCC542DB2E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5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AB35-2FEE-49FD-8B5F-68C57C9135A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3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A01D-247E-4FE3-8F1E-7D0D35A66A6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2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4675"/>
            <a:ext cx="39862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813" y="1844675"/>
            <a:ext cx="39878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EC083-D30A-4498-AF52-10976AC49EA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1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EA4F-18F0-4E21-AED3-9BB099955A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sarit</a:t>
            </a:r>
            <a:r>
              <a:rPr lang="he-IL"/>
              <a:t>@ cs.biu.ac.il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1805A-F71F-4FB2-8634-DCF85E9DE9C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57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BC94-617D-42B6-AB45-4CEC393BE09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5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20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72818-A692-476B-BFB4-C30DE988190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9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AF8AC-4BE0-46DF-A6F0-1B7609D023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3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CDF6-0330-4822-8B2C-CD7DF6D065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52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4946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600075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867BB-3988-42E4-BA59-7D2C80C665A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sarit</a:t>
            </a:r>
            <a:r>
              <a:rPr lang="he-IL"/>
              <a:t>@ cs.biu.ac.il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98D38-E5EE-419F-9D8E-2AA1A1CEEBB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8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sarit</a:t>
            </a:r>
            <a:r>
              <a:rPr lang="he-IL"/>
              <a:t>@ cs.biu.ac.il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A8672-2389-4C42-8DD7-CBFED4AF01C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55BD-7A3A-4CDA-81F7-63295EF5F1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4675"/>
            <a:ext cx="39862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813" y="1844675"/>
            <a:ext cx="39878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843-490C-490E-B6CC-232CD27D43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D3FD-FDCD-4B70-9D75-0B8CD7793BA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1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7AD5-3C62-4734-92C9-2B339DA72A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5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37A3-2ABE-474B-8FD4-682C9CCDCD9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 userDrawn="1"/>
        </p:nvGrpSpPr>
        <p:grpSpPr bwMode="auto">
          <a:xfrm>
            <a:off x="0" y="0"/>
            <a:ext cx="7642225" cy="6858000"/>
            <a:chOff x="0" y="0"/>
            <a:chExt cx="4814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009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009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4" name="Group 6"/>
            <p:cNvGrpSpPr>
              <a:grpSpLocks/>
            </p:cNvGrpSpPr>
            <p:nvPr userDrawn="1"/>
          </p:nvGrpSpPr>
          <p:grpSpPr bwMode="auto">
            <a:xfrm>
              <a:off x="158" y="890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 userDrawn="1"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 userDrawn="1"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65087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סגנון כותרת של תבנית בסיס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44675"/>
            <a:ext cx="81264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סגנונות טקסט של תבנית בסיס</a:t>
            </a:r>
          </a:p>
          <a:p>
            <a:pPr lvl="1"/>
            <a:r>
              <a:rPr lang="he-IL" altLang="en-US" smtClean="0"/>
              <a:t>רמה שנייה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131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453188"/>
            <a:ext cx="21304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53188"/>
            <a:ext cx="28971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sarit</a:t>
            </a:r>
            <a:r>
              <a:rPr lang="he-IL"/>
              <a:t>@ cs.biu.ac.il</a:t>
            </a:r>
            <a:endParaRPr lang="en-US"/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rtl="0"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32E9B-F767-4197-86AF-D67B69D461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93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11" r:id="rId2"/>
    <p:sldLayoutId id="2147484312" r:id="rId3"/>
    <p:sldLayoutId id="2147484313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  <p:sldLayoutId id="214748433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65087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סגנון כותרת של תבנית בסיס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44675"/>
            <a:ext cx="81264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סגנונות טקסט של תבנית בסיס</a:t>
            </a:r>
          </a:p>
          <a:p>
            <a:pPr lvl="1"/>
            <a:r>
              <a:rPr lang="he-IL" altLang="en-US" smtClean="0"/>
              <a:t>רמה שנייה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434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453188"/>
            <a:ext cx="21304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4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53188"/>
            <a:ext cx="28971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434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rtl="0"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51A695-A6D5-48DA-A117-9B51BA0227C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4" descr="לוגו אנגלית - בר אילן 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715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35" r:id="rId7"/>
    <p:sldLayoutId id="2147484320" r:id="rId8"/>
    <p:sldLayoutId id="2147484321" r:id="rId9"/>
    <p:sldLayoutId id="2147484322" r:id="rId10"/>
    <p:sldLayoutId id="21474843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smtClean="0"/>
              <a:t>Automated Agents that Interact Proficiently with People</a:t>
            </a:r>
            <a:endParaRPr lang="en-US" altLang="en-US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Sarit Kraus</a:t>
            </a:r>
            <a:br>
              <a:rPr lang="en-US" altLang="en-US" b="1" smtClean="0"/>
            </a:br>
            <a:r>
              <a:rPr lang="en-US" altLang="en-US" b="1" smtClean="0"/>
              <a:t>Bar-Ilan University</a:t>
            </a:r>
            <a:br>
              <a:rPr lang="en-US" altLang="en-US" b="1" smtClean="0"/>
            </a:br>
            <a:r>
              <a:rPr lang="en-US" altLang="en-US" b="1" smtClean="0"/>
              <a:t/>
            </a:r>
            <a:br>
              <a:rPr lang="en-US" altLang="en-US" b="1" smtClean="0"/>
            </a:br>
            <a:endParaRPr lang="he-IL" altLang="en-US" b="1" smtClean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775200" y="5657850"/>
            <a:ext cx="4090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en-US" altLang="en-US" b="1">
                <a:solidFill>
                  <a:schemeClr val="tx2"/>
                </a:solidFill>
                <a:latin typeface="Courier New" pitchFamily="49" charset="0"/>
                <a:sym typeface="Courier New" pitchFamily="49" charset="0"/>
              </a:rPr>
              <a:t>sarit@cs.biu.ac.il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02613" cy="650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Training People </a:t>
            </a:r>
            <a:endParaRPr lang="en-US" dirty="0"/>
          </a:p>
        </p:txBody>
      </p:sp>
      <p:pic>
        <p:nvPicPr>
          <p:cNvPr id="25603" name="Picture 6" descr="http://u.cs.biu.ac.il/~sarit/images/no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55790"/>
            <a:ext cx="3444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2" descr="data:image/jpeg;base64,/9j/4AAQSkZJRgABAQAAAQABAAD/2wCEAAkGBxQSEhQUExQVFhQXFB4UFxUYFRgXFxwXHhwYGBwWGhcYHSggGx0lHB4XITEhJSkrLi4uFx8zODMsNygtLisBCgoKDg0OGxAQGywkICQsLDQsLCwtLCwsLiwsLDAsNCwsLDQsLCw0LSwsNCw0LC0sLCwvLCwsLCwsLCwsLCwsLP/AABEIAPgAywMBIgACEQEDEQH/xAAcAAACAgMBAQAAAAAAAAAAAAAABgUHAQQIAgP/xABNEAACAQMCBAQCBgUFDwIHAAABAgMABBEFIQYSMUEHE1FhInEUIzJCgZFSYnKhsRUkM4KyCBYXJTRDRFNUc3SSk8HRY9I1g6KjwuHw/8QAGgEBAAMBAQEAAAAAAAAAAAAAAAECAwQFBv/EADARAAIBAgQDBwQCAwEAAAAAAAABAgMRBBIhMUFR8BMiYXGBodEFkbHB4fEjQlIy/9oADAMBAAIRAxEAPwC8aKKKAwa521Txf1FJpVVoQqyMoHlA7AkDcn2rok1xzrX+UT/75/7TV6n0yjCo5Z1fYpNjmPGLUwftxf8ASFPnh14r/TJhb3aqkjbRuuQrH9EgnYnt60sa1o+iLpvPHLH9L8kMoScs5l5R8JTJAGfaqz0uQrNEy7MJFIPvzDFdrw9CvCWWGW3hYpdo6o4z4th02HzZd2OyRjHM59s9h3NUjqnjFqEjExtHCvZVQMfxZutfPxs1RptRKHpDEqAe5HOx/HI/Kp7wZ4GtruGW4uU8z6zy0QkhRgKS23U5OK56VClQoqrUV2yzbbsiP0DxovI3H0kJNHkc2FCSAdypGxPsavTRNXiu4UnhbmjcZHqPYjsR3FUL4w8ERae8UtuCsMpK8mSQrgZ2J3wRn8qlv7nrVmE89sSeRkEqjsGU4JHzBH5VTE0KVSj21JWCbTszT13xe1CK4njXyAsczxqDHk4Viu5zv0q7uFtQa4tIJnADSRq7AdMkb4rlXi/H067x/tMn9s11BwH/APDrT/cL/Cox9GnCnFxVv6EW7kxfSFY3YdQhI+YBIrnmDxh1LzFDNDjnAP1Q6Zwe/pXQt8uY3HqhH7jXHI2l+T/wNR9OowqKWZX2Jm2jr++1KOCFppWCoqc7MewxVF8T+M1zI5FmBDF0BZQ0h9znZfkKn/H7UmW2tYASBIedgO4UDAI+ZzSJ4TcLx6helZt4oo/NZd/iOQoUn033+VWwmHpwpOtUV/Aht3sj3Y+LGpxsGaYSDurxrg/8oBFXrwJxUmpWwmUcrg8kqZ+y+BkfI9RSjx14SRTqjWKRwSA/GuSEZcegzgg19/C3gS70yaVpZY2ikQAqpJPMDsdx6ZqmIlhqtLNDSXIlXTK91XxX1JJplWVAqysoHlL0DEDr7VoP4r6of9IA+Uaf+KV9dGLm4H/rSf2zTZYcQ6OkaCTTJHcKAzeecFsbkDO2TXoOjTjFWhf0X7KXZK8F+JOoz31tFLMHjklCMvlqMg+4FdBrVN+G0mk3t3iCwaGWJfNVmlLDIOOmeu9XKorx8bl7S0Y2NI7HqiiiuQsFFFFAFFFFAYNcc61/lM/++f8AtGuxjXMuseHGpNPMy2rENK7AhkwQWJB616v0upGDlmdtjOaNSw8NNTmQOlseVgGBMka5B6HBbNPvAng88UqT3rL8BDLCh5gWHTnb0BwcD0q2tCgMdvCjDDLEqke4UA1vEVlW+o1Z3irJeBKgjmvxv00xam74+GZFkB9SByn8sD86a/Ania3igltpZUjfzTIvOeUFSADgnbII6VYPHXB0WpweW55ZFPNHKBkqfT3U9xVFat4V6lC5VYfOXs8bAj8mwQa6aVWniKCpTdmiGmncnPHDi2G7eG3t3EixEu7qcrzkABQehwM/nX0/ufNPZruebHwJFyc36zHOB+ANQui+E2ozsA8YgTO7SMMgd8KMk1fnCfDkVhbrBENhuzH7TN3Y/P8AdUYirSo0Oxpu4Sbd2cvcYri/uwev0mT+2avngvjzT47G2jkuokdYVVlJOQQOnSq64q8MtRmvLmWOEFHmZ1PmIMgkkbE1B/4MNU/2Vv8AmT/3V0VFQr04qU0reRCumdDafxTaXfmJb3CSsqFiFJyBjruK5Ql/pD+2f41c3hHwVe2dxNJcRcitAUGWUnmJGBgGlJ/CbUy5byUxz5/pU6Z+dZYV0aE5pSVtA7scPH3TGa2tLgDIjPlsfQOAQT+K4pH8IeJI7G+zM3LFLGYmY9ASQVJ9BkdfeujL3TEuIGhmUMjpysv4dvfPeqI4i8G7yKRvovLNF93LBZAPRgcA/MVlhcRTnSdGo7EyTvcevELxSjtERbN4ZpmPxbl1RMZySp6k42zWj4aeIl7qN2IpIovKCFpHUMpXb4TuT1O2Kr/T/CbUpWAMKxDO7O6gD3wuTV5cA8Hpplv5annkY80smMcx9B6KOwqlaOHo0ssbSlzJTbZzJxF/ldz/AMRJ/bamTStJ0ZoY2nv50lKguiwEhW7gEKc1Ma54S6jJczuiRFHld1PmgbMxI2/GtH/A7qf+ri/6or0HXpSiu/b7FLMavDy70axucwXs0kkoEIV4XUbkdwg74q61Nc86H4S6jFcQyMkXKkqu31ozgMCe3pXQy15GNyZ04yv9jSJ6ooorjLBRRRQBRRRQBWMVmigCiiigMYoxWaKAxijFZooDGKMVmigMYoxWaKAxijFZooDGKMVmigMYrOKKKAxis4oooAooooAooooAooooAooooAoorzmgPVYrS1HV4LcZmmjjH67hf4mla68TbLJS3Ml1LnCxQoWLe4PTl96vGlOWqRFx2zRzVW9/q+ssjS4srCIDP84cs2N+pUEA7fvpc/vl1/y55h5JhiBPmmPlVwO8QbBfPbbfIxW0cK2v/S+5GYusGs1CcHvctaRNeEGdhzMAvKBncLgdwMZqXaQAgE4ycDJ6/KueSs7Fj3mjNeWqr+N9Z1iC9EVs0JimBaDmRRuBkxczHBfuB3Hyq9Km6jsmiG7FpZoBqudP1DUJCFGoW6z94LizMLdunx5I9xkVIPxXd2h/n9piPODcWzGWNfd0IDKPferuhLg0xcd6KT9D8SdPum5VnCNnAWX6vP7JOxzTZHKGAKkEHoQcj8xWU4ShpJWFz6UVgVmqkhRRRQBRRRQBRRRQBRRRQBRRXkmgPM0oUEkgADJJ6ADvmka41651FvL076u3Bw98w2OCARAp+0evxHat3iSD6fN9CDlYY+WS6K9WByVt89ubGW9sDvXk3YlnSxsiEityv0lk+EIuCVgQj7zMN8dADncit4RSV+PsuuBAieKPh6iwrcxzMWVljfzWaRpHkkVA3OzYUDJOAOlTfDtqmnxmz01Fur3pcXB+GOMkZBdwDkAnaMb4znFeePtIudYlFtbMqW1u31sjc3K036Kgfb5B+GWxnOaXdTuLnh23WCK7tZHZ+fyjbnzCDkFy3NjAIxvXZGUqlNQcrvl8v9FdncsO34eigBu9Qm8+VVDNJLhYY8ZP1cf2Vxk4JyaNMSXUZluJlaOzjPNbwsCGlYdLiRT0A6qh+Z3xhS4LtdR1G5iutRiVrUDmjRiUQMPsyrBnc+7fhVuqK5a16bs3d+Gy8EWWodKpDxe4inF1FLAcQ2c6pzA/auSpcr7gJt/WNW1xVrK2drLORkquFXu0h2RAPUsQKqrxQ0Y2ui2yPvKbkSyt3aV1kZyT8zj5AVfApdonLjoRLYtfhvWUvLeKeM5WRc/JujL8wcivWv6NHdwtFKNjghgcMrDdXUjowODVM+AvE/lzPZSN8MvxxA9pAPiUfMb/AIVfIrPEUnQqtfYRd0INpKCRp+rCOST/ADExHKs6joQfuSjuM5OMivnqNjfaaDJbyNeWij47WX4pVQfaMch3fb7rU28QaNHdwtHIittleb7r9mDDdSD3G9VH/LGtadJFbXUhMch5I5hGLhieyrkgk+x3+dbUf8m1vFPb0IZEarpGmX13bvazCFbhmR4sDMc2OZCYz9xjkHG2cetOnD1rKrvBbyCzvYd3tTl7WZOglRCcordcr0Palm08PoL6R5INRxchucxtB5Lq+c5MeQV332FN8unSX0YPMINXsjy8425x2J/SikGT7En3rpqyjZRvoufD+OBCGjh7icTuYJkMF2gy8DHOR/rI2++nuOnemIGq6t7oavbkqPo+pWrdOjxyjtn70T7j5H2pr4T14XdukhAWTdZY8/Ekikq6kezDr7ivOq07apW5rrgXTJyisVmsSQooooAooooAooooDBqo/Frj1lJsLLmM5IEjoCWXv5a43LdM+gNWVxDqYtraadjgRxs/4gbD88D8apLwx0aY6zG90B5vkNenO5PmbKduh+LOK7MJCHeqT4bLmysuQycLa88lnHbWTeZqE2ZLqZwcQs2Q0khwBzLsqp7D0NSmqapFo0EVnbBpryVuYL9p2ZiC80mOgO+P/ANV/pnHSWMctvaoI7qW6k8+5kHMiqZGCuq53KqRtjGx60zaXxZZ2jslqxvr2b4pLpysSFu3M7kBUUH7K+nvW86Mr3y6cufnyS4EJjncnyoWmvHW3t1jy1vGcAMTk88gwXJO3KuM5PWoPStGOrTw3t1AIraEEW0DD43yQfMk7AbDC/xra0ewincXGoXlvcSjdIkkUW8Xf4U5vjb9Zs08R3UZ6Oh+TCuVydPbfn8fJO59gteq8CVT0I/MV8726WKN5HYKiKWZicAADJNc9mWFDWZPpmpwWoGYbZRdzehkORCn4bv+AqG/ugB/i6P/AIlf7L0yeH0BaGS7dcSXcpnOeoj2WJN/RAPxJpd8fx/i5P8AiV/svXZQ0xEIrgyr2OfrK5aKRJIzyujB1PoQciut+FNZW8tIbhOjoCR6N0ZT8jkVyDVt+A/FXlSvZSthJfjiydhIPtL/AFhv81969P6lQz08y3X4KQdmX1WhrOlR3MTRSjKt3Bwynsynsw6gitprhR1ZR8yK05tbtl+1cQj5yoP4mvBipbo1K/1NUhdYdXjDpnlt9SUFW9hK67xydN+hqI4vtNQsmiu4CLpYtluFyZTCf81Mq7SL0w43FWJqHE2mOjRy3doyMMMjTRkEehGaRGv7eyctpuqW3k5JNlM/PH/UcZZB+6u+jOTeq9GnZ/H4KM2LnUUuo01jTh/OYRy3MHd4vvIyjuOob2pAuOKGTVJdVs0f6N5sayZAGQyLzxkZ6kq5B9cVIajxXaLI13ZE2t4p+siH1lvOM7gEbb/IVucNIlzo2qzeUgIuPpHlDJUBAj8o9sc35muhQyRu1o9NfF9WZG5d2laglxFHNGcpIgdT7EZrcpE8PbnypJrPYRcq3dr6eRLuUHsj5HyYU9ivJqRyysaIzRRRVAFFFYoDNYNZrBoBH8Wh5lksIbHnXMMLfJpF7fh+6tTh+dTrWo/CFEFtDEPZQCxx6D/xSR4n3BXX7deYhC1uzLnCkh9iR0OKaNGvIpr7UI1I865vfJZdudbeKNOd8/oscqPc139k40l4q/3aKcSp9R0mW3e3vJFURXM5ljQnLlOfPxrjABXt71OcceHhhvIxCypBc5MJbIVZCM+QW+7knYn1qe8UdLe7u7Z0/oVuksI1A3LH43dSOwI5ceqGra1zQ47q2a3kHwlcA91YfZcHsQcHNdM8ZKChLne5Cicnavo81q5jniaNx2Ydfkeh+YrVWZh0Yj8TXSWgTLeLJp2pxI1zCMHmUYlj6LOh7E43x0NI3GXgzJHmSwYyJ1MLkc4/ZbGG+R3rppY+DeWpo/Yq48irE1CUdJZB8nYf96+raxORhppWU9UaRypHoQTuK1rm3aN2R1KupwysMEH3Br5V35YtbFTqvhfjK0ntYZPNijLIMxl1UqQMFcH0pS8cNShm00eVKj4uUzysGxs/pVP8N8Ly3hJGI4V/pJ32jUe7dz7VtXV/a2h8u1RbntJNOuUb1EceRy+nNnPpivLjgY06uaLu1rb+S+bSwr4pt8MuFDqN2EJKwxjnlYHDAbhVB6gk/uBrUaytLkDyHNvLjeGZsxsdto5gNj12cfjW5wZrU2kXqvIrqh+CZCDvGfvDscdQRnoa7K03KnJQ3sVW5d6+Fmn9WSVv2p5W/wDyrbi8OdMX/Q4j+1zN/E1K6pxFbW0ImmmRIyAykn7QO45QNz+FU7xn4zSSho7FTEh285/6Qj9Vc4X5nevDpRxFV2Tfnc1dkPXEc+jaWv1kFsH+7EsSNIfwxsPc4FU7xZx/LdkxwRJbQHby41UOw/WcD9wx+NJ887OxZ2LMTksxJYn1JO5qz/BPgn6TL9MmXMMTYjU9HkHcjuF/j8q9HsoYaGebbfiUvfYjb3w6lSCzQKBdXAklbmJAVEQMItgfixv8zTZ4WaU9t51rIwaK9sxNCwGxPKVdcH7wDDI9qdPEKX6O9jeH7ENyEk9o5VMZP4HlqMhtzGs0K/0un3H0qH1a2kzIUHqCplj/AKo9K5XXnUhrx+f6LWszU0eQoNEuM4Kh9Pm9xylRn+vGPzq0UNc98Q6yl1bzWVoS8gv5bmPlyAIOVpS/P0GCWHWrk8PrsS6bZuCT/N0Uk7nmVQrZ/EGsMTTaWZ82TFjFRRRXGWCiiigCvLV6ryaAoXiHhaXVNTmldwkDTvaRv1IkjU4UjsCwIzmvfg7p5tH1C5mGDbIYTvvz5JI5T1yVXFTem3zLBqTqu9nqxuCdjlDJ9YSD6R8569qjuP8AXptNv/q1SW1unW8MZC/WOAqcnPgkDKI2w6/OvXU5yXZL09NfdGdluNGmWKR3enW8rrzxQyXTAv8AE9zId2Cnr9qQ+1WKKoHSGuY+I4JL0BJZ/jChuYKrIyImexGMVf61xYqGVx1vdfstEWOM+HmuFSa3IS8gPPBJ2PrE36rDb99bXCOvi9g8zlMcisY5oj9qORftKR+RHsanCKQuK4pNOuP5Sh3gYBLyEYGVHSdfV1Gx7kYrKH+RZHvw+CXpqTPF/BtrqKFZkAcD4ZV2dfx7j2O1UbFwvZ2wu555jcw28ywxpF8Hmuwzhm+6B0OPQ1YvGfilbfQ5RavJ5zpyITE6gc2xbmYY2GaqnT3B0a8X7y3cL/mGX/tXpYONaMO82ldIpKxIXVtJfW63E1zBaWgkMNvAQ/ICozsqg/ix3qKm4NeKV0nmhiRMHzSxZX5l5l8tQOZ9vQVu8GajILPUUZy0CWjMImwUEjsqhgCNjuelSmvcQfybywRDzLzyU8y7lw7pkZEUasCFABArtUpqThHrx+dypApw9ZuyxrfsrscDzbV0Qk/rcxxv6itiDU7i0lOn3SpPEkgj8t9+XJGGikHxJ1B9KlX1We+0vnuWWSRdQjijfkUOAwyR8IFLfHN3zancOv3ZuUfNOVP4rUxbk2pa9cHZA1uM55DeTrJI8nlStEhc5IRWIA9ulQlMXiGmNRuu31ufzAP/AHpdFbQsoLyIJ7grhqTULpIEBC55pH/RjHU/M9B7muqtJ02O2ijhiXljRQqj2Hr798+9KvhXwvFZWaMhV5J1Ekkq7g7fCoP6IB/ie9O9eBjMR2s7LZGsVZC54iCH+Trn6QGMXl/FyjLDcYYA+hwfwpE4H4mE0dpcN9pP8X3f7Df0MpHpzYB/bNOHiw/+K7le7hY1/aZ1UfvNVHq3D0tlp7vCOSVB9E1CIHnHUSRzA9jgocjpzVfDRi4WfF9deRD3JPRdKFmNenAGYQ9tCfdiTyj84xTx4NRSQ2cttLjnt7hkODkYZVkGD/WpX0u0/wAVadC7FpL+9SWQnJZgr85JJ64VF3p14CkDT6oy7r9PKg9srHGp/Igj8KV5Nxlfq2nyEOdFFFcBcKKKKAK8tXqvD0BWmhywrq+pWiSKy3Mfmcm2FmAKyKR3OCD+dfO60b6SNFWTlZoZmjk7DMSMSNu4aMbZpUntnTih/KkWJzJ5i8+eV8oCYzg/e+Id98bGpPQOLpG1hLSaERKt3K6qNyrvEVK5wAVLcz5/Xr03Tku9F/639rGdz7cc6eDcXGoksZbS9t0TH2REFidsge7sc1cET5APYjP51WfFEym119AfiDqSPQGGDH8DT5w3LzWlux6tAh/NQa5azbgvDT2RdbkkTSFqcf8AKt6bfObG0YGbB2luOohPYqo3PuQK3ONtdkDJZWh/ndwNmxkRRfembHTbIHvU5oGkRWVusMeyIMlmO7HqzsfUncmqRvTWbi9vn4B8uJtAju7WW3YBQ6FVIA+E/dYfI4rnVdPktrPU4JVw6SQA7dcSSDI9Qexq0uN/F+C35orPE03TzOsKn55+M+w296qD+/S6ad5pXEpkAWSN1BjdASQhXsBk4xuK9PA0qyi77O1ikmiV4Ksy9ncLg/XXdrbjH+85zn2wM1Mz8MLqtxqN40rpHFPyARxGZmAAX4Qu56DYUvLY215vZyfRZycm2lkxGT/6Uv8AANio+01G+0uV1RpbdzsykbEbb4OQe2/7665Qk23F2kVHKWxFvFaQW8N9MiXoupmNpJGSFAAUAjfbNJvFlo0WoS8yupeXzcOoVsOefdQTjqR17VNaZxzrNw4jhuJXc9gibe5PLgD3NZ1S9itpvPuWF9fscnJ+ojIwACBguw9Nl2HWqwU4S7356QepH+Kgxqlz80P/ANtKUxVv8XeGN3cqL2Il5pUEksD8qupxsqFQFOBgYO/vVTXVs8bFJEZHU4KsCrA+4O9aUKsJxST20DTLf8DeNeUiwnbYnNux7E5LR/j1FXiK4sikKkMpIYEMCOoIOQR75rqLwx4rGoWauxHnR/Vyj9YDZ8ejDf8AOvLx+GyvtI7PfzLwfA+PivL/ADe2i7zX0CD8H5z/AAr56pZiW41a3xtNYxy4/XKzRZ+fwR/kK+Xi83KunvjPLqMRP/1Ctie7Cahqch6RafFk/Lz3x+RrCC7i9fyiXuL+jOGudIQ5CWmmG5b05mRUBPvjmqb8HtRjntJmTPMbuV5NsDmdi4we45StVXwlZ3d3Dd3DzPFAIFt+ZVHPJjZII9vXAJ96sXwN0eS1hvIphh1uuUgHIz5aHY9+orXEQUYvXXTr3IW5ZgrNYrNeeXCiiigCsEVmsGgKx4q4Uhm1iNpeYGe2bynUleS4iIYNkd+U5wevKa1tesfpkSX0Y5dQ0+TlnRdmfyzll2/SXLKfRsU7ca6TJcQAwYFxC4ngY/pr90nsGXKn50qXOpBHTV7YExMBFqEA+0uMAyFP04zsfUV2U5yaTXDT+PUq0LPibxTDEbuKEAm+toJOcYK4y6sW3zzcgUfhTzp3GdvFpUNwhLAIIUj++0wHIIwvqT+7eqa8UeHBb3Ykgw0F0PNhCg7ZxlR67nI+dRdvw3fmOEiORY2nMcZLhVWb7JBBYeWxIxlgM4ruWGpTpR71urFbu5bMfFFtpKSS3MguNSnPPMkZBK/oxc3RFX/+FVjxj4hXeoEhm8uHtCh+H+serfw9qkIvCHVH3aKNSTk80yE/P4Sa24/BTUT1a3H/AMwn+C1eksNTeZyTfWxDuytiaBVsW/gXdH7dxCvyVm/8VtjwIk5Tm7TmxsBEcZ/5q6HjaH/RGViNonh9f3cSzQw80bE4Yuq5x3wTnHvTWOG9Qt7eT+UYUns4k5+VpQZF3A+qkXLKd+h2q0/DK85rJIWUJLbE20qAYw6bZ+TDDZ75r6eJi50u9/3DfurzpY6o6mRpWv6lsqsc86vxQDH5FpH9GgP2lDczv+3J1Yex23xWz4W6fHdanAs7DlBMmG++67hc+pPxf1TShUhw/byyXMKW5ImaQBGBwQ2eufbrXq1IJQaWmm5RbnYYFL3FfBlpqCETxjnxhZV+GRfTDDr8jkVFpoGrIBy6mj7b+ZbL1+aEV7MOtr0lsZPnHIn8GNfOxhld4zXv8Gt/Ap/jHwou7PmeLNxCN8oPrFH6yd/mKXuCuJ5NNulmXJXPLLH05k7jfuOo966Ca81lf9Esn/ZuHX+0tV/4h8NzTxyXEmmLBKilnniuoeQ46l0OC3zG/wA69GniHNZKlnfjdFWuKN/xl4wgktLVIGDtK63KsD9lV6Ej1J2wfQ0vRcTPqd1eW1sjA6g0KmQkfBFGirISvvgnrS/acPXUlp5TQRovI2oLOxHOYVUIU+HJUEnIBxk5ps4Asv5O06TUGGbm5HkWkZG5Zjyr+bb/ACAqMlOnCy1fAa3HCxhje5SCI8tjpS5k22e4CnAJPXkGWP6xHpTRwLC30bzXzz3Ej3JB2IEh5lB+Scg/ClLTNI5Yo9MR+aViLjUZc78rHmKE92cjkx+iCasuFQAABgAYHy9K4K0tLddNl0fSiiiuckKKKKAKKKKA8tVMcXcQxafeTywB4pycTWsqHyLlDt5qMmQre5xnB2q6aS/E3g5dRtWCgfSIwWhbvnG6H2b+OK3w84xn39mRI56veJ5pBAhb6u3kMkK4GUBbm5Qe4GwAPpV+PcwzrG0mHs9QRRzdClwAMHI+yWxsdsNGO5pb4AsbfUrMpeWMK+Uxi81ByPzAY+ILhlYA9ScE9qZG4WNnY3EFqGnhcFooSwDo5OcpJ3GcNg75HWuzEVYSlltZrrf3KRRJcL6xIHNnd4FzEPhbtPENhMvqcY5h2PzppFVJY6i+rWZXePV7EhlyOU842J5emHGVIPQ9q9cJeMsTnyr5PIkG3mAHy8jYhh1Q/mK554acruK1W6/a8GWTLaxWGFa9jfxzIHidXQ7hlYMD+IrZrkemjLFe34On6wk2cW9+BFJ6LcKPgbPowwKnvEQZ0y9/4d/4V9eN9BF7Zyw9Hxzxt0KyL8SkHtv/ABpcOsG/0G4Y7Si2kjmU9VlQEMCO3TP410xeZxlyaT/RVnNlW34A8OCSaS8cZEX1cf7bD4mHyXb+tVSopJAAyScAe9dacCaEtlYwQDqEDOfWRt2P57fgK9b6jWyU8q4lILUYBRWKjdd12CziaW4kVEHqdyfRR1J9hXgJOTsjUkiarfiy8/lC8+g8wFnbjz76TmwDjLLDn0yAT/8Aqq9418Vbu5I+jc9tb5+BsYd8dy+Ox7D8a+eg8RGW2isYbeWd5pmmvuX4WlyeYKJM7A4HMTjYEd69CnhJwWZ/14lHIcuNNSVdKubpwVa8C29unTlgH2RjtkB3PzA7Ui3viY5nhkigQR28PlW8bnmCOQB5xA2LjG3oDVj8RacjtG1+BPKBi10uFvhB9W6Fsd2OFApa4q4Smvbyzt2aJZeXmlghjxHbwZG5cbsx6DOMnpWlKVNLveIY9eEEyy2XneXIJJJC0ssmOaZ+8gx9wElQOwFPYrV0yySCJIoxhI0CKPYDArbFebOWaTaLhRRRVQFFFFAFFFFAFeWFeqKArniqwm0+5/lCzUtFIQL23AyCox9cq/pAdcU26RcxTRie1cMkuH6kqdgMY+4RjcVLstKVzwsbeV7mwYQu2TJAVJgl75KDBV+uGX13BrbOpqz3/PmRsY1Xh+K4lWeNjaXw5gkuBzMBgEOmcSrjtnoeopP4V4c5nv8ATtSRDLNIbyOQYHOCeUyR+nK2+Oo5vStyXxQsJomjvYpoJVA5o+VuYOMf0brhgQRkHboK0Lu11a8SGS1EUkKSi4tbiV1Fzy4PwOQcEHJBGMkAZ3rohGpFZZO3i/0yHYk9P4BlsVVtPuGW4QZkikyYLgfs5+rye4zjNNvDHEouS0UsZguox9ZA3XGcc6Nj40JBwRUZBxQ4ULqFvJZvuBMMPAG+zzCRc8vX74AqD471SQy2cdmEmvSxMNxGyFQg5RKsoB2UgqT2PbcVRqVR2nvz/nihsWeTVV8U4025vMkLa39rIfZbpUIwP2x++vVvaazLNMJb+OGKEfHJHGCvPgMU5W32Ugk+4pd1+y1bVLKETLCY2uF8luUpNJnmUSEbhF5SWOQDj5b2o0VGWslbiG7iz4O8OfTL9GYZit8TPtsWB+Bf+bf+rXSzTquAWAJ6AkCqe4V0e+06Q6bCsHmz/XPeKxby4xtvGQN85C79Tn1rV17w9RnuJnvrl1t4maWWQg5mxkIjdgO49wBWuIy1ql3LThx61IWiLI4n4oMLi3tY/Pu3AKxg4VFO3mSt91f40nX/AApHdyCC5la8vSytPIpKxW0WeYhVGy8wwoHU9e1KvAPGMcUItY3FvNLl572duYDAAAjGdzjAAO3U0+WSSxQvBpVtIWc5e9uDyhmOzSfF8bt0IOMVV03R0Wni9OvIXuK/HGgtqN5DZ2iLHa2SeXJLsI4y3KzD3IVV29etSujlYQbLQ4wzc2LjUHGY1Pcg/wCcPXAGwpWvdBmsoyl5qMEkAdppbRJyskrD4mXOMliexqX03j2e5EdnpFkYIxhXkADGNc7kDZQcb5Y5PpWklJwSWqXovN8yBr8mLTSYoM3WqTjZn3lbP+ckb7kS9cdNsDJNMXCfDn0RGZ3824lbnnnI3d/QDsoGwHoK9cN8MQ2gYrzSTP8A0k8h5pXP6zen6o2FTwrgnUvovV9cC9grNFFZEhRRRQBRRRQBRRRQBRRRQBXkrXqigIDijhO1v05biMMcfDINnX5N/wBqrzT+CZNLMgFqb2JiSk0Mhiu0G2U6jbbPwn8KuHFGK1hXnFZeBFkUtrnHc1snLbpdS9pIb21OETl3bnXBbfbDZGM0aJqiadYS6k8caXV831ESLiNR0T4c7Ln42Oe9XO6Agg7gjBB32pQu/DTTpW5nt846L5soQevKgbA/AVvGvTas1bn4/gizI9ZVupYdOSTzY4UWa9k5ubnOSVi/rOOYj9EY71t6XqouNTum2EFnD5IbO3mNh5Gx02UAZ7YPrWldeH8lrI02kSrbOwCvE454nAzg/FkqRmlTSvDHVVE0ZvI4o58mYrly5OeuwO+T0I61MVTkn3kvP3F2NVlrAitbrVCMy3ThYFJ6qD5Vug9ATlyP1yah+PCqRWekoHZ7hxLcCIKZCAfMdgOnMzhj8lrXn8NNUuPKiuL9DBCwKYXdeXYEKANwPUmniLw/s8Ayo00o6zySOZScY+2CCB7DYZqc1ODTvfy9vsRqyD0fTfoi4sdPSHHW4vJFU5xs3wczHft8PeoriDW4HPl3WoS3bn4TZ2KcqMc/YyCWI7EF9806twBYH7UHMP0XkkZfxVmwamNM0S3txiGGOMD9FAP3iqOtC99X1z1JsU9o3hV9LuPPmgNla4HLbhy8re7Mfs5796uLSNIhtYligjEcY6Ko/efU+9b2K9VjVrTqbkpWMAVmiisiQrFZooAooooAooooAoqF1rie3tJIY5pArzOEjXBJJO2TjoM4GfepgGps1uD1RWM0ZqAZorGaM0BmiisZoDNFYooAoxRms0BjFZxRWKAzRRWM0BmisUZoDNFec1nNAZorGaM0BmivPNWc0BmisZooCh/HqMQ31pcKDzlOYkkkExspXbt17V5Xx0uf9mi9/jarh4i0u0lTnvIonSMFuaUAhR3OT0qiON3sb65t7TSrdAxk5WlReUNnbAB6qNyWPpXqYacKkFGcb248EZtNMeOP/Eya2hs2t48GeNZyzrlApwfLHq3qewxTNwfx9b31s0oPJJEhaWLqwwMkqPvKexpR8apktNMtbMKpLcqKxG6rEFyRnoSeUfI1U91bTWEiTQTBlO0dxEfhJxkofQjuppSw1OrS5O+j5htplxcDeJb3T38kwCwQxefGoxlUGQVJHUnY/M0oweNt4pfMUTguWTOVKr2Xbrgd6kvAOC2kF4khDyyKFaJl+Ew9+uzZJ3HyqypfD7TWBH0OAZGMhMEe4Iqk5UKVRxlHkTq0QfAHiSuoJP5sflywp5hVSWDJ3K98jHT3FL/Cviy8xv3lT4Y4jcQRgDIVcKUJHXqpJPv6VAeDMHlazPEMkLHNH+CuoGfyqG8TtGFlqckcDeUk6BxvyqFkJVlJ/QyCauqFLtXBLdJoi7sM0XifdjSZJmbmuGujAsoVQEBXzM4xjboM1JcW8eXqaVZTwBlaZQZrgKCqsuBy46DmOetKWu39nBpaadbSC6uHmEjyIpCB87BSftHooxVpyaFPDoS2kUSzTmARlGKhQz/aPxbfDkn5iomqcLPL/tx5Eq5u+GPGP8p2xdwFmjbkkA6E4BDj0B327YpxpN8MODzptryOQZpG55SOgOMBR6gDO/uachXBWy53k2LIDVb+M3GUthFClu3JNKxbmwDhFxnZgRuSB8s1ZJpY47kslt2+nGJVcGNGdeYhiPu7E577VNBrtFdX8A9imP8ADXqOOlt8/Kb/AN9Ovhn4ny300kNyiKRE0qugIGFxkEEntv8AhUB4B28Ur3kUkUcgAVlZkDd2XbI2z1rX4Ttlg4lkiRQE55F5QNgpXOPlXpVo0nngo2aVyibI648Y78TzPE0ZiZ/q43jBCoNgARg7jc570+eFviVLqEzW9wiCTkMiOgIBAxlSpJ33qw/5Et/9RD/00/8AFU7w/YrBxTJHGAqfWMFAwAGj5iAB2zWGelVhJKNrK9ydUe+HvEuc6tOLpjHb8kiiFiAEMYJXrj4jgj3zS5P4xakZjIrosWdoTEhXl92xzk++amfEqGKx12C5liDW8qh5F5QQ32o3+E9cDlNevE/jTTrm0FtZoHkLLysIeQIARsuQCSemB61eKho1C916Iakzx5x9O2kW09sGQ3PwySr/AJor9pAexJBAPpnvS/q/H11LBpHJIQWYeaw2Z5I3EZVgOxBz781WDovB4OhLZSL8bwFjkAlZW+MY91bH5VR3Bl7bWtx5t75j/R2JigUbNKDvkk4UAjPucVnSUJJpLa/qGP8Ap3Edx/fO6ScwGXtxHzHlCBeZTjpvgNn3qAtvEy7ttSuZpw5Dc0ZticBSP6PY9MdyOuT7VKeGscuqazJqLryJHljjcBsBEjB7nlySfb3rOspBc8QTzSAC2s0Ek7YyCY1HX1JfAx35anu3atwBBQ+JWpwXaTXDyBGYMYWj5UMZO4VSM7DoR6V0nDIGUMDkEAg+x3Fc4eKvHdrqccQhhkWSJz8bhfsEYK7Enrg/hV/8MoRZ2wb7Qt4wfnyLWGIV0naxKIjxG0Ke+szbwOiF5F5y+ceWDk9O+cbVocA+HEGnHzCxluCMGQjAUdwi9vmTmiislWkoZFsTbU1vFLgGXVHgaOZIxErDDgnJYqcgj5Ct3QfD23h042MwEnPlpXAwTIfvqTuCMAA+1FFT208qhfRCyuRPh34ZnTruad5RIvL5cONjytgkuOmdgKsuiiqTqSqPNLcm1hG4J4DFldXV07B5ZpXKEA4SNm5sb/eJ6/IV58S/D0ap5TLKIpYwV5ivMCh3wQMHY9PmaKKsq08+e+pFiJ4O8HorSaOeaYzPGeZVChUDjoxzknHUVaPLRRUVKsqjvJi1jIFZooqhJg0ieIHh6NUkjdrh4xGvKEChl3O7fM/9qKKvTnKEs0dyGrm5wBwNHpaSBJGkaRgWZgBsBsAB+J/GjROCI4NQub4uXeb7CkbIDjm+ZOBv6ZrNFS6s2229wNuKWdO4Sji1C4vixaSVQqggYQYAOD74FFFUUmtiTPHHBkGpxLHMWQo3MjpjmHYjcHII7VC8LeE9lZSib6yaRd1MvKVU/pBQo39znFFFSqs0sqehFh/xVfat4Q2FxcPO3nKXYuyI4VOY7kj4cjPzrFFIzcdibDlomiQ2kKw26BEXsOpPdie596Xrfw4s1t5rc+ayzyebK/PiRjzFgpYAfCM9KKKjO1sDTsvCDTI3VxHIxU82HkLKT7r3p9C0UUcnLcH/2Q=="/>
          <p:cNvSpPr>
            <a:spLocks noChangeAspect="1" noChangeArrowheads="1"/>
          </p:cNvSpPr>
          <p:nvPr/>
        </p:nvSpPr>
        <p:spPr bwMode="auto">
          <a:xfrm>
            <a:off x="89900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05" name="AutoShape 4" descr="data:image/jpeg;base64,/9j/4AAQSkZJRgABAQAAAQABAAD/2wCEAAkGBxQSEhQUExQVFhQXFB4UFxUYFRgXFxwXHhwYGBwWGhcYHSggGx0lHB4XITEhJSkrLi4uFx8zODMsNygtLisBCgoKDg0OGxAQGywkICQsLDQsLCwtLCwsLiwsLDAsNCwsLDQsLCw0LSwsNCw0LC0sLCwvLCwsLCwsLCwsLCwsLP/AABEIAPgAywMBIgACEQEDEQH/xAAcAAACAgMBAQAAAAAAAAAAAAAABgUHAQQIAgP/xABNEAACAQMCBAQCBgUFDwIHAAABAgMABBEFIQYSMUEHE1FhInEUIzJCgZFSYnKhsRUkM4KyCBYXJTRDRFNUc3SSk8HRY9I1g6KjwuHw/8QAGgEBAAMBAQEAAAAAAAAAAAAAAAECAwQFBv/EADARAAIBAgQDBwQCAwEAAAAAAAABAgMRBBIhMUFR8BMiYXGBodEFkbHB4fEjQlIy/9oADAMBAAIRAxEAPwC8aKKKAwa521Txf1FJpVVoQqyMoHlA7AkDcn2rok1xzrX+UT/75/7TV6n0yjCo5Z1fYpNjmPGLUwftxf8ASFPnh14r/TJhb3aqkjbRuuQrH9EgnYnt60sa1o+iLpvPHLH9L8kMoScs5l5R8JTJAGfaqz0uQrNEy7MJFIPvzDFdrw9CvCWWGW3hYpdo6o4z4th02HzZd2OyRjHM59s9h3NUjqnjFqEjExtHCvZVQMfxZutfPxs1RptRKHpDEqAe5HOx/HI/Kp7wZ4GtruGW4uU8z6zy0QkhRgKS23U5OK56VClQoqrUV2yzbbsiP0DxovI3H0kJNHkc2FCSAdypGxPsavTRNXiu4UnhbmjcZHqPYjsR3FUL4w8ERae8UtuCsMpK8mSQrgZ2J3wRn8qlv7nrVmE89sSeRkEqjsGU4JHzBH5VTE0KVSj21JWCbTszT13xe1CK4njXyAsczxqDHk4Viu5zv0q7uFtQa4tIJnADSRq7AdMkb4rlXi/H067x/tMn9s11BwH/APDrT/cL/Cox9GnCnFxVv6EW7kxfSFY3YdQhI+YBIrnmDxh1LzFDNDjnAP1Q6Zwe/pXQt8uY3HqhH7jXHI2l+T/wNR9OowqKWZX2Jm2jr++1KOCFppWCoqc7MewxVF8T+M1zI5FmBDF0BZQ0h9znZfkKn/H7UmW2tYASBIedgO4UDAI+ZzSJ4TcLx6helZt4oo/NZd/iOQoUn033+VWwmHpwpOtUV/Aht3sj3Y+LGpxsGaYSDurxrg/8oBFXrwJxUmpWwmUcrg8kqZ+y+BkfI9RSjx14SRTqjWKRwSA/GuSEZcegzgg19/C3gS70yaVpZY2ikQAqpJPMDsdx6ZqmIlhqtLNDSXIlXTK91XxX1JJplWVAqysoHlL0DEDr7VoP4r6of9IA+Uaf+KV9dGLm4H/rSf2zTZYcQ6OkaCTTJHcKAzeecFsbkDO2TXoOjTjFWhf0X7KXZK8F+JOoz31tFLMHjklCMvlqMg+4FdBrVN+G0mk3t3iCwaGWJfNVmlLDIOOmeu9XKorx8bl7S0Y2NI7HqiiiuQsFFFFAFFFFAYNcc61/lM/++f8AtGuxjXMuseHGpNPMy2rENK7AhkwQWJB616v0upGDlmdtjOaNSw8NNTmQOlseVgGBMka5B6HBbNPvAng88UqT3rL8BDLCh5gWHTnb0BwcD0q2tCgMdvCjDDLEqke4UA1vEVlW+o1Z3irJeBKgjmvxv00xam74+GZFkB9SByn8sD86a/Ania3igltpZUjfzTIvOeUFSADgnbII6VYPHXB0WpweW55ZFPNHKBkqfT3U9xVFat4V6lC5VYfOXs8bAj8mwQa6aVWniKCpTdmiGmncnPHDi2G7eG3t3EixEu7qcrzkABQehwM/nX0/ufNPZruebHwJFyc36zHOB+ANQui+E2ozsA8YgTO7SMMgd8KMk1fnCfDkVhbrBENhuzH7TN3Y/P8AdUYirSo0Oxpu4Sbd2cvcYri/uwev0mT+2avngvjzT47G2jkuokdYVVlJOQQOnSq64q8MtRmvLmWOEFHmZ1PmIMgkkbE1B/4MNU/2Vv8AmT/3V0VFQr04qU0reRCumdDafxTaXfmJb3CSsqFiFJyBjruK5Ql/pD+2f41c3hHwVe2dxNJcRcitAUGWUnmJGBgGlJ/CbUy5byUxz5/pU6Z+dZYV0aE5pSVtA7scPH3TGa2tLgDIjPlsfQOAQT+K4pH8IeJI7G+zM3LFLGYmY9ASQVJ9BkdfeujL3TEuIGhmUMjpysv4dvfPeqI4i8G7yKRvovLNF93LBZAPRgcA/MVlhcRTnSdGo7EyTvcevELxSjtERbN4ZpmPxbl1RMZySp6k42zWj4aeIl7qN2IpIovKCFpHUMpXb4TuT1O2Kr/T/CbUpWAMKxDO7O6gD3wuTV5cA8Hpplv5annkY80smMcx9B6KOwqlaOHo0ssbSlzJTbZzJxF/ldz/AMRJ/bamTStJ0ZoY2nv50lKguiwEhW7gEKc1Ma54S6jJczuiRFHld1PmgbMxI2/GtH/A7qf+ri/6or0HXpSiu/b7FLMavDy70axucwXs0kkoEIV4XUbkdwg74q61Nc86H4S6jFcQyMkXKkqu31ozgMCe3pXQy15GNyZ04yv9jSJ6ooorjLBRRRQBRRRQBWMVmigCiiigMYoxWaKAxijFZooDGKMVmigMYoxWaKAxijFZooDGKMVmigMYrOKKKAxis4oooAooooAooooAooooAooooAoorzmgPVYrS1HV4LcZmmjjH67hf4mla68TbLJS3Ml1LnCxQoWLe4PTl96vGlOWqRFx2zRzVW9/q+ssjS4srCIDP84cs2N+pUEA7fvpc/vl1/y55h5JhiBPmmPlVwO8QbBfPbbfIxW0cK2v/S+5GYusGs1CcHvctaRNeEGdhzMAvKBncLgdwMZqXaQAgE4ycDJ6/KueSs7Fj3mjNeWqr+N9Z1iC9EVs0JimBaDmRRuBkxczHBfuB3Hyq9Km6jsmiG7FpZoBqudP1DUJCFGoW6z94LizMLdunx5I9xkVIPxXd2h/n9piPODcWzGWNfd0IDKPferuhLg0xcd6KT9D8SdPum5VnCNnAWX6vP7JOxzTZHKGAKkEHoQcj8xWU4ShpJWFz6UVgVmqkhRRRQBRRRQBRRRQBRRRQBRRXkmgPM0oUEkgADJJ6ADvmka41651FvL076u3Bw98w2OCARAp+0evxHat3iSD6fN9CDlYY+WS6K9WByVt89ubGW9sDvXk3YlnSxsiEityv0lk+EIuCVgQj7zMN8dADncit4RSV+PsuuBAieKPh6iwrcxzMWVljfzWaRpHkkVA3OzYUDJOAOlTfDtqmnxmz01Fur3pcXB+GOMkZBdwDkAnaMb4znFeePtIudYlFtbMqW1u31sjc3K036Kgfb5B+GWxnOaXdTuLnh23WCK7tZHZ+fyjbnzCDkFy3NjAIxvXZGUqlNQcrvl8v9FdncsO34eigBu9Qm8+VVDNJLhYY8ZP1cf2Vxk4JyaNMSXUZluJlaOzjPNbwsCGlYdLiRT0A6qh+Z3xhS4LtdR1G5iutRiVrUDmjRiUQMPsyrBnc+7fhVuqK5a16bs3d+Gy8EWWodKpDxe4inF1FLAcQ2c6pzA/auSpcr7gJt/WNW1xVrK2drLORkquFXu0h2RAPUsQKqrxQ0Y2ui2yPvKbkSyt3aV1kZyT8zj5AVfApdonLjoRLYtfhvWUvLeKeM5WRc/JujL8wcivWv6NHdwtFKNjghgcMrDdXUjowODVM+AvE/lzPZSN8MvxxA9pAPiUfMb/AIVfIrPEUnQqtfYRd0INpKCRp+rCOST/ADExHKs6joQfuSjuM5OMivnqNjfaaDJbyNeWij47WX4pVQfaMch3fb7rU28QaNHdwtHIittleb7r9mDDdSD3G9VH/LGtadJFbXUhMch5I5hGLhieyrkgk+x3+dbUf8m1vFPb0IZEarpGmX13bvazCFbhmR4sDMc2OZCYz9xjkHG2cetOnD1rKrvBbyCzvYd3tTl7WZOglRCcordcr0Palm08PoL6R5INRxchucxtB5Lq+c5MeQV332FN8unSX0YPMINXsjy8425x2J/SikGT7En3rpqyjZRvoufD+OBCGjh7icTuYJkMF2gy8DHOR/rI2++nuOnemIGq6t7oavbkqPo+pWrdOjxyjtn70T7j5H2pr4T14XdukhAWTdZY8/Ekikq6kezDr7ivOq07apW5rrgXTJyisVmsSQooooAooooAooooDBqo/Frj1lJsLLmM5IEjoCWXv5a43LdM+gNWVxDqYtraadjgRxs/4gbD88D8apLwx0aY6zG90B5vkNenO5PmbKduh+LOK7MJCHeqT4bLmysuQycLa88lnHbWTeZqE2ZLqZwcQs2Q0khwBzLsqp7D0NSmqapFo0EVnbBpryVuYL9p2ZiC80mOgO+P/ANV/pnHSWMctvaoI7qW6k8+5kHMiqZGCuq53KqRtjGx60zaXxZZ2jslqxvr2b4pLpysSFu3M7kBUUH7K+nvW86Mr3y6cufnyS4EJjncnyoWmvHW3t1jy1vGcAMTk88gwXJO3KuM5PWoPStGOrTw3t1AIraEEW0DD43yQfMk7AbDC/xra0ewincXGoXlvcSjdIkkUW8Xf4U5vjb9Zs08R3UZ6Oh+TCuVydPbfn8fJO59gteq8CVT0I/MV8726WKN5HYKiKWZicAADJNc9mWFDWZPpmpwWoGYbZRdzehkORCn4bv+AqG/ugB/i6P/AIlf7L0yeH0BaGS7dcSXcpnOeoj2WJN/RAPxJpd8fx/i5P8AiV/svXZQ0xEIrgyr2OfrK5aKRJIzyujB1PoQciut+FNZW8tIbhOjoCR6N0ZT8jkVyDVt+A/FXlSvZSthJfjiydhIPtL/AFhv81969P6lQz08y3X4KQdmX1WhrOlR3MTRSjKt3Bwynsynsw6gitprhR1ZR8yK05tbtl+1cQj5yoP4mvBipbo1K/1NUhdYdXjDpnlt9SUFW9hK67xydN+hqI4vtNQsmiu4CLpYtluFyZTCf81Mq7SL0w43FWJqHE2mOjRy3doyMMMjTRkEehGaRGv7eyctpuqW3k5JNlM/PH/UcZZB+6u+jOTeq9GnZ/H4KM2LnUUuo01jTh/OYRy3MHd4vvIyjuOob2pAuOKGTVJdVs0f6N5sayZAGQyLzxkZ6kq5B9cVIajxXaLI13ZE2t4p+siH1lvOM7gEbb/IVucNIlzo2qzeUgIuPpHlDJUBAj8o9sc35muhQyRu1o9NfF9WZG5d2laglxFHNGcpIgdT7EZrcpE8PbnypJrPYRcq3dr6eRLuUHsj5HyYU9ivJqRyysaIzRRRVAFFFYoDNYNZrBoBH8Wh5lksIbHnXMMLfJpF7fh+6tTh+dTrWo/CFEFtDEPZQCxx6D/xSR4n3BXX7deYhC1uzLnCkh9iR0OKaNGvIpr7UI1I865vfJZdudbeKNOd8/oscqPc139k40l4q/3aKcSp9R0mW3e3vJFURXM5ljQnLlOfPxrjABXt71OcceHhhvIxCypBc5MJbIVZCM+QW+7knYn1qe8UdLe7u7Z0/oVuksI1A3LH43dSOwI5ceqGra1zQ47q2a3kHwlcA91YfZcHsQcHNdM8ZKChLne5Cicnavo81q5jniaNx2Ydfkeh+YrVWZh0Yj8TXSWgTLeLJp2pxI1zCMHmUYlj6LOh7E43x0NI3GXgzJHmSwYyJ1MLkc4/ZbGG+R3rppY+DeWpo/Yq48irE1CUdJZB8nYf96+raxORhppWU9UaRypHoQTuK1rm3aN2R1KupwysMEH3Br5V35YtbFTqvhfjK0ntYZPNijLIMxl1UqQMFcH0pS8cNShm00eVKj4uUzysGxs/pVP8N8Ly3hJGI4V/pJ32jUe7dz7VtXV/a2h8u1RbntJNOuUb1EceRy+nNnPpivLjgY06uaLu1rb+S+bSwr4pt8MuFDqN2EJKwxjnlYHDAbhVB6gk/uBrUaytLkDyHNvLjeGZsxsdto5gNj12cfjW5wZrU2kXqvIrqh+CZCDvGfvDscdQRnoa7K03KnJQ3sVW5d6+Fmn9WSVv2p5W/wDyrbi8OdMX/Q4j+1zN/E1K6pxFbW0ImmmRIyAykn7QO45QNz+FU7xn4zSSho7FTEh285/6Qj9Vc4X5nevDpRxFV2Tfnc1dkPXEc+jaWv1kFsH+7EsSNIfwxsPc4FU7xZx/LdkxwRJbQHby41UOw/WcD9wx+NJ887OxZ2LMTksxJYn1JO5qz/BPgn6TL9MmXMMTYjU9HkHcjuF/j8q9HsoYaGebbfiUvfYjb3w6lSCzQKBdXAklbmJAVEQMItgfixv8zTZ4WaU9t51rIwaK9sxNCwGxPKVdcH7wDDI9qdPEKX6O9jeH7ENyEk9o5VMZP4HlqMhtzGs0K/0un3H0qH1a2kzIUHqCplj/AKo9K5XXnUhrx+f6LWszU0eQoNEuM4Kh9Pm9xylRn+vGPzq0UNc98Q6yl1bzWVoS8gv5bmPlyAIOVpS/P0GCWHWrk8PrsS6bZuCT/N0Uk7nmVQrZ/EGsMTTaWZ82TFjFRRRXGWCiiigCvLV6ryaAoXiHhaXVNTmldwkDTvaRv1IkjU4UjsCwIzmvfg7p5tH1C5mGDbIYTvvz5JI5T1yVXFTem3zLBqTqu9nqxuCdjlDJ9YSD6R8569qjuP8AXptNv/q1SW1unW8MZC/WOAqcnPgkDKI2w6/OvXU5yXZL09NfdGdluNGmWKR3enW8rrzxQyXTAv8AE9zId2Cnr9qQ+1WKKoHSGuY+I4JL0BJZ/jChuYKrIyImexGMVf61xYqGVx1vdfstEWOM+HmuFSa3IS8gPPBJ2PrE36rDb99bXCOvi9g8zlMcisY5oj9qORftKR+RHsanCKQuK4pNOuP5Sh3gYBLyEYGVHSdfV1Gx7kYrKH+RZHvw+CXpqTPF/BtrqKFZkAcD4ZV2dfx7j2O1UbFwvZ2wu555jcw28ywxpF8Hmuwzhm+6B0OPQ1YvGfilbfQ5RavJ5zpyITE6gc2xbmYY2GaqnT3B0a8X7y3cL/mGX/tXpYONaMO82ldIpKxIXVtJfW63E1zBaWgkMNvAQ/ICozsqg/ix3qKm4NeKV0nmhiRMHzSxZX5l5l8tQOZ9vQVu8GajILPUUZy0CWjMImwUEjsqhgCNjuelSmvcQfybywRDzLzyU8y7lw7pkZEUasCFABArtUpqThHrx+dypApw9ZuyxrfsrscDzbV0Qk/rcxxv6itiDU7i0lOn3SpPEkgj8t9+XJGGikHxJ1B9KlX1We+0vnuWWSRdQjijfkUOAwyR8IFLfHN3zancOv3ZuUfNOVP4rUxbk2pa9cHZA1uM55DeTrJI8nlStEhc5IRWIA9ulQlMXiGmNRuu31ufzAP/AHpdFbQsoLyIJ7grhqTULpIEBC55pH/RjHU/M9B7muqtJ02O2ijhiXljRQqj2Hr798+9KvhXwvFZWaMhV5J1Ekkq7g7fCoP6IB/ie9O9eBjMR2s7LZGsVZC54iCH+Trn6QGMXl/FyjLDcYYA+hwfwpE4H4mE0dpcN9pP8X3f7Df0MpHpzYB/bNOHiw/+K7le7hY1/aZ1UfvNVHq3D0tlp7vCOSVB9E1CIHnHUSRzA9jgocjpzVfDRi4WfF9deRD3JPRdKFmNenAGYQ9tCfdiTyj84xTx4NRSQ2cttLjnt7hkODkYZVkGD/WpX0u0/wAVadC7FpL+9SWQnJZgr85JJ64VF3p14CkDT6oy7r9PKg9srHGp/Igj8KV5Nxlfq2nyEOdFFFcBcKKKKAK8tXqvD0BWmhywrq+pWiSKy3Mfmcm2FmAKyKR3OCD+dfO60b6SNFWTlZoZmjk7DMSMSNu4aMbZpUntnTih/KkWJzJ5i8+eV8oCYzg/e+Id98bGpPQOLpG1hLSaERKt3K6qNyrvEVK5wAVLcz5/Xr03Tku9F/639rGdz7cc6eDcXGoksZbS9t0TH2REFidsge7sc1cET5APYjP51WfFEym119AfiDqSPQGGDH8DT5w3LzWlux6tAh/NQa5azbgvDT2RdbkkTSFqcf8AKt6bfObG0YGbB2luOohPYqo3PuQK3ONtdkDJZWh/ndwNmxkRRfembHTbIHvU5oGkRWVusMeyIMlmO7HqzsfUncmqRvTWbi9vn4B8uJtAju7WW3YBQ6FVIA+E/dYfI4rnVdPktrPU4JVw6SQA7dcSSDI9Qexq0uN/F+C35orPE03TzOsKn55+M+w296qD+/S6ad5pXEpkAWSN1BjdASQhXsBk4xuK9PA0qyi77O1ikmiV4Ksy9ncLg/XXdrbjH+85zn2wM1Mz8MLqtxqN40rpHFPyARxGZmAAX4Qu56DYUvLY215vZyfRZycm2lkxGT/6Uv8AANio+01G+0uV1RpbdzsykbEbb4OQe2/7665Qk23F2kVHKWxFvFaQW8N9MiXoupmNpJGSFAAUAjfbNJvFlo0WoS8yupeXzcOoVsOefdQTjqR17VNaZxzrNw4jhuJXc9gibe5PLgD3NZ1S9itpvPuWF9fscnJ+ojIwACBguw9Nl2HWqwU4S7356QepH+Kgxqlz80P/ANtKUxVv8XeGN3cqL2Il5pUEksD8qupxsqFQFOBgYO/vVTXVs8bFJEZHU4KsCrA+4O9aUKsJxST20DTLf8DeNeUiwnbYnNux7E5LR/j1FXiK4sikKkMpIYEMCOoIOQR75rqLwx4rGoWauxHnR/Vyj9YDZ8ejDf8AOvLx+GyvtI7PfzLwfA+PivL/ADe2i7zX0CD8H5z/AAr56pZiW41a3xtNYxy4/XKzRZ+fwR/kK+Xi83KunvjPLqMRP/1Ctie7Cahqch6RafFk/Lz3x+RrCC7i9fyiXuL+jOGudIQ5CWmmG5b05mRUBPvjmqb8HtRjntJmTPMbuV5NsDmdi4we45StVXwlZ3d3Dd3DzPFAIFt+ZVHPJjZII9vXAJ96sXwN0eS1hvIphh1uuUgHIz5aHY9+orXEQUYvXXTr3IW5ZgrNYrNeeXCiiigCsEVmsGgKx4q4Uhm1iNpeYGe2bynUleS4iIYNkd+U5wevKa1tesfpkSX0Y5dQ0+TlnRdmfyzll2/SXLKfRsU7ca6TJcQAwYFxC4ngY/pr90nsGXKn50qXOpBHTV7YExMBFqEA+0uMAyFP04zsfUV2U5yaTXDT+PUq0LPibxTDEbuKEAm+toJOcYK4y6sW3zzcgUfhTzp3GdvFpUNwhLAIIUj++0wHIIwvqT+7eqa8UeHBb3Ykgw0F0PNhCg7ZxlR67nI+dRdvw3fmOEiORY2nMcZLhVWb7JBBYeWxIxlgM4ruWGpTpR71urFbu5bMfFFtpKSS3MguNSnPPMkZBK/oxc3RFX/+FVjxj4hXeoEhm8uHtCh+H+serfw9qkIvCHVH3aKNSTk80yE/P4Sa24/BTUT1a3H/AMwn+C1eksNTeZyTfWxDuytiaBVsW/gXdH7dxCvyVm/8VtjwIk5Tm7TmxsBEcZ/5q6HjaH/RGViNonh9f3cSzQw80bE4Yuq5x3wTnHvTWOG9Qt7eT+UYUns4k5+VpQZF3A+qkXLKd+h2q0/DK85rJIWUJLbE20qAYw6bZ+TDDZ75r6eJi50u9/3DfurzpY6o6mRpWv6lsqsc86vxQDH5FpH9GgP2lDczv+3J1Yex23xWz4W6fHdanAs7DlBMmG++67hc+pPxf1TShUhw/byyXMKW5ImaQBGBwQ2eufbrXq1IJQaWmm5RbnYYFL3FfBlpqCETxjnxhZV+GRfTDDr8jkVFpoGrIBy6mj7b+ZbL1+aEV7MOtr0lsZPnHIn8GNfOxhld4zXv8Gt/Ap/jHwou7PmeLNxCN8oPrFH6yd/mKXuCuJ5NNulmXJXPLLH05k7jfuOo966Ca81lf9Esn/ZuHX+0tV/4h8NzTxyXEmmLBKilnniuoeQ46l0OC3zG/wA69GniHNZKlnfjdFWuKN/xl4wgktLVIGDtK63KsD9lV6Ej1J2wfQ0vRcTPqd1eW1sjA6g0KmQkfBFGirISvvgnrS/acPXUlp5TQRovI2oLOxHOYVUIU+HJUEnIBxk5ps4Asv5O06TUGGbm5HkWkZG5Zjyr+bb/ACAqMlOnCy1fAa3HCxhje5SCI8tjpS5k22e4CnAJPXkGWP6xHpTRwLC30bzXzz3Ej3JB2IEh5lB+Scg/ClLTNI5Yo9MR+aViLjUZc78rHmKE92cjkx+iCasuFQAABgAYHy9K4K0tLddNl0fSiiiuckKKKKAKKKKA8tVMcXcQxafeTywB4pycTWsqHyLlDt5qMmQre5xnB2q6aS/E3g5dRtWCgfSIwWhbvnG6H2b+OK3w84xn39mRI56veJ5pBAhb6u3kMkK4GUBbm5Qe4GwAPpV+PcwzrG0mHs9QRRzdClwAMHI+yWxsdsNGO5pb4AsbfUrMpeWMK+Uxi81ByPzAY+ILhlYA9ScE9qZG4WNnY3EFqGnhcFooSwDo5OcpJ3GcNg75HWuzEVYSlltZrrf3KRRJcL6xIHNnd4FzEPhbtPENhMvqcY5h2PzppFVJY6i+rWZXePV7EhlyOU842J5emHGVIPQ9q9cJeMsTnyr5PIkG3mAHy8jYhh1Q/mK554acruK1W6/a8GWTLaxWGFa9jfxzIHidXQ7hlYMD+IrZrkemjLFe34On6wk2cW9+BFJ6LcKPgbPowwKnvEQZ0y9/4d/4V9eN9BF7Zyw9Hxzxt0KyL8SkHtv/ABpcOsG/0G4Y7Si2kjmU9VlQEMCO3TP410xeZxlyaT/RVnNlW34A8OCSaS8cZEX1cf7bD4mHyXb+tVSopJAAyScAe9dacCaEtlYwQDqEDOfWRt2P57fgK9b6jWyU8q4lILUYBRWKjdd12CziaW4kVEHqdyfRR1J9hXgJOTsjUkiarfiy8/lC8+g8wFnbjz76TmwDjLLDn0yAT/8Aqq9418Vbu5I+jc9tb5+BsYd8dy+Ox7D8a+eg8RGW2isYbeWd5pmmvuX4WlyeYKJM7A4HMTjYEd69CnhJwWZ/14lHIcuNNSVdKubpwVa8C29unTlgH2RjtkB3PzA7Ui3viY5nhkigQR28PlW8bnmCOQB5xA2LjG3oDVj8RacjtG1+BPKBi10uFvhB9W6Fsd2OFApa4q4Smvbyzt2aJZeXmlghjxHbwZG5cbsx6DOMnpWlKVNLveIY9eEEyy2XneXIJJJC0ssmOaZ+8gx9wElQOwFPYrV0yySCJIoxhI0CKPYDArbFebOWaTaLhRRRVQFFFFAFFFFAFeWFeqKArniqwm0+5/lCzUtFIQL23AyCox9cq/pAdcU26RcxTRie1cMkuH6kqdgMY+4RjcVLstKVzwsbeV7mwYQu2TJAVJgl75KDBV+uGX13BrbOpqz3/PmRsY1Xh+K4lWeNjaXw5gkuBzMBgEOmcSrjtnoeopP4V4c5nv8ATtSRDLNIbyOQYHOCeUyR+nK2+Oo5vStyXxQsJomjvYpoJVA5o+VuYOMf0brhgQRkHboK0Lu11a8SGS1EUkKSi4tbiV1Fzy4PwOQcEHJBGMkAZ3rohGpFZZO3i/0yHYk9P4BlsVVtPuGW4QZkikyYLgfs5+rye4zjNNvDHEouS0UsZguox9ZA3XGcc6Nj40JBwRUZBxQ4ULqFvJZvuBMMPAG+zzCRc8vX74AqD471SQy2cdmEmvSxMNxGyFQg5RKsoB2UgqT2PbcVRqVR2nvz/nihsWeTVV8U4025vMkLa39rIfZbpUIwP2x++vVvaazLNMJb+OGKEfHJHGCvPgMU5W32Ugk+4pd1+y1bVLKETLCY2uF8luUpNJnmUSEbhF5SWOQDj5b2o0VGWslbiG7iz4O8OfTL9GYZit8TPtsWB+Bf+bf+rXSzTquAWAJ6AkCqe4V0e+06Q6bCsHmz/XPeKxby4xtvGQN85C79Tn1rV17w9RnuJnvrl1t4maWWQg5mxkIjdgO49wBWuIy1ql3LThx61IWiLI4n4oMLi3tY/Pu3AKxg4VFO3mSt91f40nX/AApHdyCC5la8vSytPIpKxW0WeYhVGy8wwoHU9e1KvAPGMcUItY3FvNLl572duYDAAAjGdzjAAO3U0+WSSxQvBpVtIWc5e9uDyhmOzSfF8bt0IOMVV03R0Wni9OvIXuK/HGgtqN5DZ2iLHa2SeXJLsI4y3KzD3IVV29etSujlYQbLQ4wzc2LjUHGY1Pcg/wCcPXAGwpWvdBmsoyl5qMEkAdppbRJyskrD4mXOMliexqX03j2e5EdnpFkYIxhXkADGNc7kDZQcb5Y5PpWklJwSWqXovN8yBr8mLTSYoM3WqTjZn3lbP+ckb7kS9cdNsDJNMXCfDn0RGZ3824lbnnnI3d/QDsoGwHoK9cN8MQ2gYrzSTP8A0k8h5pXP6zen6o2FTwrgnUvovV9cC9grNFFZEhRRRQBRRRQBRRRQBRRRQBXkrXqigIDijhO1v05biMMcfDINnX5N/wBqrzT+CZNLMgFqb2JiSk0Mhiu0G2U6jbbPwn8KuHFGK1hXnFZeBFkUtrnHc1snLbpdS9pIb21OETl3bnXBbfbDZGM0aJqiadYS6k8caXV831ESLiNR0T4c7Ln42Oe9XO6Agg7gjBB32pQu/DTTpW5nt846L5soQevKgbA/AVvGvTas1bn4/gizI9ZVupYdOSTzY4UWa9k5ubnOSVi/rOOYj9EY71t6XqouNTum2EFnD5IbO3mNh5Gx02UAZ7YPrWldeH8lrI02kSrbOwCvE454nAzg/FkqRmlTSvDHVVE0ZvI4o58mYrly5OeuwO+T0I61MVTkn3kvP3F2NVlrAitbrVCMy3ThYFJ6qD5Vug9ATlyP1yah+PCqRWekoHZ7hxLcCIKZCAfMdgOnMzhj8lrXn8NNUuPKiuL9DBCwKYXdeXYEKANwPUmniLw/s8Ayo00o6zySOZScY+2CCB7DYZqc1ODTvfy9vsRqyD0fTfoi4sdPSHHW4vJFU5xs3wczHft8PeoriDW4HPl3WoS3bn4TZ2KcqMc/YyCWI7EF9806twBYH7UHMP0XkkZfxVmwamNM0S3txiGGOMD9FAP3iqOtC99X1z1JsU9o3hV9LuPPmgNla4HLbhy8re7Mfs5796uLSNIhtYligjEcY6Ko/efU+9b2K9VjVrTqbkpWMAVmiisiQrFZooAooooAooooAoqF1rie3tJIY5pArzOEjXBJJO2TjoM4GfepgGps1uD1RWM0ZqAZorGaM0BmiisZoDNFYooAoxRms0BjFZxRWKAzRRWM0BmisUZoDNFec1nNAZorGaM0BmivPNWc0BmisZooCh/HqMQ31pcKDzlOYkkkExspXbt17V5Xx0uf9mi9/jarh4i0u0lTnvIonSMFuaUAhR3OT0qiON3sb65t7TSrdAxk5WlReUNnbAB6qNyWPpXqYacKkFGcb248EZtNMeOP/Eya2hs2t48GeNZyzrlApwfLHq3qewxTNwfx9b31s0oPJJEhaWLqwwMkqPvKexpR8apktNMtbMKpLcqKxG6rEFyRnoSeUfI1U91bTWEiTQTBlO0dxEfhJxkofQjuppSw1OrS5O+j5htplxcDeJb3T38kwCwQxefGoxlUGQVJHUnY/M0oweNt4pfMUTguWTOVKr2Xbrgd6kvAOC2kF4khDyyKFaJl+Ew9+uzZJ3HyqypfD7TWBH0OAZGMhMEe4Iqk5UKVRxlHkTq0QfAHiSuoJP5sflywp5hVSWDJ3K98jHT3FL/Cviy8xv3lT4Y4jcQRgDIVcKUJHXqpJPv6VAeDMHlazPEMkLHNH+CuoGfyqG8TtGFlqckcDeUk6BxvyqFkJVlJ/QyCauqFLtXBLdJoi7sM0XifdjSZJmbmuGujAsoVQEBXzM4xjboM1JcW8eXqaVZTwBlaZQZrgKCqsuBy46DmOetKWu39nBpaadbSC6uHmEjyIpCB87BSftHooxVpyaFPDoS2kUSzTmARlGKhQz/aPxbfDkn5iomqcLPL/tx5Eq5u+GPGP8p2xdwFmjbkkA6E4BDj0B327YpxpN8MODzptryOQZpG55SOgOMBR6gDO/uachXBWy53k2LIDVb+M3GUthFClu3JNKxbmwDhFxnZgRuSB8s1ZJpY47kslt2+nGJVcGNGdeYhiPu7E577VNBrtFdX8A9imP8ADXqOOlt8/Kb/AN9Ovhn4ny300kNyiKRE0qugIGFxkEEntv8AhUB4B28Ur3kUkUcgAVlZkDd2XbI2z1rX4Ttlg4lkiRQE55F5QNgpXOPlXpVo0nngo2aVyibI648Y78TzPE0ZiZ/q43jBCoNgARg7jc570+eFviVLqEzW9wiCTkMiOgIBAxlSpJ33qw/5Et/9RD/00/8AFU7w/YrBxTJHGAqfWMFAwAGj5iAB2zWGelVhJKNrK9ydUe+HvEuc6tOLpjHb8kiiFiAEMYJXrj4jgj3zS5P4xakZjIrosWdoTEhXl92xzk++amfEqGKx12C5liDW8qh5F5QQ32o3+E9cDlNevE/jTTrm0FtZoHkLLysIeQIARsuQCSemB61eKho1C916Iakzx5x9O2kW09sGQ3PwySr/AJor9pAexJBAPpnvS/q/H11LBpHJIQWYeaw2Z5I3EZVgOxBz781WDovB4OhLZSL8bwFjkAlZW+MY91bH5VR3Bl7bWtx5t75j/R2JigUbNKDvkk4UAjPucVnSUJJpLa/qGP8Ap3Edx/fO6ScwGXtxHzHlCBeZTjpvgNn3qAtvEy7ttSuZpw5Dc0ZticBSP6PY9MdyOuT7VKeGscuqazJqLryJHljjcBsBEjB7nlySfb3rOspBc8QTzSAC2s0Ek7YyCY1HX1JfAx35anu3atwBBQ+JWpwXaTXDyBGYMYWj5UMZO4VSM7DoR6V0nDIGUMDkEAg+x3Fc4eKvHdrqccQhhkWSJz8bhfsEYK7Enrg/hV/8MoRZ2wb7Qt4wfnyLWGIV0naxKIjxG0Ke+szbwOiF5F5y+ceWDk9O+cbVocA+HEGnHzCxluCMGQjAUdwi9vmTmiislWkoZFsTbU1vFLgGXVHgaOZIxErDDgnJYqcgj5Ct3QfD23h042MwEnPlpXAwTIfvqTuCMAA+1FFT208qhfRCyuRPh34ZnTruad5RIvL5cONjytgkuOmdgKsuiiqTqSqPNLcm1hG4J4DFldXV07B5ZpXKEA4SNm5sb/eJ6/IV58S/D0ap5TLKIpYwV5ivMCh3wQMHY9PmaKKsq08+e+pFiJ4O8HorSaOeaYzPGeZVChUDjoxzknHUVaPLRRUVKsqjvJi1jIFZooqhJg0ieIHh6NUkjdrh4xGvKEChl3O7fM/9qKKvTnKEs0dyGrm5wBwNHpaSBJGkaRgWZgBsBsAB+J/GjROCI4NQub4uXeb7CkbIDjm+ZOBv6ZrNFS6s2229wNuKWdO4Sji1C4vixaSVQqggYQYAOD74FFFUUmtiTPHHBkGpxLHMWQo3MjpjmHYjcHII7VC8LeE9lZSib6yaRd1MvKVU/pBQo39znFFFSqs0sqehFh/xVfat4Q2FxcPO3nKXYuyI4VOY7kj4cjPzrFFIzcdibDlomiQ2kKw26BEXsOpPdie596Xrfw4s1t5rc+ayzyebK/PiRjzFgpYAfCM9KKKjO1sDTsvCDTI3VxHIxU82HkLKT7r3p9C0UUcnLcH/2Q=="/>
          <p:cNvSpPr>
            <a:spLocks noChangeAspect="1" noChangeArrowheads="1"/>
          </p:cNvSpPr>
          <p:nvPr/>
        </p:nvSpPr>
        <p:spPr bwMode="auto">
          <a:xfrm>
            <a:off x="914241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5606" name="Picture 6" descr="http://www.e-drivetech.com/EDT/UploadFiles/pgallery/677657319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47182"/>
            <a:ext cx="1429445" cy="14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8858" y="1769964"/>
            <a:ext cx="35092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dirty="0" smtClean="0"/>
              <a:t>Virtual suspect to </a:t>
            </a:r>
          </a:p>
          <a:p>
            <a:pPr algn="l"/>
            <a:r>
              <a:rPr lang="en-US" sz="3200" dirty="0" smtClean="0"/>
              <a:t>train investigators</a:t>
            </a:r>
            <a:endParaRPr lang="en-US" sz="3200" dirty="0"/>
          </a:p>
        </p:txBody>
      </p:sp>
      <p:pic>
        <p:nvPicPr>
          <p:cNvPr id="8" name="Picture 4" descr="job candidat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14033" y="3350169"/>
            <a:ext cx="3600400" cy="342336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79083" y="1835448"/>
            <a:ext cx="36527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 smtClean="0"/>
              <a:t>Training people in </a:t>
            </a:r>
          </a:p>
          <a:p>
            <a:pPr algn="l" rtl="0"/>
            <a:r>
              <a:rPr lang="en-US" sz="3200" dirty="0"/>
              <a:t>n</a:t>
            </a:r>
            <a:r>
              <a:rPr lang="en-US" sz="3200" dirty="0" smtClean="0"/>
              <a:t>egotiations</a:t>
            </a:r>
          </a:p>
          <a:p>
            <a:pPr algn="l" rtl="0"/>
            <a:r>
              <a:rPr lang="en-US" sz="2400" dirty="0" smtClean="0"/>
              <a:t>(employer-employee)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20072" y="1769964"/>
            <a:ext cx="0" cy="508803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not Equilibrium Agents?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smtClean="0"/>
              <a:t>Nash equilibrium: stable strategies; no agent has an incentive to deviate</a:t>
            </a:r>
          </a:p>
          <a:p>
            <a:pPr algn="l" rtl="0"/>
            <a:r>
              <a:rPr lang="en-US" altLang="en-US" dirty="0" smtClean="0"/>
              <a:t>Results from the social sciences suggest people do not follow equilibrium strategies:</a:t>
            </a:r>
          </a:p>
          <a:p>
            <a:pPr lvl="1" algn="l" rtl="0"/>
            <a:r>
              <a:rPr lang="en-US" altLang="en-US" dirty="0" smtClean="0"/>
              <a:t>Equilibrium based agents played against people failed.</a:t>
            </a:r>
          </a:p>
          <a:p>
            <a:pPr algn="l" rtl="0"/>
            <a:r>
              <a:rPr lang="en-US" altLang="en-US" dirty="0" smtClean="0"/>
              <a:t>People rarely design agents to follow equilibrium strategies. </a:t>
            </a:r>
          </a:p>
        </p:txBody>
      </p:sp>
      <p:pic>
        <p:nvPicPr>
          <p:cNvPr id="26628" name="Picture 5" descr="kahne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27525"/>
            <a:ext cx="16192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5508907"/>
            <a:ext cx="1065783" cy="12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6663" y="917575"/>
            <a:ext cx="7924800" cy="650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People </a:t>
            </a:r>
            <a:r>
              <a:rPr lang="en-GB" dirty="0" smtClean="0"/>
              <a:t>Often Follow Suboptimal Decision Strategies</a:t>
            </a:r>
            <a:endParaRPr lang="en-US" dirty="0"/>
          </a:p>
        </p:txBody>
      </p:sp>
      <p:sp>
        <p:nvSpPr>
          <p:cNvPr id="2765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altLang="en-US" dirty="0" smtClean="0"/>
              <a:t>Irrationalities attributed to</a:t>
            </a:r>
          </a:p>
          <a:p>
            <a:pPr lvl="1" algn="l" rtl="0"/>
            <a:r>
              <a:rPr lang="en-GB" altLang="en-US" dirty="0" smtClean="0"/>
              <a:t>sensitivity to context</a:t>
            </a:r>
          </a:p>
          <a:p>
            <a:pPr lvl="1" algn="l" rtl="0"/>
            <a:r>
              <a:rPr lang="en-GB" altLang="en-US" dirty="0" smtClean="0"/>
              <a:t>lack of knowledge of own preferences</a:t>
            </a:r>
          </a:p>
          <a:p>
            <a:pPr lvl="1" algn="l" rtl="0"/>
            <a:r>
              <a:rPr lang="en-GB" altLang="en-US" dirty="0" smtClean="0"/>
              <a:t>the effects of complexity</a:t>
            </a:r>
          </a:p>
          <a:p>
            <a:pPr lvl="1" algn="l" rtl="0"/>
            <a:r>
              <a:rPr lang="en-GB" altLang="en-US" dirty="0" smtClean="0"/>
              <a:t>the interplay between emotion and cognition</a:t>
            </a:r>
          </a:p>
          <a:p>
            <a:pPr lvl="1" algn="l" rtl="0"/>
            <a:r>
              <a:rPr lang="en-GB" altLang="en-US" dirty="0" smtClean="0"/>
              <a:t>the problem of self control </a:t>
            </a:r>
            <a:br>
              <a:rPr lang="en-GB" altLang="en-US" dirty="0" smtClean="0"/>
            </a:br>
            <a:endParaRPr lang="en-GB" altLang="en-US" dirty="0" smtClean="0"/>
          </a:p>
          <a:p>
            <a:pPr lvl="1" algn="l" rtl="0"/>
            <a:endParaRPr lang="en-US" altLang="en-US" dirty="0" smtClean="0"/>
          </a:p>
          <a:p>
            <a:pPr algn="l" rtl="0"/>
            <a:endParaRPr lang="en-US" altLang="en-US" dirty="0" smtClean="0"/>
          </a:p>
        </p:txBody>
      </p:sp>
      <p:pic>
        <p:nvPicPr>
          <p:cNvPr id="27652" name="Picture 5" descr="book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357688"/>
            <a:ext cx="31432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kahne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040313"/>
            <a:ext cx="16192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reinhard_Selte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072063"/>
            <a:ext cx="185578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43000"/>
            <a:ext cx="2343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2430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24301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1131888"/>
            <a:ext cx="167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Why not Only Behavioral Science Models? </a:t>
            </a:r>
            <a:endParaRPr lang="en-US" dirty="0"/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863600" y="1916832"/>
            <a:ext cx="8126413" cy="4464050"/>
          </a:xfrm>
        </p:spPr>
        <p:txBody>
          <a:bodyPr/>
          <a:lstStyle/>
          <a:p>
            <a:pPr algn="l" rtl="0"/>
            <a:r>
              <a:rPr lang="en-US" altLang="en-US" dirty="0" smtClean="0"/>
              <a:t>There are several models that describe human decision making</a:t>
            </a:r>
          </a:p>
          <a:p>
            <a:pPr algn="l" rtl="0"/>
            <a:r>
              <a:rPr lang="en-US" altLang="en-US" dirty="0" smtClean="0"/>
              <a:t>Most models specify general criteria that are context sensitive but usually do not provide specific parameters or mathematical  definitions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0" y="4638130"/>
            <a:ext cx="2645048" cy="203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 descr="data:image/jpeg;base64,/9j/4AAQSkZJRgABAQAAAQABAAD/2wCEAAkGBxMTEhUUExQWFhUXGRgWFxgXGBgXHBQaHBcXFxgXFxgYHSggGBolGxgZITEiJSkrLi4uFx8zODMsNygtLisBCgoKBQUFDgUFDisZExkrKysrKysrKysrKysrKysrKysrKysrKysrKysrKysrKysrKysrKysrKysrKysrKysrK//AABEIAPMA0AMBIgACEQEDEQH/xAAcAAABBQEBAQAAAAAAAAAAAAAEAgMFBgcBAAj/xAA8EAABAwIEAwUGBQMEAwEBAAABAgMRACEEBRIxBkFREyJhcYEHMpGhsfBCUsHR4SNi8RQVcpIzgsKyJP/EABQBAQAAAAAAAAAAAAAAAAAAAAD/xAAUEQEAAAAAAAAAAAAAAAAAAAAA/9oADAMBAAIRAxEAPwCucYcFu4Ds1KUFpXI1JBASoX03Pw8jUC4tbhk3O3T419O5jhGnEw6hK07woAiesGovLMmwyEkNtoCSSYABBk0GYcK8G4hLYxIVoWmVIETt186uXDXEYeLfaKBVHeABEHr5Va8Q8202VKIShIJJ5AC9ZHwzgnHHnHkakNlai3/xKpAjpFBeeNGk4tsYVCwFLIM7wEkEmOflWccY8COMdn2RLms6YiDq5QOla1jAG2u0SiVJGoCBNh1POqJlvFKsdmDGhJCGwTB5lUAk35DbzoKe77PMxSASzPktJjzvWs+zrKF4bBpS4IUqVEbaeQnxgCrZqHOmsQRBoMY9oPFWLRjSEOqbQlMJCdjO5UNiZHpVMXmDoUXA65rUZUrURqPjBvV+zHh5GY5g6O00JbQLgAlZkgwPDmfKms69mZaw63Uva+zSV6dEApSJImfeiguHs+zF11ouPuAhSU6Ux7tjeec/pVV9rmXsPKQtnvPzDhSSRoAMBUWmapH+6vICAgqSkGYBIHlApp/PHTbUefPrvQQ6WiDB8q6xqC0wO8CNPOTNhHO9WHhbJ14hwaWlOBC0lwDbRInvG0xNt6+gWslw40lLLYI90hCZHla1BWODF4laAcQwWSnYqPeUefd3A86f42yE4hnXPeQCocrbqvyMCp/NMzQwJWFRf3RO19hQuGzNjHMrDSiQQULBBBT1SoHY0Hz/AMRBgqHZEkmOsx0VPMUHlmVqeKgDBSJq68fZSxhClISLzeAD4XHSqY3iCgy2d9wKBrMcrcZnVy6fKg8M2VrSgbqIA8zUzneZqcQnUSYiZj4eNQXbwoKTYi4Pj1oLVn3CrmHZDilA2BMHn0BqrvOpIEb1JY3iHEPpCHV6kp2EADzMb1DOgTagJwriQTPpUjlGMZGIR2yZbuDInfYkVCAU+23NBY8xxTeHxHaYJwgbgie6eYE7irHw9nWPOKRiXAt0pQpJSoaf6ZInSIA3ANVbhfEts4htx1OtCTJET6xzjpX0PlzzGKZS43C21DukWjkR4GeXhQDca5kttnS3uu09BF6z3B4TGjSWCsd4czB8wbRV8zbPWg4lCwYOxi1WBhhOkaYHjQZB7Shi0NthxQ0rNwgmCoXgg71e+EMOyrCtBtQV3UkkbzzkcrzVO45DjuYBhagUJSFIAEDvbz42q48CZMWEKOqQqIEbDzoLE/g0qaKDsQR5SImsy9jmBEvrUmdKghK4sqJ1Qfh8a0/NQSy4BYlCgP8AqapHsbAODVe4cVI6bbUF2DEkm/hUZmuK7FpRIkgEiOfhU28gkWMVHZjlwdQUqkzHyoPnp93EqxWodoHCTZuQqCZIGnwrbTnODw+FSl1wBASElLklZkXCk7k9bVT+Ic1/2/EJcDAMhSDI06hIPvAG9hVWz4rxrisSoJQICQBeANr896Aj2g5lgllsYMJtOsoSUpi2kRAk71F8DZXh8TiezxBIBBKQDp1HpI5xTAysOJPZ/hsbHf8AaorQpskixSYn9vhQbPnuLwuT4ecOhOpRENlSpX1USZNhzoT2f8ePYx1bbiUgga06ZsmwIM7xIrIsdjHXjKypR8b0Xw3nC8G72iRJiCNrUGl8Z8UuNYttC2x2Q7xPvFQMieUQeVNZPx5g2HVhIUUud5ZSkiF7e6fDfyrPM14ncfdU4vc2A3AHSgcvy9bgUpN432EdKCW4+zhOLxinEAhMJSJ5xzjlVdkpUJkdaLw2BdWVdm2pRRcwJjzoTEqKt+VArMtNtJkUxhsMpagEgknkLmkCjsnx5ZcCwAY5HmKCwjhDTh1OqkX8ikDnHSaqHZHletYwPEAxWFcTp0mCgDfl8t6y7EWWrp0oBJorDXIHpQoub0Rh1lJChuDPwoLCjJnEvNt6SVLgaRufKtAyvNnMqZW2pqZKloCjphXmAZBqoZZxW4XW3UtplqSb+8CIIHSjuJOLf9xKGG2ClZOlMkElR+lBref5Kl8pt7pmlrxzjLR0oLmkWEwbDxolWcsqHdWlXkQais14nw7aSkLBV0AmPOKDLmMc5jMwLipSpRgDmmBAH8VrmRY5DaUMqV377/i8azHhrJDjse6pCuzQghalDckmwA5GxM8orU8Pw8hJBKlKj8xk0EX7RM6LOEc0SCpJTPSbT4b1X/ZdlmKab7RJT2bkK0HysqeRipn2mYIDAuqmNKfjcCI61E+yziOWgxGrRt1SPHwtQaYlR511SgN6BxOIVFoH6+VQyM3Ie0qBKY3mSFTtHlQTGOyll8DtW0rAOoBQBAPW9QWfcKsPACVIA5I0jblcVP4bFaxIsOVJUmggsp4fw+GTpab33Ku8T5k086wkAgJSB/xH7VJqFB4hFBWMwwbQnUy2ZsYSkSPMCapGfcKIWCvDSFAf+NV/PSeflWjYxFjNU7HY8trkWj7vQZmnDQSCDI5dKNy7EraB07K3FWXiXBpUBiGx7w7wHWqniCfeB35UEtlnEqsMpcICg5cjaDeCI86r+Y4grWpZEFRJIA2mj8qASoOKExePCmMzxCHHJQCBtff1oI9lomuKTpN6l8TlxbSFA70Xw9wu5jA4pKgnRA703J2FvrQQ+GxKkg6VETvBiaGfMmpJrABKltuiFpVpN4iOnWhcfhNN03FADNPA2ocGnW1UEhlK9KxJgGxnapTFIXg8Sh5BkghQkc+niKhAKOxGILiEySdPUz8KCx4nHaE6Uk+hoPCOFU94imMSUlZjrQ6goEx8qC68A5fjQXMRh1aUiUmdnY5QenWrtwzxi48tSXUaYVAI+kfrWc8N8cO4VjsAhKhKilRmU6jJkc7k0I3nSw+haCQdQUQOd9ooNU9rDg/25y03RHh3xeqD7LMIVPLWFRpTG/vT1pz2h8Wl9tLCQUyQpUzy2Hx+lVvLMYtjvMrhR9Z62NBrWKxKkqUlTvMQDG0XjnVSf4gl1LLcSVhIIMgyYmaiWMQpaVOrWdXMk/pUS1iSl1DyYJQoKE9RQfQeEbCUgbwKcVQ+Cd1ISrqkH4gV1xdBx5YqOffHKl4l1PMwfExURjIg/PvEfMGaBnNsalCZJAnaTWd5njAoqg/MVcM0bQhKVKIHxufqfU1VM0hU7/Aj6m9BHYDGESmbHlRGVIaaUt1SCUEQYE6D5cgahO00rqy8GPIdU+y5HfbJQT+dN7eMSf8A1NBZ3uFGMVhdTBCZSClQEg25p5elZDisEpDq21DvIUUqjwMWrfsrynRl4QlRaWW7qH4VRvBtE1nPsvypjE4p8YqFuAakpV+MknWr+6LfGgqmKxUhKBfkKuXsyxDaHXEOOaVKSISSAle836irgj2Y4Y4lTgkNkWQD7qryQTy8KrGe+zBaVr7N227YUNxEkKUNj4xQC8dcNNpQt1EqBlWrVMEnbyrOO3VEG9fQnDHD84Btl5KVDs9J8Qbx86zrPPZliEvKGHSFN7p1KAI8DNBRW0t6eU0y0kQY35eFEYvL3GlLQsFK0mCk8qF0QKAvLsucdnQkqgSY5CtQ9nfDGGewhU80FKUVCVbiDAjpWdZFnC2NWkSFAA1dODOIMSpDrTSEmJWJMaZOw60EDmGVFEmdqaYxIQkyJmpHFPa9z6VD4oRQDTv41cMfneE/0jaWkf1EhNimClQ94lUX5/Gqcgb0mDQE5jjO1UCREU2wQLzFMkRXioGgmkr7p73pSspwa3nUNNwVLPMwAAJJJ5WFQ6DyqQy9J1RsFpU3PTUIn40G2f7qptam+yUlDQRqMWIKTBbIsoJ0mRuLGjMXjQlBVva0c7bDxqv5RikpOGwxXJW0klBJKkwidU+c+VqheLBjmQoIbQcOme+FHWEEQtSk2ACQVbAxFqCPz/ivEtrhK0jqnuwPAE3X5i1QqeL3nToUEpJCvdEau6Yn1p3OuGUIJUp1alnvFadBQQbwASCnlG9C5Dw2H3G9JWkFzcGDoSCXFJI/9RPVVAziOJHdXf1QmASN9jABNgTH13qHOYFSiVEjykx6m5qye0LhhrCqQplKoM6pUpc7XOq81VmGwb9elAh1ySZP8/zUzwKgqzDDJH4lwfLSon5A1GKwouTYbAHnVh9mjR/3Ns27usj/AKFP/wBUG4ZhlQW0pAJTIIkcprN+H+BnU45CnY0olzUk7kWA9Z+ta1EioloOjF3ADWgweZVI39JoJhsgWpS2QdxNIUkU8mgQhoJEDamcQi1qKofEJN4oMuzjgJWNfdfW72cnShKBMgfmJ5mqDxZw5/plaQSfOtDw+NxzWYLw6ld1fekp1BIg3SRtQeb8B4p91biHAU7jtCZJ5iw2oMjDKpgVcfZ/h3v6q2hJsmDtO4nn8KEw+SOJddC0H+n3VQDAJ6mpjgHMexecZULrIjexuPnQQOIfFiKEedmuRa9CFy9AS2quLNppubTTJc5UHFuU6ymaQ83FFZcBFApls71ZstUgphXS1Vh5UGKcaxBoNlyDBNlTWMiXAgNk7xAiQPvepfOXdIIif2/aqFwLxU22hbL5iO+g9bQU+exHrV9wahiWEuFJTI907iDafT60GdZ1kC5CmSdPJCrpT/xnYeG3SpPgVspee74c7NKEKVYQTJ0IAslI+ZoniJbq3E4dkd9fdHh1UTyAF/Sk5hwmMPhQhDi0rB1KcSYK1QZnw6CgjvaRjkqTpBFt+vhVBwbCFSAYVy2v4+dFZplb6iVFWuTc858RUvkHCvaJ0qJSuJB/KfEcx98qCqPIIURWg+yTAk4h9zTIQAkHxUZMeMJFVHMstWy+W3BfcEbKHJQrWuCMWyllLbSQkkyrqpR3Ueu3pAoLuhVqCzjEhLeqYggz5ET8pot5J0GN4tVC4nwaywtLizadj6igvGGfCoIMijk1n3sgwak4ZTiiSFrOmSTZNpAO1/pWgpoFV6K9XqANODT2hWQJiAaJ02pR3rpoK85lTZU6CJ1GT6pAj5VlvGuXqwOIYfSkwFRfYxcAn41sbvdKl8v2rMva3mYdbawzaSXFuJj0kW8TNBl2ImhoovEihFigfV7tMNCTXCquooFv1zD2ptRp5ugXc0pO9OMJ50sjnQeTqBmts9mjzisKe0/NKf8AiUiLcuvqKzjhHIjiFdo4IZQbz+Mj8I8OprSuGMaBh+0A9550HyCygR5JSPhQHYwpw/av6dSkphI5mbmPO3wqg4nM80x06EJZbO07x57n4VpWNaDiSN0nfxoZjC9mnT0tPxoMfOSY4KICwTPSAeXPemcSrMWgFFXui0RYdK1LHQkJJN7m/P7vVT4ozFJTpIFwRPKbQaCrt45eKU0HPf1BOr+238n1q/cAob7V5IVJQRo8Re4rLsyxQAAFieYpnA5i42QptxST1SSDQfRD+dJSst/iAB35Vn/H+PWZvv0PKqQ5mjoPaBxWvmqSSfPwpvFZg66O+ZoNT9j2ZasOpomShRMflBO3xk+tX9zEBNzXzZkWcu4R9LrRgj3hyWnmkjpWpJ9peFWBq1JMTcGAeYtQaO04FCRStVVbJuL8I4kQ6hPgo6frTrfFWHUtQDgIHMXE+YoJzF4pKNJUQJUEiepsB6muYp7SgnoKqWc49jFoU1qBT8LjYjxBrNOIeNsY0F4YOAoFgsiVxP5p+cUG3418Ibv5Vh3FeYJYzFt4HWEGSJkelSuC4tdxiEJcUE6d4tqMbmqVxNCntKTN6AbSSDQq96OWuKFUmaBjTSyYFKIiuEigXhmp3ohbaeVO4DLH3f8AxtqI6xCf+xtVoy7hBKb4hUnfQiYt+ZUSd+VBWcBhXHDpbQpXkLDzOw9auOQ8JoBCnyFExCAbep/F6Wop3EaU6W0BCAPdSIHSf5ruXvK1g3IAm5sLfzQWHFQEFIgACAkWA5RApjgdaHUv4ZwXQ4XE9RqFyD1v8zvTDr82HrIFr9TVUYzVWFx4dSZCrKt7wBgj4c6C+YnMn8CYeSXcMTAWn3kTtI+/DpUk1nrbjeptYUInyGxkcrUcpxLrYUmClQkevI8qzfibIC2orZ7h6JlO/wBPLbxoCeK82Ch3SLbEGqFnecAwAZNtutRmYF5JIc1b85pnCtSZPwoEOrJUZ8q5NIUuST4mlpNA8h9XU08jGHY7UIa4TQGpVNdoVl6CKMQJoFtOqPdFTi3+zaATvUQyYvXnXiregdexqvzGo/HgrEkz4088wTT6cMdG1BGZbiyjauoBW7bfek4rDFBml5bIXqHKgW4b15zauHekuOUCsLh1OKCUgqUdgLzV2yzhhpgBb5DjkSEfgR4H8x+VFcG5aljDdusf1HQY6pRMJCek7/4oTNndC7mZPPreR5UEm/mijKe6ALRtsfCohWPVJMkzYXpGHVq3O82HMelDBB0m3785+lAT/qzEbcvK4o3LnFQpUf2zOx3/AE+dVntr+u1WHC/0202OoyTMQCdrT5UEu0/3dMwYt/cbfPeqvxJFlAAFJHObc6mnHbJIG9zfnbl6D4VF5mJSZ2gj1k/4oLHwJxAUw0oylfu/2q6eAP1jrVmzDENrOmDqE25+MR+nwrI8kWTKOYn4jbyrUcizBL7cLTLoEf8AOOYJ3PWb+dBmftFBDoQkHSkSSBYFWwkW2G1vKqsw4Qk35G3Q9at3EbS8RjMQ2hY06iYKwlPcSEm5MEiDVQSn3vAUDaE2pwUpSbVxIoFJTzryxavJNeWbGgQ2b0a2ugGutEBUUEi0oRXUKqPS7RCVzQS2VNhbgCjpTNzVmxTTMQgpgVT0rGm29eZx8SKA/PWEabETVaaf0GKLefJMmorFpvNBJGKT2MkJG5IA8zauoqQ4chWLZB21TfqEkj5gUF/7dOlKBbSlMC5sEgbc9vSqzxI8De/Ux+nTyqTwOK1IcSB/UaURF5MmxEH7mobFgq1dQTI+PKgYy3Mu6Qo7eX3/AIp/XKVXHhUE8oA2qSy90EG82g0ADiiD99asmHxmsFSBJESLAiIgHwqsYwwfWjcsbKjKVFJ3kcv4oLEHYNx5zyG40gbVG412SZEJ2H6WopRmZsN9r+FupoLEXtFj6et70EawrS94H686tWCx4aCtd0KFxcwYsZ38JHhVRxhghX5T8RU1OtAJn3SP1j4UAmPcw3brUELDCiTAI1A6eU2jXfyqsqcjUOtSTQT2gQ8VJQJkpEmIMEDziopVz40BhbtTYTRymoFCqTQNAXpDh96iEJoY+6fGg5hxPkKW7XGNqUsUCGhNPtmh0c6cbNAUXKYUu9cWabXQHJcEChcxUDtXkGm3UyKBRciusOEKCgbpIIPQi4plVOYdsqUlI3UQkepig0hSe0bRiUw26pA1Dk4Df08DUJmC4Jix5pPLwq44/DhKEpFtKEi0yAO7Fh0qo5ggFR5RMcvqKCBfGrzrmWOaV6SN6exGGvuPOh9KkqSroQZHnQO5miFG33vR2UNDs5BuT3thtsPLnQ2bNQo/zf8Aek5Q/oVO6fxD76UE6pX8X+7ftQjoI3m894+v6+lGLibbHbxnkPifuaHcXuNuV+Q5E+dBE4puQRReXuamx4TJ+/L503iU/tc/d6Dwa4Kk+tB3GtBRAkAzF9oPj61EpA1Hwmj8W4BNAMj3vL6mgm3UW3G1AvCpNIlInbegHOdAOTCSfu9Dunu0/iTCR4n6UM4bUHcOqnHjcUIyszRi9xQMKMGkBZmnMUnahwaApAmiA1aedM4Qc6KdFvPlQBqJodxw0Sqg170BoIqS4eY14plI/OFHwCe8fpSU5A8TtVi4dyn/AE4U6swY0jzMk/IUE9j8eFFaQbTc8yNhysKhcxJlUyCNVwBEzyjlXSrYmSSD3eQ5z99K4uwUCCNvpAvPOgg1Pd48/lQWPsJHXrI9adxtlSNqYeMpoJLMVakpPVIPxE0NlqNSopWFVqaSOnd5cv4pOEWUqPhQS/QHa8G9jNpB86QXDcE3FpPzE+lNOuki/PqfL5V5pcpvOobxzEb+lA08qfvwqOcVpWD1kVIOKt4Hn9+lRmYJgze1Axinb0hoWJ8h+tNElRoso7sT4/Lagl2fcBtsPv4UHiANqKwv/jHlTDoKlgTvQR2P3SOgoZw2p/FmVqv4UM6aDmFTeelFJuaFbMU6FwN6B14TaglCiA8Kae3kbGgNwgsKViXZNIwyrCm3DQNrNDrN6eUaYXvQW5zi9fIVP5HiFvs9ovaVH0FrnlzrN1JrR8gYIwiABIKb+ajNxO16AprBAFOnpJO4NoIvY7mh84XoBR3ZMXHQH5fzRmOxiGUDSRqi3ROx538Kqz7us8/KfDcfCgFxSQZqJeCgCAKk3XADb61H4x06ZG9A/lioTpPIn96IKI59P8VFZc/czzvUwmDe9AQQNPPe4+lNJPMbiT1+nhTqoA+/GmFK+lqD3aD3gbdOlCYpMzanX1lF+UQfL96bcVI3nmPEdaCKQqKlWyhSEpWNMaiVJAOpN1d4KIki8GdjEWFRwSNRowKIKSORHh5GeVBJEFffuhREkDuj/rtJodRiVG+kb9TtT+EWS2d+fpczv6b0HmR0tAc1H6UESFUhw2ozDZc44JAAT+ZRCE+WpRAJozF5AtoJLosoSkiClQ8FCQfjQQ7SFK2+NEJwY5k0clsC0VxQi4O3LcUDKGEAbT50I81FHp52gjlSFolQHWgHYmlvt0UjC150UEYa8GppeJBB2rrCTuaDSRwvl7fvO6p/uF6LfxAbASgHujbYW92T5Vl3bq1bk3/WtBxmJSgAqIE3IiT8OVutBG4pC3CFqiDbzE873oTFPoREb3/xQWYcQGdKNuVRqmHlXVag69ipJNDOvSPOuYjCFNpk9KJVk6wE2kkTMgBPhQBN90yKmcK7z+9qHRlyRGoknoLVLtZciIuPKTQBly4mnNxRbOVCdyfv5U8csTMT5ifGOXjQRGJun7NR+CfuUnxI8DzFWxnBNmfOADPzvVs4DyTDuKcUttC+z0BIKZAJKjMHc2FBlZYWTISog7QCZI5C16lsLw9i3PdYci0EjR81RW05pCHEgABISI5R3jt8qS06I3oM+yzgfEaD2q0pUSTY6iJ6naak18FNdlpWAtU2UQRG1hCtpq1uOWMVS81zx9tcKJIHSL2n40HWclDQkpKlx79u6PypTskeAqI/1pSV4d4f03AdMj3F8lJ6TsfEg9Zk08ZJKZ0yLXiw8zVX4izftnQU2A6detqCFdcgkdLUhTs05mjULmd/1oRBoCmXLSdxTuXJlSjyG1BNq3qUydHcnqaCQwOFLjiEfmIHzpzjjDoafDaBASkT50ZwyP8A+pvzmonjDE68U6fGPhQQ7602mhw5akuUkCgPy7CFTyB/cCfIXPyFO8Q5op1ZuYog4ZSQVD7m1CYTL9SpO1A5kOXFRLhAgWSDzPh5VI4hWkHqLeX70SVaAEJjSOvM9fCmcU5qABtG3WgCy/C6la1Gw3/akvvEqsdtqXicUAClG360PhUyqgfcT3k1KhZSkjw8PlQQdAOpXK0G1MrxWr7j+KCSOIi+3lz+4ppeJH72AoRT9o9Pv7502XD+kfpQHdtcX6H59Ku/swf774n8LZ8+8r96z4KirNwJjezxC0376IH/AGA/+qCx+1Zwpw7bqSQpK9JI5hSZj4pqq5ZxG6QEg9P5q2e0VvVgXOZGhceREx6KNZHgMcUGg1/AZnIE70NnWUl1SIAhRAJnYTf5VXMnzYcjFrzsKtjGOCmTNx5/OeRoILjV5tprsmiExYoiIHgazILlRj0FWzHMIU6Vuu6xPunf1IoxzHYZIOltIkDkN4/igrCsIsJBc2NR6kxPUVO5zj+1KYEBPzioF+6iRQKwzZWdI3NT7TelISOQimsoytaRqIgn5Cj1MmgawmI0OJV0P8VF5u4FOKUOZqVUxY1BPKIJ60AcVw0pwGkTag0F1saFWGx+lRGHWdQHKDyHQ12vUDKxb1pLo7g++der1AAE3jw/WjMAO8K9XqDmbCFEDb/NCNCwr1eoOg/rTqefmK9XqAhCbipPhq2Mbjqv/wDJP1Fer1BeuJFktPJNwUKt6LFZThsKg6ZG88z4V6vUB2BaABtsSPlTmOzN5ClISshNhAjpXq9QQziidzSCK9XqDqdjUnwxh0qcJIBIAInkZr1eoLUpIoRLYnavV6gbdQOlVrM2wF2Fer1BHuiTFIWkTFer1B//2Q=="/>
          <p:cNvSpPr>
            <a:spLocks noChangeAspect="1" noChangeArrowheads="1"/>
          </p:cNvSpPr>
          <p:nvPr/>
        </p:nvSpPr>
        <p:spPr bwMode="auto">
          <a:xfrm>
            <a:off x="89900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87721"/>
            <a:ext cx="1271438" cy="175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40" y="4724601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not Only Machine Learning? </a:t>
            </a:r>
          </a:p>
        </p:txBody>
      </p:sp>
      <p:sp>
        <p:nvSpPr>
          <p:cNvPr id="296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smtClean="0"/>
              <a:t>Machine learning builds models based on data</a:t>
            </a:r>
          </a:p>
          <a:p>
            <a:pPr algn="l" rtl="0"/>
            <a:r>
              <a:rPr lang="en-US" altLang="en-US" dirty="0" smtClean="0"/>
              <a:t>It is difficult to collect human data </a:t>
            </a:r>
          </a:p>
          <a:p>
            <a:pPr lvl="1" algn="l" rtl="0"/>
            <a:r>
              <a:rPr lang="en-US" altLang="en-US" dirty="0" smtClean="0"/>
              <a:t>Collecting data on specific user is very time consuming.</a:t>
            </a:r>
          </a:p>
          <a:p>
            <a:pPr lvl="1" algn="l" rtl="0"/>
            <a:r>
              <a:rPr lang="en-US" altLang="en-US" dirty="0" smtClean="0"/>
              <a:t>Human data is noisy</a:t>
            </a:r>
          </a:p>
          <a:p>
            <a:pPr algn="l" rtl="0"/>
            <a:r>
              <a:rPr lang="en-US" altLang="en-US" dirty="0" smtClean="0"/>
              <a:t>“Curse” of dimensionality</a:t>
            </a:r>
          </a:p>
          <a:p>
            <a:pPr algn="l" rtl="0"/>
            <a:endParaRPr lang="en-US" altLang="en-US" dirty="0" smtClean="0"/>
          </a:p>
          <a:p>
            <a:pPr algn="l" rtl="0"/>
            <a:endParaRPr lang="en-US" altLang="en-US" dirty="0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869160"/>
            <a:ext cx="22161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65501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 rot="18778737">
            <a:off x="6265863" y="4406900"/>
            <a:ext cx="685800" cy="1181100"/>
          </a:xfrm>
          <a:prstGeom prst="downArrow">
            <a:avLst>
              <a:gd name="adj1" fmla="val 50000"/>
              <a:gd name="adj2" fmla="val 53137"/>
            </a:avLst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Methodology</a:t>
            </a:r>
          </a:p>
        </p:txBody>
      </p:sp>
      <p:sp>
        <p:nvSpPr>
          <p:cNvPr id="4" name="Oval 3"/>
          <p:cNvSpPr/>
          <p:nvPr/>
        </p:nvSpPr>
        <p:spPr>
          <a:xfrm>
            <a:off x="2057400" y="3962400"/>
            <a:ext cx="2895600" cy="1219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Human Prediction Model</a:t>
            </a:r>
          </a:p>
        </p:txBody>
      </p:sp>
      <p:sp>
        <p:nvSpPr>
          <p:cNvPr id="10" name="Down Arrow 9"/>
          <p:cNvSpPr/>
          <p:nvPr/>
        </p:nvSpPr>
        <p:spPr>
          <a:xfrm rot="1452361">
            <a:off x="3317875" y="2547938"/>
            <a:ext cx="914400" cy="1752600"/>
          </a:xfrm>
          <a:prstGeom prst="downArrow">
            <a:avLst>
              <a:gd name="adj1" fmla="val 50000"/>
              <a:gd name="adj2" fmla="val 5313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5486400" y="5445224"/>
            <a:ext cx="3048000" cy="1219200"/>
          </a:xfrm>
          <a:prstGeom prst="hexagon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Take action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2998788" y="2133600"/>
            <a:ext cx="2284412" cy="1524000"/>
          </a:xfrm>
          <a:prstGeom prst="star3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machine learning</a:t>
            </a:r>
          </a:p>
        </p:txBody>
      </p:sp>
      <p:sp>
        <p:nvSpPr>
          <p:cNvPr id="16" name="Curved Left Arrow 15"/>
          <p:cNvSpPr/>
          <p:nvPr/>
        </p:nvSpPr>
        <p:spPr>
          <a:xfrm>
            <a:off x="4800600" y="4038600"/>
            <a:ext cx="1219200" cy="1066800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5181600" y="3068638"/>
            <a:ext cx="2743200" cy="1676400"/>
          </a:xfrm>
          <a:prstGeom prst="star24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Game Theory Optimization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2" name="Down Arrow 21"/>
          <p:cNvSpPr/>
          <p:nvPr/>
        </p:nvSpPr>
        <p:spPr>
          <a:xfrm rot="3893121">
            <a:off x="4892675" y="1881188"/>
            <a:ext cx="782637" cy="1284288"/>
          </a:xfrm>
          <a:prstGeom prst="downArrow">
            <a:avLst>
              <a:gd name="adj1" fmla="val 50000"/>
              <a:gd name="adj2" fmla="val 5313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1319213"/>
            <a:ext cx="3429000" cy="1600200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400" b="1" dirty="0">
                <a:solidFill>
                  <a:schemeClr val="bg1"/>
                </a:solidFill>
              </a:rPr>
              <a:t>Data </a:t>
            </a:r>
          </a:p>
          <a:p>
            <a:pPr lvl="1">
              <a:defRPr/>
            </a:pPr>
            <a:r>
              <a:rPr lang="en-US" sz="2400" b="1" dirty="0">
                <a:solidFill>
                  <a:schemeClr val="bg1"/>
                </a:solidFill>
              </a:rPr>
              <a:t>(from specific culture)</a:t>
            </a:r>
          </a:p>
        </p:txBody>
      </p:sp>
      <p:sp>
        <p:nvSpPr>
          <p:cNvPr id="23" name="Down Arrow 22"/>
          <p:cNvSpPr/>
          <p:nvPr/>
        </p:nvSpPr>
        <p:spPr>
          <a:xfrm rot="18778737">
            <a:off x="2542382" y="2126456"/>
            <a:ext cx="914400" cy="1106487"/>
          </a:xfrm>
          <a:prstGeom prst="downArrow">
            <a:avLst>
              <a:gd name="adj1" fmla="val 50000"/>
              <a:gd name="adj2" fmla="val 5313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1066800"/>
            <a:ext cx="3276600" cy="1209675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400" b="1" dirty="0">
                <a:solidFill>
                  <a:schemeClr val="bg1"/>
                </a:solidFill>
              </a:rPr>
              <a:t>Human behavior models </a:t>
            </a:r>
          </a:p>
        </p:txBody>
      </p:sp>
      <p:sp>
        <p:nvSpPr>
          <p:cNvPr id="20" name="Down Arrow 19"/>
          <p:cNvSpPr/>
          <p:nvPr/>
        </p:nvSpPr>
        <p:spPr>
          <a:xfrm rot="20098948">
            <a:off x="1427163" y="3352800"/>
            <a:ext cx="1085850" cy="1219200"/>
          </a:xfrm>
          <a:prstGeom prst="downArrow">
            <a:avLst>
              <a:gd name="adj1" fmla="val 50000"/>
              <a:gd name="adj2" fmla="val 5313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49213" y="2776538"/>
            <a:ext cx="2678113" cy="9413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000" b="1" dirty="0">
                <a:solidFill>
                  <a:schemeClr val="bg1"/>
                </a:solidFill>
              </a:rPr>
              <a:t>Human specific data</a:t>
            </a:r>
          </a:p>
        </p:txBody>
      </p:sp>
      <p:pic>
        <p:nvPicPr>
          <p:cNvPr id="30738" name="Picture 18" descr="Almog Virtual 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93" y="5445224"/>
            <a:ext cx="190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4" grpId="0" animBg="1" autoUpdateAnimBg="0"/>
      <p:bldP spid="10" grpId="0" animBg="1" autoUpdateAnimBg="0"/>
      <p:bldP spid="11" grpId="0" animBg="1" autoUpdateAnimBg="0"/>
      <p:bldP spid="15" grpId="0" animBg="1" autoUpdateAnimBg="0"/>
      <p:bldP spid="16" grpId="0" animBg="1" autoUpdateAnimBg="0"/>
      <p:bldP spid="17" grpId="0" animBg="1" autoUpdateAnimBg="0"/>
      <p:bldP spid="22" grpId="0" animBg="1" autoUpdateAnimBg="0"/>
      <p:bldP spid="5" grpId="0" animBg="1" autoUpdateAnimBg="0"/>
      <p:bldP spid="23" grpId="0" animBg="1" autoUpdateAnimBg="0"/>
      <p:bldP spid="6" grpId="0" animBg="1" autoUpdateAnimBg="0"/>
      <p:bldP spid="20" grpId="0" animBg="1" autoUpdateAnimBg="0"/>
      <p:bldP spid="1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Predicting Human Decisions </a:t>
            </a:r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smtClean="0"/>
              <a:t>Actions</a:t>
            </a:r>
          </a:p>
          <a:p>
            <a:pPr lvl="1" algn="l" rtl="0"/>
            <a:r>
              <a:rPr lang="en-US" altLang="en-US" dirty="0" smtClean="0"/>
              <a:t>Drivers choices</a:t>
            </a:r>
          </a:p>
          <a:p>
            <a:pPr lvl="1" algn="l" rtl="0"/>
            <a:r>
              <a:rPr lang="en-US" altLang="en-US" dirty="0" smtClean="0"/>
              <a:t>Negotiators’ reliability</a:t>
            </a:r>
          </a:p>
          <a:p>
            <a:pPr lvl="1" algn="l" rtl="0"/>
            <a:r>
              <a:rPr lang="en-US" altLang="en-US" dirty="0" smtClean="0"/>
              <a:t>Investors/investees</a:t>
            </a:r>
          </a:p>
          <a:p>
            <a:pPr lvl="1" algn="l" rtl="0"/>
            <a:r>
              <a:rPr lang="en-US" altLang="en-US" dirty="0" smtClean="0"/>
              <a:t>Voters</a:t>
            </a:r>
          </a:p>
          <a:p>
            <a:pPr algn="l" rtl="0"/>
            <a:r>
              <a:rPr lang="en-US" altLang="en-US" dirty="0" smtClean="0"/>
              <a:t>Text</a:t>
            </a:r>
          </a:p>
          <a:p>
            <a:pPr lvl="1" algn="l" rtl="0"/>
            <a:r>
              <a:rPr lang="en-US" altLang="en-US" dirty="0" smtClean="0"/>
              <a:t>Pirate game</a:t>
            </a:r>
          </a:p>
          <a:p>
            <a:pPr algn="l" rtl="0"/>
            <a:r>
              <a:rPr lang="en-US" altLang="en-US" dirty="0" smtClean="0"/>
              <a:t>Facial expressions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https://encrypted-tbn3.gstatic.com/images?q=tbn:ANd9GcTywjymmJe36iQerF6kwx_tcLUpXlpDXhr06aqeVSSJkCusXk3f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17" y="450912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utpu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2632" y="1988840"/>
            <a:ext cx="5529600" cy="41476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08912" cy="936104"/>
          </a:xfrm>
        </p:spPr>
        <p:txBody>
          <a:bodyPr/>
          <a:lstStyle/>
          <a:p>
            <a:r>
              <a:rPr lang="en-US" dirty="0" smtClean="0"/>
              <a:t>What is she going to do? Stay or Leave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Successes?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3600" dirty="0" smtClean="0"/>
              <a:t>Security in LAX</a:t>
            </a:r>
          </a:p>
        </p:txBody>
      </p:sp>
      <p:pic>
        <p:nvPicPr>
          <p:cNvPr id="164870" name="Picture 2" descr="A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36" y="2708920"/>
            <a:ext cx="4865688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1" name="Picture 2" descr="Officer Robert Corchado and his dog Rody inspect baggage at Los Angeles International Airport Wednesda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016"/>
            <a:ext cx="25654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 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37997" r="18304" b="3905"/>
          <a:stretch>
            <a:fillRect/>
          </a:stretch>
        </p:blipFill>
        <p:spPr bwMode="auto">
          <a:xfrm>
            <a:off x="385763" y="836612"/>
            <a:ext cx="8694737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r="47314" b="38411"/>
          <a:stretch/>
        </p:blipFill>
        <p:spPr>
          <a:xfrm>
            <a:off x="3479017" y="111002"/>
            <a:ext cx="2508228" cy="653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7" name="Picture 3" descr="boardgames_1704_7343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22238"/>
            <a:ext cx="8693150" cy="6629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 rot="18778737">
            <a:off x="6265863" y="4406900"/>
            <a:ext cx="685800" cy="1181100"/>
          </a:xfrm>
          <a:prstGeom prst="downArrow">
            <a:avLst>
              <a:gd name="adj1" fmla="val 50000"/>
              <a:gd name="adj2" fmla="val 53137"/>
            </a:avLst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778737">
            <a:off x="2027238" y="2063750"/>
            <a:ext cx="914400" cy="1104900"/>
          </a:xfrm>
          <a:prstGeom prst="downArrow">
            <a:avLst>
              <a:gd name="adj1" fmla="val 50000"/>
              <a:gd name="adj2" fmla="val 53137"/>
            </a:avLst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57400" y="3962400"/>
            <a:ext cx="2895600" cy="1219200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Human behavior model </a:t>
            </a:r>
          </a:p>
        </p:txBody>
      </p:sp>
      <p:sp>
        <p:nvSpPr>
          <p:cNvPr id="6" name="Oval 5"/>
          <p:cNvSpPr/>
          <p:nvPr/>
        </p:nvSpPr>
        <p:spPr>
          <a:xfrm>
            <a:off x="217488" y="1512888"/>
            <a:ext cx="3276600" cy="12112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400" b="1" dirty="0">
                <a:solidFill>
                  <a:schemeClr val="bg1"/>
                </a:solidFill>
              </a:rPr>
              <a:t>Human behavior models </a:t>
            </a:r>
          </a:p>
        </p:txBody>
      </p:sp>
      <p:sp>
        <p:nvSpPr>
          <p:cNvPr id="10" name="Down Arrow 9"/>
          <p:cNvSpPr/>
          <p:nvPr/>
        </p:nvSpPr>
        <p:spPr>
          <a:xfrm rot="1452361">
            <a:off x="3290888" y="2479675"/>
            <a:ext cx="914400" cy="1752600"/>
          </a:xfrm>
          <a:prstGeom prst="downArrow">
            <a:avLst>
              <a:gd name="adj1" fmla="val 50000"/>
              <a:gd name="adj2" fmla="val 53137"/>
            </a:avLst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5486400" y="5410200"/>
            <a:ext cx="3048000" cy="1219200"/>
          </a:xfrm>
          <a:prstGeom prst="hexagon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Take action</a:t>
            </a:r>
          </a:p>
        </p:txBody>
      </p:sp>
      <p:sp>
        <p:nvSpPr>
          <p:cNvPr id="3892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" name="32-Point Star 14"/>
          <p:cNvSpPr/>
          <p:nvPr/>
        </p:nvSpPr>
        <p:spPr>
          <a:xfrm>
            <a:off x="2998788" y="2133600"/>
            <a:ext cx="2284412" cy="1524000"/>
          </a:xfrm>
          <a:prstGeom prst="star32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M</a:t>
            </a:r>
            <a:r>
              <a:rPr lang="en-US" b="1" dirty="0" smtClean="0">
                <a:solidFill>
                  <a:schemeClr val="bg1"/>
                </a:solidFill>
              </a:rPr>
              <a:t>achine </a:t>
            </a:r>
            <a:r>
              <a:rPr lang="en-US" b="1" dirty="0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16" name="Curved Left Arrow 15"/>
          <p:cNvSpPr/>
          <p:nvPr/>
        </p:nvSpPr>
        <p:spPr>
          <a:xfrm>
            <a:off x="4800600" y="4038600"/>
            <a:ext cx="1219200" cy="1066800"/>
          </a:xfrm>
          <a:prstGeom prst="curvedLeftArrow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5181600" y="3276600"/>
            <a:ext cx="2743200" cy="1676400"/>
          </a:xfrm>
          <a:prstGeom prst="star24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Game Theory Optimization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2" name="Down Arrow 21"/>
          <p:cNvSpPr/>
          <p:nvPr/>
        </p:nvSpPr>
        <p:spPr>
          <a:xfrm rot="3893121">
            <a:off x="4892675" y="1881188"/>
            <a:ext cx="782637" cy="1284288"/>
          </a:xfrm>
          <a:prstGeom prst="downArrow">
            <a:avLst>
              <a:gd name="adj1" fmla="val 50000"/>
              <a:gd name="adj2" fmla="val 53137"/>
            </a:avLst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1676400"/>
            <a:ext cx="3429000" cy="1600200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400" b="1" dirty="0">
                <a:solidFill>
                  <a:schemeClr val="bg1"/>
                </a:solidFill>
              </a:rPr>
              <a:t>Data </a:t>
            </a:r>
          </a:p>
          <a:p>
            <a:pPr lvl="1">
              <a:defRPr/>
            </a:pPr>
            <a:r>
              <a:rPr lang="en-US" sz="2400" b="1" dirty="0">
                <a:solidFill>
                  <a:schemeClr val="bg1"/>
                </a:solidFill>
              </a:rPr>
              <a:t>(from specific culture)</a:t>
            </a:r>
          </a:p>
        </p:txBody>
      </p:sp>
      <p:sp>
        <p:nvSpPr>
          <p:cNvPr id="20" name="Flowchart: Stored Data 19"/>
          <p:cNvSpPr/>
          <p:nvPr/>
        </p:nvSpPr>
        <p:spPr>
          <a:xfrm>
            <a:off x="1970088" y="3933056"/>
            <a:ext cx="7173912" cy="2462808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l">
              <a:defRPr/>
            </a:pPr>
            <a:r>
              <a:rPr lang="en-US" sz="2800" b="1" dirty="0">
                <a:solidFill>
                  <a:schemeClr val="tx1"/>
                </a:solidFill>
              </a:rPr>
              <a:t>Challenging:  </a:t>
            </a:r>
          </a:p>
          <a:p>
            <a:pPr lvl="1" algn="l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Experimenting </a:t>
            </a:r>
            <a:r>
              <a:rPr lang="en-US" sz="2400" b="1" dirty="0">
                <a:solidFill>
                  <a:schemeClr val="tx1"/>
                </a:solidFill>
              </a:rPr>
              <a:t>with people is very difficult !!!</a:t>
            </a:r>
          </a:p>
          <a:p>
            <a:pPr lvl="1" algn="l">
              <a:defRPr/>
            </a:pPr>
            <a:r>
              <a:rPr lang="en-US" sz="2400" b="1" dirty="0">
                <a:solidFill>
                  <a:schemeClr val="tx1"/>
                </a:solidFill>
              </a:rPr>
              <a:t>Working with people from other disciplines is challenging.</a:t>
            </a:r>
          </a:p>
        </p:txBody>
      </p:sp>
      <p:sp>
        <p:nvSpPr>
          <p:cNvPr id="25" name="Oval 24"/>
          <p:cNvSpPr/>
          <p:nvPr/>
        </p:nvSpPr>
        <p:spPr>
          <a:xfrm>
            <a:off x="1600200" y="33338"/>
            <a:ext cx="6705600" cy="15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en-US" sz="2800" b="1" dirty="0">
                <a:solidFill>
                  <a:schemeClr val="accent4"/>
                </a:solidFill>
              </a:rPr>
              <a:t>Agents interacting proficiently  with   people is important</a:t>
            </a:r>
          </a:p>
        </p:txBody>
      </p:sp>
      <p:sp>
        <p:nvSpPr>
          <p:cNvPr id="26" name="Down Arrow 25"/>
          <p:cNvSpPr/>
          <p:nvPr/>
        </p:nvSpPr>
        <p:spPr>
          <a:xfrm rot="15400310">
            <a:off x="2232025" y="2662238"/>
            <a:ext cx="1085850" cy="1219200"/>
          </a:xfrm>
          <a:prstGeom prst="downArrow">
            <a:avLst>
              <a:gd name="adj1" fmla="val 50000"/>
              <a:gd name="adj2" fmla="val 53137"/>
            </a:avLst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ardrop 20"/>
          <p:cNvSpPr/>
          <p:nvPr/>
        </p:nvSpPr>
        <p:spPr>
          <a:xfrm>
            <a:off x="-381000" y="228600"/>
            <a:ext cx="3581400" cy="1905000"/>
          </a:xfrm>
          <a:prstGeom prst="teardrop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</a:rPr>
              <a:t>Fun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Down Arrow 26"/>
          <p:cNvSpPr/>
          <p:nvPr/>
        </p:nvSpPr>
        <p:spPr>
          <a:xfrm rot="20098948">
            <a:off x="1427163" y="3352800"/>
            <a:ext cx="1085850" cy="1219200"/>
          </a:xfrm>
          <a:prstGeom prst="downArrow">
            <a:avLst>
              <a:gd name="adj1" fmla="val 50000"/>
              <a:gd name="adj2" fmla="val 53137"/>
            </a:avLst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-49213" y="2776538"/>
            <a:ext cx="2678113" cy="941387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000" b="1" dirty="0">
                <a:solidFill>
                  <a:schemeClr val="bg1"/>
                </a:solidFill>
              </a:rPr>
              <a:t>Human specific data</a:t>
            </a:r>
          </a:p>
        </p:txBody>
      </p:sp>
      <p:sp>
        <p:nvSpPr>
          <p:cNvPr id="3" name="AutoShape 23" descr="data:image/jpeg;base64,/9j/4AAQSkZJRgABAQAAAQABAAD/2wCEAAkGBxQSEhUUExQWFhQXFxcaFxgYGBgYGBQYGxUXGRgUFBYcHyggGBolHBQVIjEhJSkrLi4uFx8zODMsNygtLi0BCgoKDg0OGxAQGzQkICQsLCwsMCwsLyw0LCwsLCwsLCwsLCwsLCwsLCwsLCwsLCwsLCwsLCwsLCwsLCwsLCwsLP/AABEIANgA6gMBIgACEQEDEQH/xAAcAAEAAQUBAQAAAAAAAAAAAAAABAECAwUGCAf/xABFEAACAQIDBQUFBAcGBQUAAAABAgADEQQhMQUSQVFhBhMicZEHMlKBoUKSsdEUFWJyweHwCCMzc4LxF0NT0uIkVGOisv/EABoBAQADAQEBAAAAAAAAAAAAAAACAwQBBQb/xAApEQADAAICAgIBBAEFAAAAAAAAAQIDESExBBITIkEUMlFhcQUjQpGh/9oADAMBAAIRAxEAPwD7jERAMWJqhEZjooJPkBczzbs/t5tbG7Rd8Czlql9yh4GppTXQEPZQQLXfK54z0ftDFpRpPUqsFpopLlrABQM73nmL2YduaezMTVapT36NYWYr79OxZl3AdQd6xGXA8LED6H2F9oOKo4urgttOqOqlxUYU1CEKHKMaYCFSt2B6W8pO2Pbpg6T7tGlVrgfbFqanqu94vUCfPPbB2uwu0HoNhaajwb1SoyAVSbsq0mOtlAvbjvDlPnJMA9E7P9u2BcgVKNelfU2V1Hod4+k+kbD23QxdIVcPVWpTPEcDyZTmp6Gxni4Gb3sh2qxGzq4rUG5B0PuVVH2XHzyOo4QD2LE5/sV2qpbSwy16WR0qJe5pOALoeetweItOggCIiAIiIAiIgCIiAIiIAiIgCIiAIiIAiIgCIiAJpu0/aTD4Cia2IfdXRRq1RvhRdSfw4zcGee+0GHfbnaBsNvf+noEqbH3KdO3ekftM91v1HKAZhX2h2nxG6A2H2cjDet7uXM5d7V6aLl5n7Bgux+DpYb9FTD0+63bG6qzMbEb7MRcvmc+s2+BwVOii06ShKaABVUWCgcAJIgHmL2r+ztNlii9F6j0qhZSX3bq4zVbgDUX9DPnRE9k9quztHH4Z8PXB3WsQQbMjD3XU8x+Y4zzP209nWL2czF0NTD38NZBdbcO8GZpm3PLkTAONiIgH0z2C7aeltEUQSaddGV14XUbyuOosw8m8p6WE8+/2fuy1R8SccwtRpq6IT/zKjCx3eigm55kDnb0EBAKxEQBERAEREAREQBERAEREAREQBERAEREAREQChM8/ewnGFtq4rvB/eVEqMbkEhu+DMBz1znoFp8C9oHs2xuHxVTG7PLsrO1S1IkVqTNm26Bmy3J93PhaAffbwTPPWzvaztfC7q4rD96P/AJKT0qhy4MLD1Uy7aft5xTrajh6NJuLMWq/dHhAPneAegy04rtn7ScDgGNGqWqVbeKnTUNa4yDkkKL8idOE8/wC0faVtSsTvYyqoN8qZFMC/LcAP1nL18QzszuSzMSzMxJZmJuWZjmSSdTAPseF7QdnMe+5WwZwrOT/eZU0BJ1L028PzWwnWv7GtlvSfug93Q93U71mCEjwuAMmGmt55rBnW9j/aHjdnWWlU36V/8Kpdk4e7ndNOBHlAPofsm7XvgcR+qMYoXdqOlN7kbtQtlTN9UYklWy1GtxPuIM+BL7QdjYrEU8XjcDWGKXd8SEPTuujMu+u8QTxU6DlPpWz/AGpbLq6YtE/zA1P/APQtAO0iQMDtihWF6NejVGl6dRHF+V1Jk4QCsREAREQBERAEREAREQBERAEREAREQBERAEREAtZAdQDIGO2Fhq3+LhqFTT36SPpmB4hNjEA5DaHs12ZVBvg6SdUG5Y552Ww4zzB2l2HVwWJqYeqtmRiAeDr9l1PEEZ3ns0ifOvbP2MXG4Rq6ADEYdWZToXpgEvTPPK5HUdYB5iiIgHaezXsvh9pV2w9au9Gpu71PdCkPb3lzz3rZ25A8p9M/4A4f/wB3W+4k+F7K2i+HrU61M2em6up6qb2PQ6EdTPZmycatehSrLmtWmjjyZQw/GAfFdq+waogL4XFguPdWopS5/wAxCbG1+HpOU7MducfsnFdxiHdqa1N2tRqkvui/iamSfCbEkWNjlrPt/bv2hYbZqEMRUxBHgoqfEb6F/gXXM8sp8P7N9msXt7HPiawK0mfer1QN1AAABSo395gAFtnYWv1A9PowIBGYIuPKXS2moAAGgAAl0AREQBERAEREAREQBERAEREAREQBERAEREAREQChM4L2r9tcPg8LWo76tiatNkSmDcqHUr3jjgoFznrJftZ7TPs/Z71aR3arstKmdd1mBJYdQqsR5CeVcRXZ2LOxZiblmJJY8yTmYBhiIgFVM+nP7V6tHZmGweEulVKZWrWIzUXIVaPXdt4uHDnPmInUdo+yT4TC4LFZmniaQa5+xUuSF8im6w8m5QD6N2C9kRxAXF7Sdzv2cUSW33BFwcQ5zBPwjPmdRPtmAwiUkWnSRUpqLKqgKqjkAJ53/wCMe0lwq0jTphyoVcSUYEi1t4KfAWy106T7n2GxletgMNVxKlaz0wXBFiTnZiOBIANuF4BvYiIAiIgCIiAIiIAiIgCIiAIiIAiIgCIiAIiIAiIgHy7+0Js1qmzVqL/yayM37rKyaebLnyvPNxE9q7Z2dTxNCpQqi9OopRh0ItcciNR1E8xdvfZridm71Q2qYXeAWqpAK3PhWqmqnTMXH4QDholROr2L7OtoYqka1LDt3YTeUsQneCwIFIHNyQbjK3WAabszs5cTi6FB3VFqVUVmbIAFhf5nQdSNNZ7D/VlI0lotTRqShVCMoKgKLKADlkJ4tamVYgghgSCDcEEHQjgQZ6r9kvaY4/Z1N3N6tM91VPxMoUh/mrKT1vAOrTBUwip3abi+6u6N1baWFrCSYiAIiIAiIgCIiAIiIAiIgCIiAIiIAiIgCIiAIiIAiIgCc17R9l/pOzcVSAu3dMyDm6eNQPMqB850sse3GAeIQJ609lGJ7zZODN72pBfukrb6Wnl7tM1M4zEmjbuu/rd3bTc7xt23S1p6q9nGzmw+zMJTdd1xSUsOILeIg9fFnAPnHt27CoabbRoDddSO/UZB1OXe/vg2B5g34ZwP7Om1lpnF0qjhVIp1BfIXF1bPTQrlrPpvbTFhwcMQCjKDUBFwykmyfO2c5ulSVRuqAANABYD5TRjwOltlN5dPSPo9DH0n9yojHkGBPpJN58vNMHgPQToezm2HV1pOd5GyUnMqeAvxB66Xi/HcraYnNt6Z2ESkXmcuKykivtCmHFPfUVDot8/66TRYjb9TvXRQg3WtYgkm3G4MnOOq6Oyvbo6eJy423W/Y+6fzlf11W/Y+6f8Aukvhsl8bOnicx+uq37H3T/3So23V/Z+6fzj4aHozponNfrur+z90/nH66q/s/dP5x8ND0Z0srOXbbNbgVH+n+c3Oydod6t9GGTD+I6GRrG55Zxy0T4iJAiIlLxeAViUvF4BWIlDAKxIeJ2lSp+/URTyJF/SR/wBf4f8A6q/UfwnNoi7lfk2k5L2qbW/Rdl4pwSrMndoRcENU8FwRoQCTfpOmw+IVxdGDDmDcThfblge92TVNs6TU6g+Tbp+jmdOpnxb2QdmxjtpU1cf3VEd844EIy7qnzZl+QM9UifIv7OOzAuEr4gjxVK24DzSmikW/1VG9J9eg6cP23pMlZatiabKFY8mDG3qD9Jp0cHQ3mn9u3bd6VsBRurMqVKtQHMDeJWmo67oJPI24zbdgNjUcbs6jXasxrEEVCCuTh2FithY2t5zZizyp9aM94nvaMkqjlWRh9l1J6gMCQPSYzhjSd03w6qRusOOVzL5p4aKDtD2kobu9vG/w7rb3lbQes0G1NvPVNlJpp8IPib948PIfWaltJs8OqhRu8pSsMxya8aeVdmsIHG3zlHqNvb9yTlmczkANeOk25F9ZYaC/CPSWeyLceH0raZWjUDAHnL5RVAyGUrIM0CIiAImPfJPh05nTyHOVIYcj0tb0nNoyV5mKa9dl8yYfEGmwddRqPiXiPPl1mFHBFx/t5yxnvkunE8vLmYetclt58cz7N8HcYbEK6hlNwRlMhnJbLxpoEjNkJuRxB5gzfptWkQDvqOhNj8wc5jqGmZozxfRE2ntgoxpoLsBmTot9B1M152tW+MeW6LSJiKm9UqNwZiV5kWA/hLZYpWjzsme3T5N1g9ucKot+0NPmNV+om8nCYmsFUk+nPpOxwV+7S+u6t787DWRuUjV42d1tPnRJM47aG1KlV3AcrTVioC5E2yJZtdeAnYmcljuytQ1XqUaqoHN90gnM6/W8zZPbXBZ5KtpehrqdILoAJfI1U1adbun3HNrkpfw6+9y0kgm2szJNvR56Tb0ZtmKRXQ08mZgGtoyjNt4ccr262mf2hUzWo/ou+aa1gQ7AAkrceAX0vzkFKtiGR91lNwRbkRY31GcybSxNSuoDFTbMELY3toTvaTVgal6tG3xrWPi0yH2KwLbMoNQpNvoajP48ypKqCBa2Xgv8zNrX7VVAxUBGYa5ED8Zr8BX3hY6j8JG2ns4sd9DZ+XO3LrPTWKN6aN+ZNTuUaXtP2eo7QxIxGIB3gipuqSFspY3PG/i+gknZuyKOHBFGmqX1sMzbS546zJRxf2X8LDI3y/2mR8So1Yfj+EsWNT0jzqtvsymY/wBIT4h6yPnXYIuS8TNmmx6QFiCepJv/ACknqeycYqvlGCUpVmTTTlw/lLquD7rNTdLgEHUXNgQeIlILIusL00TEx68bj6y79OTn9JCWwN7A9DofO0zNVSxtRUHnvObdQCbSDS30aV5WPXJe20l+EzLRxitloev5yCqchL6mBa18rjO3GV3lxQ/WnyTxZfkfC4NnLK5IVra2NvSY8HW3l6jI/nM86yVztNFlC26ttLC0ySGMKVPgaw5EX9PymeixuwuGAtZgCAeYt0lVTo+evFePikXPSU6gGXASsThAREQcEw0TUqMVopvWyLHJR85mkjA416V92xUm5U8+hGk5v+DqSbXs9Ik7P7M+IPXbfPBR7o8+f0nR2kDCbXR9fCeTZeh0MnhpRTb7PVwRimfocpitt1HLbjbqhmXIZ5MVzJ8uAGshiu97mpUJ/fb8L2lm3MHUw9V3Cl6LneuMyhOt+Wci0cS9Q2pUajnysB5mYadb0zDkq/Zqt7JMsoAEtfMg8eAtwk2j2bxFTN6q0h8K+I/MzHtDs9UoDfR2qW97LxDrYaia/DWr+yNnhRU3ulopaWGivwj0kaltAfaFj0khK+97ufXMD1tPRa12ehkuYW6LkpAaACXzFUqlRcre3wm/42mFNoKdbiFycx5ZyftZXGbPSp7wz5jI+R5zFS2PSHAnzP5Wksvf3ePHgOv8pW5Gvr+Y4Tvu+tlFZMCyer7ML4lE8IGY+yoGXnoBLKeLZjZU87nT0E1NSo1KoQ+YJJBHI8RN1gB4L2tck+fWdv6rZkz+Xc8TwWYnDu9rlbDO2evC5kapTK6i34es2sxYojca+ljr9JXOR/kxvPbe6ZrYkerjFHG56TB+kVH9xSBztkP9WgmlI0p76Nzs+1zzy9JNmLCdl8Qqly6ltQoJJt+9p8vrLHrsmVRGU+WXnnPmPMTWam+f7PZwaeNEaqe6e/2W4S/9Yj4T9JJR1ccCOv5Sn6Mnwj0m3F/qU+iVLbLXJZQrd4MrAcr3b+UkAW0kHEYEliykAk3sBYfK2kvwNZiSrjMcfzmqM8ZVuWfNeV8yv/dX+GTIiJMoNXjq7EkLcAZZXzPGRDlpcH0+k6vZuP7q4K7yHPL3gel8iPnNou1qJ1BHms78nrx6mzDi8ao+/ZymBxYcWPvfj5SXNztLYdOuA9MhW4Muh87azUr2ZxDZPUUDzJv9BIe0vkz14+WHpLf8M12JxBc93TG8xyy/ATssLgmVFUvmFAPmBaU2Psanh1yzY6sdT0HITZyF2n0a/G8Vym7fLBUcppe0u0DRVAnh323d6w8PhJy6mwE3c1+2tmriKZRsuKnip4ESik9cGvIm5fr2ct+k1Ne8qX/zH/C9pcMbVtbvX9Rf5G15qXr1KDd1VpsXGhUX3xwI5yfg9l4utnurRXm9975Dn52mVOujy5q29LezBXpKFNlGX9XkxFAAA0myo9kV1q1qjnkLKvoMz6zW7RwFXCqWJD0ltnowztpNuBtT9hljKlulwXSOcEnKVwmI3xe1rGZ5pTf4Kpr8ooq2FhkJWIgGNqC6lR52+sjDEs+aAKvxMMz1VfzMlutwRzE1FDE1KYCvTYgZbwF9Jm8i7WkjjfPJNNEnV3Pz3R/9bS18Gp1v95vzjD4xXNgTfkRYyRMXs3+SaSZAw2zkR7FQ17kXzItbK2h11mzsNOEiVN5W3gu8N21r2IzvcX/rIS0YnxeMFRwF9PO2s1rzfjxJ09s9jwGqn13ydBsPaYp3pVGsALoTy+E9ReTa226fBS3ysPnfP6Tn0UcLfKXTFl8t2+Fo2/Et7KMBvMwAXeN7DQeUEzFicQEHMnSUVK7LcUWK+Rz8ufpMia2WVvRVQWzJIHADI/M85kVQNB/XM9Zgo4ke63hYZWYWP+8yVMQqi5YetzPfxRKleqPl8uSnT92WYrFhNcyeA/jK4fFK+hseR1mTs2FqYhmcLu7pC73O4ta/GwPrNlt3YFLdNSnamwzsMlPy4HykqyRL0yMYMuSPknlfwQJZVqBRc6SAmManlUBPI/z4y1UasbnJOH8ucO5lezfBBKrr0mfsdb2RdmpMSLKXJXyyv9QZvrTWbExSsgUAKUABUaDqOhmzmf3V/ZHuY8bxypfaEREExKGViAWlByEWl0QNFpnN7b2glZDTXxK2rcNfs9es6RpxON2HiKTM1OzJcmw4C9/dP8JOEn2Y/Lq1P1X+SlOmFFhkBLpGweK37gizDX85Jl7PMlprgTEmHrVb90AqLq7ZC41tr+EyzYYHFJ3L0X8Nw4uNCGvyzBzMjTaW0WRCt6p6Rz5SoCCtQMOZvY+Q/OSFd+JUeQJI+ZP8JDwWMBG6xs65HgDbiPSZ6uLRdWHrc+gnn1ntvlkZmV0VpYdVJOZZtSdZmmKlTxFT/CoMR8TeG/UA8JZXerSzrUXQfEPEo8yJTz/BPWl1/wCEiYq6gg34A58pkU3zGkML5Q0mtHZpy9yQ8K1RUDhGNM6Eg2PUcpLoLXq/4dM252y9TYSfgdq1KSKgCsFFgTe9uANtZdX2zVbRgn7oH4m8r/Twv+TPXn/UUpW1tmfZWwSrCpXYEjRdQD14fKdBSxCMbKyk8gQT6ThVAqEliWIPE7x885mWgoNwM+clGaIWoRcpy5Oa4Nz2qp02CAgGpvZc937V+n8ZoFwCDh6m8kgSsjXkW3w9E/0uJ81KbLVUDICwlQtpWWu4GptKG/y2Xpa4QdAciAfOVAtkJFbG3NkUsfL+Gsl0NjYir7392vXL6DP1hVVcTycczL9nwy1caKTBwfEPqORHKdnhqu8obmAfUTT4HsxSSxe9Q9ch6TeKtspv8bHcfuM+W5rouiImoqEREAREQDHUYAEk2AFyeQ5zna+3HYncAVeBObHrbQeWc3uPw/eU3TTeUj1nHhtQcmGTDkZZjlMxeXkudJcIKuZOpJuSdSecsq11X3jaZHYAXOQlOz2BTE1KjVASosBmQNenGw+su4XLPNSdUonthHBFwbiXTJtTs69K70CSOK8R5fEOms1tDaIt48iOhzhafKF7xvWRaL8bhabeJwMuOh+mslbGxFGjTBWiDUbeNzwXeIBLG/XIcpFwOEfF1LC4pg5nl/5TZ9qdlmmqVaIypruso+C97jyJ/jwmbyFMraXJbgm9PIlwjN+v6o+yh+8Prn+EpW287qV7tVJFr728B8rC80iY2mV3t4W+vprKUMSaptRpvU6gWHzY6TH8lPgt/UW+EzLRpBVCjQCZJno7ExT693SHU77fTKQsbSq4eoqVt1le+6y5XtzHDUSLlrtEHFSttcGaIicOGsGIHeHu7ki97A26/KbTD1w468RM2Bxb0b7hyNyVOa358x8jLqezjXDVKYVKitYqPda4BuL+6c9OkorC+5/6PY8PylSUW+TGTI9TGqNMz0/ObXC9l2bOtUP7q/nN5gtkUqXuIL8zmfUzsePkr+jY8sr+zlMPgcRW91NxebZfjn6CbXCdlFGdVyx5DIeus6PdlbTVHiQu+Sms1Prgj4XBU6YsiBfIZ/M6mSbRE0pJdFbexEROnBERAEREAREQChmq2psGnWO8bq/xLr8+cROptELibWqWzXr2RUm71HYctPrN7gsGlJd1FCj8ep5mInXTfZDHgx4/2oz2ms2hsOjWN2Txc1yJ8+cROJtdE6iaWqWyfhsOqKFRQqjQCZN2InCSSS0jSt2WwxqGoaeZztfw357v9CbijSCiygADQAWlInFKXRGYmekZLTQ9rNlPXRTTsXptvAHRuYiIa2tM7cK5cs5R8RWU2bD1AegP5Sv6Y/8A0K33T+URMzx/2eXWHT1suw1LFVmtTolB8TggDrna/lYzsOz+x/0dGBYu7neZuttAOQlYluPGlya/HwTP2/JtbSsRLTWIiIAiIgCIiAIiIB//2Q=="/>
          <p:cNvSpPr>
            <a:spLocks noChangeAspect="1" noChangeArrowheads="1"/>
          </p:cNvSpPr>
          <p:nvPr/>
        </p:nvSpPr>
        <p:spPr bwMode="auto">
          <a:xfrm>
            <a:off x="89900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5" descr="data:image/jpeg;base64,/9j/4AAQSkZJRgABAQAAAQABAAD/2wCEAAkGBxQSEhUUExQWFhQXFxcaFxgYGBgYGBQYGxUXGRgUFBYcHyggGBolHBQVIjEhJSkrLi4uFx8zODMsNygtLi0BCgoKDg0OGxAQGzQkICQsLCwsMCwsLyw0LCwsLCwsLCwsLCwsLCwsLCwsLCwsLCwsLCwsLCwsLCwsLCwsLCwsLP/AABEIANgA6gMBIgACEQEDEQH/xAAcAAEAAQUBAQAAAAAAAAAAAAAABAECAwUGCAf/xABFEAACAQIDBQUFBAcGBQUAAAABAgADEQQhMQUSQVFhBhMicZEHMlKBoUKSsdEUFWJyweHwCCMzc4LxF0NT0uIkVGOisv/EABoBAQADAQEBAAAAAAAAAAAAAAACAwQBBQb/xAApEQADAAICAgIBBAEFAAAAAAAAAQIDESExBBITIkEUMlFhcQUjQpGh/9oADAMBAAIRAxEAPwD7jERAMWJqhEZjooJPkBczzbs/t5tbG7Rd8Czlql9yh4GppTXQEPZQQLXfK54z0ftDFpRpPUqsFpopLlrABQM73nmL2YduaezMTVapT36NYWYr79OxZl3AdQd6xGXA8LED6H2F9oOKo4urgttOqOqlxUYU1CEKHKMaYCFSt2B6W8pO2Pbpg6T7tGlVrgfbFqanqu94vUCfPPbB2uwu0HoNhaajwb1SoyAVSbsq0mOtlAvbjvDlPnJMA9E7P9u2BcgVKNelfU2V1Hod4+k+kbD23QxdIVcPVWpTPEcDyZTmp6Gxni4Gb3sh2qxGzq4rUG5B0PuVVH2XHzyOo4QD2LE5/sV2qpbSwy16WR0qJe5pOALoeetweItOggCIiAIiIAiIgCIiAIiIAiIgCIiAIiIAiIgCIiAJpu0/aTD4Cia2IfdXRRq1RvhRdSfw4zcGee+0GHfbnaBsNvf+noEqbH3KdO3ekftM91v1HKAZhX2h2nxG6A2H2cjDet7uXM5d7V6aLl5n7Bgux+DpYb9FTD0+63bG6qzMbEb7MRcvmc+s2+BwVOii06ShKaABVUWCgcAJIgHmL2r+ztNlii9F6j0qhZSX3bq4zVbgDUX9DPnRE9k9quztHH4Z8PXB3WsQQbMjD3XU8x+Y4zzP209nWL2czF0NTD38NZBdbcO8GZpm3PLkTAONiIgH0z2C7aeltEUQSaddGV14XUbyuOosw8m8p6WE8+/2fuy1R8SccwtRpq6IT/zKjCx3eigm55kDnb0EBAKxEQBERAEREAREQBERAEREAREQBERAEREAREQChM8/ewnGFtq4rvB/eVEqMbkEhu+DMBz1znoFp8C9oHs2xuHxVTG7PLsrO1S1IkVqTNm26Bmy3J93PhaAffbwTPPWzvaztfC7q4rD96P/AJKT0qhy4MLD1Uy7aft5xTrajh6NJuLMWq/dHhAPneAegy04rtn7ScDgGNGqWqVbeKnTUNa4yDkkKL8idOE8/wC0faVtSsTvYyqoN8qZFMC/LcAP1nL18QzszuSzMSzMxJZmJuWZjmSSdTAPseF7QdnMe+5WwZwrOT/eZU0BJ1L028PzWwnWv7GtlvSfug93Q93U71mCEjwuAMmGmt55rBnW9j/aHjdnWWlU36V/8Kpdk4e7ndNOBHlAPofsm7XvgcR+qMYoXdqOlN7kbtQtlTN9UYklWy1GtxPuIM+BL7QdjYrEU8XjcDWGKXd8SEPTuujMu+u8QTxU6DlPpWz/AGpbLq6YtE/zA1P/APQtAO0iQMDtihWF6NejVGl6dRHF+V1Jk4QCsREAREQBERAEREAREQBERAEREAREQBERAEREAtZAdQDIGO2Fhq3+LhqFTT36SPpmB4hNjEA5DaHs12ZVBvg6SdUG5Y552Ww4zzB2l2HVwWJqYeqtmRiAeDr9l1PEEZ3ns0ifOvbP2MXG4Rq6ADEYdWZToXpgEvTPPK5HUdYB5iiIgHaezXsvh9pV2w9au9Gpu71PdCkPb3lzz3rZ25A8p9M/4A4f/wB3W+4k+F7K2i+HrU61M2em6up6qb2PQ6EdTPZmycatehSrLmtWmjjyZQw/GAfFdq+waogL4XFguPdWopS5/wAxCbG1+HpOU7MducfsnFdxiHdqa1N2tRqkvui/iamSfCbEkWNjlrPt/bv2hYbZqEMRUxBHgoqfEb6F/gXXM8sp8P7N9msXt7HPiawK0mfer1QN1AAABSo395gAFtnYWv1A9PowIBGYIuPKXS2moAAGgAAl0AREQBERAEREAREQBERAEREAREQBERAEREAREQChM4L2r9tcPg8LWo76tiatNkSmDcqHUr3jjgoFznrJftZ7TPs/Z71aR3arstKmdd1mBJYdQqsR5CeVcRXZ2LOxZiblmJJY8yTmYBhiIgFVM+nP7V6tHZmGweEulVKZWrWIzUXIVaPXdt4uHDnPmInUdo+yT4TC4LFZmniaQa5+xUuSF8im6w8m5QD6N2C9kRxAXF7Sdzv2cUSW33BFwcQ5zBPwjPmdRPtmAwiUkWnSRUpqLKqgKqjkAJ53/wCMe0lwq0jTphyoVcSUYEi1t4KfAWy106T7n2GxletgMNVxKlaz0wXBFiTnZiOBIANuF4BvYiIAiIgCIiAIiIAiIgCIiAIiIAiIgCIiAIiIAiIgHy7+0Js1qmzVqL/yayM37rKyaebLnyvPNxE9q7Z2dTxNCpQqi9OopRh0ItcciNR1E8xdvfZridm71Q2qYXeAWqpAK3PhWqmqnTMXH4QDholROr2L7OtoYqka1LDt3YTeUsQneCwIFIHNyQbjK3WAabszs5cTi6FB3VFqVUVmbIAFhf5nQdSNNZ7D/VlI0lotTRqShVCMoKgKLKADlkJ4tamVYgghgSCDcEEHQjgQZ6r9kvaY4/Z1N3N6tM91VPxMoUh/mrKT1vAOrTBUwip3abi+6u6N1baWFrCSYiAIiIAiIgCIiAIiIAiIgCIiAIiIAiIgCIiAIiIAiIgCc17R9l/pOzcVSAu3dMyDm6eNQPMqB850sse3GAeIQJ609lGJ7zZODN72pBfukrb6Wnl7tM1M4zEmjbuu/rd3bTc7xt23S1p6q9nGzmw+zMJTdd1xSUsOILeIg9fFnAPnHt27CoabbRoDddSO/UZB1OXe/vg2B5g34ZwP7Om1lpnF0qjhVIp1BfIXF1bPTQrlrPpvbTFhwcMQCjKDUBFwykmyfO2c5ulSVRuqAANABYD5TRjwOltlN5dPSPo9DH0n9yojHkGBPpJN58vNMHgPQToezm2HV1pOd5GyUnMqeAvxB66Xi/HcraYnNt6Z2ESkXmcuKykivtCmHFPfUVDot8/66TRYjb9TvXRQg3WtYgkm3G4MnOOq6Oyvbo6eJy423W/Y+6fzlf11W/Y+6f8Aukvhsl8bOnicx+uq37H3T/3So23V/Z+6fzj4aHozponNfrur+z90/nH66q/s/dP5x8ND0Z0srOXbbNbgVH+n+c3Oydod6t9GGTD+I6GRrG55Zxy0T4iJAiIlLxeAViUvF4BWIlDAKxIeJ2lSp+/URTyJF/SR/wBf4f8A6q/UfwnNoi7lfk2k5L2qbW/Rdl4pwSrMndoRcENU8FwRoQCTfpOmw+IVxdGDDmDcThfblge92TVNs6TU6g+Tbp+jmdOpnxb2QdmxjtpU1cf3VEd844EIy7qnzZl+QM9UifIv7OOzAuEr4gjxVK24DzSmikW/1VG9J9eg6cP23pMlZatiabKFY8mDG3qD9Jp0cHQ3mn9u3bd6VsBRurMqVKtQHMDeJWmo67oJPI24zbdgNjUcbs6jXasxrEEVCCuTh2FithY2t5zZizyp9aM94nvaMkqjlWRh9l1J6gMCQPSYzhjSd03w6qRusOOVzL5p4aKDtD2kobu9vG/w7rb3lbQes0G1NvPVNlJpp8IPib948PIfWaltJs8OqhRu8pSsMxya8aeVdmsIHG3zlHqNvb9yTlmczkANeOk25F9ZYaC/CPSWeyLceH0raZWjUDAHnL5RVAyGUrIM0CIiAImPfJPh05nTyHOVIYcj0tb0nNoyV5mKa9dl8yYfEGmwddRqPiXiPPl1mFHBFx/t5yxnvkunE8vLmYetclt58cz7N8HcYbEK6hlNwRlMhnJbLxpoEjNkJuRxB5gzfptWkQDvqOhNj8wc5jqGmZozxfRE2ntgoxpoLsBmTot9B1M152tW+MeW6LSJiKm9UqNwZiV5kWA/hLZYpWjzsme3T5N1g9ucKot+0NPmNV+om8nCYmsFUk+nPpOxwV+7S+u6t787DWRuUjV42d1tPnRJM47aG1KlV3AcrTVioC5E2yJZtdeAnYmcljuytQ1XqUaqoHN90gnM6/W8zZPbXBZ5KtpehrqdILoAJfI1U1adbun3HNrkpfw6+9y0kgm2szJNvR56Tb0ZtmKRXQ08mZgGtoyjNt4ccr262mf2hUzWo/ou+aa1gQ7AAkrceAX0vzkFKtiGR91lNwRbkRY31GcybSxNSuoDFTbMELY3toTvaTVgal6tG3xrWPi0yH2KwLbMoNQpNvoajP48ypKqCBa2Xgv8zNrX7VVAxUBGYa5ED8Zr8BX3hY6j8JG2ns4sd9DZ+XO3LrPTWKN6aN+ZNTuUaXtP2eo7QxIxGIB3gipuqSFspY3PG/i+gknZuyKOHBFGmqX1sMzbS546zJRxf2X8LDI3y/2mR8So1Yfj+EsWNT0jzqtvsymY/wBIT4h6yPnXYIuS8TNmmx6QFiCepJv/ACknqeycYqvlGCUpVmTTTlw/lLquD7rNTdLgEHUXNgQeIlILIusL00TEx68bj6y79OTn9JCWwN7A9DofO0zNVSxtRUHnvObdQCbSDS30aV5WPXJe20l+EzLRxitloev5yCqchL6mBa18rjO3GV3lxQ/WnyTxZfkfC4NnLK5IVra2NvSY8HW3l6jI/nM86yVztNFlC26ttLC0ySGMKVPgaw5EX9PymeixuwuGAtZgCAeYt0lVTo+evFePikXPSU6gGXASsThAREQcEw0TUqMVopvWyLHJR85mkjA416V92xUm5U8+hGk5v+DqSbXs9Ik7P7M+IPXbfPBR7o8+f0nR2kDCbXR9fCeTZeh0MnhpRTb7PVwRimfocpitt1HLbjbqhmXIZ5MVzJ8uAGshiu97mpUJ/fb8L2lm3MHUw9V3Cl6LneuMyhOt+Wci0cS9Q2pUajnysB5mYadb0zDkq/Zqt7JMsoAEtfMg8eAtwk2j2bxFTN6q0h8K+I/MzHtDs9UoDfR2qW97LxDrYaia/DWr+yNnhRU3ulopaWGivwj0kaltAfaFj0khK+97ufXMD1tPRa12ehkuYW6LkpAaACXzFUqlRcre3wm/42mFNoKdbiFycx5ZyftZXGbPSp7wz5jI+R5zFS2PSHAnzP5Wksvf3ePHgOv8pW5Gvr+Y4Tvu+tlFZMCyer7ML4lE8IGY+yoGXnoBLKeLZjZU87nT0E1NSo1KoQ+YJJBHI8RN1gB4L2tck+fWdv6rZkz+Xc8TwWYnDu9rlbDO2evC5kapTK6i34es2sxYojca+ljr9JXOR/kxvPbe6ZrYkerjFHG56TB+kVH9xSBztkP9WgmlI0p76Nzs+1zzy9JNmLCdl8Qqly6ltQoJJt+9p8vrLHrsmVRGU+WXnnPmPMTWam+f7PZwaeNEaqe6e/2W4S/9Yj4T9JJR1ccCOv5Sn6Mnwj0m3F/qU+iVLbLXJZQrd4MrAcr3b+UkAW0kHEYEliykAk3sBYfK2kvwNZiSrjMcfzmqM8ZVuWfNeV8yv/dX+GTIiJMoNXjq7EkLcAZZXzPGRDlpcH0+k6vZuP7q4K7yHPL3gel8iPnNou1qJ1BHms78nrx6mzDi8ao+/ZymBxYcWPvfj5SXNztLYdOuA9MhW4Muh87azUr2ZxDZPUUDzJv9BIe0vkz14+WHpLf8M12JxBc93TG8xyy/ATssLgmVFUvmFAPmBaU2Psanh1yzY6sdT0HITZyF2n0a/G8Vym7fLBUcppe0u0DRVAnh323d6w8PhJy6mwE3c1+2tmriKZRsuKnip4ESik9cGvIm5fr2ct+k1Ne8qX/zH/C9pcMbVtbvX9Rf5G15qXr1KDd1VpsXGhUX3xwI5yfg9l4utnurRXm9975Dn52mVOujy5q29LezBXpKFNlGX9XkxFAAA0myo9kV1q1qjnkLKvoMz6zW7RwFXCqWJD0ltnowztpNuBtT9hljKlulwXSOcEnKVwmI3xe1rGZ5pTf4Kpr8ooq2FhkJWIgGNqC6lR52+sjDEs+aAKvxMMz1VfzMlutwRzE1FDE1KYCvTYgZbwF9Jm8i7WkjjfPJNNEnV3Pz3R/9bS18Gp1v95vzjD4xXNgTfkRYyRMXs3+SaSZAw2zkR7FQ17kXzItbK2h11mzsNOEiVN5W3gu8N21r2IzvcX/rIS0YnxeMFRwF9PO2s1rzfjxJ09s9jwGqn13ydBsPaYp3pVGsALoTy+E9ReTa226fBS3ysPnfP6Tn0UcLfKXTFl8t2+Fo2/Et7KMBvMwAXeN7DQeUEzFicQEHMnSUVK7LcUWK+Rz8ufpMia2WVvRVQWzJIHADI/M85kVQNB/XM9Zgo4ke63hYZWYWP+8yVMQqi5YetzPfxRKleqPl8uSnT92WYrFhNcyeA/jK4fFK+hseR1mTs2FqYhmcLu7pC73O4ta/GwPrNlt3YFLdNSnamwzsMlPy4HykqyRL0yMYMuSPknlfwQJZVqBRc6SAmManlUBPI/z4y1UasbnJOH8ucO5lezfBBKrr0mfsdb2RdmpMSLKXJXyyv9QZvrTWbExSsgUAKUABUaDqOhmzmf3V/ZHuY8bxypfaEREExKGViAWlByEWl0QNFpnN7b2glZDTXxK2rcNfs9es6RpxON2HiKTM1OzJcmw4C9/dP8JOEn2Y/Lq1P1X+SlOmFFhkBLpGweK37gizDX85Jl7PMlprgTEmHrVb90AqLq7ZC41tr+EyzYYHFJ3L0X8Nw4uNCGvyzBzMjTaW0WRCt6p6Rz5SoCCtQMOZvY+Q/OSFd+JUeQJI+ZP8JDwWMBG6xs65HgDbiPSZ6uLRdWHrc+gnn1ntvlkZmV0VpYdVJOZZtSdZmmKlTxFT/CoMR8TeG/UA8JZXerSzrUXQfEPEo8yJTz/BPWl1/wCEiYq6gg34A58pkU3zGkML5Q0mtHZpy9yQ8K1RUDhGNM6Eg2PUcpLoLXq/4dM252y9TYSfgdq1KSKgCsFFgTe9uANtZdX2zVbRgn7oH4m8r/Twv+TPXn/UUpW1tmfZWwSrCpXYEjRdQD14fKdBSxCMbKyk8gQT6ThVAqEliWIPE7x885mWgoNwM+clGaIWoRcpy5Oa4Nz2qp02CAgGpvZc937V+n8ZoFwCDh6m8kgSsjXkW3w9E/0uJ81KbLVUDICwlQtpWWu4GptKG/y2Xpa4QdAciAfOVAtkJFbG3NkUsfL+Gsl0NjYir7392vXL6DP1hVVcTycczL9nwy1caKTBwfEPqORHKdnhqu8obmAfUTT4HsxSSxe9Q9ch6TeKtspv8bHcfuM+W5rouiImoqEREAREQDHUYAEk2AFyeQ5zna+3HYncAVeBObHrbQeWc3uPw/eU3TTeUj1nHhtQcmGTDkZZjlMxeXkudJcIKuZOpJuSdSecsq11X3jaZHYAXOQlOz2BTE1KjVASosBmQNenGw+su4XLPNSdUonthHBFwbiXTJtTs69K70CSOK8R5fEOms1tDaIt48iOhzhafKF7xvWRaL8bhabeJwMuOh+mslbGxFGjTBWiDUbeNzwXeIBLG/XIcpFwOEfF1LC4pg5nl/5TZ9qdlmmqVaIypruso+C97jyJ/jwmbyFMraXJbgm9PIlwjN+v6o+yh+8Prn+EpW287qV7tVJFr728B8rC80iY2mV3t4W+vprKUMSaptRpvU6gWHzY6TH8lPgt/UW+EzLRpBVCjQCZJno7ExT693SHU77fTKQsbSq4eoqVt1le+6y5XtzHDUSLlrtEHFSttcGaIicOGsGIHeHu7ki97A26/KbTD1w468RM2Bxb0b7hyNyVOa358x8jLqezjXDVKYVKitYqPda4BuL+6c9OkorC+5/6PY8PylSUW+TGTI9TGqNMz0/ObXC9l2bOtUP7q/nN5gtkUqXuIL8zmfUzsePkr+jY8sr+zlMPgcRW91NxebZfjn6CbXCdlFGdVyx5DIeus6PdlbTVHiQu+Sms1Prgj4XBU6YsiBfIZ/M6mSbRE0pJdFbexEROnBERAEREAREQChmq2psGnWO8bq/xLr8+cROptELibWqWzXr2RUm71HYctPrN7gsGlJd1FCj8ep5mInXTfZDHgx4/2oz2ms2hsOjWN2Txc1yJ8+cROJtdE6iaWqWyfhsOqKFRQqjQCZN2InCSSS0jSt2WwxqGoaeZztfw357v9CbijSCiygADQAWlInFKXRGYmekZLTQ9rNlPXRTTsXptvAHRuYiIa2tM7cK5cs5R8RWU2bD1AegP5Sv6Y/8A0K33T+URMzx/2eXWHT1suw1LFVmtTolB8TggDrna/lYzsOz+x/0dGBYu7neZuttAOQlYluPGlya/HwTP2/JtbSsRLTWIiIAiIgCIiAIiIB//2Q=="/>
          <p:cNvSpPr>
            <a:spLocks noChangeAspect="1" noChangeArrowheads="1"/>
          </p:cNvSpPr>
          <p:nvPr/>
        </p:nvSpPr>
        <p:spPr bwMode="auto">
          <a:xfrm>
            <a:off x="91424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lowchart: Stored Data 17"/>
          <p:cNvSpPr/>
          <p:nvPr/>
        </p:nvSpPr>
        <p:spPr>
          <a:xfrm>
            <a:off x="2216448" y="1730870"/>
            <a:ext cx="6716712" cy="2209800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l">
              <a:defRPr/>
            </a:pPr>
            <a:r>
              <a:rPr lang="en-US" sz="2800" b="1" dirty="0">
                <a:solidFill>
                  <a:schemeClr val="tx1"/>
                </a:solidFill>
              </a:rPr>
              <a:t>Challenging:  </a:t>
            </a:r>
          </a:p>
          <a:p>
            <a:pPr lvl="1" algn="l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How </a:t>
            </a:r>
            <a:r>
              <a:rPr lang="en-US" sz="2400" b="1" dirty="0">
                <a:solidFill>
                  <a:schemeClr val="tx1"/>
                </a:solidFill>
              </a:rPr>
              <a:t>to integrate machine learning and behavioral </a:t>
            </a:r>
            <a:r>
              <a:rPr lang="en-US" sz="2400" b="1" dirty="0" smtClean="0">
                <a:solidFill>
                  <a:schemeClr val="tx1"/>
                </a:solidFill>
              </a:rPr>
              <a:t>models? </a:t>
            </a:r>
            <a:r>
              <a:rPr lang="en-US" sz="2400" b="1" dirty="0">
                <a:solidFill>
                  <a:schemeClr val="tx1"/>
                </a:solidFill>
              </a:rPr>
              <a:t>How to use in agent’s strategy?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8939" name="Picture 27" descr="http://www.freemake.com/blog/wp-content/uploads/2013/03/fix-the-prob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964308"/>
            <a:ext cx="33242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2843809" y="5181600"/>
            <a:ext cx="5461991" cy="767680"/>
          </a:xfrm>
          <a:prstGeom prst="round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sarit@cs.biu.sc.il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3" grpId="0" animBg="1" autoUpdateAnimBg="0"/>
      <p:bldP spid="4" grpId="0" animBg="1" autoUpdateAnimBg="0"/>
      <p:bldP spid="6" grpId="0" animBg="1" autoUpdateAnimBg="0"/>
      <p:bldP spid="10" grpId="0" animBg="1" autoUpdateAnimBg="0"/>
      <p:bldP spid="11" grpId="0" animBg="1" autoUpdateAnimBg="0"/>
      <p:bldP spid="15" grpId="0" animBg="1" autoUpdateAnimBg="0"/>
      <p:bldP spid="16" grpId="0" animBg="1" autoUpdateAnimBg="0"/>
      <p:bldP spid="17" grpId="0" animBg="1" autoUpdateAnimBg="0"/>
      <p:bldP spid="22" grpId="0" animBg="1" autoUpdateAnimBg="0"/>
      <p:bldP spid="5" grpId="0" animBg="1" autoUpdateAnimBg="0"/>
      <p:bldP spid="20" grpId="0" animBg="1" autoUpdateAnimBg="0"/>
      <p:bldP spid="26" grpId="0" animBg="1" autoUpdateAnimBg="0"/>
      <p:bldP spid="21" grpId="0" animBg="1" autoUpdateAnimBg="0"/>
      <p:bldP spid="27" grpId="0" animBg="1" autoUpdateAnimBg="0"/>
      <p:bldP spid="28" grpId="0" animBg="1" autoUpdateAnimBg="0"/>
      <p:bldP spid="18" grpId="0" animBg="1" autoUpdateAnimBg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Buyer-Seller Interaction</a:t>
            </a:r>
            <a:endParaRPr lang="he-IL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smtClean="0"/>
              <a:t>Buyers and sellers across geographical and ethnic borders</a:t>
            </a:r>
          </a:p>
          <a:p>
            <a:pPr algn="l" rtl="0"/>
            <a:r>
              <a:rPr lang="en-US" altLang="en-US" dirty="0" smtClean="0"/>
              <a:t>Electronic commerce </a:t>
            </a:r>
          </a:p>
          <a:p>
            <a:pPr algn="l" rtl="0"/>
            <a:r>
              <a:rPr lang="en-US" altLang="en-US" dirty="0" smtClean="0"/>
              <a:t>Crowd-sourcing </a:t>
            </a:r>
          </a:p>
          <a:p>
            <a:pPr algn="l" rtl="0"/>
            <a:r>
              <a:rPr lang="en-US" altLang="en-US" dirty="0" smtClean="0"/>
              <a:t>Automated travel agents</a:t>
            </a:r>
          </a:p>
        </p:txBody>
      </p:sp>
      <p:pic>
        <p:nvPicPr>
          <p:cNvPr id="17412" name="Picture 4" descr="logoEbay_x4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420938"/>
            <a:ext cx="1047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logoAI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3235325"/>
            <a:ext cx="2428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733800" y="6172200"/>
            <a:ext cx="266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Bargaining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Culture Sensitive Agents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smtClean="0"/>
              <a:t>The development of standardized agents to be used in the collection of data for studies on culture and negotiation 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3733800" y="6172200"/>
            <a:ext cx="266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Bargaining</a:t>
            </a:r>
          </a:p>
        </p:txBody>
      </p:sp>
      <p:pic>
        <p:nvPicPr>
          <p:cNvPr id="18437" name="Picture 2" descr="https://encrypted-tbn2.gstatic.com/images?q=tbn:ANd9GcQCbugmJvPqDxxW16trNXDzyErDZbDfsdTGkZARsNukUiqRaTU8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8307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https://encrypted-tbn0.gstatic.com/images?q=tbn:ANd9GcSJN67bY8RhMLuPLGgSIPBIc-Zq_y-TOLg8NcdM_x2xuQlcX12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3053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https://encrypted-tbn0.gstatic.com/images?q=tbn:ANd9GcThuX3uLK76PMETFo24inl8AMMcsNV7pzPCFaVeQeRhP7f-R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83075"/>
            <a:ext cx="2457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02613" cy="650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Automated Mediators for Resolving Conflicts</a:t>
            </a:r>
            <a:endParaRPr lang="he-IL" dirty="0"/>
          </a:p>
        </p:txBody>
      </p:sp>
      <p:pic>
        <p:nvPicPr>
          <p:cNvPr id="23555" name="מציין מיקום תוכן 6" descr="neighb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31975"/>
            <a:ext cx="4802188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תמונה 104" descr="med-during-f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1138"/>
            <a:ext cx="8332788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124200" y="6108700"/>
            <a:ext cx="266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Bargaining</a:t>
            </a:r>
          </a:p>
        </p:txBody>
      </p:sp>
    </p:spTree>
    <p:extLst>
      <p:ext uri="{BB962C8B-B14F-4D97-AF65-F5344CB8AC3E}">
        <p14:creationId xmlns:p14="http://schemas.microsoft.com/office/powerpoint/2010/main" val="8687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02613" cy="650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Medical Applications: Rehabilitation &amp; Care </a:t>
            </a:r>
            <a:endParaRPr lang="en-US" dirty="0"/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smtClean="0"/>
              <a:t>Reinforcement for rehabilitation in an inpatient rehabilitation unit</a:t>
            </a:r>
          </a:p>
          <a:p>
            <a:pPr algn="l" rtl="0"/>
            <a:r>
              <a:rPr lang="en-US" altLang="en-US" dirty="0" smtClean="0"/>
              <a:t>Personalized automated speech therapist</a:t>
            </a:r>
          </a:p>
          <a:p>
            <a:pPr algn="l" rtl="0"/>
            <a:endParaRPr lang="en-US" altLang="en-US" dirty="0" smtClean="0"/>
          </a:p>
        </p:txBody>
      </p:sp>
      <p:sp>
        <p:nvSpPr>
          <p:cNvPr id="1946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A355A3E-D098-482C-BBBE-3B7A9783C7EE}" type="slidenum">
              <a:rPr lang="he-IL" altLang="en-US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2600" smtClean="0">
              <a:solidFill>
                <a:schemeClr val="bg1"/>
              </a:solidFill>
            </a:endParaRPr>
          </a:p>
        </p:txBody>
      </p:sp>
      <p:sp>
        <p:nvSpPr>
          <p:cNvPr id="19461" name="Rectangle 11"/>
          <p:cNvSpPr>
            <a:spLocks noGrp="1" noChangeArrowheads="1"/>
          </p:cNvSpPr>
          <p:nvPr/>
        </p:nvSpPr>
        <p:spPr bwMode="auto">
          <a:xfrm>
            <a:off x="0" y="6248400"/>
            <a:ext cx="587375" cy="488950"/>
          </a:xfrm>
          <a:prstGeom prst="bracketPair">
            <a:avLst>
              <a:gd name="adj" fmla="val 179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fld id="{0D66F2A3-066F-420C-81AB-98498E223962}" type="slidenum">
              <a:rPr lang="he-IL" altLang="en-US" sz="2600" b="1">
                <a:solidFill>
                  <a:schemeClr val="bg1"/>
                </a:solidFill>
              </a:rPr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2600" b="1">
              <a:solidFill>
                <a:schemeClr val="bg1"/>
              </a:solidFill>
            </a:endParaRP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2949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8225"/>
            <a:ext cx="31242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92475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10200" y="61722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Sheba </a:t>
            </a:r>
            <a:r>
              <a:rPr lang="en-US" dirty="0" smtClean="0"/>
              <a:t>Hospital</a:t>
            </a:r>
            <a:endParaRPr lang="en-US" dirty="0"/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339975" y="6300788"/>
            <a:ext cx="266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Persuasion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75" y="762000"/>
            <a:ext cx="8382000" cy="6508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Medical Applications:  </a:t>
            </a:r>
            <a:br>
              <a:rPr lang="en-US" dirty="0" smtClean="0"/>
            </a:br>
            <a:r>
              <a:rPr lang="en-US" dirty="0" smtClean="0"/>
              <a:t>Preventing Unhealthy Behaviors  </a:t>
            </a:r>
            <a:endParaRPr lang="en-US" dirty="0"/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09738"/>
            <a:ext cx="26670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14738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522663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http://static.doctors.co.il/media/di_245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5335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41910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3124200" y="6108700"/>
            <a:ext cx="266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Persuasion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Sustainability: Reducing Fuel Consumption</a:t>
            </a:r>
            <a:endParaRPr lang="en-US" dirty="0"/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6" descr="gm_buick_reg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752600"/>
            <a:ext cx="63230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C:\Users\user\AppData\Local\Microsoft\Windows\Temporary Internet Files\Content.Outlook\ISQLQ0KA\ATCI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67288"/>
            <a:ext cx="21971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3124200" y="6108700"/>
            <a:ext cx="266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Persuasion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Advice Provision for Decision Making</a:t>
            </a:r>
            <a:endParaRPr lang="he-IL" altLang="en-US" smtClean="0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276600" y="60452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Discussion Agent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t="18483" r="14021"/>
          <a:stretch>
            <a:fillRect/>
          </a:stretch>
        </p:blipFill>
        <p:spPr bwMode="auto">
          <a:xfrm>
            <a:off x="587375" y="1981200"/>
            <a:ext cx="7380288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psules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30367</TotalTime>
  <Words>406</Words>
  <Application>Microsoft Office PowerPoint</Application>
  <PresentationFormat>On-screen Show (4:3)</PresentationFormat>
  <Paragraphs>104</Paragraphs>
  <Slides>20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Capsules</vt:lpstr>
      <vt:lpstr>1_Capsules</vt:lpstr>
      <vt:lpstr>Automated Agents that Interact Proficiently with People</vt:lpstr>
      <vt:lpstr>PowerPoint Presentation</vt:lpstr>
      <vt:lpstr>Buyer-Seller Interaction</vt:lpstr>
      <vt:lpstr>Culture Sensitive Agents</vt:lpstr>
      <vt:lpstr>Automated Mediators for Resolving Conflicts</vt:lpstr>
      <vt:lpstr>Medical Applications: Rehabilitation &amp; Care </vt:lpstr>
      <vt:lpstr>Medical Applications:   Preventing Unhealthy Behaviors  </vt:lpstr>
      <vt:lpstr>Sustainability: Reducing Fuel Consumption</vt:lpstr>
      <vt:lpstr>Advice Provision for Decision Making</vt:lpstr>
      <vt:lpstr>Training People </vt:lpstr>
      <vt:lpstr>Why not Equilibrium Agents?</vt:lpstr>
      <vt:lpstr>People Often Follow Suboptimal Decision Strategies</vt:lpstr>
      <vt:lpstr>Why not Only Behavioral Science Models? </vt:lpstr>
      <vt:lpstr>Why not Only Machine Learning? </vt:lpstr>
      <vt:lpstr>Methodology</vt:lpstr>
      <vt:lpstr>Predicting Human Decisions </vt:lpstr>
      <vt:lpstr>What is she going to do? Stay or Leave</vt:lpstr>
      <vt:lpstr>Successes? </vt:lpstr>
      <vt:lpstr>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Schedule of Personalized TV Advertisements</dc:title>
  <dc:creator>Ron</dc:creator>
  <cp:lastModifiedBy>user</cp:lastModifiedBy>
  <cp:revision>763</cp:revision>
  <dcterms:created xsi:type="dcterms:W3CDTF">2008-03-21T11:03:57Z</dcterms:created>
  <dcterms:modified xsi:type="dcterms:W3CDTF">2013-09-12T11:29:29Z</dcterms:modified>
</cp:coreProperties>
</file>