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5" r:id="rId3"/>
    <p:sldId id="266" r:id="rId4"/>
    <p:sldId id="268" r:id="rId5"/>
    <p:sldId id="269" r:id="rId6"/>
    <p:sldId id="270" r:id="rId7"/>
    <p:sldId id="271" r:id="rId8"/>
    <p:sldId id="272" r:id="rId9"/>
    <p:sldId id="257" r:id="rId10"/>
    <p:sldId id="258" r:id="rId11"/>
    <p:sldId id="259" r:id="rId12"/>
    <p:sldId id="260" r:id="rId13"/>
    <p:sldId id="263" r:id="rId1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0" d="100"/>
          <a:sy n="40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3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5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9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7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9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58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5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20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1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25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02FE2-B66C-4C58-90DF-AB3BDE68B733}" type="datetimeFigureOut">
              <a:rPr lang="en-US" smtClean="0"/>
              <a:t>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5DA58-230D-4A47-A71F-2D83E6508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77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הצעה להגרלת הסטאז'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אבינתן חסידים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0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טבלת הסיכויים של ההגרלה הנוכחית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rmAutofit lnSpcReduction="10000"/>
          </a:bodyPr>
          <a:lstStyle/>
          <a:p>
            <a:r>
              <a:rPr lang="he-IL" dirty="0" smtClean="0"/>
              <a:t>יש 24 סידורים אפשריים של הסטודנטים</a:t>
            </a:r>
          </a:p>
          <a:p>
            <a:r>
              <a:rPr lang="he-IL" dirty="0" smtClean="0"/>
              <a:t>לכל סידור אפשר לראות מי יוצא איפה</a:t>
            </a:r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r>
              <a:rPr lang="he-IL" dirty="0" smtClean="0"/>
              <a:t>שימו לב שזה קצת טפשי – יש סיכוי שירון יהיה באיכילוב, ויש סיכוי שתמר תהיה בהדסה, למרות שירון מעדיף איכילוב, ותמר מעדיפה הדסה...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024862"/>
              </p:ext>
            </p:extLst>
          </p:nvPr>
        </p:nvGraphicFramePr>
        <p:xfrm>
          <a:off x="2195736" y="2636912"/>
          <a:ext cx="6096000" cy="2133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200" dirty="0" smtClean="0"/>
                        <a:t>ירדנה /</a:t>
                      </a:r>
                      <a:r>
                        <a:rPr lang="he-IL" sz="2200" baseline="0" dirty="0" smtClean="0"/>
                        <a:t> </a:t>
                      </a:r>
                      <a:r>
                        <a:rPr lang="he-IL" sz="2200" dirty="0" smtClean="0"/>
                        <a:t>ירון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תום / תמר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איכילוב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1/12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5/12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הדסה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5/12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1/12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קפלן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 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נהריה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813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הנה הסתברויות משופרות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387965"/>
              </p:ext>
            </p:extLst>
          </p:nvPr>
        </p:nvGraphicFramePr>
        <p:xfrm>
          <a:off x="1428328" y="1340768"/>
          <a:ext cx="6096000" cy="2133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200" dirty="0" smtClean="0"/>
                        <a:t>ירדנה /</a:t>
                      </a:r>
                      <a:r>
                        <a:rPr lang="he-IL" sz="2200" baseline="0" dirty="0" smtClean="0"/>
                        <a:t> </a:t>
                      </a:r>
                      <a:r>
                        <a:rPr lang="he-IL" sz="2200" dirty="0" smtClean="0"/>
                        <a:t>ירון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תום / תמר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איכילוב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1/12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5/12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הדסה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5/12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1/12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קפלן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 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נהריה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716308"/>
              </p:ext>
            </p:extLst>
          </p:nvPr>
        </p:nvGraphicFramePr>
        <p:xfrm>
          <a:off x="1428328" y="4104547"/>
          <a:ext cx="6096000" cy="2133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200" dirty="0" smtClean="0"/>
                        <a:t>ירדנה /</a:t>
                      </a:r>
                      <a:r>
                        <a:rPr lang="he-IL" sz="2200" baseline="0" dirty="0" smtClean="0"/>
                        <a:t> </a:t>
                      </a:r>
                      <a:r>
                        <a:rPr lang="he-IL" sz="2200" dirty="0" smtClean="0"/>
                        <a:t>ירון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תום / תמר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איכילוב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½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הדסה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½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0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קפלן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 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נהריה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>
            <a:stCxn id="5" idx="2"/>
            <a:endCxn id="6" idx="0"/>
          </p:cNvCxnSpPr>
          <p:nvPr/>
        </p:nvCxnSpPr>
        <p:spPr>
          <a:xfrm>
            <a:off x="4476328" y="3474368"/>
            <a:ext cx="0" cy="63017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422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לירון יש ילדים – אנחנו לא רוצים שהוא יהיה בנהריה!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870550"/>
              </p:ext>
            </p:extLst>
          </p:nvPr>
        </p:nvGraphicFramePr>
        <p:xfrm>
          <a:off x="1547664" y="1484784"/>
          <a:ext cx="6096000" cy="2133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200" dirty="0" smtClean="0"/>
                        <a:t>ירון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200" dirty="0" smtClean="0"/>
                        <a:t>ירדנה 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תום / תמר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איכילוב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½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הדסה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½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½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0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קפלן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 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נהריה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547295"/>
              </p:ext>
            </p:extLst>
          </p:nvPr>
        </p:nvGraphicFramePr>
        <p:xfrm>
          <a:off x="1547664" y="4311104"/>
          <a:ext cx="6096000" cy="2133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200" dirty="0" smtClean="0"/>
                        <a:t>ירון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200" dirty="0" smtClean="0"/>
                        <a:t>ירדנה 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תום / תמר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איכילוב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½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הדסה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¼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5/8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1/16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קפלן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¾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1/8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נהריה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3/8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200" dirty="0" smtClean="0"/>
                        <a:t>5/16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>
            <a:off x="4595664" y="3618384"/>
            <a:ext cx="0" cy="6927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6889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שקיפות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e-IL" dirty="0" smtClean="0"/>
              <a:t>מייצרים רשימה של תוצאות אפשריות </a:t>
            </a:r>
          </a:p>
          <a:p>
            <a:pPr marL="971550" lvl="1" indent="-514350">
              <a:buFont typeface="+mj-lt"/>
              <a:buAutoNum type="arabicPeriod"/>
            </a:pPr>
            <a:r>
              <a:rPr lang="he-IL" dirty="0" smtClean="0"/>
              <a:t>הדסה </a:t>
            </a:r>
            <a:r>
              <a:rPr lang="he-IL" dirty="0" smtClean="0">
                <a:sym typeface="Wingdings" pitchFamily="2" charset="2"/>
              </a:rPr>
              <a:t>ירון , </a:t>
            </a:r>
            <a:r>
              <a:rPr lang="he-IL" dirty="0" smtClean="0"/>
              <a:t>קפלן</a:t>
            </a:r>
            <a:r>
              <a:rPr lang="he-IL" dirty="0" smtClean="0">
                <a:sym typeface="Wingdings" pitchFamily="2" charset="2"/>
              </a:rPr>
              <a:t>תמר, נהריהירדנה, </a:t>
            </a:r>
            <a:r>
              <a:rPr lang="he-IL" dirty="0" smtClean="0"/>
              <a:t>איכילוב</a:t>
            </a:r>
            <a:r>
              <a:rPr lang="he-IL" dirty="0" smtClean="0">
                <a:sym typeface="Wingdings" pitchFamily="2" charset="2"/>
              </a:rPr>
              <a:t>תום</a:t>
            </a:r>
          </a:p>
          <a:p>
            <a:pPr marL="971550" lvl="1" indent="-514350">
              <a:buFont typeface="+mj-lt"/>
              <a:buAutoNum type="arabicPeriod"/>
            </a:pPr>
            <a:r>
              <a:rPr lang="he-IL" dirty="0" smtClean="0"/>
              <a:t>קפלן</a:t>
            </a:r>
            <a:r>
              <a:rPr lang="he-IL" dirty="0" smtClean="0">
                <a:sym typeface="Wingdings" pitchFamily="2" charset="2"/>
              </a:rPr>
              <a:t>ירון , </a:t>
            </a:r>
            <a:r>
              <a:rPr lang="he-IL" dirty="0" smtClean="0"/>
              <a:t>נהריה</a:t>
            </a:r>
            <a:r>
              <a:rPr lang="he-IL" dirty="0" smtClean="0">
                <a:sym typeface="Wingdings" pitchFamily="2" charset="2"/>
              </a:rPr>
              <a:t>תמר...</a:t>
            </a:r>
            <a:r>
              <a:rPr lang="en-US" dirty="0" smtClean="0">
                <a:sym typeface="Wingdings" pitchFamily="2" charset="2"/>
              </a:rPr>
              <a:t/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…</a:t>
            </a:r>
          </a:p>
          <a:p>
            <a:pPr marL="971550" lvl="1" indent="-514350">
              <a:buFont typeface="+mj-lt"/>
              <a:buAutoNum type="arabicPeriod" startAt="50"/>
            </a:pPr>
            <a:r>
              <a:rPr lang="he-IL" dirty="0" smtClean="0"/>
              <a:t>הדסה </a:t>
            </a:r>
            <a:r>
              <a:rPr lang="he-IL" dirty="0" smtClean="0">
                <a:sym typeface="Wingdings" pitchFamily="2" charset="2"/>
              </a:rPr>
              <a:t>ירון , </a:t>
            </a:r>
            <a:r>
              <a:rPr lang="he-IL" dirty="0" smtClean="0"/>
              <a:t>איכילוב</a:t>
            </a:r>
            <a:r>
              <a:rPr lang="he-IL" dirty="0" smtClean="0">
                <a:sym typeface="Wingdings" pitchFamily="2" charset="2"/>
              </a:rPr>
              <a:t>תמר...</a:t>
            </a:r>
            <a:endParaRPr lang="he-IL" dirty="0" smtClean="0"/>
          </a:p>
          <a:p>
            <a:endParaRPr lang="he-IL" dirty="0"/>
          </a:p>
          <a:p>
            <a:r>
              <a:rPr lang="he-IL" dirty="0" smtClean="0"/>
              <a:t>מפרסמים את הרשימה בקרב הסטודנטים. כל אחד יכול לספור בכמה שורות הוא נמצא בכל בית חולים</a:t>
            </a:r>
          </a:p>
          <a:p>
            <a:r>
              <a:rPr lang="he-IL" dirty="0" smtClean="0"/>
              <a:t>ביום ההגרלה בוחרים שורה באקראי (מוציאים מספר מכובע)</a:t>
            </a:r>
          </a:p>
          <a:p>
            <a:r>
              <a:rPr lang="he-IL" dirty="0" smtClean="0"/>
              <a:t>אין אפשרות לרמות – כולם רואים מראש מה המשמעות של כל מספר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57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ההגרלה הנוכחית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מגרילים סדר אקראי בין הסטודנטים</a:t>
            </a:r>
          </a:p>
          <a:p>
            <a:r>
              <a:rPr lang="he-IL" dirty="0" smtClean="0"/>
              <a:t>הסטודנטים בוחרים לפי התור*</a:t>
            </a:r>
          </a:p>
          <a:p>
            <a:endParaRPr lang="he-IL" dirty="0"/>
          </a:p>
          <a:p>
            <a:endParaRPr lang="he-IL" dirty="0" smtClean="0"/>
          </a:p>
          <a:p>
            <a:endParaRPr lang="he-IL" dirty="0"/>
          </a:p>
          <a:p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*יש אותיות קטנות לגבי מה עושים עם הורים</a:t>
            </a:r>
          </a:p>
        </p:txBody>
      </p:sp>
    </p:spTree>
    <p:extLst>
      <p:ext uri="{BB962C8B-B14F-4D97-AF65-F5344CB8AC3E}">
        <p14:creationId xmlns:p14="http://schemas.microsoft.com/office/powerpoint/2010/main" val="4168339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מה ההגרלה הנוכחית נותנת?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e-IL" dirty="0" smtClean="0"/>
              <a:t>נחשב לכל סטודנט/ית מה הסיכוי שלו/ה להגיע לכל בית חולים </a:t>
            </a:r>
          </a:p>
          <a:p>
            <a:r>
              <a:rPr lang="he-IL" dirty="0" smtClean="0"/>
              <a:t>עכשיו אפשר לבצע תיקונים:</a:t>
            </a:r>
          </a:p>
          <a:p>
            <a:pPr lvl="1"/>
            <a:r>
              <a:rPr lang="he-IL" dirty="0" smtClean="0"/>
              <a:t>נניח שאני הורה בירושלים, ויש לי סיכוי של 3% ליפול בנהריה</a:t>
            </a:r>
          </a:p>
          <a:p>
            <a:pPr lvl="1"/>
            <a:r>
              <a:rPr lang="he-IL" dirty="0" smtClean="0"/>
              <a:t>אני יכול "למכור" למישהו 1% בנהריה ו 1.5% באיכילוב, בתמורה ל 2.5% בקפלן</a:t>
            </a:r>
            <a:endParaRPr lang="he-IL" dirty="0"/>
          </a:p>
          <a:p>
            <a:pPr lvl="1"/>
            <a:r>
              <a:rPr lang="he-IL" dirty="0" smtClean="0"/>
              <a:t>שער החליפין יכול להיקבע באמצעות היצע וביקוש או באמצעות החלטה שלכם (מה שאתם מעדיפים)</a:t>
            </a:r>
          </a:p>
          <a:p>
            <a:r>
              <a:rPr lang="he-IL" dirty="0" smtClean="0"/>
              <a:t>בסוף לכל אחד ואחת יש את הסיכוי להגיע לכל בית חולים</a:t>
            </a:r>
          </a:p>
        </p:txBody>
      </p:sp>
    </p:spTree>
    <p:extLst>
      <p:ext uri="{BB962C8B-B14F-4D97-AF65-F5344CB8AC3E}">
        <p14:creationId xmlns:p14="http://schemas.microsoft.com/office/powerpoint/2010/main" val="466454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איך מגרילים כאן?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e-IL" dirty="0" smtClean="0"/>
              <a:t>בסוף יש לכל סטודנט/ית סיכוי להגיע לכל בית חולים, כשהורים לא עוזבים את האזור, ואנשים שאינם הורים מקבלים עדיפות בבתי חולים המבוקשים</a:t>
            </a:r>
          </a:p>
          <a:p>
            <a:r>
              <a:rPr lang="he-IL" dirty="0" smtClean="0"/>
              <a:t>מייצרים (אני יכול להכין בשבילכם) רשימה של בערך מליון השמות אפשריות, כשהשמה מציבה כל אחד ואחת בבית חולים</a:t>
            </a:r>
          </a:p>
          <a:p>
            <a:pPr lvl="1"/>
            <a:r>
              <a:rPr lang="he-IL" dirty="0" smtClean="0"/>
              <a:t>הסיכוי של כל אחד ואחת להגיע לכל מקום נקבע לפי העסקאות שנעשו קודם</a:t>
            </a:r>
          </a:p>
          <a:p>
            <a:r>
              <a:rPr lang="he-IL" dirty="0" smtClean="0"/>
              <a:t>תוכלו לעבור על ההשמות, ולראות מה הסיכוי של כל אחד ואחת להגיע לכל בית חולים</a:t>
            </a:r>
          </a:p>
          <a:p>
            <a:r>
              <a:rPr lang="he-IL" dirty="0" smtClean="0"/>
              <a:t>ביום ההגרלה, ועדת הסטאז' תבחר השמה אחת באקראי (מוציאים מכובע שש ספרות ומקבלים מספר בין אחד למיליון)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840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יש פה מחשב.. איך יודעים שאין באגים?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אין כאן באמת מחשב</a:t>
            </a:r>
          </a:p>
          <a:p>
            <a:r>
              <a:rPr lang="he-IL" dirty="0" smtClean="0"/>
              <a:t>יש אקסל של מליון השמות, שכולם רואים לפני ההגרלה</a:t>
            </a:r>
          </a:p>
          <a:p>
            <a:pPr lvl="1"/>
            <a:r>
              <a:rPr lang="he-IL" dirty="0" smtClean="0"/>
              <a:t>אני יכול לספור בכמה השמות אני מופיע באיכילוב ולדעת שיש לי סיכוי של 5% להגיע לשם (יהיו סקריפטים שיחשבו את הסיכוי שלכם להגיע לכל בית חולים)</a:t>
            </a:r>
          </a:p>
          <a:p>
            <a:r>
              <a:rPr lang="he-IL" dirty="0" smtClean="0"/>
              <a:t>ביום ההגרלה הועדה בוחרת מספר מכובע, אי אפשר לרמות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63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זה טוב להורים או רע להורים?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 smtClean="0"/>
              <a:t>זה ככה-ככה להורים</a:t>
            </a:r>
          </a:p>
          <a:p>
            <a:r>
              <a:rPr lang="he-IL" dirty="0" smtClean="0"/>
              <a:t>זה יותר טוב מאו/או (כי לא יוצאים מהאזור הגיאוגרפי ויש קצת סיכוי לקבל מקומות טובים)</a:t>
            </a:r>
          </a:p>
          <a:p>
            <a:r>
              <a:rPr lang="he-IL" dirty="0" smtClean="0"/>
              <a:t>זה פחות טוב מגם וגם (כי להורה יש פחות סיכוי לקבל מקומות טובים)</a:t>
            </a:r>
          </a:p>
          <a:p>
            <a:endParaRPr lang="he-IL" dirty="0"/>
          </a:p>
          <a:p>
            <a:r>
              <a:rPr lang="he-IL" dirty="0" smtClean="0"/>
              <a:t>זה פייר להורים – הם משלמים על הסיכוי שלהם להגיע לבתי חולים הגרועים, בזה שהם מוותרים על המצוינים. התשלום נקבע לפי שווי השוק</a:t>
            </a:r>
          </a:p>
          <a:p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363430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יש לזה עוד השפעות?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בלי קשר להורים, כולם מרוויחים קצת</a:t>
            </a:r>
          </a:p>
          <a:p>
            <a:pPr lvl="1"/>
            <a:r>
              <a:rPr lang="he-IL" dirty="0" smtClean="0"/>
              <a:t>אם לירון יש סיכוי להיות בעדיפות הראשונה של ירדן, ולירדן יש סיכוי להיות בעדיפות הראשונה של ירון, הם יכולים להעביר סיכויים ושניהם ירוויחו</a:t>
            </a:r>
          </a:p>
          <a:p>
            <a:r>
              <a:rPr lang="he-IL" dirty="0" smtClean="0"/>
              <a:t>הרווח </a:t>
            </a:r>
            <a:r>
              <a:rPr lang="he-IL" dirty="0" smtClean="0"/>
              <a:t>הוא בערך 10%</a:t>
            </a:r>
            <a:endParaRPr lang="he-IL" dirty="0" smtClean="0"/>
          </a:p>
          <a:p>
            <a:pPr lvl="1"/>
            <a:r>
              <a:rPr lang="he-IL" dirty="0" smtClean="0"/>
              <a:t>לפי נתונים משנה שעברה, יש כאן רווח </a:t>
            </a:r>
            <a:r>
              <a:rPr lang="he-IL" dirty="0" smtClean="0"/>
              <a:t>(יותר אנשים מקבלים מקום ראשון, יותר אנשים מקבלים אחד משני המקומות הראשונים וכו')</a:t>
            </a:r>
            <a:endParaRPr lang="he-IL" dirty="0" smtClean="0"/>
          </a:p>
          <a:p>
            <a:pPr lvl="1"/>
            <a:r>
              <a:rPr lang="he-IL" smtClean="0"/>
              <a:t>ההבדל משפיע על עשרות סטודנטים</a:t>
            </a:r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3579295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הגרלות בזוג, מצטיינים וכו'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אפשר יהיה להיכנס להגרלה בזוג</a:t>
            </a:r>
          </a:p>
          <a:p>
            <a:r>
              <a:rPr lang="en-US" dirty="0" smtClean="0"/>
              <a:t>M.D. PhD</a:t>
            </a:r>
            <a:r>
              <a:rPr lang="he-IL" dirty="0" smtClean="0"/>
              <a:t> מצטיינים (או כל קבוצה אחרת שתבחרו) תקבל מה שהיא רוצה, וכו'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081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דוגמא - ארבעה סטודנטים, ארבעה בתי חולים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027482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he-IL" dirty="0" smtClean="0"/>
                        <a:t>ירון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ירדן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תמר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תום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dirty="0" smtClean="0"/>
                        <a:t>הדסה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הדסה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איכילוב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איכילוב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dirty="0" smtClean="0"/>
                        <a:t>איכילוב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איכילוב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הדסה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הדסה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dirty="0" smtClean="0"/>
                        <a:t>קפלן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קפלן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קפלן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קפלן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e-IL" dirty="0" smtClean="0"/>
                        <a:t>נהריה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נהריה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נהריה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 smtClean="0"/>
                        <a:t>נהריה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825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10225</TotalTime>
  <Words>646</Words>
  <Application>Microsoft Office PowerPoint</Application>
  <PresentationFormat>On-screen Show (4:3)</PresentationFormat>
  <Paragraphs>163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הצעה להגרלת הסטאז'</vt:lpstr>
      <vt:lpstr>ההגרלה הנוכחית</vt:lpstr>
      <vt:lpstr>מה ההגרלה הנוכחית נותנת?</vt:lpstr>
      <vt:lpstr>איך מגרילים כאן?</vt:lpstr>
      <vt:lpstr>יש פה מחשב.. איך יודעים שאין באגים?</vt:lpstr>
      <vt:lpstr>זה טוב להורים או רע להורים?</vt:lpstr>
      <vt:lpstr>יש לזה עוד השפעות?</vt:lpstr>
      <vt:lpstr>הגרלות בזוג, מצטיינים וכו'</vt:lpstr>
      <vt:lpstr>דוגמא - ארבעה סטודנטים, ארבעה בתי חולים</vt:lpstr>
      <vt:lpstr>טבלת הסיכויים של ההגרלה הנוכחית</vt:lpstr>
      <vt:lpstr>הנה הסתברויות משופרות</vt:lpstr>
      <vt:lpstr>לירון יש ילדים – אנחנו לא רוצים שהוא יהיה בנהריה!</vt:lpstr>
      <vt:lpstr>שקיפות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a</cp:lastModifiedBy>
  <cp:revision>13</cp:revision>
  <dcterms:created xsi:type="dcterms:W3CDTF">2012-02-05T09:56:33Z</dcterms:created>
  <dcterms:modified xsi:type="dcterms:W3CDTF">2012-02-27T08:44:14Z</dcterms:modified>
</cp:coreProperties>
</file>