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6" autoAdjust="0"/>
    <p:restoredTop sz="94672" autoAdjust="0"/>
  </p:normalViewPr>
  <p:slideViewPr>
    <p:cSldViewPr>
      <p:cViewPr varScale="1">
        <p:scale>
          <a:sx n="69" d="100"/>
          <a:sy n="69" d="100"/>
        </p:scale>
        <p:origin x="-5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40186-A5B0-4FBB-AE65-0FD6B5776610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104657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0BB56-C35B-41BD-A9EE-CC7197B7882E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44160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6616E-9233-4974-A279-0A29BA005AC9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00349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E28D4-F114-4493-B9D9-44675061B34C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14005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D3BCD-3B58-4D3E-82A4-B8584AB6DB55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93311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A1F04-358D-4FF6-A093-618441A889C7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221710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249CF-D8BA-4E59-BAB7-97569D578AB7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98290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F3703-3A91-45D8-B41C-FAEC3E7FBE89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08855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9E12F-8683-4E13-B29F-313290CC8C70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81610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6E633-22EF-4082-B5D3-2E7F412979E3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81615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B8D59-254B-4201-98A5-2D3D76CBFB43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91850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he-I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he-I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97F5F94D-B6E2-499C-8BDD-288181F67855}" type="slidenum">
              <a:rPr lang="he-IL" altLang="he-IL"/>
              <a:pPr/>
              <a:t>‹#›</a:t>
            </a:fld>
            <a:endParaRPr lang="en-US" alt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altLang="he-IL" sz="5400">
                <a:solidFill>
                  <a:srgbClr val="FF0000"/>
                </a:solidFill>
              </a:rPr>
              <a:t>Dueling Algorithm</a:t>
            </a:r>
          </a:p>
        </p:txBody>
      </p:sp>
      <p:pic>
        <p:nvPicPr>
          <p:cNvPr id="2053" name="Picture 5" descr="scan0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743200"/>
            <a:ext cx="4953000" cy="35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>
                <a:solidFill>
                  <a:schemeClr val="accent2"/>
                </a:solidFill>
              </a:rPr>
              <a:t>Case 2: R dies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  <a:buFontTx/>
              <a:buNone/>
            </a:pPr>
            <a:r>
              <a:rPr lang="en-US" altLang="he-IL">
                <a:latin typeface="Comic Sans MS" pitchFamily="66" charset="0"/>
              </a:rPr>
              <a:t>If R dies then: Remove R from list.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altLang="he-IL">
                <a:latin typeface="Comic Sans MS" pitchFamily="66" charset="0"/>
              </a:rPr>
              <a:t>If list empty then:</a:t>
            </a:r>
            <a:endParaRPr lang="en-US" altLang="he-IL">
              <a:latin typeface="Comic Sans MS" pitchFamily="66" charset="0"/>
              <a:sym typeface="Wingdings" pitchFamily="2" charset="2"/>
            </a:endParaRPr>
          </a:p>
          <a:p>
            <a:pPr algn="l" rtl="0">
              <a:lnSpc>
                <a:spcPct val="90000"/>
              </a:lnSpc>
            </a:pPr>
            <a:r>
              <a:rPr lang="en-US" altLang="he-IL">
                <a:latin typeface="Comic Sans MS" pitchFamily="66" charset="0"/>
                <a:sym typeface="Wingdings" pitchFamily="2" charset="2"/>
              </a:rPr>
              <a:t> R  N</a:t>
            </a:r>
          </a:p>
          <a:p>
            <a:pPr algn="l" rtl="0">
              <a:lnSpc>
                <a:spcPct val="90000"/>
              </a:lnSpc>
            </a:pPr>
            <a:r>
              <a:rPr lang="en-US" altLang="he-IL">
                <a:latin typeface="Comic Sans MS" pitchFamily="66" charset="0"/>
                <a:sym typeface="Wingdings" pitchFamily="2" charset="2"/>
              </a:rPr>
              <a:t> N  N+1</a:t>
            </a:r>
          </a:p>
          <a:p>
            <a:pPr algn="l" rtl="0">
              <a:lnSpc>
                <a:spcPct val="90000"/>
              </a:lnSpc>
            </a:pPr>
            <a:r>
              <a:rPr lang="en-US" altLang="he-IL">
                <a:latin typeface="Comic Sans MS" pitchFamily="66" charset="0"/>
                <a:sym typeface="Wingdings" pitchFamily="2" charset="2"/>
              </a:rPr>
              <a:t>Goto  endWhile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altLang="he-IL">
                <a:latin typeface="Comic Sans MS" pitchFamily="66" charset="0"/>
                <a:sym typeface="Wingdings" pitchFamily="2" charset="2"/>
              </a:rPr>
              <a:t>                     else:</a:t>
            </a:r>
          </a:p>
          <a:p>
            <a:pPr algn="l" rtl="0">
              <a:lnSpc>
                <a:spcPct val="90000"/>
              </a:lnSpc>
            </a:pPr>
            <a:r>
              <a:rPr lang="en-US" altLang="he-IL">
                <a:latin typeface="Comic Sans MS" pitchFamily="66" charset="0"/>
                <a:sym typeface="Wingdings" pitchFamily="2" charset="2"/>
              </a:rPr>
              <a:t>R points to previous element in list</a:t>
            </a:r>
          </a:p>
          <a:p>
            <a:pPr algn="l" rtl="0">
              <a:lnSpc>
                <a:spcPct val="90000"/>
              </a:lnSpc>
            </a:pPr>
            <a:r>
              <a:rPr lang="en-US" altLang="he-IL">
                <a:latin typeface="Comic Sans MS" pitchFamily="66" charset="0"/>
                <a:sym typeface="Wingdings" pitchFamily="2" charset="2"/>
              </a:rPr>
              <a:t>Goto  endWhile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>
                <a:solidFill>
                  <a:schemeClr val="accent2"/>
                </a:solidFill>
              </a:rPr>
              <a:t>Case 2: R dies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33400" y="2590800"/>
            <a:ext cx="79248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0244" name="Freeform 4"/>
          <p:cNvSpPr>
            <a:spLocks/>
          </p:cNvSpPr>
          <p:nvPr/>
        </p:nvSpPr>
        <p:spPr bwMode="auto">
          <a:xfrm>
            <a:off x="1143000" y="3124200"/>
            <a:ext cx="1676400" cy="1066800"/>
          </a:xfrm>
          <a:custGeom>
            <a:avLst/>
            <a:gdLst>
              <a:gd name="T0" fmla="*/ 0 w 1056"/>
              <a:gd name="T1" fmla="*/ 0 h 672"/>
              <a:gd name="T2" fmla="*/ 528 w 1056"/>
              <a:gd name="T3" fmla="*/ 672 h 672"/>
              <a:gd name="T4" fmla="*/ 1056 w 1056"/>
              <a:gd name="T5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672">
                <a:moveTo>
                  <a:pt x="0" y="0"/>
                </a:moveTo>
                <a:cubicBezTo>
                  <a:pt x="176" y="336"/>
                  <a:pt x="352" y="672"/>
                  <a:pt x="528" y="672"/>
                </a:cubicBezTo>
                <a:cubicBezTo>
                  <a:pt x="704" y="672"/>
                  <a:pt x="968" y="112"/>
                  <a:pt x="1056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0245" name="Freeform 5"/>
          <p:cNvSpPr>
            <a:spLocks/>
          </p:cNvSpPr>
          <p:nvPr/>
        </p:nvSpPr>
        <p:spPr bwMode="auto">
          <a:xfrm>
            <a:off x="4572000" y="3124200"/>
            <a:ext cx="1676400" cy="1066800"/>
          </a:xfrm>
          <a:custGeom>
            <a:avLst/>
            <a:gdLst>
              <a:gd name="T0" fmla="*/ 0 w 1056"/>
              <a:gd name="T1" fmla="*/ 0 h 672"/>
              <a:gd name="T2" fmla="*/ 528 w 1056"/>
              <a:gd name="T3" fmla="*/ 672 h 672"/>
              <a:gd name="T4" fmla="*/ 1056 w 1056"/>
              <a:gd name="T5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672">
                <a:moveTo>
                  <a:pt x="0" y="0"/>
                </a:moveTo>
                <a:cubicBezTo>
                  <a:pt x="176" y="336"/>
                  <a:pt x="352" y="672"/>
                  <a:pt x="528" y="672"/>
                </a:cubicBezTo>
                <a:cubicBezTo>
                  <a:pt x="704" y="672"/>
                  <a:pt x="968" y="112"/>
                  <a:pt x="1056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0246" name="Freeform 6"/>
          <p:cNvSpPr>
            <a:spLocks/>
          </p:cNvSpPr>
          <p:nvPr/>
        </p:nvSpPr>
        <p:spPr bwMode="auto">
          <a:xfrm>
            <a:off x="2819400" y="3124200"/>
            <a:ext cx="1752600" cy="1066800"/>
          </a:xfrm>
          <a:custGeom>
            <a:avLst/>
            <a:gdLst>
              <a:gd name="T0" fmla="*/ 0 w 1056"/>
              <a:gd name="T1" fmla="*/ 0 h 672"/>
              <a:gd name="T2" fmla="*/ 528 w 1056"/>
              <a:gd name="T3" fmla="*/ 672 h 672"/>
              <a:gd name="T4" fmla="*/ 1056 w 1056"/>
              <a:gd name="T5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672">
                <a:moveTo>
                  <a:pt x="0" y="0"/>
                </a:moveTo>
                <a:cubicBezTo>
                  <a:pt x="176" y="336"/>
                  <a:pt x="352" y="672"/>
                  <a:pt x="528" y="672"/>
                </a:cubicBezTo>
                <a:cubicBezTo>
                  <a:pt x="704" y="672"/>
                  <a:pt x="968" y="112"/>
                  <a:pt x="1056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6248400" y="31242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172200" y="5029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he-IL" altLang="he-IL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096000" y="4800600"/>
            <a:ext cx="34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he-IL" sz="2400">
                <a:latin typeface="Comic Sans MS" pitchFamily="66" charset="0"/>
              </a:rPr>
              <a:t>R</a:t>
            </a: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7315200" y="31242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934200" y="4800600"/>
            <a:ext cx="577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he-IL" sz="2400">
                <a:latin typeface="Comic Sans MS" pitchFamily="66" charset="0"/>
              </a:rPr>
              <a:t>N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943600" y="2590800"/>
            <a:ext cx="47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he-IL" sz="2400">
                <a:solidFill>
                  <a:srgbClr val="FF0000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18333 2.22222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3333E-6 L -0.18576 -3.33333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8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7" grpId="0" animBg="1"/>
      <p:bldP spid="10249" grpId="0"/>
      <p:bldP spid="102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>
                <a:solidFill>
                  <a:schemeClr val="accent2"/>
                </a:solidFill>
              </a:rPr>
              <a:t>Case 3: * (no one dies)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altLang="he-IL">
                <a:latin typeface="Comic Sans MS" pitchFamily="66" charset="0"/>
              </a:rPr>
              <a:t>If   *   then:</a:t>
            </a:r>
          </a:p>
          <a:p>
            <a:pPr algn="l" rtl="0">
              <a:buFontTx/>
              <a:buNone/>
            </a:pPr>
            <a:endParaRPr lang="en-US" altLang="he-IL">
              <a:latin typeface="Comic Sans MS" pitchFamily="66" charset="0"/>
              <a:sym typeface="Wingdings" pitchFamily="2" charset="2"/>
            </a:endParaRPr>
          </a:p>
          <a:p>
            <a:pPr algn="l" rtl="0"/>
            <a:r>
              <a:rPr lang="en-US" altLang="he-IL">
                <a:latin typeface="Comic Sans MS" pitchFamily="66" charset="0"/>
                <a:sym typeface="Wingdings" pitchFamily="2" charset="2"/>
              </a:rPr>
              <a:t> add N to list</a:t>
            </a:r>
          </a:p>
          <a:p>
            <a:pPr algn="l" rtl="0"/>
            <a:r>
              <a:rPr lang="en-US" altLang="he-IL">
                <a:latin typeface="Comic Sans MS" pitchFamily="66" charset="0"/>
                <a:sym typeface="Wingdings" pitchFamily="2" charset="2"/>
              </a:rPr>
              <a:t> R  N</a:t>
            </a:r>
          </a:p>
          <a:p>
            <a:pPr algn="l" rtl="0"/>
            <a:r>
              <a:rPr lang="en-US" altLang="he-IL">
                <a:latin typeface="Comic Sans MS" pitchFamily="66" charset="0"/>
                <a:sym typeface="Wingdings" pitchFamily="2" charset="2"/>
              </a:rPr>
              <a:t> N  N+1</a:t>
            </a:r>
          </a:p>
          <a:p>
            <a:pPr algn="l" rtl="0"/>
            <a:r>
              <a:rPr lang="en-US" altLang="he-IL">
                <a:latin typeface="Comic Sans MS" pitchFamily="66" charset="0"/>
                <a:sym typeface="Wingdings" pitchFamily="2" charset="2"/>
              </a:rPr>
              <a:t>Goto  endWhile</a:t>
            </a:r>
          </a:p>
          <a:p>
            <a:pPr algn="l" rtl="0">
              <a:buFontTx/>
              <a:buNone/>
            </a:pPr>
            <a:r>
              <a:rPr lang="en-US" altLang="he-IL">
                <a:latin typeface="Comic Sans MS" pitchFamily="66" charset="0"/>
                <a:sym typeface="Wingdings" pitchFamily="2" charset="2"/>
              </a:rPr>
              <a:t>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>
                <a:solidFill>
                  <a:schemeClr val="accent2"/>
                </a:solidFill>
              </a:rPr>
              <a:t>Case 3: * (no one dies)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3400" y="2590800"/>
            <a:ext cx="79248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2292" name="Freeform 4"/>
          <p:cNvSpPr>
            <a:spLocks/>
          </p:cNvSpPr>
          <p:nvPr/>
        </p:nvSpPr>
        <p:spPr bwMode="auto">
          <a:xfrm>
            <a:off x="1143000" y="3124200"/>
            <a:ext cx="1676400" cy="1066800"/>
          </a:xfrm>
          <a:custGeom>
            <a:avLst/>
            <a:gdLst>
              <a:gd name="T0" fmla="*/ 0 w 1056"/>
              <a:gd name="T1" fmla="*/ 0 h 672"/>
              <a:gd name="T2" fmla="*/ 528 w 1056"/>
              <a:gd name="T3" fmla="*/ 672 h 672"/>
              <a:gd name="T4" fmla="*/ 1056 w 1056"/>
              <a:gd name="T5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672">
                <a:moveTo>
                  <a:pt x="0" y="0"/>
                </a:moveTo>
                <a:cubicBezTo>
                  <a:pt x="176" y="336"/>
                  <a:pt x="352" y="672"/>
                  <a:pt x="528" y="672"/>
                </a:cubicBezTo>
                <a:cubicBezTo>
                  <a:pt x="704" y="672"/>
                  <a:pt x="968" y="112"/>
                  <a:pt x="1056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2293" name="Freeform 5"/>
          <p:cNvSpPr>
            <a:spLocks/>
          </p:cNvSpPr>
          <p:nvPr/>
        </p:nvSpPr>
        <p:spPr bwMode="auto">
          <a:xfrm>
            <a:off x="4572000" y="3124200"/>
            <a:ext cx="1676400" cy="1066800"/>
          </a:xfrm>
          <a:custGeom>
            <a:avLst/>
            <a:gdLst>
              <a:gd name="T0" fmla="*/ 0 w 1056"/>
              <a:gd name="T1" fmla="*/ 0 h 672"/>
              <a:gd name="T2" fmla="*/ 528 w 1056"/>
              <a:gd name="T3" fmla="*/ 672 h 672"/>
              <a:gd name="T4" fmla="*/ 1056 w 1056"/>
              <a:gd name="T5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672">
                <a:moveTo>
                  <a:pt x="0" y="0"/>
                </a:moveTo>
                <a:cubicBezTo>
                  <a:pt x="176" y="336"/>
                  <a:pt x="352" y="672"/>
                  <a:pt x="528" y="672"/>
                </a:cubicBezTo>
                <a:cubicBezTo>
                  <a:pt x="704" y="672"/>
                  <a:pt x="968" y="112"/>
                  <a:pt x="1056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2294" name="Freeform 6"/>
          <p:cNvSpPr>
            <a:spLocks/>
          </p:cNvSpPr>
          <p:nvPr/>
        </p:nvSpPr>
        <p:spPr bwMode="auto">
          <a:xfrm>
            <a:off x="2819400" y="3124200"/>
            <a:ext cx="1752600" cy="1066800"/>
          </a:xfrm>
          <a:custGeom>
            <a:avLst/>
            <a:gdLst>
              <a:gd name="T0" fmla="*/ 0 w 1056"/>
              <a:gd name="T1" fmla="*/ 0 h 672"/>
              <a:gd name="T2" fmla="*/ 528 w 1056"/>
              <a:gd name="T3" fmla="*/ 672 h 672"/>
              <a:gd name="T4" fmla="*/ 1056 w 1056"/>
              <a:gd name="T5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672">
                <a:moveTo>
                  <a:pt x="0" y="0"/>
                </a:moveTo>
                <a:cubicBezTo>
                  <a:pt x="176" y="336"/>
                  <a:pt x="352" y="672"/>
                  <a:pt x="528" y="672"/>
                </a:cubicBezTo>
                <a:cubicBezTo>
                  <a:pt x="704" y="672"/>
                  <a:pt x="968" y="112"/>
                  <a:pt x="1056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6248400" y="31242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172200" y="5029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he-IL" altLang="he-IL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096000" y="4800600"/>
            <a:ext cx="34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he-IL" sz="2400">
                <a:latin typeface="Comic Sans MS" pitchFamily="66" charset="0"/>
              </a:rPr>
              <a:t>R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V="1">
            <a:off x="7315200" y="31242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934200" y="4800600"/>
            <a:ext cx="577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he-IL" sz="2400">
                <a:latin typeface="Comic Sans MS" pitchFamily="66" charset="0"/>
              </a:rPr>
              <a:t>N</a:t>
            </a:r>
          </a:p>
        </p:txBody>
      </p:sp>
      <p:sp>
        <p:nvSpPr>
          <p:cNvPr id="12301" name="Freeform 13"/>
          <p:cNvSpPr>
            <a:spLocks/>
          </p:cNvSpPr>
          <p:nvPr/>
        </p:nvSpPr>
        <p:spPr bwMode="auto">
          <a:xfrm>
            <a:off x="6248400" y="3124200"/>
            <a:ext cx="1066800" cy="1143000"/>
          </a:xfrm>
          <a:custGeom>
            <a:avLst/>
            <a:gdLst>
              <a:gd name="T0" fmla="*/ 0 w 672"/>
              <a:gd name="T1" fmla="*/ 0 h 720"/>
              <a:gd name="T2" fmla="*/ 288 w 672"/>
              <a:gd name="T3" fmla="*/ 720 h 720"/>
              <a:gd name="T4" fmla="*/ 672 w 672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720">
                <a:moveTo>
                  <a:pt x="0" y="0"/>
                </a:moveTo>
                <a:cubicBezTo>
                  <a:pt x="88" y="360"/>
                  <a:pt x="176" y="720"/>
                  <a:pt x="288" y="720"/>
                </a:cubicBezTo>
                <a:cubicBezTo>
                  <a:pt x="400" y="720"/>
                  <a:pt x="608" y="120"/>
                  <a:pt x="672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03333 2.22222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3333E-6 L 0.03507 -3.33333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3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11667 2.22222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11424 -3.33333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/>
      <p:bldP spid="12297" grpId="0"/>
      <p:bldP spid="12298" grpId="0" animBg="1"/>
      <p:bldP spid="12299" grpId="0"/>
      <p:bldP spid="1230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>
                <a:solidFill>
                  <a:schemeClr val="accent2"/>
                </a:solidFill>
              </a:rPr>
              <a:t>At end of Algorithm: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altLang="he-IL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All elements in list are potential candidates.</a:t>
            </a:r>
          </a:p>
          <a:p>
            <a:pPr algn="l" rtl="0">
              <a:buFontTx/>
              <a:buNone/>
            </a:pPr>
            <a:endParaRPr lang="en-US" altLang="he-IL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algn="l" rtl="0">
              <a:buFontTx/>
              <a:buNone/>
            </a:pPr>
            <a:endParaRPr lang="en-US" altLang="he-IL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algn="l" rtl="0">
              <a:buFontTx/>
              <a:buNone/>
            </a:pPr>
            <a:r>
              <a:rPr lang="en-US" altLang="he-IL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All elements in list agree with each other.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1834"/>
            <a:ext cx="7772400" cy="1470025"/>
          </a:xfrm>
        </p:spPr>
        <p:txBody>
          <a:bodyPr/>
          <a:lstStyle/>
          <a:p>
            <a:pPr rtl="0"/>
            <a:r>
              <a:rPr lang="en-US" dirty="0" smtClean="0">
                <a:solidFill>
                  <a:srgbClr val="7030A0"/>
                </a:solidFill>
              </a:rPr>
              <a:t>DUEL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i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and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j</a:t>
            </a:r>
            <a:endParaRPr lang="he-IL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79512" y="1673424"/>
                <a:ext cx="8784976" cy="4995936"/>
              </a:xfrm>
            </p:spPr>
            <p:txBody>
              <a:bodyPr>
                <a:normAutofit/>
              </a:bodyPr>
              <a:lstStyle/>
              <a:p>
                <a:pPr marL="457200" indent="-457200" algn="l" rtl="0">
                  <a:buFont typeface="Arial" panose="020B0604020202020204" pitchFamily="34" charset="0"/>
                  <a:buChar char="•"/>
                </a:pPr>
                <a:r>
                  <a:rPr lang="en-US" sz="3600" dirty="0" smtClean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if</a:t>
                </a:r>
                <a:r>
                  <a:rPr lang="en-US" sz="36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j-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i</a:t>
                </a:r>
                <a:r>
                  <a:rPr lang="en-US" sz="36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≥ m 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then</a:t>
                </a:r>
                <a:r>
                  <a:rPr lang="en-US" sz="36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“no conflict”</a:t>
                </a:r>
              </a:p>
              <a:p>
                <a:pPr marL="457200" indent="-457200" algn="l" rtl="0">
                  <a:buFont typeface="Arial" panose="020B0604020202020204" pitchFamily="34" charset="0"/>
                  <a:buChar char="•"/>
                </a:pPr>
                <a:r>
                  <a:rPr lang="en-US" sz="3600" dirty="0" smtClean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otherwise</a:t>
                </a:r>
              </a:p>
              <a:p>
                <a:pPr marL="914400" lvl="1" indent="-457200" algn="l" rtl="0">
                  <a:buFont typeface="Arial" panose="020B0604020202020204" pitchFamily="34" charset="0"/>
                  <a:buChar char="•"/>
                </a:pPr>
                <a:r>
                  <a:rPr lang="en-US" sz="3600" dirty="0" smtClean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s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/>
                      </a:rPr>
                      <m:t>←</m:t>
                    </m:r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T[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i+W</a:t>
                </a:r>
                <a:r>
                  <a:rPr lang="en-US" sz="360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[j-i+1]-1]</a:t>
                </a:r>
                <a:endParaRPr lang="en-US" sz="3600" dirty="0" smtClean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pPr marL="914400" lvl="1" indent="-457200" algn="l" rtl="0">
                  <a:buFont typeface="Arial" panose="020B0604020202020204" pitchFamily="34" charset="0"/>
                  <a:buChar char="•"/>
                </a:pPr>
                <a:r>
                  <a:rPr lang="en-US" sz="3600" dirty="0" smtClean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Cases:</a:t>
                </a:r>
              </a:p>
              <a:p>
                <a:pPr marL="1371600" lvl="2" indent="-457200" algn="l" rtl="0">
                  <a:buFont typeface="Arial" panose="020B0604020202020204" pitchFamily="34" charset="0"/>
                  <a:buChar char="•"/>
                </a:pPr>
                <a:r>
                  <a:rPr lang="en-US" sz="3600" dirty="0" smtClean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if</a:t>
                </a:r>
                <a:r>
                  <a:rPr lang="en-US" sz="36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s=* 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then</a:t>
                </a:r>
                <a:r>
                  <a:rPr lang="en-US" sz="36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“*”</a:t>
                </a:r>
              </a:p>
              <a:p>
                <a:pPr marL="1371600" lvl="2" indent="-457200" algn="l" rtl="0">
                  <a:buFont typeface="Arial" panose="020B0604020202020204" pitchFamily="34" charset="0"/>
                  <a:buChar char="•"/>
                </a:pPr>
                <a:r>
                  <a:rPr lang="en-US" sz="3600" dirty="0" smtClean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if</a:t>
                </a:r>
                <a:r>
                  <a:rPr lang="en-US" sz="36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s=P[W[j-i+1]] 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then</a:t>
                </a:r>
                <a:r>
                  <a:rPr lang="en-US" sz="36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kill j</a:t>
                </a:r>
              </a:p>
              <a:p>
                <a:pPr lvl="2" algn="l" rtl="0"/>
                <a:r>
                  <a:rPr lang="en-US" sz="3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	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		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         else 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kill </a:t>
                </a:r>
                <a:r>
                  <a:rPr lang="en-US" sz="3600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</a:t>
                </a:r>
                <a:endParaRPr lang="en-US" sz="3600" dirty="0" smtClean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457200" indent="-457200" algn="l" rtl="0">
                  <a:buFont typeface="Arial" panose="020B0604020202020204" pitchFamily="34" charset="0"/>
                  <a:buChar char="•"/>
                </a:pPr>
                <a:endParaRPr lang="en-US" sz="3600" dirty="0" smtClean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79512" y="1673424"/>
                <a:ext cx="8784976" cy="4995936"/>
              </a:xfrm>
              <a:blipFill rotWithShape="1">
                <a:blip r:embed="rId2"/>
                <a:stretch>
                  <a:fillRect l="-1872" t="-183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123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dirty="0">
                <a:solidFill>
                  <a:schemeClr val="accent2"/>
                </a:solidFill>
              </a:rPr>
              <a:t>Data Structures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algn="l" rtl="0"/>
            <a:r>
              <a:rPr lang="en-US" altLang="he-IL">
                <a:latin typeface="Comic Sans MS" pitchFamily="66" charset="0"/>
              </a:rPr>
              <a:t> List of potential candidates</a:t>
            </a:r>
          </a:p>
          <a:p>
            <a:pPr algn="l" rtl="0"/>
            <a:r>
              <a:rPr lang="en-US" altLang="he-IL">
                <a:latin typeface="Comic Sans MS" pitchFamily="66" charset="0"/>
              </a:rPr>
              <a:t> </a:t>
            </a:r>
            <a:r>
              <a:rPr lang="en-US" altLang="he-IL">
                <a:solidFill>
                  <a:schemeClr val="accent2"/>
                </a:solidFill>
                <a:latin typeface="Comic Sans MS" pitchFamily="66" charset="0"/>
              </a:rPr>
              <a:t>R</a:t>
            </a:r>
            <a:r>
              <a:rPr lang="en-US" altLang="he-IL">
                <a:latin typeface="Comic Sans MS" pitchFamily="66" charset="0"/>
              </a:rPr>
              <a:t> = rightmost element of that list</a:t>
            </a:r>
          </a:p>
          <a:p>
            <a:pPr algn="l" rtl="0"/>
            <a:r>
              <a:rPr lang="en-US" altLang="he-IL">
                <a:latin typeface="Comic Sans MS" pitchFamily="66" charset="0"/>
              </a:rPr>
              <a:t> </a:t>
            </a:r>
            <a:r>
              <a:rPr lang="en-US" altLang="he-IL">
                <a:solidFill>
                  <a:schemeClr val="accent2"/>
                </a:solidFill>
                <a:latin typeface="Comic Sans MS" pitchFamily="66" charset="0"/>
              </a:rPr>
              <a:t>N</a:t>
            </a:r>
            <a:r>
              <a:rPr lang="en-US" altLang="he-IL">
                <a:latin typeface="Comic Sans MS" pitchFamily="66" charset="0"/>
              </a:rPr>
              <a:t> = new element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657600"/>
            <a:ext cx="79248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143000" y="4191000"/>
            <a:ext cx="1676400" cy="1066800"/>
          </a:xfrm>
          <a:custGeom>
            <a:avLst/>
            <a:gdLst>
              <a:gd name="T0" fmla="*/ 0 w 1056"/>
              <a:gd name="T1" fmla="*/ 0 h 672"/>
              <a:gd name="T2" fmla="*/ 528 w 1056"/>
              <a:gd name="T3" fmla="*/ 672 h 672"/>
              <a:gd name="T4" fmla="*/ 1056 w 1056"/>
              <a:gd name="T5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672">
                <a:moveTo>
                  <a:pt x="0" y="0"/>
                </a:moveTo>
                <a:cubicBezTo>
                  <a:pt x="176" y="336"/>
                  <a:pt x="352" y="672"/>
                  <a:pt x="528" y="672"/>
                </a:cubicBezTo>
                <a:cubicBezTo>
                  <a:pt x="704" y="672"/>
                  <a:pt x="968" y="112"/>
                  <a:pt x="1056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4572000" y="4191000"/>
            <a:ext cx="1676400" cy="1066800"/>
          </a:xfrm>
          <a:custGeom>
            <a:avLst/>
            <a:gdLst>
              <a:gd name="T0" fmla="*/ 0 w 1056"/>
              <a:gd name="T1" fmla="*/ 0 h 672"/>
              <a:gd name="T2" fmla="*/ 528 w 1056"/>
              <a:gd name="T3" fmla="*/ 672 h 672"/>
              <a:gd name="T4" fmla="*/ 1056 w 1056"/>
              <a:gd name="T5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672">
                <a:moveTo>
                  <a:pt x="0" y="0"/>
                </a:moveTo>
                <a:cubicBezTo>
                  <a:pt x="176" y="336"/>
                  <a:pt x="352" y="672"/>
                  <a:pt x="528" y="672"/>
                </a:cubicBezTo>
                <a:cubicBezTo>
                  <a:pt x="704" y="672"/>
                  <a:pt x="968" y="112"/>
                  <a:pt x="1056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2819400" y="4191000"/>
            <a:ext cx="1752600" cy="1066800"/>
          </a:xfrm>
          <a:custGeom>
            <a:avLst/>
            <a:gdLst>
              <a:gd name="T0" fmla="*/ 0 w 1056"/>
              <a:gd name="T1" fmla="*/ 0 h 672"/>
              <a:gd name="T2" fmla="*/ 528 w 1056"/>
              <a:gd name="T3" fmla="*/ 672 h 672"/>
              <a:gd name="T4" fmla="*/ 1056 w 1056"/>
              <a:gd name="T5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672">
                <a:moveTo>
                  <a:pt x="0" y="0"/>
                </a:moveTo>
                <a:cubicBezTo>
                  <a:pt x="176" y="336"/>
                  <a:pt x="352" y="672"/>
                  <a:pt x="528" y="672"/>
                </a:cubicBezTo>
                <a:cubicBezTo>
                  <a:pt x="704" y="672"/>
                  <a:pt x="968" y="112"/>
                  <a:pt x="1056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V="1">
            <a:off x="6248400" y="41910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172200" y="60960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he-IL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0" y="5867400"/>
            <a:ext cx="34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he-IL" sz="2400">
                <a:solidFill>
                  <a:schemeClr val="accent2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V="1">
            <a:off x="7315200" y="41910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6934200" y="5867400"/>
            <a:ext cx="577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he-IL" sz="2400">
                <a:solidFill>
                  <a:schemeClr val="accent2"/>
                </a:solidFill>
                <a:latin typeface="Comic Sans MS" pitchFamily="66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>
                <a:solidFill>
                  <a:schemeClr val="accent2"/>
                </a:solidFill>
              </a:rPr>
              <a:t>Initialization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altLang="he-IL"/>
              <a:t> </a:t>
            </a:r>
            <a:r>
              <a:rPr lang="en-US" altLang="he-IL">
                <a:latin typeface="Comic Sans MS" pitchFamily="66" charset="0"/>
              </a:rPr>
              <a:t>Add 1 to list</a:t>
            </a:r>
          </a:p>
          <a:p>
            <a:pPr algn="l" rtl="0"/>
            <a:r>
              <a:rPr lang="en-US" altLang="he-IL">
                <a:latin typeface="Comic Sans MS" pitchFamily="66" charset="0"/>
              </a:rPr>
              <a:t> R </a:t>
            </a:r>
            <a:r>
              <a:rPr lang="en-US" altLang="he-IL">
                <a:latin typeface="Comic Sans MS" pitchFamily="66" charset="0"/>
                <a:sym typeface="Wingdings" pitchFamily="2" charset="2"/>
              </a:rPr>
              <a:t> 1</a:t>
            </a:r>
          </a:p>
          <a:p>
            <a:pPr algn="l" rtl="0"/>
            <a:r>
              <a:rPr lang="en-US" altLang="he-IL">
                <a:latin typeface="Comic Sans MS" pitchFamily="66" charset="0"/>
                <a:sym typeface="Wingdings" pitchFamily="2" charset="2"/>
              </a:rPr>
              <a:t> N  2</a:t>
            </a:r>
            <a:endParaRPr lang="en-US" altLang="he-IL">
              <a:latin typeface="Comic Sans MS" pitchFamily="66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33400" y="3657600"/>
            <a:ext cx="79248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V="1">
            <a:off x="685800" y="41910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33400" y="5867400"/>
            <a:ext cx="34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he-IL" sz="2400">
                <a:solidFill>
                  <a:schemeClr val="accent2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V="1">
            <a:off x="1143000" y="41910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762000" y="5867400"/>
            <a:ext cx="577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he-IL" sz="2400">
                <a:solidFill>
                  <a:schemeClr val="accent2"/>
                </a:solidFill>
                <a:latin typeface="Comic Sans MS" pitchFamily="66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>
                <a:solidFill>
                  <a:schemeClr val="accent2"/>
                </a:solidFill>
              </a:rPr>
              <a:t>Main Loop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altLang="he-IL">
                <a:latin typeface="Comic Sans MS" pitchFamily="66" charset="0"/>
              </a:rPr>
              <a:t>While n-N ≥ m-1 (new candidate fits) do: </a:t>
            </a:r>
          </a:p>
          <a:p>
            <a:pPr algn="l" rtl="0">
              <a:buFontTx/>
              <a:buNone/>
            </a:pPr>
            <a:endParaRPr lang="en-US" altLang="he-IL">
              <a:latin typeface="Comic Sans MS" pitchFamily="66" charset="0"/>
            </a:endParaRPr>
          </a:p>
          <a:p>
            <a:pPr algn="l" rtl="0">
              <a:buFontTx/>
              <a:buNone/>
            </a:pPr>
            <a:r>
              <a:rPr lang="en-US" altLang="he-IL">
                <a:latin typeface="Comic Sans MS" pitchFamily="66" charset="0"/>
              </a:rPr>
              <a:t>If N-R ≥ m (candidates are far) then: </a:t>
            </a:r>
            <a:endParaRPr lang="en-US" altLang="he-IL">
              <a:latin typeface="Comic Sans MS" pitchFamily="66" charset="0"/>
              <a:sym typeface="Wingdings" pitchFamily="2" charset="2"/>
            </a:endParaRPr>
          </a:p>
          <a:p>
            <a:pPr algn="l" rtl="0"/>
            <a:r>
              <a:rPr lang="en-US" altLang="he-IL">
                <a:latin typeface="Comic Sans MS" pitchFamily="66" charset="0"/>
                <a:sym typeface="Wingdings" pitchFamily="2" charset="2"/>
              </a:rPr>
              <a:t> add N to list</a:t>
            </a:r>
          </a:p>
          <a:p>
            <a:pPr algn="l" rtl="0"/>
            <a:r>
              <a:rPr lang="en-US" altLang="he-IL">
                <a:latin typeface="Comic Sans MS" pitchFamily="66" charset="0"/>
                <a:sym typeface="Wingdings" pitchFamily="2" charset="2"/>
              </a:rPr>
              <a:t> R  N</a:t>
            </a:r>
          </a:p>
          <a:p>
            <a:pPr algn="l" rtl="0"/>
            <a:r>
              <a:rPr lang="en-US" altLang="he-IL">
                <a:latin typeface="Comic Sans MS" pitchFamily="66" charset="0"/>
                <a:sym typeface="Wingdings" pitchFamily="2" charset="2"/>
              </a:rPr>
              <a:t> N  N+1</a:t>
            </a:r>
          </a:p>
          <a:p>
            <a:pPr algn="l" rtl="0"/>
            <a:r>
              <a:rPr lang="en-US" altLang="he-IL">
                <a:latin typeface="Comic Sans MS" pitchFamily="66" charset="0"/>
                <a:sym typeface="Wingdings" pitchFamily="2" charset="2"/>
              </a:rPr>
              <a:t> goto endWhile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>
                <a:solidFill>
                  <a:schemeClr val="accent2"/>
                </a:solidFill>
              </a:rPr>
              <a:t>Candidates are far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33400" y="2590800"/>
            <a:ext cx="79248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5364" name="Freeform 4"/>
          <p:cNvSpPr>
            <a:spLocks/>
          </p:cNvSpPr>
          <p:nvPr/>
        </p:nvSpPr>
        <p:spPr bwMode="auto">
          <a:xfrm>
            <a:off x="1143000" y="3124200"/>
            <a:ext cx="1676400" cy="1066800"/>
          </a:xfrm>
          <a:custGeom>
            <a:avLst/>
            <a:gdLst>
              <a:gd name="T0" fmla="*/ 0 w 1056"/>
              <a:gd name="T1" fmla="*/ 0 h 672"/>
              <a:gd name="T2" fmla="*/ 528 w 1056"/>
              <a:gd name="T3" fmla="*/ 672 h 672"/>
              <a:gd name="T4" fmla="*/ 1056 w 1056"/>
              <a:gd name="T5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672">
                <a:moveTo>
                  <a:pt x="0" y="0"/>
                </a:moveTo>
                <a:cubicBezTo>
                  <a:pt x="176" y="336"/>
                  <a:pt x="352" y="672"/>
                  <a:pt x="528" y="672"/>
                </a:cubicBezTo>
                <a:cubicBezTo>
                  <a:pt x="704" y="672"/>
                  <a:pt x="968" y="112"/>
                  <a:pt x="1056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66" name="Freeform 6"/>
          <p:cNvSpPr>
            <a:spLocks/>
          </p:cNvSpPr>
          <p:nvPr/>
        </p:nvSpPr>
        <p:spPr bwMode="auto">
          <a:xfrm>
            <a:off x="2819400" y="3124200"/>
            <a:ext cx="1752600" cy="1066800"/>
          </a:xfrm>
          <a:custGeom>
            <a:avLst/>
            <a:gdLst>
              <a:gd name="T0" fmla="*/ 0 w 1056"/>
              <a:gd name="T1" fmla="*/ 0 h 672"/>
              <a:gd name="T2" fmla="*/ 528 w 1056"/>
              <a:gd name="T3" fmla="*/ 672 h 672"/>
              <a:gd name="T4" fmla="*/ 1056 w 1056"/>
              <a:gd name="T5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672">
                <a:moveTo>
                  <a:pt x="0" y="0"/>
                </a:moveTo>
                <a:cubicBezTo>
                  <a:pt x="176" y="336"/>
                  <a:pt x="352" y="672"/>
                  <a:pt x="528" y="672"/>
                </a:cubicBezTo>
                <a:cubicBezTo>
                  <a:pt x="704" y="672"/>
                  <a:pt x="968" y="112"/>
                  <a:pt x="1056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4572000" y="31242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172200" y="5029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he-IL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419600" y="4800600"/>
            <a:ext cx="34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he-IL" sz="2400">
                <a:latin typeface="Comic Sans MS" pitchFamily="66" charset="0"/>
              </a:rPr>
              <a:t>R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V="1">
            <a:off x="7315200" y="31242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934200" y="4800600"/>
            <a:ext cx="577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he-IL" sz="2400">
                <a:latin typeface="Comic Sans MS" pitchFamily="66" charset="0"/>
              </a:rPr>
              <a:t>N</a:t>
            </a:r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4572000" y="3124200"/>
            <a:ext cx="2743200" cy="1143000"/>
          </a:xfrm>
          <a:custGeom>
            <a:avLst/>
            <a:gdLst>
              <a:gd name="T0" fmla="*/ 0 w 672"/>
              <a:gd name="T1" fmla="*/ 0 h 720"/>
              <a:gd name="T2" fmla="*/ 288 w 672"/>
              <a:gd name="T3" fmla="*/ 720 h 720"/>
              <a:gd name="T4" fmla="*/ 672 w 672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720">
                <a:moveTo>
                  <a:pt x="0" y="0"/>
                </a:moveTo>
                <a:cubicBezTo>
                  <a:pt x="88" y="360"/>
                  <a:pt x="176" y="720"/>
                  <a:pt x="288" y="720"/>
                </a:cubicBezTo>
                <a:cubicBezTo>
                  <a:pt x="400" y="720"/>
                  <a:pt x="608" y="120"/>
                  <a:pt x="672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03333 2.22222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3333E-6 L 0.03507 -3.33333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3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3 2.22222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29757 -3.33333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/>
      <p:bldP spid="15369" grpId="0"/>
      <p:bldP spid="15370" grpId="0" animBg="1"/>
      <p:bldP spid="15371" grpId="0"/>
      <p:bldP spid="153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>
                <a:solidFill>
                  <a:schemeClr val="accent2"/>
                </a:solidFill>
              </a:rPr>
              <a:t>Main Loop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altLang="he-IL">
                <a:latin typeface="Comic Sans MS" pitchFamily="66" charset="0"/>
              </a:rPr>
              <a:t>(Candidates are within mutual range) </a:t>
            </a:r>
          </a:p>
          <a:p>
            <a:pPr algn="l" rtl="0">
              <a:buFontTx/>
              <a:buNone/>
            </a:pPr>
            <a:r>
              <a:rPr lang="en-US" altLang="he-IL">
                <a:solidFill>
                  <a:srgbClr val="FF0000"/>
                </a:solidFill>
                <a:latin typeface="Comic Sans MS" pitchFamily="66" charset="0"/>
              </a:rPr>
              <a:t>Duel R and N</a:t>
            </a:r>
          </a:p>
          <a:p>
            <a:pPr algn="l" rtl="0">
              <a:buFontTx/>
              <a:buNone/>
            </a:pPr>
            <a:endParaRPr lang="en-US" altLang="he-IL">
              <a:latin typeface="Comic Sans MS" pitchFamily="66" charset="0"/>
            </a:endParaRPr>
          </a:p>
          <a:p>
            <a:pPr algn="l" rtl="0">
              <a:buFontTx/>
              <a:buNone/>
            </a:pPr>
            <a:r>
              <a:rPr lang="en-US" altLang="he-IL">
                <a:solidFill>
                  <a:schemeClr val="accent2"/>
                </a:solidFill>
                <a:latin typeface="Comic Sans MS" pitchFamily="66" charset="0"/>
              </a:rPr>
              <a:t>Cases:</a:t>
            </a:r>
            <a:r>
              <a:rPr lang="en-US" altLang="he-IL">
                <a:latin typeface="Comic Sans MS" pitchFamily="66" charset="0"/>
              </a:rPr>
              <a:t> </a:t>
            </a:r>
            <a:endParaRPr lang="en-US" altLang="he-IL">
              <a:latin typeface="Comic Sans MS" pitchFamily="66" charset="0"/>
              <a:sym typeface="Wingdings" pitchFamily="2" charset="2"/>
            </a:endParaRPr>
          </a:p>
          <a:p>
            <a:pPr algn="l" rtl="0"/>
            <a:r>
              <a:rPr lang="en-US" altLang="he-IL">
                <a:latin typeface="Comic Sans MS" pitchFamily="66" charset="0"/>
                <a:sym typeface="Wingdings" pitchFamily="2" charset="2"/>
              </a:rPr>
              <a:t> N dies</a:t>
            </a:r>
          </a:p>
          <a:p>
            <a:pPr algn="l" rtl="0"/>
            <a:r>
              <a:rPr lang="en-US" altLang="he-IL">
                <a:latin typeface="Comic Sans MS" pitchFamily="66" charset="0"/>
                <a:sym typeface="Wingdings" pitchFamily="2" charset="2"/>
              </a:rPr>
              <a:t> R  dies</a:t>
            </a:r>
          </a:p>
          <a:p>
            <a:pPr algn="l" rtl="0"/>
            <a:r>
              <a:rPr lang="en-US" altLang="he-IL">
                <a:latin typeface="Comic Sans MS" pitchFamily="66" charset="0"/>
                <a:sym typeface="Wingdings" pitchFamily="2" charset="2"/>
              </a:rPr>
              <a:t> * (both live)</a:t>
            </a:r>
            <a:endParaRPr lang="he-IL" altLang="he-IL">
              <a:latin typeface="Comic Sans MS" pitchFamily="66" charset="0"/>
              <a:sym typeface="Wingdings" pitchFamily="2" charset="2"/>
            </a:endParaRPr>
          </a:p>
          <a:p>
            <a:pPr algn="l" rtl="0">
              <a:buFontTx/>
              <a:buNone/>
            </a:pPr>
            <a:endParaRPr lang="he-IL" altLang="he-IL">
              <a:latin typeface="Comic Sans MS" pitchFamily="66" charset="0"/>
              <a:sym typeface="Wingdings" pitchFamily="2" charset="2"/>
            </a:endParaRPr>
          </a:p>
          <a:p>
            <a:pPr algn="l" rtl="0">
              <a:buFontTx/>
              <a:buNone/>
            </a:pPr>
            <a:r>
              <a:rPr lang="en-US" altLang="he-IL">
                <a:latin typeface="Comic Sans MS" pitchFamily="66" charset="0"/>
                <a:sym typeface="Wingdings" pitchFamily="2" charset="2"/>
              </a:rPr>
              <a:t>endWhile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>
                <a:solidFill>
                  <a:schemeClr val="accent2"/>
                </a:solidFill>
              </a:rPr>
              <a:t>Case 1: N dies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None/>
            </a:pPr>
            <a:endParaRPr lang="en-US" altLang="he-IL">
              <a:latin typeface="Comic Sans MS" pitchFamily="66" charset="0"/>
            </a:endParaRPr>
          </a:p>
          <a:p>
            <a:pPr algn="l" rtl="0">
              <a:buFontTx/>
              <a:buNone/>
            </a:pPr>
            <a:r>
              <a:rPr lang="en-US" altLang="he-IL">
                <a:latin typeface="Comic Sans MS" pitchFamily="66" charset="0"/>
              </a:rPr>
              <a:t>If N dies then: </a:t>
            </a:r>
          </a:p>
          <a:p>
            <a:pPr algn="l" rtl="0">
              <a:buFontTx/>
              <a:buNone/>
            </a:pPr>
            <a:endParaRPr lang="en-US" altLang="he-IL">
              <a:latin typeface="Comic Sans MS" pitchFamily="66" charset="0"/>
              <a:sym typeface="Wingdings" pitchFamily="2" charset="2"/>
            </a:endParaRPr>
          </a:p>
          <a:p>
            <a:pPr algn="l" rtl="0"/>
            <a:r>
              <a:rPr lang="en-US" altLang="he-IL">
                <a:latin typeface="Comic Sans MS" pitchFamily="66" charset="0"/>
                <a:sym typeface="Wingdings" pitchFamily="2" charset="2"/>
              </a:rPr>
              <a:t> N  N+1</a:t>
            </a:r>
          </a:p>
          <a:p>
            <a:pPr algn="l" rtl="0">
              <a:buFontTx/>
              <a:buNone/>
            </a:pPr>
            <a:endParaRPr lang="en-US" altLang="he-IL">
              <a:latin typeface="Comic Sans MS" pitchFamily="66" charset="0"/>
              <a:sym typeface="Wingdings" pitchFamily="2" charset="2"/>
            </a:endParaRPr>
          </a:p>
          <a:p>
            <a:pPr algn="l" rtl="0">
              <a:buFontTx/>
              <a:buNone/>
            </a:pPr>
            <a:r>
              <a:rPr lang="en-US" altLang="he-IL">
                <a:latin typeface="Comic Sans MS" pitchFamily="66" charset="0"/>
                <a:sym typeface="Wingdings" pitchFamily="2" charset="2"/>
              </a:rPr>
              <a:t> goto endWhile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>
                <a:solidFill>
                  <a:schemeClr val="accent2"/>
                </a:solidFill>
              </a:rPr>
              <a:t>Case 1: N dies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33400" y="2590800"/>
            <a:ext cx="79248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8199" name="Freeform 7"/>
          <p:cNvSpPr>
            <a:spLocks/>
          </p:cNvSpPr>
          <p:nvPr/>
        </p:nvSpPr>
        <p:spPr bwMode="auto">
          <a:xfrm>
            <a:off x="1143000" y="3124200"/>
            <a:ext cx="1676400" cy="1066800"/>
          </a:xfrm>
          <a:custGeom>
            <a:avLst/>
            <a:gdLst>
              <a:gd name="T0" fmla="*/ 0 w 1056"/>
              <a:gd name="T1" fmla="*/ 0 h 672"/>
              <a:gd name="T2" fmla="*/ 528 w 1056"/>
              <a:gd name="T3" fmla="*/ 672 h 672"/>
              <a:gd name="T4" fmla="*/ 1056 w 1056"/>
              <a:gd name="T5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672">
                <a:moveTo>
                  <a:pt x="0" y="0"/>
                </a:moveTo>
                <a:cubicBezTo>
                  <a:pt x="176" y="336"/>
                  <a:pt x="352" y="672"/>
                  <a:pt x="528" y="672"/>
                </a:cubicBezTo>
                <a:cubicBezTo>
                  <a:pt x="704" y="672"/>
                  <a:pt x="968" y="112"/>
                  <a:pt x="1056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>
            <a:off x="4572000" y="3124200"/>
            <a:ext cx="1676400" cy="1066800"/>
          </a:xfrm>
          <a:custGeom>
            <a:avLst/>
            <a:gdLst>
              <a:gd name="T0" fmla="*/ 0 w 1056"/>
              <a:gd name="T1" fmla="*/ 0 h 672"/>
              <a:gd name="T2" fmla="*/ 528 w 1056"/>
              <a:gd name="T3" fmla="*/ 672 h 672"/>
              <a:gd name="T4" fmla="*/ 1056 w 1056"/>
              <a:gd name="T5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672">
                <a:moveTo>
                  <a:pt x="0" y="0"/>
                </a:moveTo>
                <a:cubicBezTo>
                  <a:pt x="176" y="336"/>
                  <a:pt x="352" y="672"/>
                  <a:pt x="528" y="672"/>
                </a:cubicBezTo>
                <a:cubicBezTo>
                  <a:pt x="704" y="672"/>
                  <a:pt x="968" y="112"/>
                  <a:pt x="1056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>
            <a:off x="2819400" y="3124200"/>
            <a:ext cx="1752600" cy="1066800"/>
          </a:xfrm>
          <a:custGeom>
            <a:avLst/>
            <a:gdLst>
              <a:gd name="T0" fmla="*/ 0 w 1056"/>
              <a:gd name="T1" fmla="*/ 0 h 672"/>
              <a:gd name="T2" fmla="*/ 528 w 1056"/>
              <a:gd name="T3" fmla="*/ 672 h 672"/>
              <a:gd name="T4" fmla="*/ 1056 w 1056"/>
              <a:gd name="T5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672">
                <a:moveTo>
                  <a:pt x="0" y="0"/>
                </a:moveTo>
                <a:cubicBezTo>
                  <a:pt x="176" y="336"/>
                  <a:pt x="352" y="672"/>
                  <a:pt x="528" y="672"/>
                </a:cubicBezTo>
                <a:cubicBezTo>
                  <a:pt x="704" y="672"/>
                  <a:pt x="968" y="112"/>
                  <a:pt x="1056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V="1">
            <a:off x="6248400" y="31242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172200" y="5029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he-IL" altLang="he-IL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096000" y="4800600"/>
            <a:ext cx="34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he-IL" sz="2400">
                <a:latin typeface="Comic Sans MS" pitchFamily="66" charset="0"/>
              </a:rPr>
              <a:t>R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7315200" y="31242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934200" y="4800600"/>
            <a:ext cx="577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he-IL" sz="2400">
                <a:latin typeface="Comic Sans MS" pitchFamily="66" charset="0"/>
              </a:rPr>
              <a:t>N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6994525" y="2627313"/>
            <a:ext cx="47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he-IL" sz="24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7696200" y="31242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7315200" y="4800600"/>
            <a:ext cx="577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he-IL" sz="2400">
                <a:latin typeface="Comic Sans MS" pitchFamily="66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 animBg="1"/>
      <p:bldP spid="8206" grpId="0"/>
      <p:bldP spid="8207" grpId="0"/>
      <p:bldP spid="8209" grpId="0" animBg="1"/>
      <p:bldP spid="821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285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Dueling Algorithm</vt:lpstr>
      <vt:lpstr>DUEL i and j</vt:lpstr>
      <vt:lpstr>Data Structures</vt:lpstr>
      <vt:lpstr>Initialization</vt:lpstr>
      <vt:lpstr>Main Loop</vt:lpstr>
      <vt:lpstr>Candidates are far</vt:lpstr>
      <vt:lpstr>Main Loop</vt:lpstr>
      <vt:lpstr>Case 1: N dies</vt:lpstr>
      <vt:lpstr>Case 1: N dies</vt:lpstr>
      <vt:lpstr>Case 2: R dies</vt:lpstr>
      <vt:lpstr>Case 2: R dies</vt:lpstr>
      <vt:lpstr>Case 3: * (no one dies)</vt:lpstr>
      <vt:lpstr>Case 3: * (no one dies)</vt:lpstr>
      <vt:lpstr>At end of Algorithm:</vt:lpstr>
    </vt:vector>
  </TitlesOfParts>
  <Company>BIU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Dueling Algorithm</dc:title>
  <dc:creator>Amir</dc:creator>
  <cp:lastModifiedBy>user</cp:lastModifiedBy>
  <cp:revision>7</cp:revision>
  <dcterms:created xsi:type="dcterms:W3CDTF">2011-05-23T09:21:35Z</dcterms:created>
  <dcterms:modified xsi:type="dcterms:W3CDTF">2016-05-09T11:33:02Z</dcterms:modified>
</cp:coreProperties>
</file>