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78CF-6985-4B0D-BBEE-7FF090114E1D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1D4C4-D301-46E9-9620-4376E73D9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2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9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CFD6-0761-45E7-A5D7-37DC4036783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1389-96DB-44CD-96F7-39576286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he-IL" sz="6000" dirty="0" smtClean="0">
                <a:solidFill>
                  <a:srgbClr val="0036A2"/>
                </a:solidFill>
              </a:rPr>
              <a:t>The </a:t>
            </a:r>
            <a:r>
              <a:rPr lang="en-US" altLang="he-IL" sz="6000" dirty="0" err="1" smtClean="0">
                <a:solidFill>
                  <a:srgbClr val="0036A2"/>
                </a:solidFill>
              </a:rPr>
              <a:t>Misra</a:t>
            </a:r>
            <a:r>
              <a:rPr lang="en-US" altLang="he-IL" sz="6000" dirty="0" smtClean="0">
                <a:solidFill>
                  <a:srgbClr val="0036A2"/>
                </a:solidFill>
              </a:rPr>
              <a:t> </a:t>
            </a:r>
            <a:r>
              <a:rPr lang="en-US" altLang="he-IL" sz="6000" dirty="0" err="1" smtClean="0">
                <a:solidFill>
                  <a:srgbClr val="0036A2"/>
                </a:solidFill>
              </a:rPr>
              <a:t>Gries</a:t>
            </a:r>
            <a:r>
              <a:rPr lang="en-US" altLang="he-IL" sz="6000" dirty="0" smtClean="0">
                <a:solidFill>
                  <a:srgbClr val="0036A2"/>
                </a:solidFill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35806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What can we do easily?</a:t>
            </a: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3844" y="1356286"/>
            <a:ext cx="8610600" cy="5385082"/>
          </a:xfrm>
          <a:prstGeom prst="rect">
            <a:avLst/>
          </a:prstGeom>
          <a:blipFill rotWithShape="1">
            <a:blip r:embed="rId2"/>
            <a:stretch>
              <a:fillRect t="-1471" b="-1357"/>
            </a:stretch>
          </a:blipFill>
        </p:spPr>
        <p:txBody>
          <a:bodyPr/>
          <a:lstStyle/>
          <a:p>
            <a:pPr>
              <a:defRPr/>
            </a:pPr>
            <a:r>
              <a:rPr lang="he-IL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29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What can not be done easily?</a:t>
            </a: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274638" y="1773238"/>
            <a:ext cx="8610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buFont typeface="Arial" pitchFamily="34" charset="0"/>
              <a:buNone/>
            </a:pPr>
            <a:r>
              <a:rPr lang="en-US" altLang="he-IL" sz="3200">
                <a:solidFill>
                  <a:srgbClr val="0070C0"/>
                </a:solidFill>
                <a:latin typeface="Calibri" pitchFamily="34" charset="0"/>
              </a:rPr>
              <a:t>Compute median.</a:t>
            </a:r>
          </a:p>
        </p:txBody>
      </p:sp>
      <p:pic>
        <p:nvPicPr>
          <p:cNvPr id="12292" name="Picture 2" descr="Image result for me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936875"/>
            <a:ext cx="38893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>
                <a:solidFill>
                  <a:srgbClr val="CC0000"/>
                </a:solidFill>
              </a:rPr>
              <a:t>In </a:t>
            </a:r>
            <a:r>
              <a:rPr lang="en-US" altLang="he-IL" sz="4400" dirty="0" smtClean="0">
                <a:solidFill>
                  <a:srgbClr val="CC0000"/>
                </a:solidFill>
              </a:rPr>
              <a:t>Pattern Matching</a:t>
            </a:r>
            <a:endParaRPr lang="en-US" altLang="he-IL" sz="4400" dirty="0">
              <a:solidFill>
                <a:srgbClr val="CC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355725"/>
            <a:ext cx="9144000" cy="5386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latin typeface="Calibri"/>
              </a:rPr>
              <a:t>Pattern</a:t>
            </a: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 P is </a:t>
            </a:r>
            <a:r>
              <a:rPr lang="en-US" sz="3200" dirty="0" smtClean="0">
                <a:latin typeface="Calibri"/>
              </a:rPr>
              <a:t>given.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latin typeface="Calibri"/>
              </a:rPr>
              <a:t>Text </a:t>
            </a: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T</a:t>
            </a:r>
            <a:r>
              <a:rPr lang="en-US" sz="3200" dirty="0" smtClean="0">
                <a:latin typeface="Calibri"/>
              </a:rPr>
              <a:t> streams in.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Dueling algorithm</a:t>
            </a:r>
            <a:r>
              <a:rPr lang="en-US" sz="3200" dirty="0" smtClean="0">
                <a:latin typeface="Calibri"/>
              </a:rPr>
              <a:t>, </a:t>
            </a: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FFT</a:t>
            </a:r>
            <a:r>
              <a:rPr lang="en-US" sz="3200" dirty="0" smtClean="0">
                <a:latin typeface="Calibri"/>
              </a:rPr>
              <a:t> - 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not</a:t>
            </a:r>
            <a:r>
              <a:rPr lang="en-US" sz="3200" dirty="0" smtClean="0">
                <a:latin typeface="Calibri"/>
              </a:rPr>
              <a:t> streaming algorithms.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KMP </a:t>
            </a:r>
            <a:r>
              <a:rPr lang="en-US" sz="3200" dirty="0" smtClean="0">
                <a:latin typeface="Calibri"/>
              </a:rPr>
              <a:t>?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alibri"/>
              </a:rPr>
              <a:t>Needs O(|P|) space.   (good)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alibri"/>
              </a:rPr>
              <a:t>May work O(|P|) time on every token. (not so good)</a:t>
            </a:r>
            <a:endParaRPr lang="en-US" sz="3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1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BUT…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773238"/>
            <a:ext cx="9144000" cy="538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Rabin-Karp Algorithm </a:t>
            </a:r>
            <a:r>
              <a:rPr lang="en-US" sz="3200" dirty="0" smtClean="0">
                <a:latin typeface="Calibri"/>
              </a:rPr>
              <a:t>- streaming algorithm.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 smtClean="0">
              <a:latin typeface="Calibri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alibri"/>
              </a:rPr>
              <a:t>Needs O(1) space.   (excellent!)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alibri"/>
              </a:rPr>
              <a:t>Works O(1) time on every token. (excellent!)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alibri"/>
              </a:rPr>
              <a:t>But result only good with high probability!</a:t>
            </a:r>
            <a:endParaRPr lang="en-US" sz="3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2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19125" y="49213"/>
            <a:ext cx="7920038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The Quality of an Algorithm’s Answer</a:t>
            </a: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772816"/>
            <a:ext cx="9144000" cy="4979959"/>
          </a:xfrm>
          <a:prstGeom prst="rect">
            <a:avLst/>
          </a:prstGeom>
          <a:blipFill rotWithShape="1">
            <a:blip r:embed="rId2"/>
            <a:stretch>
              <a:fillRect t="-1591"/>
            </a:stretch>
          </a:blipFill>
        </p:spPr>
        <p:txBody>
          <a:bodyPr/>
          <a:lstStyle/>
          <a:p>
            <a:pPr>
              <a:defRPr/>
            </a:pPr>
            <a:r>
              <a:rPr lang="he-IL">
                <a:noFill/>
              </a:rPr>
              <a:t> </a:t>
            </a:r>
          </a:p>
        </p:txBody>
      </p:sp>
      <p:sp>
        <p:nvSpPr>
          <p:cNvPr id="15364" name="Left Brace 1"/>
          <p:cNvSpPr>
            <a:spLocks/>
          </p:cNvSpPr>
          <p:nvPr/>
        </p:nvSpPr>
        <p:spPr bwMode="auto">
          <a:xfrm rot="-5400000">
            <a:off x="4425157" y="5042694"/>
            <a:ext cx="293687" cy="2447925"/>
          </a:xfrm>
          <a:prstGeom prst="leftBrace">
            <a:avLst>
              <a:gd name="adj1" fmla="val 8335"/>
              <a:gd name="adj2" fmla="val 50000"/>
            </a:avLst>
          </a:prstGeom>
          <a:solidFill>
            <a:schemeClr val="bg1"/>
          </a:soli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/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3403600" y="6413500"/>
            <a:ext cx="2395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rgbClr val="00B0F0"/>
                </a:solidFill>
              </a:rPr>
              <a:t>Quality of approximation</a:t>
            </a:r>
            <a:endParaRPr lang="he-IL" altLang="he-IL" sz="1600">
              <a:solidFill>
                <a:srgbClr val="00B0F0"/>
              </a:solidFill>
            </a:endParaRPr>
          </a:p>
        </p:txBody>
      </p:sp>
      <p:sp>
        <p:nvSpPr>
          <p:cNvPr id="15366" name="Left Brace 7"/>
          <p:cNvSpPr>
            <a:spLocks/>
          </p:cNvSpPr>
          <p:nvPr/>
        </p:nvSpPr>
        <p:spPr bwMode="auto">
          <a:xfrm rot="-5400000">
            <a:off x="6316663" y="5978525"/>
            <a:ext cx="287337" cy="360363"/>
          </a:xfrm>
          <a:prstGeom prst="leftBrace">
            <a:avLst>
              <a:gd name="adj1" fmla="val 8349"/>
              <a:gd name="adj2" fmla="val 50000"/>
            </a:avLst>
          </a:prstGeom>
          <a:solidFill>
            <a:schemeClr val="bg1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/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 flipH="1">
            <a:off x="5808663" y="6413500"/>
            <a:ext cx="221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rgbClr val="92D050"/>
                </a:solidFill>
              </a:rPr>
              <a:t>Probability of result</a:t>
            </a:r>
            <a:endParaRPr lang="he-IL" altLang="he-IL" sz="160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19125" y="49213"/>
            <a:ext cx="7920038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The Quality of an Algorithm’s Answer</a:t>
            </a: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772816"/>
            <a:ext cx="9144000" cy="497995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e-IL">
                <a:noFill/>
              </a:rPr>
              <a:t> </a:t>
            </a:r>
          </a:p>
        </p:txBody>
      </p:sp>
      <p:sp>
        <p:nvSpPr>
          <p:cNvPr id="16388" name="Left Brace 1"/>
          <p:cNvSpPr>
            <a:spLocks/>
          </p:cNvSpPr>
          <p:nvPr/>
        </p:nvSpPr>
        <p:spPr bwMode="auto">
          <a:xfrm rot="-5400000">
            <a:off x="4722019" y="2697956"/>
            <a:ext cx="293688" cy="3184525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/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340100" y="4437063"/>
            <a:ext cx="3117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rgbClr val="00B0F0"/>
                </a:solidFill>
              </a:rPr>
              <a:t>Quality of approximation</a:t>
            </a:r>
            <a:endParaRPr lang="he-IL" altLang="he-IL" sz="1600">
              <a:solidFill>
                <a:srgbClr val="00B0F0"/>
              </a:solidFill>
            </a:endParaRPr>
          </a:p>
        </p:txBody>
      </p:sp>
      <p:sp>
        <p:nvSpPr>
          <p:cNvPr id="16390" name="Left Brace 7"/>
          <p:cNvSpPr>
            <a:spLocks/>
          </p:cNvSpPr>
          <p:nvPr/>
        </p:nvSpPr>
        <p:spPr bwMode="auto">
          <a:xfrm rot="-5400000">
            <a:off x="7032625" y="4000501"/>
            <a:ext cx="287337" cy="360362"/>
          </a:xfrm>
          <a:prstGeom prst="leftBrace">
            <a:avLst>
              <a:gd name="adj1" fmla="val 8349"/>
              <a:gd name="adj2" fmla="val 50000"/>
            </a:avLst>
          </a:prstGeom>
          <a:solidFill>
            <a:schemeClr val="bg1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/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 flipH="1">
            <a:off x="6524625" y="4437063"/>
            <a:ext cx="2212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rgbClr val="92D050"/>
                </a:solidFill>
              </a:rPr>
              <a:t>Probability of result</a:t>
            </a:r>
            <a:endParaRPr lang="he-IL" altLang="he-IL" sz="160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Finding Frequent Items</a:t>
            </a: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772816"/>
            <a:ext cx="9144000" cy="4979959"/>
          </a:xfrm>
          <a:prstGeom prst="rect">
            <a:avLst/>
          </a:prstGeom>
          <a:blipFill rotWithShape="1">
            <a:blip r:embed="rId2"/>
            <a:stretch>
              <a:fillRect b="-2693"/>
            </a:stretch>
          </a:blipFill>
        </p:spPr>
        <p:txBody>
          <a:bodyPr/>
          <a:lstStyle/>
          <a:p>
            <a:pPr>
              <a:defRPr/>
            </a:pPr>
            <a:r>
              <a:rPr lang="he-IL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60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Items: Exact Solution</a:t>
            </a:r>
            <a:endParaRPr lang="en-US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30438"/>
            <a:ext cx="8229600" cy="20574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Exact solution: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/>
              <a:t>Create a counter for each distinct token on its first occurrence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/>
              <a:t>When processing a token, increment the counter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0575" y="145097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FF0000"/>
                </a:solidFill>
              </a:rPr>
              <a:t>32</a:t>
            </a:r>
            <a:r>
              <a:rPr lang="en-US" altLang="he-IL">
                <a:solidFill>
                  <a:srgbClr val="00B050"/>
                </a:solidFill>
              </a:rPr>
              <a:t>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95425" y="145097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89188" y="145097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chemeClr val="tx2"/>
                </a:solidFill>
              </a:rPr>
              <a:t>14,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4038" y="1450975"/>
            <a:ext cx="703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FF0000"/>
                </a:solidFill>
              </a:rPr>
              <a:t>32,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5213" y="1457325"/>
            <a:ext cx="58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7030A0"/>
                </a:solidFill>
              </a:rPr>
              <a:t> 7,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10063" y="1457325"/>
            <a:ext cx="70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4438" y="1457325"/>
            <a:ext cx="70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FF0000"/>
                </a:solidFill>
              </a:rPr>
              <a:t>32,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8675" y="14573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7030A0"/>
                </a:solidFill>
              </a:rPr>
              <a:t>7,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15100" y="1450975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00B0F0"/>
                </a:solidFill>
              </a:rPr>
              <a:t>6,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29475" y="145097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12125" y="1450975"/>
            <a:ext cx="496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FFC000"/>
                </a:solidFill>
              </a:rPr>
              <a:t>4,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0575" y="4311650"/>
            <a:ext cx="60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FF0000"/>
                </a:solidFill>
              </a:rPr>
              <a:t>32</a:t>
            </a:r>
            <a:endParaRPr lang="en-US" altLang="he-IL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47825" y="4294188"/>
            <a:ext cx="60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59050" y="4291013"/>
            <a:ext cx="60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3613" y="4291013"/>
            <a:ext cx="48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7030A0"/>
                </a:solidFill>
              </a:rPr>
              <a:t> 7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10063" y="4291013"/>
            <a:ext cx="39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05413" y="429101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1027113" y="4908550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27113" y="5219700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31875" y="5530850"/>
            <a:ext cx="13017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84363" y="4875213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84363" y="5186363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89125" y="549751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59088" y="4903788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33800" y="487521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33800" y="518636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41825" y="489426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37175" y="491331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2450" y="5762224"/>
            <a:ext cx="8376393" cy="954107"/>
          </a:xfrm>
          <a:prstGeom prst="rect">
            <a:avLst/>
          </a:prstGeom>
          <a:blipFill rotWithShape="1">
            <a:blip r:embed="rId2"/>
            <a:stretch>
              <a:fillRect t="-6369" b="-16561"/>
            </a:stretch>
          </a:blipFill>
        </p:spPr>
        <p:txBody>
          <a:bodyPr/>
          <a:lstStyle/>
          <a:p>
            <a:pPr>
              <a:defRPr/>
            </a:pPr>
            <a:r>
              <a:rPr lang="he-IL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06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92138" y="373063"/>
            <a:ext cx="7920037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>
                <a:solidFill>
                  <a:srgbClr val="CC0000"/>
                </a:solidFill>
              </a:rPr>
              <a:t>Deterministic Streaming Algorithm for Finding Frequent Items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0" y="2420938"/>
            <a:ext cx="914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buFont typeface="Arial" pitchFamily="34" charset="0"/>
              <a:buNone/>
            </a:pPr>
            <a:endParaRPr lang="en-US" altLang="he-IL" sz="32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None/>
            </a:pPr>
            <a:r>
              <a:rPr lang="en-US" altLang="he-IL" sz="3200" dirty="0">
                <a:latin typeface="Calibri" pitchFamily="34" charset="0"/>
              </a:rPr>
              <a:t>The </a:t>
            </a:r>
            <a:r>
              <a:rPr lang="en-US" altLang="he-IL" sz="3200" dirty="0" err="1">
                <a:solidFill>
                  <a:srgbClr val="FF0000"/>
                </a:solidFill>
                <a:latin typeface="Calibri" pitchFamily="34" charset="0"/>
              </a:rPr>
              <a:t>Misra-Gries</a:t>
            </a:r>
            <a:r>
              <a:rPr lang="en-US" altLang="he-IL" sz="3200" dirty="0">
                <a:latin typeface="Calibri" pitchFamily="34" charset="0"/>
              </a:rPr>
              <a:t> algorithm [1982] finds these frequent elements deterministically, using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he-IL" sz="3200" dirty="0">
                <a:solidFill>
                  <a:srgbClr val="0070C0"/>
                </a:solidFill>
                <a:latin typeface="Calibri" pitchFamily="34" charset="0"/>
              </a:rPr>
              <a:t>O(c log m) </a:t>
            </a:r>
            <a:r>
              <a:rPr lang="en-US" altLang="he-IL" sz="3200" dirty="0">
                <a:latin typeface="Calibri" pitchFamily="34" charset="0"/>
              </a:rPr>
              <a:t>bits, in </a:t>
            </a:r>
            <a:r>
              <a:rPr lang="en-US" altLang="he-IL" sz="3200" dirty="0">
                <a:solidFill>
                  <a:srgbClr val="0070C0"/>
                </a:solidFill>
                <a:latin typeface="Calibri" pitchFamily="34" charset="0"/>
              </a:rPr>
              <a:t>two</a:t>
            </a:r>
            <a:r>
              <a:rPr lang="en-US" altLang="he-IL" sz="3200" dirty="0">
                <a:latin typeface="Calibri" pitchFamily="34" charset="0"/>
              </a:rPr>
              <a:t> passes. </a:t>
            </a:r>
          </a:p>
        </p:txBody>
      </p:sp>
    </p:spTree>
    <p:extLst>
      <p:ext uri="{BB962C8B-B14F-4D97-AF65-F5344CB8AC3E}">
        <p14:creationId xmlns:p14="http://schemas.microsoft.com/office/powerpoint/2010/main" val="18256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Elements: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Misra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Gries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1982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5846" y="2060072"/>
            <a:ext cx="8459554" cy="2230813"/>
          </a:xfrm>
          <a:blipFill rotWithShape="1">
            <a:blip r:embed="rId2"/>
            <a:stretch>
              <a:fillRect l="-1225" t="-5464"/>
            </a:stretch>
          </a:blipFill>
          <a:extLst/>
        </p:spPr>
        <p:txBody>
          <a:bodyPr/>
          <a:lstStyle/>
          <a:p>
            <a:r>
              <a:rPr lang="he-IL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0575" y="145097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0000"/>
                </a:solidFill>
              </a:rPr>
              <a:t>32</a:t>
            </a:r>
            <a:r>
              <a:rPr lang="en-US" altLang="he-IL" sz="3200">
                <a:solidFill>
                  <a:srgbClr val="00B050"/>
                </a:solidFill>
              </a:rPr>
              <a:t>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95425" y="145097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89188" y="145097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chemeClr val="tx2"/>
                </a:solidFill>
              </a:rPr>
              <a:t>14,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4038" y="1450975"/>
            <a:ext cx="703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0000"/>
                </a:solidFill>
              </a:rPr>
              <a:t>32,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5213" y="1457325"/>
            <a:ext cx="58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7030A0"/>
                </a:solidFill>
              </a:rPr>
              <a:t> 7,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10063" y="1457325"/>
            <a:ext cx="70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4438" y="1457325"/>
            <a:ext cx="70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0000"/>
                </a:solidFill>
              </a:rPr>
              <a:t>32,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8675" y="14573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7030A0"/>
                </a:solidFill>
              </a:rPr>
              <a:t>7,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15100" y="1450975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F0"/>
                </a:solidFill>
              </a:rPr>
              <a:t>6,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29475" y="145097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12125" y="1450975"/>
            <a:ext cx="496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C000"/>
                </a:solidFill>
              </a:rPr>
              <a:t>4,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0575" y="4311650"/>
            <a:ext cx="60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0000"/>
                </a:solidFill>
              </a:rPr>
              <a:t>32</a:t>
            </a:r>
            <a:endParaRPr lang="en-US" altLang="he-IL" sz="320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47825" y="4294188"/>
            <a:ext cx="60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59050" y="4291013"/>
            <a:ext cx="60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3613" y="4291013"/>
            <a:ext cx="69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7030A0"/>
                </a:solidFill>
              </a:rPr>
              <a:t> </a:t>
            </a:r>
            <a:r>
              <a:rPr lang="en-US" altLang="he-IL" sz="320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10063" y="4291013"/>
            <a:ext cx="39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27625" y="4270375"/>
            <a:ext cx="60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21" name="Oval 20"/>
          <p:cNvSpPr/>
          <p:nvPr/>
        </p:nvSpPr>
        <p:spPr>
          <a:xfrm>
            <a:off x="1027113" y="4908550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27113" y="5219700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31875" y="5530850"/>
            <a:ext cx="13017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84363" y="4875213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59088" y="4903788"/>
            <a:ext cx="128587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33800" y="487521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41825" y="489426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37175" y="491331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778000" y="4775200"/>
            <a:ext cx="381000" cy="354013"/>
            <a:chOff x="7010134" y="5142656"/>
            <a:chExt cx="381266" cy="35482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757363" y="4400550"/>
            <a:ext cx="381000" cy="354013"/>
            <a:chOff x="7010134" y="5142656"/>
            <a:chExt cx="381266" cy="35482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901700" y="5118100"/>
            <a:ext cx="381000" cy="354013"/>
            <a:chOff x="7010134" y="5142656"/>
            <a:chExt cx="381266" cy="35482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33675" y="4783138"/>
            <a:ext cx="381000" cy="355600"/>
            <a:chOff x="7010134" y="5142656"/>
            <a:chExt cx="381266" cy="35482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668588" y="4386263"/>
            <a:ext cx="381000" cy="354012"/>
            <a:chOff x="7010134" y="5142656"/>
            <a:chExt cx="381266" cy="35482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606800" y="4787900"/>
            <a:ext cx="381000" cy="354013"/>
            <a:chOff x="7010134" y="5142656"/>
            <a:chExt cx="381266" cy="35482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901700" y="5429250"/>
            <a:ext cx="381000" cy="354013"/>
            <a:chOff x="7010134" y="5142656"/>
            <a:chExt cx="381266" cy="35482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709988" y="4408488"/>
            <a:ext cx="381000" cy="355600"/>
            <a:chOff x="7010134" y="5142656"/>
            <a:chExt cx="381266" cy="354825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310063" y="4400550"/>
            <a:ext cx="381000" cy="355600"/>
            <a:chOff x="7010134" y="5142656"/>
            <a:chExt cx="381266" cy="354825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279900" y="4787900"/>
            <a:ext cx="381000" cy="354013"/>
            <a:chOff x="7010134" y="5142656"/>
            <a:chExt cx="381266" cy="354825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010134" y="5142656"/>
              <a:ext cx="381266" cy="354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999163" y="4308475"/>
            <a:ext cx="393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6130925" y="4932363"/>
            <a:ext cx="12858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TextBox 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49880" y="4522112"/>
            <a:ext cx="1639551" cy="156966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e-IL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60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7" grpId="0" animBg="1"/>
      <p:bldP spid="30" grpId="0" animBg="1"/>
      <p:bldP spid="32" grpId="0" animBg="1"/>
      <p:bldP spid="33" grpId="0" animBg="1"/>
      <p:bldP spid="71" grpId="0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Motivation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8013" y="1797050"/>
            <a:ext cx="79200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he-IL" sz="3000">
                <a:solidFill>
                  <a:srgbClr val="000000"/>
                </a:solidFill>
              </a:rPr>
              <a:t>Espionage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543175"/>
            <a:ext cx="48498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one_dollar_bill_reverse-united_states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27188"/>
            <a:ext cx="816451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3859213" y="2586038"/>
            <a:ext cx="1879600" cy="519112"/>
          </a:xfrm>
          <a:prstGeom prst="ellips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2757488" y="3105150"/>
            <a:ext cx="2008187" cy="2657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he-IL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82650" y="5762625"/>
            <a:ext cx="3000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2500"/>
              <a:t>The rest we monitor</a:t>
            </a:r>
          </a:p>
        </p:txBody>
      </p:sp>
    </p:spTree>
    <p:extLst>
      <p:ext uri="{BB962C8B-B14F-4D97-AF65-F5344CB8AC3E}">
        <p14:creationId xmlns:p14="http://schemas.microsoft.com/office/powerpoint/2010/main" val="13325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Frequent Elements: </a:t>
            </a:r>
            <a:r>
              <a:rPr lang="en-US" dirty="0" err="1" smtClean="0">
                <a:solidFill>
                  <a:srgbClr val="C00000"/>
                </a:solidFill>
              </a:rPr>
              <a:t>Misra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Gries</a:t>
            </a:r>
            <a:r>
              <a:rPr lang="en-US" dirty="0" smtClean="0">
                <a:solidFill>
                  <a:srgbClr val="C00000"/>
                </a:solidFill>
              </a:rPr>
              <a:t> 1982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5846" y="2060072"/>
            <a:ext cx="8459554" cy="2230813"/>
          </a:xfrm>
          <a:blipFill rotWithShape="1">
            <a:blip r:embed="rId2"/>
            <a:stretch>
              <a:fillRect l="-1225" t="-5464"/>
            </a:stretch>
          </a:blipFill>
          <a:extLst/>
        </p:spPr>
        <p:txBody>
          <a:bodyPr/>
          <a:lstStyle/>
          <a:p>
            <a:r>
              <a:rPr lang="he-IL">
                <a:noFill/>
              </a:rPr>
              <a:t> 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90575" y="145097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0000"/>
                </a:solidFill>
              </a:rPr>
              <a:t>32</a:t>
            </a:r>
            <a:r>
              <a:rPr lang="en-US" altLang="he-IL" sz="3200">
                <a:solidFill>
                  <a:srgbClr val="00B050"/>
                </a:solidFill>
              </a:rPr>
              <a:t>,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495425" y="145097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389188" y="145097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chemeClr val="tx2"/>
                </a:solidFill>
              </a:rPr>
              <a:t>14,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3094038" y="1450975"/>
            <a:ext cx="703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0000"/>
                </a:solidFill>
              </a:rPr>
              <a:t>32,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3605213" y="1457325"/>
            <a:ext cx="58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7030A0"/>
                </a:solidFill>
              </a:rPr>
              <a:t> 7,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4310063" y="1457325"/>
            <a:ext cx="70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5024438" y="1457325"/>
            <a:ext cx="70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0000"/>
                </a:solidFill>
              </a:rPr>
              <a:t>32,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5908675" y="14573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7030A0"/>
                </a:solidFill>
              </a:rPr>
              <a:t>7,</a:t>
            </a: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6515100" y="1450975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F0"/>
                </a:solidFill>
              </a:rPr>
              <a:t>6,</a:t>
            </a:r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7229475" y="145097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00B050"/>
                </a:solidFill>
              </a:rPr>
              <a:t>12,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8112125" y="1450975"/>
            <a:ext cx="496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3200">
                <a:solidFill>
                  <a:srgbClr val="FFC000"/>
                </a:solidFill>
              </a:rPr>
              <a:t>4,</a:t>
            </a:r>
          </a:p>
        </p:txBody>
      </p:sp>
      <p:sp>
        <p:nvSpPr>
          <p:cNvPr id="74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915" y="4443284"/>
            <a:ext cx="8459554" cy="1347915"/>
          </a:xfrm>
          <a:prstGeom prst="rect">
            <a:avLst/>
          </a:prstGeom>
          <a:blipFill rotWithShape="1">
            <a:blip r:embed="rId3"/>
            <a:stretch>
              <a:fillRect l="-1369" t="-9955" b="-4072"/>
            </a:stretch>
          </a:blipFill>
        </p:spPr>
        <p:txBody>
          <a:bodyPr/>
          <a:lstStyle/>
          <a:p>
            <a:r>
              <a:rPr lang="he-IL">
                <a:noFill/>
              </a:rPr>
              <a:t> 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624013" y="5791200"/>
            <a:ext cx="595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he-IL" sz="2800" b="1">
                <a:solidFill>
                  <a:srgbClr val="C00000"/>
                </a:solidFill>
              </a:rPr>
              <a:t>This is clearly an under-estimate.</a:t>
            </a:r>
          </a:p>
          <a:p>
            <a:pPr algn="ctr" eaLnBrk="1" hangingPunct="1"/>
            <a:r>
              <a:rPr lang="en-US" altLang="he-IL" sz="2800" b="1">
                <a:solidFill>
                  <a:srgbClr val="C00000"/>
                </a:solidFill>
              </a:rPr>
              <a:t>What can we say precisely?</a:t>
            </a:r>
            <a:r>
              <a:rPr lang="en-US" altLang="he-IL" sz="2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94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 smtClean="0">
                <a:solidFill>
                  <a:srgbClr val="CC0000"/>
                </a:solidFill>
              </a:rPr>
              <a:t>Algorithm Analysis</a:t>
            </a:r>
            <a:endParaRPr lang="en-US" altLang="he-IL" sz="44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844" y="1905000"/>
            <a:ext cx="86106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Space: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counters of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m + log 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bits, i.e.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O(c(log m + log n))</a:t>
            </a:r>
          </a:p>
          <a:p>
            <a:endPara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O(log c)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 token.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quality?</a:t>
            </a:r>
            <a:endParaRPr lang="he-I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 smtClean="0">
                <a:solidFill>
                  <a:srgbClr val="CC0000"/>
                </a:solidFill>
              </a:rPr>
              <a:t>Algorithm Analysis</a:t>
            </a:r>
            <a:endParaRPr lang="en-US" altLang="he-IL" sz="4400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3844" y="1905000"/>
                <a:ext cx="8610600" cy="3412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 the frequency of key 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 the value of the counter for 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at the  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end of the algorithm.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Claim: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he-IL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44" y="1905000"/>
                <a:ext cx="8610600" cy="3412666"/>
              </a:xfrm>
              <a:prstGeom prst="rect">
                <a:avLst/>
              </a:prstGeom>
              <a:blipFill rotWithShape="1">
                <a:blip r:embed="rId2"/>
                <a:stretch>
                  <a:fillRect l="-1841" t="-25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1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 smtClean="0">
                <a:solidFill>
                  <a:srgbClr val="CC0000"/>
                </a:solidFill>
              </a:rPr>
              <a:t>Proof</a:t>
            </a:r>
            <a:endParaRPr lang="en-US" altLang="he-IL" sz="4400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905000"/>
                <a:ext cx="8458200" cy="41104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Clearly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other side: </a:t>
                </a:r>
              </a:p>
              <a:p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 every time that counter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  decremented.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other counters are also decremented at that point. It means that there were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times that other keys than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were encountered, for each such decrement.</a:t>
                </a:r>
                <a:endParaRPr lang="he-IL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8458200" cy="4110421"/>
              </a:xfrm>
              <a:prstGeom prst="rect">
                <a:avLst/>
              </a:prstGeom>
              <a:blipFill rotWithShape="1">
                <a:blip r:embed="rId2"/>
                <a:stretch>
                  <a:fillRect l="-1875" t="-1187" r="-2379" b="-38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5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 smtClean="0">
                <a:solidFill>
                  <a:srgbClr val="CC0000"/>
                </a:solidFill>
              </a:rPr>
              <a:t>Proof</a:t>
            </a:r>
            <a:endParaRPr lang="en-US" altLang="he-IL" sz="4400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905000"/>
                <a:ext cx="8458200" cy="403899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Consequently: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 are no more than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such decrements,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Conclude: </a:t>
                </a:r>
              </a:p>
              <a:p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counter of any key whose frequency is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times is </a:t>
                </a:r>
                <a:r>
                  <a:rPr lang="en-US" sz="3200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 zero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the time of the query.</a:t>
                </a:r>
                <a:endParaRPr lang="he-IL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8458200" cy="4038991"/>
              </a:xfrm>
              <a:prstGeom prst="rect">
                <a:avLst/>
              </a:prstGeom>
              <a:blipFill rotWithShape="1">
                <a:blip r:embed="rId2"/>
                <a:stretch>
                  <a:fillRect l="-1875" t="-755" b="-39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391400" y="2743200"/>
            <a:ext cx="3048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9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 smtClean="0">
                <a:solidFill>
                  <a:srgbClr val="CC0000"/>
                </a:solidFill>
              </a:rPr>
              <a:t>Finding Frequent Elements</a:t>
            </a:r>
            <a:endParaRPr lang="en-US" altLang="he-IL" sz="44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05000"/>
            <a:ext cx="84582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verify that all elements in the counters are frequent? 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-- Another pass.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Motivation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08013" y="1797050"/>
            <a:ext cx="79200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he-IL" sz="3000">
                <a:solidFill>
                  <a:srgbClr val="000000"/>
                </a:solidFill>
              </a:rPr>
              <a:t>Viruses and malware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79713"/>
            <a:ext cx="35623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Motivation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08013" y="1797050"/>
            <a:ext cx="79200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he-IL" sz="3000">
                <a:solidFill>
                  <a:srgbClr val="000000"/>
                </a:solidFill>
              </a:rPr>
              <a:t>Monitoring internet traffic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247900"/>
            <a:ext cx="55530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810000"/>
            <a:ext cx="15462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24275"/>
            <a:ext cx="2181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Problem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490788"/>
            <a:ext cx="1736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490788"/>
            <a:ext cx="17383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258888" y="2076450"/>
            <a:ext cx="151923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2200">
                <a:solidFill>
                  <a:srgbClr val="000000"/>
                </a:solidFill>
              </a:rPr>
              <a:t>2</a:t>
            </a:r>
            <a:r>
              <a:rPr lang="en-US" altLang="he-IL" sz="2200" baseline="30000">
                <a:solidFill>
                  <a:srgbClr val="000000"/>
                </a:solidFill>
              </a:rPr>
              <a:t>50</a:t>
            </a:r>
            <a:r>
              <a:rPr lang="en-US" altLang="he-IL" sz="2200">
                <a:solidFill>
                  <a:srgbClr val="000000"/>
                </a:solidFill>
              </a:rPr>
              <a:t> BPS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6254750" y="2076450"/>
            <a:ext cx="151923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2200">
                <a:solidFill>
                  <a:srgbClr val="000000"/>
                </a:solidFill>
              </a:rPr>
              <a:t>2</a:t>
            </a:r>
            <a:r>
              <a:rPr lang="en-US" altLang="he-IL" sz="2200" baseline="30000">
                <a:solidFill>
                  <a:srgbClr val="000000"/>
                </a:solidFill>
              </a:rPr>
              <a:t>50</a:t>
            </a:r>
            <a:r>
              <a:rPr lang="en-US" altLang="he-IL" sz="2200">
                <a:solidFill>
                  <a:srgbClr val="000000"/>
                </a:solidFill>
              </a:rPr>
              <a:t> BPS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744663" y="3789363"/>
            <a:ext cx="578008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2700">
                <a:solidFill>
                  <a:srgbClr val="000000"/>
                </a:solidFill>
              </a:rPr>
              <a:t>We can't store the whole input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he-IL" sz="27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2700">
                <a:solidFill>
                  <a:srgbClr val="000000"/>
                </a:solidFill>
              </a:rPr>
              <a:t>so</a:t>
            </a:r>
            <a:endParaRPr lang="en-US" altLang="he-IL" sz="2400">
              <a:latin typeface="Times New Roman" pitchFamily="18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he-IL" sz="27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2700">
                <a:solidFill>
                  <a:srgbClr val="000000"/>
                </a:solidFill>
              </a:rPr>
              <a:t>We seek methods which requires small space</a:t>
            </a:r>
          </a:p>
        </p:txBody>
      </p:sp>
      <p:pic>
        <p:nvPicPr>
          <p:cNvPr id="6152" name="Picture 27" descr="http://www.rme-audio.de/images/products/aes3_router_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87588"/>
            <a:ext cx="27987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Synopsis (Summary) Structures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28650" y="2060575"/>
            <a:ext cx="77597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2700">
                <a:solidFill>
                  <a:srgbClr val="000000"/>
                </a:solidFill>
              </a:rPr>
              <a:t>A small summary of a large data set that (approximately) captures some statistics/properties we are interested in.</a:t>
            </a:r>
          </a:p>
        </p:txBody>
      </p:sp>
      <p:sp>
        <p:nvSpPr>
          <p:cNvPr id="7172" name="Flowchart: Magnetic Disk 1"/>
          <p:cNvSpPr>
            <a:spLocks noChangeArrowheads="1"/>
          </p:cNvSpPr>
          <p:nvPr/>
        </p:nvSpPr>
        <p:spPr bwMode="auto">
          <a:xfrm>
            <a:off x="1331913" y="4076700"/>
            <a:ext cx="3384550" cy="1944688"/>
          </a:xfrm>
          <a:prstGeom prst="flowChartMagneticDisk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3600"/>
              <a:t>Data Set D</a:t>
            </a:r>
            <a:endParaRPr lang="he-IL" altLang="he-IL" sz="3600"/>
          </a:p>
        </p:txBody>
      </p:sp>
      <p:sp>
        <p:nvSpPr>
          <p:cNvPr id="7173" name="Flowchart: Punched Tape 2"/>
          <p:cNvSpPr>
            <a:spLocks noChangeArrowheads="1"/>
          </p:cNvSpPr>
          <p:nvPr/>
        </p:nvSpPr>
        <p:spPr bwMode="auto">
          <a:xfrm>
            <a:off x="6784975" y="4814888"/>
            <a:ext cx="1171575" cy="468312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600" dirty="0"/>
              <a:t>Synopsis d</a:t>
            </a:r>
            <a:endParaRPr lang="he-IL" altLang="he-IL" sz="1600" dirty="0"/>
          </a:p>
        </p:txBody>
      </p:sp>
      <p:sp>
        <p:nvSpPr>
          <p:cNvPr id="7174" name="Right Arrow 3"/>
          <p:cNvSpPr>
            <a:spLocks noChangeArrowheads="1"/>
          </p:cNvSpPr>
          <p:nvPr/>
        </p:nvSpPr>
        <p:spPr bwMode="auto">
          <a:xfrm>
            <a:off x="5292725" y="480695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/>
          </a:p>
        </p:txBody>
      </p:sp>
    </p:spTree>
    <p:extLst>
      <p:ext uri="{BB962C8B-B14F-4D97-AF65-F5344CB8AC3E}">
        <p14:creationId xmlns:p14="http://schemas.microsoft.com/office/powerpoint/2010/main" val="37766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 dirty="0">
                <a:solidFill>
                  <a:srgbClr val="CC0000"/>
                </a:solidFill>
              </a:rPr>
              <a:t>Synopsis: Desired Properties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4638" y="1916113"/>
            <a:ext cx="8610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§"/>
            </a:pPr>
            <a:r>
              <a:rPr lang="en-US" altLang="he-IL" sz="3200">
                <a:solidFill>
                  <a:srgbClr val="000000"/>
                </a:solidFill>
                <a:latin typeface="Calibri" pitchFamily="34" charset="0"/>
              </a:rPr>
              <a:t>Easy to add an element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he-IL" sz="3200">
                <a:solidFill>
                  <a:srgbClr val="000000"/>
                </a:solidFill>
                <a:latin typeface="Calibri" pitchFamily="34" charset="0"/>
              </a:rPr>
              <a:t>Mergeable : can create summary of union from summaries of data sets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he-IL" sz="3200">
                <a:solidFill>
                  <a:srgbClr val="000000"/>
                </a:solidFill>
                <a:latin typeface="Calibri" pitchFamily="34" charset="0"/>
              </a:rPr>
              <a:t>Easy to delete elements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he-IL" sz="3200">
                <a:solidFill>
                  <a:srgbClr val="000000"/>
                </a:solidFill>
                <a:latin typeface="Calibri" pitchFamily="34" charset="0"/>
              </a:rPr>
              <a:t>Flexible:  supports multiple types of queries</a:t>
            </a:r>
          </a:p>
        </p:txBody>
      </p:sp>
    </p:spTree>
    <p:extLst>
      <p:ext uri="{BB962C8B-B14F-4D97-AF65-F5344CB8AC3E}">
        <p14:creationId xmlns:p14="http://schemas.microsoft.com/office/powerpoint/2010/main" val="16926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The Data Stream Model</a:t>
            </a: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140" y="1196752"/>
            <a:ext cx="8610600" cy="5522051"/>
          </a:xfrm>
          <a:prstGeom prst="rect">
            <a:avLst/>
          </a:prstGeom>
          <a:blipFill rotWithShape="1">
            <a:blip r:embed="rId2"/>
            <a:stretch>
              <a:fillRect t="-2208" b="-662"/>
            </a:stretch>
          </a:blipFill>
        </p:spPr>
        <p:txBody>
          <a:bodyPr/>
          <a:lstStyle/>
          <a:p>
            <a:pPr>
              <a:defRPr/>
            </a:pPr>
            <a:r>
              <a:rPr lang="he-IL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86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19125" y="692150"/>
            <a:ext cx="79200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34290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28575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145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he-IL" sz="4400">
                <a:solidFill>
                  <a:srgbClr val="CC0000"/>
                </a:solidFill>
              </a:rPr>
              <a:t>What can we do easily?</a:t>
            </a: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140" y="2420888"/>
            <a:ext cx="8610600" cy="4437112"/>
          </a:xfrm>
          <a:prstGeom prst="rect">
            <a:avLst/>
          </a:prstGeom>
          <a:blipFill rotWithShape="1">
            <a:blip r:embed="rId2"/>
            <a:stretch>
              <a:fillRect t="-2885" b="-1099"/>
            </a:stretch>
          </a:blipFill>
        </p:spPr>
        <p:txBody>
          <a:bodyPr/>
          <a:lstStyle/>
          <a:p>
            <a:pPr>
              <a:defRPr/>
            </a:pPr>
            <a:r>
              <a:rPr lang="he-IL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325" y="1754188"/>
            <a:ext cx="703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32,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4588" y="1754188"/>
            <a:ext cx="912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112,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9938" y="1754188"/>
            <a:ext cx="7032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14,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1754188"/>
            <a:ext cx="495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9,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5963" y="1758950"/>
            <a:ext cx="7032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37,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9225" y="1758950"/>
            <a:ext cx="7048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83,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3600" y="1758950"/>
            <a:ext cx="912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115,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7838" y="1758950"/>
            <a:ext cx="495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Calibri"/>
                <a:cs typeface="+mn-cs"/>
              </a:rPr>
              <a:t>2,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2492375" y="3789363"/>
            <a:ext cx="36036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3987800" y="4292600"/>
            <a:ext cx="36036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84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7401</TotalTime>
  <Words>654</Words>
  <Application>Microsoft Office PowerPoint</Application>
  <PresentationFormat>On-screen Show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Misra Gries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Frequent Items: Exact Solution</vt:lpstr>
      <vt:lpstr>PowerPoint Presentation</vt:lpstr>
      <vt:lpstr>Frequent Elements: Misra Gries 1982</vt:lpstr>
      <vt:lpstr>Frequent Elements: Misra Gries 1982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user</cp:lastModifiedBy>
  <cp:revision>486</cp:revision>
  <dcterms:created xsi:type="dcterms:W3CDTF">2013-10-11T11:49:17Z</dcterms:created>
  <dcterms:modified xsi:type="dcterms:W3CDTF">2015-06-19T09:17:45Z</dcterms:modified>
</cp:coreProperties>
</file>