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4" r:id="rId26"/>
    <p:sldId id="285" r:id="rId27"/>
    <p:sldId id="286" r:id="rId28"/>
    <p:sldId id="287" r:id="rId29"/>
    <p:sldId id="288" r:id="rId30"/>
    <p:sldId id="292" r:id="rId31"/>
    <p:sldId id="293" r:id="rId32"/>
    <p:sldId id="289" r:id="rId33"/>
    <p:sldId id="290" r:id="rId34"/>
    <p:sldId id="291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47A5-1D2F-47AD-8851-34D30C533E19}" type="datetimeFigureOut">
              <a:rPr lang="he-IL" smtClean="0"/>
              <a:t>כ"א/סיון/תשע"ח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19E5-24F8-4537-AE86-D036B87BA6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438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47A5-1D2F-47AD-8851-34D30C533E19}" type="datetimeFigureOut">
              <a:rPr lang="he-IL" smtClean="0"/>
              <a:t>כ"א/סיון/תשע"ח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19E5-24F8-4537-AE86-D036B87BA6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176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47A5-1D2F-47AD-8851-34D30C533E19}" type="datetimeFigureOut">
              <a:rPr lang="he-IL" smtClean="0"/>
              <a:t>כ"א/סיון/תשע"ח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19E5-24F8-4537-AE86-D036B87BA6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052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47A5-1D2F-47AD-8851-34D30C533E19}" type="datetimeFigureOut">
              <a:rPr lang="he-IL" smtClean="0"/>
              <a:t>כ"א/סיון/תשע"ח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19E5-24F8-4537-AE86-D036B87BA6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488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47A5-1D2F-47AD-8851-34D30C533E19}" type="datetimeFigureOut">
              <a:rPr lang="he-IL" smtClean="0"/>
              <a:t>כ"א/סיון/תשע"ח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19E5-24F8-4537-AE86-D036B87BA6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419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47A5-1D2F-47AD-8851-34D30C533E19}" type="datetimeFigureOut">
              <a:rPr lang="he-IL" smtClean="0"/>
              <a:t>כ"א/סיון/תשע"ח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19E5-24F8-4537-AE86-D036B87BA6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108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47A5-1D2F-47AD-8851-34D30C533E19}" type="datetimeFigureOut">
              <a:rPr lang="he-IL" smtClean="0"/>
              <a:t>כ"א/סיון/תשע"ח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19E5-24F8-4537-AE86-D036B87BA6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14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47A5-1D2F-47AD-8851-34D30C533E19}" type="datetimeFigureOut">
              <a:rPr lang="he-IL" smtClean="0"/>
              <a:t>כ"א/סיון/תשע"ח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19E5-24F8-4537-AE86-D036B87BA6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243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47A5-1D2F-47AD-8851-34D30C533E19}" type="datetimeFigureOut">
              <a:rPr lang="he-IL" smtClean="0"/>
              <a:t>כ"א/סיון/תשע"ח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19E5-24F8-4537-AE86-D036B87BA6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134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47A5-1D2F-47AD-8851-34D30C533E19}" type="datetimeFigureOut">
              <a:rPr lang="he-IL" smtClean="0"/>
              <a:t>כ"א/סיון/תשע"ח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19E5-24F8-4537-AE86-D036B87BA6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895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F47A5-1D2F-47AD-8851-34D30C533E19}" type="datetimeFigureOut">
              <a:rPr lang="he-IL" smtClean="0"/>
              <a:t>כ"א/סיון/תשע"ח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819E5-24F8-4537-AE86-D036B87BA6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563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F47A5-1D2F-47AD-8851-34D30C533E19}" type="datetimeFigureOut">
              <a:rPr lang="he-IL" smtClean="0"/>
              <a:t>כ"א/סיון/תשע"ח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819E5-24F8-4537-AE86-D036B87BA6E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520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Antique Olive Compact" panose="020B0904030504030204" pitchFamily="34" charset="0"/>
              </a:rPr>
              <a:t>Parallel and Distributed Algorithms</a:t>
            </a:r>
            <a:endParaRPr lang="he-IL" sz="5400" b="1" dirty="0">
              <a:solidFill>
                <a:srgbClr val="0070C0"/>
              </a:solidFill>
              <a:latin typeface="Antique Olive Compact" panose="020B09040305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5517232"/>
            <a:ext cx="2746265" cy="86177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3200" b="1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Amihood</a:t>
            </a:r>
            <a:r>
              <a:rPr lang="en-US" sz="32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Amir</a:t>
            </a:r>
          </a:p>
          <a:p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78866"/>
            <a:ext cx="1791673" cy="133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5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Concurrent Write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value gets written?</a:t>
            </a:r>
          </a:p>
          <a:p>
            <a:pPr lvl="0" algn="l" rtl="0">
              <a:defRPr/>
            </a:pPr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Priority CW 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– </a:t>
            </a:r>
            <a:r>
              <a:rPr lang="en-US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Based either on processor priority (e.g. higher number) or value priority (e.g. larger value) </a:t>
            </a:r>
            <a:endParaRPr lang="en-US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l" rtl="0">
              <a:defRPr/>
            </a:pPr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Common CW 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– multiple processors can simultaneously write only if values are the same</a:t>
            </a:r>
          </a:p>
          <a:p>
            <a:pPr lvl="0" algn="l" rtl="0">
              <a:defRPr/>
            </a:pPr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Arbitrary/Random CW </a:t>
            </a:r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– any one of the values are randomly chosen</a:t>
            </a:r>
          </a:p>
          <a:p>
            <a:pPr marL="0" indent="0" algn="l" rtl="0">
              <a:buNone/>
            </a:pPr>
            <a:endParaRPr lang="he-IL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Concurrent Write - Comparison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363272" cy="398903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Priority ≥ Arbitrary ≥ Common ≥ CREW ≥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EREW</a:t>
            </a:r>
            <a:endParaRPr lang="en-US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1600" dirty="0" smtClean="0">
                <a:latin typeface="Comic Sans MS" panose="030F0702030302020204" pitchFamily="66" charset="0"/>
              </a:rPr>
              <a:t>Most								Least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mic Sans MS" panose="030F0702030302020204" pitchFamily="66" charset="0"/>
              </a:rPr>
              <a:t>Powerful								</a:t>
            </a:r>
            <a:r>
              <a:rPr lang="en-US" sz="1600" dirty="0" err="1" smtClean="0">
                <a:latin typeface="Comic Sans MS" panose="030F0702030302020204" pitchFamily="66" charset="0"/>
              </a:rPr>
              <a:t>Poweful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endParaRPr lang="en-US" sz="1600" dirty="0" smtClean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1600" dirty="0" smtClean="0">
                <a:latin typeface="Comic Sans MS" panose="030F0702030302020204" pitchFamily="66" charset="0"/>
              </a:rPr>
              <a:t>Least								Most</a:t>
            </a:r>
          </a:p>
          <a:p>
            <a:pPr marL="0" indent="0" algn="l" rtl="0">
              <a:buNone/>
            </a:pPr>
            <a:r>
              <a:rPr lang="en-US" sz="1600" dirty="0" smtClean="0">
                <a:latin typeface="Comic Sans MS" panose="030F0702030302020204" pitchFamily="66" charset="0"/>
              </a:rPr>
              <a:t>Realistic 								Realistic</a:t>
            </a:r>
            <a:endParaRPr lang="he-IL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91680" y="3284984"/>
            <a:ext cx="5904656" cy="0"/>
          </a:xfrm>
          <a:prstGeom prst="straightConnector1">
            <a:avLst/>
          </a:prstGeom>
          <a:ln w="57150"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691680" y="4437112"/>
            <a:ext cx="5904656" cy="0"/>
          </a:xfrm>
          <a:prstGeom prst="straightConnector1">
            <a:avLst/>
          </a:prstGeom>
          <a:ln w="57150"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6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Example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363272" cy="3989039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Problem: 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“OR”</a:t>
            </a:r>
          </a:p>
          <a:p>
            <a:pPr marL="0" indent="0" algn="l" rtl="0">
              <a:buNone/>
            </a:pPr>
            <a:r>
              <a:rPr lang="en-US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Input: </a:t>
            </a:r>
            <a:r>
              <a:rPr lang="en-US" sz="3000" dirty="0" smtClean="0">
                <a:latin typeface="Comic Sans MS" panose="030F0702030302020204" pitchFamily="66" charset="0"/>
              </a:rPr>
              <a:t>n bits.</a:t>
            </a:r>
          </a:p>
          <a:p>
            <a:pPr marL="0" indent="0" algn="l" rtl="0">
              <a:buNone/>
            </a:pPr>
            <a:r>
              <a:rPr lang="en-US" sz="3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Output: </a:t>
            </a:r>
            <a:r>
              <a:rPr lang="en-US" sz="3000" dirty="0" smtClean="0">
                <a:latin typeface="Comic Sans MS" panose="030F0702030302020204" pitchFamily="66" charset="0"/>
              </a:rPr>
              <a:t>The inclusive or of all bits.</a:t>
            </a:r>
          </a:p>
          <a:p>
            <a:pPr marL="0" indent="0" algn="l" rtl="0">
              <a:buNone/>
            </a:pPr>
            <a:endParaRPr lang="en-US" sz="3000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3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Serial Algorithm: </a:t>
            </a:r>
            <a:r>
              <a:rPr lang="en-US" sz="3000" dirty="0" smtClean="0">
                <a:latin typeface="Comic Sans MS" panose="030F0702030302020204" pitchFamily="66" charset="0"/>
              </a:rPr>
              <a:t>If any of the bits is “1”, output “1”, otherwise output “0”.</a:t>
            </a:r>
          </a:p>
          <a:p>
            <a:pPr marL="0" indent="0" algn="l" rtl="0">
              <a:buNone/>
            </a:pPr>
            <a:r>
              <a:rPr lang="en-US" sz="3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Time: </a:t>
            </a:r>
            <a:r>
              <a:rPr lang="en-US" sz="3000" dirty="0" smtClean="0">
                <a:latin typeface="Comic Sans MS" panose="030F0702030302020204" pitchFamily="66" charset="0"/>
              </a:rPr>
              <a:t>O(n).</a:t>
            </a:r>
          </a:p>
        </p:txBody>
      </p:sp>
    </p:spTree>
    <p:extLst>
      <p:ext uri="{BB962C8B-B14F-4D97-AF65-F5344CB8AC3E}">
        <p14:creationId xmlns:p14="http://schemas.microsoft.com/office/powerpoint/2010/main" val="25924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Example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363272" cy="525658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CRCW priority Algorithm: </a:t>
            </a:r>
          </a:p>
          <a:p>
            <a:pPr marL="0" indent="0" algn="l" rtl="0">
              <a:buNone/>
            </a:pPr>
            <a:r>
              <a:rPr lang="en-US" sz="3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When many processors write simultaneously, the maximum number is written.</a:t>
            </a:r>
            <a:endParaRPr lang="en-US" sz="30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3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Algorithm:</a:t>
            </a:r>
          </a:p>
          <a:p>
            <a:pPr marL="0" indent="0" algn="l" rtl="0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Write your number in location “output”</a:t>
            </a:r>
          </a:p>
          <a:p>
            <a:pPr marL="0" indent="0" algn="l" rtl="0">
              <a:buNone/>
            </a:pPr>
            <a:r>
              <a:rPr lang="en-US" sz="3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Correctness: </a:t>
            </a:r>
            <a:r>
              <a:rPr lang="en-US" sz="3000" dirty="0" smtClean="0">
                <a:latin typeface="Comic Sans MS" panose="030F0702030302020204" pitchFamily="66" charset="0"/>
              </a:rPr>
              <a:t>If any of the bits is “1” it is the maximum. Thus it gets written and is the output. </a:t>
            </a:r>
          </a:p>
          <a:p>
            <a:pPr marL="0" indent="0" algn="l" rtl="0">
              <a:buNone/>
            </a:pPr>
            <a:r>
              <a:rPr lang="en-US" sz="3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Time: </a:t>
            </a:r>
            <a:r>
              <a:rPr lang="en-US" sz="3000" dirty="0" smtClean="0">
                <a:latin typeface="Comic Sans MS" panose="030F0702030302020204" pitchFamily="66" charset="0"/>
              </a:rPr>
              <a:t>O(1).</a:t>
            </a:r>
          </a:p>
          <a:p>
            <a:pPr marL="0" indent="0" algn="l" rtl="0">
              <a:buNone/>
            </a:pPr>
            <a:r>
              <a:rPr lang="en-US" sz="3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Work: </a:t>
            </a:r>
            <a:r>
              <a:rPr lang="en-US" sz="3000" dirty="0" smtClean="0">
                <a:latin typeface="Comic Sans MS" panose="030F0702030302020204" pitchFamily="66" charset="0"/>
              </a:rPr>
              <a:t>O(n).   </a:t>
            </a:r>
          </a:p>
          <a:p>
            <a:pPr marL="0" indent="0" algn="l" rtl="0">
              <a:buNone/>
            </a:pPr>
            <a:endParaRPr lang="en-US" sz="30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5805264"/>
            <a:ext cx="5652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OPTIMAL SPEEDUP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996952"/>
            <a:ext cx="8100332" cy="10081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337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Example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363272" cy="525658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EREW Algorithm: </a:t>
            </a:r>
          </a:p>
          <a:p>
            <a:pPr marL="0" indent="0" algn="l" rtl="0">
              <a:buNone/>
            </a:pPr>
            <a:endParaRPr lang="en-US" sz="3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Idea:</a:t>
            </a:r>
            <a:r>
              <a:rPr lang="en-US" sz="30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algn="l" rtl="0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Compare all pairs and write down maximum.</a:t>
            </a:r>
          </a:p>
          <a:p>
            <a:pPr marL="0" indent="0" algn="l" rtl="0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         Now half the input size.</a:t>
            </a:r>
          </a:p>
          <a:p>
            <a:pPr marL="0" indent="0" algn="l" rtl="0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Keep going until only one value left.</a:t>
            </a:r>
          </a:p>
          <a:p>
            <a:pPr marL="0" indent="0" algn="l" rtl="0">
              <a:buNone/>
            </a:pPr>
            <a:endParaRPr lang="en-US" sz="3000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endParaRPr lang="en-US" sz="30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72" y="212281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Example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363272" cy="525658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0  0  0  1  1  1  0  1  0  0  0  0  1  1  0  1 </a:t>
            </a:r>
          </a:p>
        </p:txBody>
      </p:sp>
    </p:spTree>
    <p:extLst>
      <p:ext uri="{BB962C8B-B14F-4D97-AF65-F5344CB8AC3E}">
        <p14:creationId xmlns:p14="http://schemas.microsoft.com/office/powerpoint/2010/main" val="285290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72" y="212281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Example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363272" cy="525658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0  0  0  1  1  1  0  1  0  0  0  0  1  1  0  1 </a:t>
            </a:r>
          </a:p>
          <a:p>
            <a:pPr marL="0" indent="0" algn="l" rtl="0">
              <a:buNone/>
            </a:pPr>
            <a:endParaRPr lang="en-US" sz="3000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0      1      1      0     0      0      1      </a:t>
            </a:r>
            <a:r>
              <a:rPr lang="en-US" sz="3000" dirty="0" smtClean="0">
                <a:latin typeface="Comic Sans MS" panose="030F0702030302020204" pitchFamily="66" charset="0"/>
              </a:rPr>
              <a:t>1</a:t>
            </a:r>
            <a:endParaRPr lang="en-US" sz="30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2352" y="1355281"/>
            <a:ext cx="79208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1398960" y="1355281"/>
            <a:ext cx="79208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2267744" y="1354974"/>
            <a:ext cx="79208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31840" y="1341831"/>
            <a:ext cx="79208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3995936" y="1340768"/>
            <a:ext cx="79208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4860032" y="1339859"/>
            <a:ext cx="79208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5724128" y="1340768"/>
            <a:ext cx="79208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6604898" y="1354974"/>
            <a:ext cx="79208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Down Arrow 11"/>
          <p:cNvSpPr/>
          <p:nvPr/>
        </p:nvSpPr>
        <p:spPr>
          <a:xfrm>
            <a:off x="815982" y="1963381"/>
            <a:ext cx="26482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Down Arrow 12"/>
          <p:cNvSpPr/>
          <p:nvPr/>
        </p:nvSpPr>
        <p:spPr>
          <a:xfrm>
            <a:off x="1662590" y="1990115"/>
            <a:ext cx="26482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Down Arrow 13"/>
          <p:cNvSpPr/>
          <p:nvPr/>
        </p:nvSpPr>
        <p:spPr>
          <a:xfrm>
            <a:off x="2531374" y="1963381"/>
            <a:ext cx="26482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Down Arrow 14"/>
          <p:cNvSpPr/>
          <p:nvPr/>
        </p:nvSpPr>
        <p:spPr>
          <a:xfrm>
            <a:off x="3395470" y="1972580"/>
            <a:ext cx="26482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Down Arrow 15"/>
          <p:cNvSpPr/>
          <p:nvPr/>
        </p:nvSpPr>
        <p:spPr>
          <a:xfrm>
            <a:off x="4259566" y="1963381"/>
            <a:ext cx="26482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Down Arrow 16"/>
          <p:cNvSpPr/>
          <p:nvPr/>
        </p:nvSpPr>
        <p:spPr>
          <a:xfrm>
            <a:off x="5123662" y="1990115"/>
            <a:ext cx="26482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Down Arrow 17"/>
          <p:cNvSpPr/>
          <p:nvPr/>
        </p:nvSpPr>
        <p:spPr>
          <a:xfrm>
            <a:off x="5987758" y="1990115"/>
            <a:ext cx="26482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Down Arrow 18"/>
          <p:cNvSpPr/>
          <p:nvPr/>
        </p:nvSpPr>
        <p:spPr>
          <a:xfrm>
            <a:off x="6868528" y="1990115"/>
            <a:ext cx="26482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0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72" y="212281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Example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363272" cy="525658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0  0  0  1  1  1  0  1  0  0  0  0  1  1  0  1 </a:t>
            </a:r>
          </a:p>
          <a:p>
            <a:pPr marL="0" indent="0" algn="l" rtl="0">
              <a:buNone/>
            </a:pPr>
            <a:endParaRPr lang="en-US" sz="3000" b="1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0      1      1      0     0      0      1      </a:t>
            </a:r>
            <a:r>
              <a:rPr lang="en-US" sz="3000" dirty="0" smtClean="0">
                <a:latin typeface="Comic Sans MS" panose="030F0702030302020204" pitchFamily="66" charset="0"/>
              </a:rPr>
              <a:t>1</a:t>
            </a:r>
            <a:endParaRPr lang="en-US" sz="3000" dirty="0" smtClean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endParaRPr lang="en-US" sz="3000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1               1            0              </a:t>
            </a:r>
            <a:r>
              <a:rPr lang="en-US" sz="3000" dirty="0" smtClean="0">
                <a:latin typeface="Comic Sans MS" panose="030F0702030302020204" pitchFamily="66" charset="0"/>
              </a:rPr>
              <a:t>1</a:t>
            </a:r>
            <a:endParaRPr lang="en-US" sz="30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352" y="2420888"/>
            <a:ext cx="111023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2339752" y="2421195"/>
            <a:ext cx="118813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960492" y="2421195"/>
            <a:ext cx="1295583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5812810" y="2421502"/>
            <a:ext cx="118813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Down Arrow 11"/>
          <p:cNvSpPr/>
          <p:nvPr/>
        </p:nvSpPr>
        <p:spPr>
          <a:xfrm>
            <a:off x="948396" y="3140968"/>
            <a:ext cx="26482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Down Arrow 12"/>
          <p:cNvSpPr/>
          <p:nvPr/>
        </p:nvSpPr>
        <p:spPr>
          <a:xfrm>
            <a:off x="2807562" y="3140968"/>
            <a:ext cx="26482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Down Arrow 13"/>
          <p:cNvSpPr/>
          <p:nvPr/>
        </p:nvSpPr>
        <p:spPr>
          <a:xfrm>
            <a:off x="4475869" y="3140968"/>
            <a:ext cx="26482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Down Arrow 14"/>
          <p:cNvSpPr/>
          <p:nvPr/>
        </p:nvSpPr>
        <p:spPr>
          <a:xfrm>
            <a:off x="6280914" y="3099083"/>
            <a:ext cx="26482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82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72" y="212281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Example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363272" cy="525658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0  0  0  1  1  1  0  1  0  0  0  0  1  1  0  1 </a:t>
            </a:r>
          </a:p>
          <a:p>
            <a:pPr marL="0" indent="0" algn="l" rtl="0">
              <a:buNone/>
            </a:pPr>
            <a:endParaRPr lang="en-US" sz="3000" b="1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0      1      1      0     0      0      1      0</a:t>
            </a:r>
          </a:p>
          <a:p>
            <a:pPr marL="0" indent="0" algn="l" rtl="0">
              <a:buNone/>
            </a:pPr>
            <a:endParaRPr lang="en-US" sz="3000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1               1            0              </a:t>
            </a:r>
            <a:r>
              <a:rPr lang="en-US" sz="3000" dirty="0" smtClean="0">
                <a:latin typeface="Comic Sans MS" panose="030F0702030302020204" pitchFamily="66" charset="0"/>
              </a:rPr>
              <a:t>1</a:t>
            </a:r>
            <a:endParaRPr lang="en-US" sz="3000" dirty="0" smtClean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endParaRPr lang="en-US" sz="3000" dirty="0" smtClean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1                             </a:t>
            </a:r>
            <a:r>
              <a:rPr lang="en-US" sz="3000" dirty="0" smtClean="0">
                <a:latin typeface="Comic Sans MS" panose="030F0702030302020204" pitchFamily="66" charset="0"/>
              </a:rPr>
              <a:t>1</a:t>
            </a:r>
            <a:endParaRPr lang="en-US" sz="30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352" y="3573016"/>
            <a:ext cx="207543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3960492" y="3573016"/>
            <a:ext cx="212367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Down Arrow 11"/>
          <p:cNvSpPr/>
          <p:nvPr/>
        </p:nvSpPr>
        <p:spPr>
          <a:xfrm>
            <a:off x="1457654" y="4221088"/>
            <a:ext cx="26482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Down Arrow 12"/>
          <p:cNvSpPr/>
          <p:nvPr/>
        </p:nvSpPr>
        <p:spPr>
          <a:xfrm>
            <a:off x="4889916" y="4221088"/>
            <a:ext cx="26482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70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72" y="212281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Example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363272" cy="525658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0  0  0  1  1  1  0  1  0  0  0  0  1  1  0  1 </a:t>
            </a:r>
          </a:p>
          <a:p>
            <a:pPr marL="0" indent="0" algn="l" rtl="0">
              <a:buNone/>
            </a:pPr>
            <a:endParaRPr lang="en-US" sz="3000" b="1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0      1      1      0     0      0      1      0</a:t>
            </a:r>
          </a:p>
          <a:p>
            <a:pPr marL="0" indent="0" algn="l" rtl="0">
              <a:buNone/>
            </a:pPr>
            <a:endParaRPr lang="en-US" sz="3000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1               1            0              0</a:t>
            </a:r>
          </a:p>
          <a:p>
            <a:pPr marL="0" indent="0" algn="l" rtl="0">
              <a:buNone/>
            </a:pPr>
            <a:endParaRPr lang="en-US" sz="3000" dirty="0" smtClean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3000" smtClean="0">
                <a:latin typeface="Comic Sans MS" panose="030F0702030302020204" pitchFamily="66" charset="0"/>
              </a:rPr>
              <a:t>1                             </a:t>
            </a:r>
            <a:r>
              <a:rPr lang="en-US" sz="3000" smtClean="0">
                <a:latin typeface="Comic Sans MS" panose="030F0702030302020204" pitchFamily="66" charset="0"/>
              </a:rPr>
              <a:t>1</a:t>
            </a:r>
            <a:endParaRPr lang="en-US" sz="3000" dirty="0" smtClean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endParaRPr lang="en-US" sz="3000" dirty="0" smtClean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3000" dirty="0">
                <a:latin typeface="Comic Sans MS" panose="030F0702030302020204" pitchFamily="66" charset="0"/>
              </a:rPr>
              <a:t>1</a:t>
            </a:r>
            <a:endParaRPr lang="en-US" sz="30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902" y="4653136"/>
            <a:ext cx="383607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Down Arrow 11"/>
          <p:cNvSpPr/>
          <p:nvPr/>
        </p:nvSpPr>
        <p:spPr>
          <a:xfrm>
            <a:off x="2305525" y="5301208"/>
            <a:ext cx="26482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Oval 3"/>
          <p:cNvSpPr/>
          <p:nvPr/>
        </p:nvSpPr>
        <p:spPr>
          <a:xfrm>
            <a:off x="323528" y="5678052"/>
            <a:ext cx="648072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62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PRAM Model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676672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00B0F0"/>
                </a:solidFill>
              </a:rPr>
              <a:t>arallel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00B0F0"/>
                </a:solidFill>
              </a:rPr>
              <a:t>andom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00B0F0"/>
                </a:solidFill>
              </a:rPr>
              <a:t>ccess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00B0F0"/>
                </a:solidFill>
              </a:rPr>
              <a:t>achine</a:t>
            </a:r>
            <a:endParaRPr lang="he-IL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37579" y="3645023"/>
            <a:ext cx="2266776" cy="145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/>
              <a:t>Memory</a:t>
            </a:r>
            <a:endParaRPr lang="he-IL" sz="3200" dirty="0"/>
          </a:p>
        </p:txBody>
      </p:sp>
      <p:sp>
        <p:nvSpPr>
          <p:cNvPr id="5" name="Rectangle 4"/>
          <p:cNvSpPr/>
          <p:nvPr/>
        </p:nvSpPr>
        <p:spPr>
          <a:xfrm>
            <a:off x="755576" y="2492896"/>
            <a:ext cx="1008112" cy="648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755576" y="5589240"/>
            <a:ext cx="1008112" cy="648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7308304" y="5592499"/>
            <a:ext cx="1008112" cy="648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5292080" y="5592499"/>
            <a:ext cx="1008112" cy="648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3033523" y="5592499"/>
            <a:ext cx="1008112" cy="648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755576" y="4041068"/>
            <a:ext cx="1008112" cy="648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5292080" y="2462725"/>
            <a:ext cx="1008112" cy="648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7308304" y="2496592"/>
            <a:ext cx="1008112" cy="648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7308304" y="4041068"/>
            <a:ext cx="1008112" cy="648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3033523" y="2462725"/>
            <a:ext cx="1008112" cy="648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711501" y="2602095"/>
            <a:ext cx="10962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Processor</a:t>
            </a:r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2989448" y="2596457"/>
            <a:ext cx="10962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Processor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5203930" y="2596457"/>
            <a:ext cx="10962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Processor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7264229" y="2635962"/>
            <a:ext cx="10962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Processor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711501" y="4180438"/>
            <a:ext cx="10962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Processor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7220154" y="4180438"/>
            <a:ext cx="10962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Processor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711501" y="5731869"/>
            <a:ext cx="10962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Processor</a:t>
            </a:r>
            <a:endParaRPr lang="he-IL" dirty="0"/>
          </a:p>
        </p:txBody>
      </p:sp>
      <p:sp>
        <p:nvSpPr>
          <p:cNvPr id="22" name="TextBox 21"/>
          <p:cNvSpPr txBox="1"/>
          <p:nvPr/>
        </p:nvSpPr>
        <p:spPr>
          <a:xfrm>
            <a:off x="2989448" y="5728610"/>
            <a:ext cx="10962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Processor</a:t>
            </a:r>
            <a:endParaRPr 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5248005" y="5731869"/>
            <a:ext cx="10962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Processor</a:t>
            </a:r>
            <a:endParaRPr lang="he-IL" dirty="0"/>
          </a:p>
        </p:txBody>
      </p:sp>
      <p:sp>
        <p:nvSpPr>
          <p:cNvPr id="24" name="TextBox 23"/>
          <p:cNvSpPr txBox="1"/>
          <p:nvPr/>
        </p:nvSpPr>
        <p:spPr>
          <a:xfrm>
            <a:off x="7264229" y="5731869"/>
            <a:ext cx="10962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Processor</a:t>
            </a:r>
            <a:endParaRPr lang="he-IL" dirty="0"/>
          </a:p>
        </p:txBody>
      </p:sp>
      <p:sp>
        <p:nvSpPr>
          <p:cNvPr id="25" name="Left-Right Arrow 24"/>
          <p:cNvSpPr/>
          <p:nvPr/>
        </p:nvSpPr>
        <p:spPr>
          <a:xfrm>
            <a:off x="6156176" y="4136025"/>
            <a:ext cx="909795" cy="473636"/>
          </a:xfrm>
          <a:prstGeom prst="left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Left-Right Arrow 25"/>
          <p:cNvSpPr/>
          <p:nvPr/>
        </p:nvSpPr>
        <p:spPr>
          <a:xfrm rot="19722519">
            <a:off x="3563418" y="5207227"/>
            <a:ext cx="542429" cy="251414"/>
          </a:xfrm>
          <a:prstGeom prst="left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Left-Right Arrow 26"/>
          <p:cNvSpPr/>
          <p:nvPr/>
        </p:nvSpPr>
        <p:spPr>
          <a:xfrm>
            <a:off x="2195736" y="4103212"/>
            <a:ext cx="909795" cy="473636"/>
          </a:xfrm>
          <a:prstGeom prst="left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Left-Right Arrow 27"/>
          <p:cNvSpPr/>
          <p:nvPr/>
        </p:nvSpPr>
        <p:spPr>
          <a:xfrm rot="1070716">
            <a:off x="2021663" y="3169122"/>
            <a:ext cx="1349965" cy="380424"/>
          </a:xfrm>
          <a:prstGeom prst="left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Left-Right Arrow 30"/>
          <p:cNvSpPr/>
          <p:nvPr/>
        </p:nvSpPr>
        <p:spPr>
          <a:xfrm rot="20375157">
            <a:off x="5784654" y="3129737"/>
            <a:ext cx="1413060" cy="383098"/>
          </a:xfrm>
          <a:prstGeom prst="left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Left-Right Arrow 31"/>
          <p:cNvSpPr/>
          <p:nvPr/>
        </p:nvSpPr>
        <p:spPr>
          <a:xfrm rot="2266221">
            <a:off x="3686016" y="3271029"/>
            <a:ext cx="542429" cy="251414"/>
          </a:xfrm>
          <a:prstGeom prst="left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Left-Right Arrow 33"/>
          <p:cNvSpPr/>
          <p:nvPr/>
        </p:nvSpPr>
        <p:spPr>
          <a:xfrm rot="19722519">
            <a:off x="5140169" y="3267244"/>
            <a:ext cx="542429" cy="251414"/>
          </a:xfrm>
          <a:prstGeom prst="left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Left-Right Arrow 34"/>
          <p:cNvSpPr/>
          <p:nvPr/>
        </p:nvSpPr>
        <p:spPr>
          <a:xfrm rot="2266221">
            <a:off x="5127201" y="5207227"/>
            <a:ext cx="542429" cy="251414"/>
          </a:xfrm>
          <a:prstGeom prst="left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Left-Right Arrow 35"/>
          <p:cNvSpPr/>
          <p:nvPr/>
        </p:nvSpPr>
        <p:spPr>
          <a:xfrm rot="1070716">
            <a:off x="5932524" y="5164224"/>
            <a:ext cx="1349965" cy="380424"/>
          </a:xfrm>
          <a:prstGeom prst="left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Left-Right Arrow 36"/>
          <p:cNvSpPr/>
          <p:nvPr/>
        </p:nvSpPr>
        <p:spPr>
          <a:xfrm rot="20375157">
            <a:off x="2114342" y="5259261"/>
            <a:ext cx="1413060" cy="383098"/>
          </a:xfrm>
          <a:prstGeom prst="left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51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72" y="212281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Example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363272" cy="525658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EREW Algorithm for processor </a:t>
            </a:r>
            <a:r>
              <a:rPr lang="en-US" sz="30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Pj</a:t>
            </a:r>
            <a:endParaRPr lang="en-US" sz="30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3000" dirty="0" smtClean="0">
                <a:latin typeface="Comic Sans MS" panose="030F0702030302020204" pitchFamily="66" charset="0"/>
              </a:rPr>
              <a:t>In time </a:t>
            </a:r>
            <a:r>
              <a:rPr lang="en-US" sz="3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3000" dirty="0" smtClean="0">
                <a:latin typeface="Comic Sans MS" panose="030F0702030302020204" pitchFamily="66" charset="0"/>
              </a:rPr>
              <a:t> (</a:t>
            </a:r>
            <a:r>
              <a:rPr lang="en-US" sz="3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3000" dirty="0" smtClean="0">
                <a:latin typeface="Comic Sans MS" panose="030F0702030302020204" pitchFamily="66" charset="0"/>
              </a:rPr>
              <a:t> goes from 1 to log n):</a:t>
            </a:r>
          </a:p>
          <a:p>
            <a:pPr marL="0" indent="0" algn="l" rtl="0">
              <a:buNone/>
            </a:pPr>
            <a:r>
              <a:rPr lang="en-US" sz="3000" dirty="0">
                <a:latin typeface="Comic Sans MS" panose="030F0702030302020204" pitchFamily="66" charset="0"/>
              </a:rPr>
              <a:t> </a:t>
            </a:r>
            <a:r>
              <a:rPr lang="en-US" sz="3000" dirty="0" smtClean="0">
                <a:latin typeface="Comic Sans MS" panose="030F0702030302020204" pitchFamily="66" charset="0"/>
              </a:rPr>
              <a:t> If there is a non negative </a:t>
            </a:r>
            <a:r>
              <a:rPr lang="en-US" sz="3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</a:t>
            </a:r>
            <a:r>
              <a:rPr lang="en-US" sz="3000" dirty="0" smtClean="0">
                <a:latin typeface="Comic Sans MS" panose="030F0702030302020204" pitchFamily="66" charset="0"/>
              </a:rPr>
              <a:t> such that   </a:t>
            </a:r>
          </a:p>
          <a:p>
            <a:pPr marL="0" indent="0" algn="l" rtl="0">
              <a:buNone/>
            </a:pPr>
            <a:r>
              <a:rPr lang="en-US" sz="3000" dirty="0">
                <a:latin typeface="Comic Sans MS" panose="030F0702030302020204" pitchFamily="66" charset="0"/>
              </a:rPr>
              <a:t> </a:t>
            </a:r>
            <a:r>
              <a:rPr lang="en-US" sz="3000" dirty="0" smtClean="0">
                <a:latin typeface="Comic Sans MS" panose="030F0702030302020204" pitchFamily="66" charset="0"/>
              </a:rPr>
              <a:t>                              </a:t>
            </a:r>
            <a:r>
              <a:rPr lang="en-US" sz="3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j</a:t>
            </a:r>
            <a:r>
              <a:rPr lang="en-US" sz="3000" dirty="0" smtClean="0">
                <a:latin typeface="Comic Sans MS" panose="030F0702030302020204" pitchFamily="66" charset="0"/>
              </a:rPr>
              <a:t>=</a:t>
            </a:r>
            <a:r>
              <a:rPr lang="en-US" sz="3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</a:t>
            </a:r>
            <a:r>
              <a:rPr lang="en-US" sz="3000" dirty="0" smtClean="0">
                <a:latin typeface="Comic Sans MS" panose="030F0702030302020204" pitchFamily="66" charset="0"/>
              </a:rPr>
              <a:t>2</a:t>
            </a:r>
            <a:r>
              <a:rPr lang="en-US" sz="30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sz="3000" dirty="0" smtClean="0">
                <a:latin typeface="Comic Sans MS" panose="030F0702030302020204" pitchFamily="66" charset="0"/>
              </a:rPr>
              <a:t>+1</a:t>
            </a:r>
          </a:p>
          <a:p>
            <a:pPr marL="0" indent="0" algn="l" rtl="0">
              <a:buNone/>
            </a:pPr>
            <a:r>
              <a:rPr lang="en-US" sz="3000" dirty="0">
                <a:latin typeface="Comic Sans MS" panose="030F0702030302020204" pitchFamily="66" charset="0"/>
              </a:rPr>
              <a:t> </a:t>
            </a:r>
            <a:r>
              <a:rPr lang="en-US" sz="3000" dirty="0" smtClean="0">
                <a:latin typeface="Comic Sans MS" panose="030F0702030302020204" pitchFamily="66" charset="0"/>
              </a:rPr>
              <a:t> then write in memory location M[</a:t>
            </a:r>
            <a:r>
              <a:rPr lang="en-US" sz="3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j</a:t>
            </a:r>
            <a:r>
              <a:rPr lang="en-US" sz="3000" dirty="0" smtClean="0">
                <a:latin typeface="Comic Sans MS" panose="030F0702030302020204" pitchFamily="66" charset="0"/>
              </a:rPr>
              <a:t>] the </a:t>
            </a:r>
          </a:p>
          <a:p>
            <a:pPr marL="0" indent="0" algn="l" rtl="0">
              <a:buNone/>
            </a:pPr>
            <a:r>
              <a:rPr lang="en-US" sz="3000" dirty="0">
                <a:latin typeface="Comic Sans MS" panose="030F0702030302020204" pitchFamily="66" charset="0"/>
              </a:rPr>
              <a:t> </a:t>
            </a:r>
            <a:r>
              <a:rPr lang="en-US" sz="3000" dirty="0" smtClean="0">
                <a:latin typeface="Comic Sans MS" panose="030F0702030302020204" pitchFamily="66" charset="0"/>
              </a:rPr>
              <a:t> result of M[</a:t>
            </a:r>
            <a:r>
              <a:rPr lang="en-US" sz="3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j</a:t>
            </a:r>
            <a:r>
              <a:rPr lang="en-US" sz="3000" dirty="0" smtClean="0">
                <a:latin typeface="Comic Sans MS" panose="030F0702030302020204" pitchFamily="66" charset="0"/>
              </a:rPr>
              <a:t>] inclusive or M[</a:t>
            </a:r>
            <a:r>
              <a:rPr lang="en-US" sz="3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j</a:t>
            </a:r>
            <a:r>
              <a:rPr lang="en-US" sz="3000" dirty="0" smtClean="0">
                <a:latin typeface="Comic Sans MS" panose="030F0702030302020204" pitchFamily="66" charset="0"/>
              </a:rPr>
              <a:t>+2</a:t>
            </a:r>
            <a:r>
              <a:rPr lang="en-US" sz="30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i-1</a:t>
            </a:r>
            <a:r>
              <a:rPr lang="en-US" sz="3000" dirty="0" smtClean="0">
                <a:latin typeface="Comic Sans MS" panose="030F0702030302020204" pitchFamily="66" charset="0"/>
              </a:rPr>
              <a:t>]</a:t>
            </a:r>
          </a:p>
          <a:p>
            <a:pPr marL="0" indent="0" algn="l" rtl="0">
              <a:buNone/>
            </a:pPr>
            <a:endParaRPr lang="en-US" sz="3000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3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Time: </a:t>
            </a:r>
            <a:r>
              <a:rPr lang="en-US" sz="3000" dirty="0" smtClean="0">
                <a:latin typeface="Comic Sans MS" panose="030F0702030302020204" pitchFamily="66" charset="0"/>
              </a:rPr>
              <a:t>O(log n).</a:t>
            </a:r>
          </a:p>
          <a:p>
            <a:pPr marL="0" indent="0" algn="l" rtl="0">
              <a:buNone/>
            </a:pPr>
            <a:r>
              <a:rPr lang="en-US" sz="3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Work: </a:t>
            </a:r>
            <a:r>
              <a:rPr lang="en-US" sz="3000" dirty="0" smtClean="0">
                <a:latin typeface="Comic Sans MS" panose="030F0702030302020204" pitchFamily="66" charset="0"/>
              </a:rPr>
              <a:t>O(n log n).   </a:t>
            </a:r>
          </a:p>
          <a:p>
            <a:pPr marL="0" indent="0" algn="l" rtl="0">
              <a:buNone/>
            </a:pPr>
            <a:endParaRPr lang="en-US" sz="30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340768"/>
            <a:ext cx="8352928" cy="34563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3635895" y="5805264"/>
            <a:ext cx="55649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NOT 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OPTIMAL SPEEDUP</a:t>
            </a:r>
            <a:endParaRPr lang="en-U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311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Distributed Model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676672"/>
          </a:xfrm>
        </p:spPr>
        <p:txBody>
          <a:bodyPr>
            <a:normAutofit fontScale="92500"/>
          </a:bodyPr>
          <a:lstStyle/>
          <a:p>
            <a:pPr marL="0" indent="0" algn="ctr" rtl="0">
              <a:buNone/>
            </a:pPr>
            <a:r>
              <a:rPr lang="en-US" dirty="0" smtClean="0">
                <a:solidFill>
                  <a:srgbClr val="00B0F0"/>
                </a:solidFill>
              </a:rPr>
              <a:t>Local Memory – processors have local connections</a:t>
            </a:r>
            <a:endParaRPr lang="he-IL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2492896"/>
            <a:ext cx="1008112" cy="648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ectangle 5"/>
          <p:cNvSpPr/>
          <p:nvPr/>
        </p:nvSpPr>
        <p:spPr>
          <a:xfrm>
            <a:off x="755576" y="5589240"/>
            <a:ext cx="1008112" cy="648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7308304" y="5592499"/>
            <a:ext cx="1008112" cy="648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5292080" y="5592499"/>
            <a:ext cx="1008112" cy="648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3033523" y="5592499"/>
            <a:ext cx="1008112" cy="648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755576" y="4041068"/>
            <a:ext cx="1008112" cy="648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5292080" y="2462725"/>
            <a:ext cx="1008112" cy="648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7308304" y="2496592"/>
            <a:ext cx="1008112" cy="648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7308304" y="4041068"/>
            <a:ext cx="1008112" cy="648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3033523" y="2462725"/>
            <a:ext cx="1008112" cy="6480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711501" y="2602095"/>
            <a:ext cx="10962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Processor</a:t>
            </a:r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2989448" y="2596457"/>
            <a:ext cx="10962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Processor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5203930" y="2596457"/>
            <a:ext cx="10962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Processor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7264229" y="2635962"/>
            <a:ext cx="10962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Processor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711501" y="4180438"/>
            <a:ext cx="10962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Processor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7220154" y="4180438"/>
            <a:ext cx="10962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Processor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711501" y="5731869"/>
            <a:ext cx="10962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Processor</a:t>
            </a:r>
            <a:endParaRPr lang="he-IL" dirty="0"/>
          </a:p>
        </p:txBody>
      </p:sp>
      <p:sp>
        <p:nvSpPr>
          <p:cNvPr id="22" name="TextBox 21"/>
          <p:cNvSpPr txBox="1"/>
          <p:nvPr/>
        </p:nvSpPr>
        <p:spPr>
          <a:xfrm>
            <a:off x="2989448" y="5728610"/>
            <a:ext cx="10962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Processor</a:t>
            </a:r>
            <a:endParaRPr 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5248005" y="5731869"/>
            <a:ext cx="10962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Processor</a:t>
            </a:r>
            <a:endParaRPr lang="he-IL" dirty="0"/>
          </a:p>
        </p:txBody>
      </p:sp>
      <p:sp>
        <p:nvSpPr>
          <p:cNvPr id="24" name="TextBox 23"/>
          <p:cNvSpPr txBox="1"/>
          <p:nvPr/>
        </p:nvSpPr>
        <p:spPr>
          <a:xfrm>
            <a:off x="7264229" y="5731869"/>
            <a:ext cx="10962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Processor</a:t>
            </a:r>
            <a:endParaRPr lang="he-IL" dirty="0"/>
          </a:p>
        </p:txBody>
      </p:sp>
      <p:cxnSp>
        <p:nvCxnSpPr>
          <p:cNvPr id="30" name="Straight Connector 29"/>
          <p:cNvCxnSpPr>
            <a:endCxn id="8" idx="0"/>
          </p:cNvCxnSpPr>
          <p:nvPr/>
        </p:nvCxnSpPr>
        <p:spPr>
          <a:xfrm>
            <a:off x="1475656" y="3144664"/>
            <a:ext cx="4320480" cy="24478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3"/>
            <a:endCxn id="8" idx="0"/>
          </p:cNvCxnSpPr>
          <p:nvPr/>
        </p:nvCxnSpPr>
        <p:spPr>
          <a:xfrm>
            <a:off x="1763688" y="4365104"/>
            <a:ext cx="4032448" cy="122739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1" idx="2"/>
            <a:endCxn id="8" idx="0"/>
          </p:cNvCxnSpPr>
          <p:nvPr/>
        </p:nvCxnSpPr>
        <p:spPr>
          <a:xfrm>
            <a:off x="5796136" y="3110797"/>
            <a:ext cx="0" cy="24817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4" idx="2"/>
          </p:cNvCxnSpPr>
          <p:nvPr/>
        </p:nvCxnSpPr>
        <p:spPr>
          <a:xfrm>
            <a:off x="3537579" y="3110797"/>
            <a:ext cx="3770725" cy="12577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807763" y="4368581"/>
            <a:ext cx="550054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11" idx="3"/>
          </p:cNvCxnSpPr>
          <p:nvPr/>
        </p:nvCxnSpPr>
        <p:spPr>
          <a:xfrm flipH="1" flipV="1">
            <a:off x="6300192" y="2786761"/>
            <a:ext cx="1008112" cy="3386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0" idx="2"/>
            <a:endCxn id="6" idx="0"/>
          </p:cNvCxnSpPr>
          <p:nvPr/>
        </p:nvCxnSpPr>
        <p:spPr>
          <a:xfrm>
            <a:off x="1259632" y="4689140"/>
            <a:ext cx="0" cy="900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1" idx="3"/>
          </p:cNvCxnSpPr>
          <p:nvPr/>
        </p:nvCxnSpPr>
        <p:spPr>
          <a:xfrm>
            <a:off x="1807763" y="5916535"/>
            <a:ext cx="12257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7" idx="0"/>
          </p:cNvCxnSpPr>
          <p:nvPr/>
        </p:nvCxnSpPr>
        <p:spPr>
          <a:xfrm>
            <a:off x="1475656" y="3144664"/>
            <a:ext cx="6336704" cy="24478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00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  <a:latin typeface="Comic Sans MS" panose="030F0702030302020204" pitchFamily="66" charset="0"/>
              </a:rPr>
              <a:t>The Internet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2899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2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Safety and Liveness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340768"/>
            <a:ext cx="85344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anose="030F0702030302020204" pitchFamily="66" charset="0"/>
              </a:rPr>
              <a:t>Safety property </a:t>
            </a:r>
            <a:r>
              <a:rPr kumimoji="0" lang="en-US" altLang="he-I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: “nothing bad happens”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he-IL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holds in every finite execution prefix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he-IL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if one general attacks, both do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he-IL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a program never terminates with a wrong answer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e-IL" sz="2000" b="0" i="1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anose="030F0702030302020204" pitchFamily="66" charset="0"/>
              </a:rPr>
              <a:t>Liveness property</a:t>
            </a:r>
            <a:r>
              <a:rPr kumimoji="0" lang="en-US" altLang="he-I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: “something good eventually happens”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he-IL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no partial execution is irremediable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he-IL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both generals eventually attack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he-IL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a program eventually terminates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e-IL" sz="2000" b="0" i="1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mic Sans MS" panose="030F0702030302020204" pitchFamily="66" charset="0"/>
              </a:rPr>
              <a:t>Admissible</a:t>
            </a:r>
            <a:r>
              <a:rPr kumimoji="0" lang="en-US" altLang="he-I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executions satisfy safety and liveness properties for a particular system type.</a:t>
            </a:r>
          </a:p>
        </p:txBody>
      </p:sp>
    </p:spTree>
    <p:extLst>
      <p:ext uri="{BB962C8B-B14F-4D97-AF65-F5344CB8AC3E}">
        <p14:creationId xmlns:p14="http://schemas.microsoft.com/office/powerpoint/2010/main" val="1097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Communication:</a:t>
            </a:r>
            <a:b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Asynchronous vs. Synchronous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628800"/>
            <a:ext cx="8640960" cy="40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SzPct val="100000"/>
              <a:defRPr/>
            </a:pPr>
            <a:endParaRPr lang="en-US" altLang="en-US" sz="28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38100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Asynchronous: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he-IL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no upper bound on message delivery time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he-IL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no centralized clock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he-IL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no bound on relative speed of processes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Synchronous: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he-IL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communication in rounds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he-IL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In a round a process: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he-IL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delivers all pending messages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he-IL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takes an execution step (which may involve sending one or more messages)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3528" y="5805264"/>
            <a:ext cx="457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912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tabLst>
                <a:tab pos="912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912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912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912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2813" algn="l"/>
              </a:tabLst>
              <a:defRPr/>
            </a:pPr>
            <a:r>
              <a:rPr kumimoji="0" lang="en-US" altLang="he-I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</a:rPr>
              <a:t>if no failures, every message sent is eventually delivered</a:t>
            </a:r>
          </a:p>
        </p:txBody>
      </p:sp>
    </p:spTree>
    <p:extLst>
      <p:ext uri="{BB962C8B-B14F-4D97-AF65-F5344CB8AC3E}">
        <p14:creationId xmlns:p14="http://schemas.microsoft.com/office/powerpoint/2010/main" val="33160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Uniform Algorithms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628800"/>
            <a:ext cx="8640960" cy="40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SzPct val="100000"/>
              <a:defRPr/>
            </a:pPr>
            <a:endParaRPr lang="en-US" altLang="en-US" sz="28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276872"/>
            <a:ext cx="8352928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3200" kern="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Number of processors </a:t>
            </a:r>
            <a:r>
              <a:rPr lang="en-US" altLang="en-US" sz="3200" kern="0" dirty="0" smtClean="0">
                <a:solidFill>
                  <a:srgbClr val="FF0000"/>
                </a:solidFill>
                <a:latin typeface="Comic Sans MS" panose="030F0702030302020204" pitchFamily="66" charset="0"/>
                <a:ea typeface="MS PGothic" pitchFamily="34" charset="-128"/>
              </a:rPr>
              <a:t>not known</a:t>
            </a:r>
            <a:r>
              <a:rPr lang="en-US" altLang="en-US" sz="3200" kern="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.</a:t>
            </a:r>
          </a:p>
          <a:p>
            <a:pPr lvl="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endParaRPr lang="en-US" altLang="en-US" sz="3200" kern="0" dirty="0">
              <a:solidFill>
                <a:srgbClr val="000000"/>
              </a:solidFill>
              <a:latin typeface="Comic Sans MS" panose="030F0702030302020204" pitchFamily="66" charset="0"/>
              <a:ea typeface="MS PGothic" pitchFamily="34" charset="-128"/>
            </a:endParaRPr>
          </a:p>
          <a:p>
            <a:pPr lvl="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3200" kern="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Algorithm can not use information about</a:t>
            </a:r>
          </a:p>
          <a:p>
            <a:pPr lvl="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3200" kern="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the number of processors.</a:t>
            </a:r>
            <a:endParaRPr lang="en-US" altLang="en-US" sz="3200" kern="0" dirty="0">
              <a:solidFill>
                <a:srgbClr val="000000"/>
              </a:solidFill>
              <a:latin typeface="Comic Sans MS" panose="030F0702030302020204" pitchFamily="66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12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Anonymous Algorithms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5190" y="1916832"/>
            <a:ext cx="85344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742950" marR="0" lvl="0" indent="-7429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he-IL" sz="3600" kern="0" noProof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Processors have </a:t>
            </a:r>
            <a:r>
              <a:rPr lang="en-US" altLang="he-IL" sz="3600" kern="0" noProof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r>
              <a:rPr lang="en-US" altLang="he-IL" sz="3600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sz="3600" kern="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I.D</a:t>
            </a:r>
            <a:r>
              <a:rPr lang="en-US" altLang="he-IL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</a:p>
          <a:p>
            <a:pPr marL="742950" marR="0" lvl="0" indent="-7429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altLang="he-IL" sz="3600" kern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he-IL" sz="3600" kern="0" noProof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Formally, they are identical automata.</a:t>
            </a:r>
          </a:p>
          <a:p>
            <a:pPr marL="742950" marR="0" lvl="0" indent="-7429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altLang="he-IL" sz="3600" kern="0" noProof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he-IL" sz="36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 processor can distinguish between its different ports.</a:t>
            </a:r>
            <a:endParaRPr lang="en-US" altLang="he-IL" sz="3600" kern="0" noProof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Complexity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1412776"/>
            <a:ext cx="42484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93700" marR="0" lvl="1" indent="-2286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TIME</a:t>
            </a:r>
          </a:p>
          <a:p>
            <a:pPr marL="3937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he-IL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3937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he-I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each processor’s state set includes </a:t>
            </a:r>
            <a:r>
              <a:rPr kumimoji="0" lang="en-US" altLang="he-IL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terminated</a:t>
            </a:r>
            <a:r>
              <a:rPr kumimoji="0" lang="en-US" altLang="he-I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states</a:t>
            </a:r>
          </a:p>
          <a:p>
            <a:pPr marL="393700" marR="0" lvl="1" indent="-228600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he-IL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termination:</a:t>
            </a:r>
            <a:r>
              <a:rPr kumimoji="0" lang="en-US" altLang="he-I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</a:p>
          <a:p>
            <a:pPr marL="749300" marR="0" lvl="2" indent="-2413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he-I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all processors in terminated states</a:t>
            </a:r>
          </a:p>
          <a:p>
            <a:pPr marL="749300" marR="0" lvl="2" indent="-2413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he-I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no messages in transit</a:t>
            </a:r>
            <a:endParaRPr lang="en-US" altLang="he-IL" sz="2400" kern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508000" marR="0" lvl="2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he-IL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740275" y="1412776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3937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749300" indent="-2413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Ù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93700" marR="0" lvl="1" indent="-2286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Message</a:t>
            </a:r>
            <a:r>
              <a:rPr kumimoji="0" lang="en-US" altLang="he-IL" sz="36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Complexity</a:t>
            </a:r>
            <a:endParaRPr kumimoji="0" lang="en-US" altLang="he-IL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3937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he-IL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3937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he-I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Count maximum total number of messages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495" y="5556394"/>
            <a:ext cx="7343677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Synchronous: </a:t>
            </a:r>
            <a:r>
              <a:rPr lang="en-US" sz="2400" dirty="0" smtClean="0">
                <a:latin typeface="Comic Sans MS" panose="030F0702030302020204" pitchFamily="66" charset="0"/>
              </a:rPr>
              <a:t>number of rounds till termination.</a:t>
            </a:r>
          </a:p>
          <a:p>
            <a:pPr algn="l" rtl="0"/>
            <a:r>
              <a:rPr lang="en-US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Asynchronous: </a:t>
            </a:r>
            <a:r>
              <a:rPr lang="en-US" sz="2400" dirty="0" smtClean="0">
                <a:latin typeface="Comic Sans MS" panose="030F0702030302020204" pitchFamily="66" charset="0"/>
              </a:rPr>
              <a:t>Set some unit of time as maximum </a:t>
            </a:r>
          </a:p>
          <a:p>
            <a:pPr algn="l" rtl="0"/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                       message delay.</a:t>
            </a:r>
            <a:endParaRPr lang="he-IL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5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Leader Election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923" y="1412776"/>
            <a:ext cx="8640960" cy="5788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en-US" sz="2800" b="1" kern="0" dirty="0">
                <a:solidFill>
                  <a:srgbClr val="FF0000"/>
                </a:solidFill>
                <a:latin typeface="Comic Sans MS" panose="030F0702030302020204" pitchFamily="66" charset="0"/>
              </a:rPr>
              <a:t>Example 1:</a:t>
            </a:r>
            <a:r>
              <a:rPr lang="en-US" altLang="en-US" sz="2800" b="1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A Bank maintains multiple servers in </a:t>
            </a:r>
            <a:endParaRPr lang="en-US" altLang="en-US" sz="2800" kern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their </a:t>
            </a:r>
            <a:r>
              <a:rPr lang="en-US" altLang="en-US" sz="28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cloud, but for each customer, one of the </a:t>
            </a:r>
            <a:endParaRPr lang="en-US" altLang="en-US" sz="2800" kern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servers </a:t>
            </a:r>
            <a:r>
              <a:rPr lang="en-US" altLang="en-US" sz="28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is responsible, i.e., is the </a:t>
            </a:r>
            <a:r>
              <a:rPr lang="en-US" altLang="en-US" sz="2800" kern="0" dirty="0">
                <a:solidFill>
                  <a:srgbClr val="FA0000"/>
                </a:solidFill>
                <a:latin typeface="Comic Sans MS" panose="030F0702030302020204" pitchFamily="66" charset="0"/>
              </a:rPr>
              <a:t>leader</a:t>
            </a:r>
            <a:r>
              <a:rPr lang="en-US" altLang="en-US" sz="28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  <a:p>
            <a:pPr marL="685800" lvl="1" indent="-22860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  <a:buFont typeface="Wingdings" pitchFamily="2" charset="2"/>
              <a:buChar char="v"/>
              <a:defRPr/>
            </a:pPr>
            <a:endParaRPr lang="en-US" altLang="en-US" sz="2200" kern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685800" lvl="1" indent="-22860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en-US" sz="28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What if there are two leaders per customer?</a:t>
            </a:r>
          </a:p>
          <a:p>
            <a:pPr marL="1143000" lvl="2" indent="-22860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en-US" sz="2800" kern="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Inconsistency</a:t>
            </a:r>
          </a:p>
          <a:p>
            <a:pPr marL="1143000" lvl="2" indent="-22860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  <a:buFont typeface="Wingdings" pitchFamily="2" charset="2"/>
              <a:buChar char="v"/>
              <a:defRPr/>
            </a:pPr>
            <a:endParaRPr lang="en-US" altLang="en-US" sz="2800" kern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685800" lvl="1" indent="-22860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en-US" sz="2800" kern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What </a:t>
            </a:r>
            <a:r>
              <a:rPr lang="en-US" altLang="en-US" sz="28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if servers disagree about who the leader is?</a:t>
            </a:r>
          </a:p>
          <a:p>
            <a:pPr marL="1143000" lvl="2" indent="-22860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en-US" sz="2800" kern="0" dirty="0">
                <a:solidFill>
                  <a:srgbClr val="7030A0"/>
                </a:solidFill>
                <a:latin typeface="Comic Sans MS" panose="030F0702030302020204" pitchFamily="66" charset="0"/>
              </a:rPr>
              <a:t>Inconsistency</a:t>
            </a:r>
          </a:p>
          <a:p>
            <a:pPr marL="685800" lvl="1" indent="-22860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  <a:buFont typeface="Wingdings" pitchFamily="2" charset="2"/>
              <a:buChar char="v"/>
              <a:defRPr/>
            </a:pPr>
            <a:endParaRPr lang="en-US" altLang="en-US" sz="28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685800" lvl="1" indent="-22860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Comic Sans MS" panose="030F0702030302020204" pitchFamily="66" charset="0"/>
              </a:rPr>
              <a:t>What if the leader crashes?</a:t>
            </a:r>
          </a:p>
          <a:p>
            <a:pPr marL="1143000" lvl="2" indent="-22860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  <a:buFont typeface="Wingdings" pitchFamily="2" charset="2"/>
              <a:buChar char="v"/>
              <a:defRPr/>
            </a:pPr>
            <a:r>
              <a:rPr lang="en-US" altLang="en-US" sz="2800" kern="0" dirty="0">
                <a:solidFill>
                  <a:srgbClr val="7030A0"/>
                </a:solidFill>
                <a:latin typeface="Comic Sans MS" panose="030F0702030302020204" pitchFamily="66" charset="0"/>
              </a:rPr>
              <a:t>Unavailability</a:t>
            </a:r>
          </a:p>
          <a:p>
            <a:pPr marL="285750" lvl="0" indent="-28575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SzPct val="100000"/>
              <a:defRPr/>
            </a:pPr>
            <a:endParaRPr lang="en-US" altLang="en-US" sz="28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Leader Election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628800"/>
            <a:ext cx="8640960" cy="40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SzPct val="100000"/>
              <a:defRPr/>
            </a:pPr>
            <a:endParaRPr lang="en-US" altLang="en-US" sz="28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628800"/>
            <a:ext cx="8352928" cy="427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  <a:buFont typeface="Wingdings" pitchFamily="2" charset="2"/>
              <a:buChar char="v"/>
            </a:pPr>
            <a:r>
              <a:rPr lang="en-US" altLang="en-US" sz="2800" b="1" kern="0" dirty="0">
                <a:solidFill>
                  <a:srgbClr val="FF0000"/>
                </a:solidFill>
                <a:latin typeface="Comic Sans MS" panose="030F0702030302020204" pitchFamily="66" charset="0"/>
                <a:ea typeface="MS PGothic" pitchFamily="34" charset="-128"/>
              </a:rPr>
              <a:t>Example </a:t>
            </a:r>
            <a:r>
              <a:rPr lang="en-US" altLang="en-US" sz="2800" b="1" kern="0" dirty="0" smtClean="0">
                <a:solidFill>
                  <a:srgbClr val="FF0000"/>
                </a:solidFill>
                <a:latin typeface="Comic Sans MS" panose="030F0702030302020204" pitchFamily="66" charset="0"/>
                <a:ea typeface="MS PGothic" pitchFamily="34" charset="-128"/>
              </a:rPr>
              <a:t>2: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 </a:t>
            </a:r>
            <a:r>
              <a:rPr lang="en-US" altLang="en-US" sz="2800" kern="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A group </a:t>
            </a:r>
            <a:r>
              <a:rPr lang="en-US" altLang="en-US" sz="2800" kern="0" dirty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of cloud servers </a:t>
            </a:r>
            <a:endParaRPr lang="en-US" altLang="en-US" sz="2800" kern="0" dirty="0" smtClean="0">
              <a:solidFill>
                <a:srgbClr val="000000"/>
              </a:solidFill>
              <a:latin typeface="Comic Sans MS" panose="030F0702030302020204" pitchFamily="66" charset="0"/>
              <a:ea typeface="MS PGothic" pitchFamily="34" charset="-128"/>
            </a:endParaRPr>
          </a:p>
          <a:p>
            <a:pPr lvl="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2800" kern="0" dirty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 </a:t>
            </a:r>
            <a:r>
              <a:rPr lang="en-US" altLang="en-US" sz="2800" kern="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                      replicating </a:t>
            </a:r>
            <a:r>
              <a:rPr lang="en-US" altLang="en-US" sz="2800" kern="0" dirty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a file need to elect </a:t>
            </a:r>
            <a:r>
              <a:rPr lang="en-US" altLang="en-US" sz="2800" kern="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  </a:t>
            </a:r>
          </a:p>
          <a:p>
            <a:pPr lvl="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2800" kern="0" dirty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 </a:t>
            </a:r>
            <a:r>
              <a:rPr lang="en-US" altLang="en-US" sz="2800" kern="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                      one among them </a:t>
            </a:r>
            <a:r>
              <a:rPr lang="en-US" altLang="en-US" sz="2800" kern="0" dirty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as the </a:t>
            </a:r>
            <a:r>
              <a:rPr lang="en-US" altLang="en-US" sz="2800" u="sng" kern="0" dirty="0">
                <a:solidFill>
                  <a:srgbClr val="00B050"/>
                </a:solidFill>
                <a:latin typeface="Comic Sans MS" panose="030F0702030302020204" pitchFamily="66" charset="0"/>
                <a:ea typeface="MS PGothic" pitchFamily="34" charset="-128"/>
              </a:rPr>
              <a:t>primary </a:t>
            </a:r>
            <a:endParaRPr lang="en-US" altLang="en-US" sz="2800" u="sng" kern="0" dirty="0" smtClean="0">
              <a:solidFill>
                <a:srgbClr val="00B050"/>
              </a:solidFill>
              <a:latin typeface="Comic Sans MS" panose="030F0702030302020204" pitchFamily="66" charset="0"/>
              <a:ea typeface="MS PGothic" pitchFamily="34" charset="-128"/>
            </a:endParaRPr>
          </a:p>
          <a:p>
            <a:pPr lvl="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2800" kern="0" dirty="0">
                <a:solidFill>
                  <a:srgbClr val="00B050"/>
                </a:solidFill>
                <a:latin typeface="Comic Sans MS" panose="030F0702030302020204" pitchFamily="66" charset="0"/>
                <a:ea typeface="MS PGothic" pitchFamily="34" charset="-128"/>
              </a:rPr>
              <a:t> </a:t>
            </a:r>
            <a:r>
              <a:rPr lang="en-US" altLang="en-US" sz="2800" kern="0" dirty="0" smtClean="0">
                <a:solidFill>
                  <a:srgbClr val="00B050"/>
                </a:solidFill>
                <a:latin typeface="Comic Sans MS" panose="030F0702030302020204" pitchFamily="66" charset="0"/>
                <a:ea typeface="MS PGothic" pitchFamily="34" charset="-128"/>
              </a:rPr>
              <a:t>                      </a:t>
            </a:r>
            <a:r>
              <a:rPr lang="en-US" altLang="en-US" sz="2800" u="sng" kern="0" dirty="0" smtClean="0">
                <a:solidFill>
                  <a:srgbClr val="00B050"/>
                </a:solidFill>
                <a:latin typeface="Comic Sans MS" panose="030F0702030302020204" pitchFamily="66" charset="0"/>
                <a:ea typeface="MS PGothic" pitchFamily="34" charset="-128"/>
              </a:rPr>
              <a:t>replica </a:t>
            </a:r>
            <a:r>
              <a:rPr lang="en-US" altLang="en-US" sz="2800" kern="0" dirty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that will </a:t>
            </a:r>
            <a:r>
              <a:rPr lang="en-US" altLang="en-US" sz="2800" kern="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communicate  </a:t>
            </a:r>
          </a:p>
          <a:p>
            <a:pPr lvl="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2800" kern="0" dirty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 </a:t>
            </a:r>
            <a:r>
              <a:rPr lang="en-US" altLang="en-US" sz="2800" kern="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                      with </a:t>
            </a:r>
            <a:r>
              <a:rPr lang="en-US" altLang="en-US" sz="2800" kern="0" dirty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the client </a:t>
            </a:r>
            <a:r>
              <a:rPr lang="en-US" altLang="en-US" sz="2800" kern="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machines</a:t>
            </a:r>
          </a:p>
          <a:p>
            <a:pPr marL="285750" lvl="0" indent="-28575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  <a:buFont typeface="Wingdings" pitchFamily="2" charset="2"/>
              <a:buChar char="v"/>
            </a:pPr>
            <a:endParaRPr lang="en-US" altLang="en-US" sz="2800" b="1" kern="0" dirty="0">
              <a:solidFill>
                <a:srgbClr val="000000"/>
              </a:solidFill>
              <a:latin typeface="Comic Sans MS" panose="030F0702030302020204" pitchFamily="66" charset="0"/>
              <a:ea typeface="MS PGothic" pitchFamily="34" charset="-128"/>
            </a:endParaRPr>
          </a:p>
          <a:p>
            <a:pPr marL="285750" lvl="0" indent="-28575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  <a:buFont typeface="Wingdings" pitchFamily="2" charset="2"/>
              <a:buChar char="v"/>
            </a:pPr>
            <a:endParaRPr lang="en-US" altLang="en-US" sz="2800" b="1" kern="0" dirty="0">
              <a:solidFill>
                <a:srgbClr val="000000"/>
              </a:solidFill>
              <a:latin typeface="Comic Sans MS" panose="030F0702030302020204" pitchFamily="66" charset="0"/>
              <a:ea typeface="MS PGothic" pitchFamily="34" charset="-128"/>
            </a:endParaRPr>
          </a:p>
          <a:p>
            <a:pPr marL="285750" lvl="0" indent="-28575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  <a:buFont typeface="Wingdings" pitchFamily="2" charset="2"/>
              <a:buChar char="v"/>
            </a:pPr>
            <a:r>
              <a:rPr lang="en-US" altLang="en-US" sz="2800" b="1" kern="0" dirty="0">
                <a:solidFill>
                  <a:srgbClr val="FF0000"/>
                </a:solidFill>
                <a:latin typeface="Comic Sans MS" panose="030F0702030302020204" pitchFamily="66" charset="0"/>
                <a:ea typeface="MS PGothic" pitchFamily="34" charset="-128"/>
              </a:rPr>
              <a:t>Example </a:t>
            </a:r>
            <a:r>
              <a:rPr lang="en-US" altLang="en-US" sz="2800" b="1" kern="0" dirty="0" smtClean="0">
                <a:solidFill>
                  <a:srgbClr val="FF0000"/>
                </a:solidFill>
                <a:latin typeface="Comic Sans MS" panose="030F0702030302020204" pitchFamily="66" charset="0"/>
                <a:ea typeface="MS PGothic" pitchFamily="34" charset="-128"/>
              </a:rPr>
              <a:t>3: </a:t>
            </a:r>
            <a:r>
              <a:rPr lang="en-US" altLang="en-US" sz="2800" kern="0" dirty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Group of NTP servers: who is </a:t>
            </a:r>
            <a:endParaRPr lang="en-US" altLang="en-US" sz="2800" kern="0" dirty="0" smtClean="0">
              <a:solidFill>
                <a:srgbClr val="000000"/>
              </a:solidFill>
              <a:latin typeface="Comic Sans MS" panose="030F0702030302020204" pitchFamily="66" charset="0"/>
              <a:ea typeface="MS PGothic" pitchFamily="34" charset="-128"/>
            </a:endParaRPr>
          </a:p>
          <a:p>
            <a:pPr lvl="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2800" kern="0" dirty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 </a:t>
            </a:r>
            <a:r>
              <a:rPr lang="en-US" altLang="en-US" sz="2800" kern="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                      the </a:t>
            </a:r>
            <a:r>
              <a:rPr lang="en-US" altLang="en-US" sz="2800" kern="0" dirty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root server?</a:t>
            </a:r>
          </a:p>
          <a:p>
            <a:pPr marL="285750" lvl="0" indent="-28575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  <a:buFont typeface="Wingdings" pitchFamily="2" charset="2"/>
              <a:buChar char="v"/>
            </a:pPr>
            <a:endParaRPr lang="en-US" altLang="en-US" sz="2800" b="1" kern="0" dirty="0">
              <a:solidFill>
                <a:srgbClr val="000000"/>
              </a:solidFill>
              <a:latin typeface="Comic Sans MS" panose="030F0702030302020204" pitchFamily="66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81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PRAM Model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l" rtl="0" fontAlgn="base">
              <a:spcAft>
                <a:spcPct val="0"/>
              </a:spcAft>
            </a:pPr>
            <a:r>
              <a:rPr lang="en-US" altLang="he-IL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Shared-memory </a:t>
            </a:r>
            <a:r>
              <a:rPr lang="en-US" altLang="he-IL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multiprocessor</a:t>
            </a:r>
          </a:p>
          <a:p>
            <a:pPr lvl="0" algn="l" rtl="0" fontAlgn="base">
              <a:spcAft>
                <a:spcPct val="0"/>
              </a:spcAft>
            </a:pPr>
            <a:r>
              <a:rPr lang="en-US" altLang="he-IL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unlimited number of processors, </a:t>
            </a:r>
            <a:r>
              <a:rPr lang="en-US" altLang="he-IL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each:</a:t>
            </a:r>
            <a:endParaRPr lang="en-US" altLang="he-IL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1" algn="l" rtl="0" fontAlgn="base">
              <a:spcAft>
                <a:spcPct val="0"/>
              </a:spcAft>
            </a:pPr>
            <a:r>
              <a:rPr lang="en-US" altLang="he-IL" dirty="0">
                <a:solidFill>
                  <a:prstClr val="black"/>
                </a:solidFill>
                <a:latin typeface="Comic Sans MS" panose="030F0702030302020204" pitchFamily="66" charset="0"/>
              </a:rPr>
              <a:t>has unlimited local memory</a:t>
            </a:r>
          </a:p>
          <a:p>
            <a:pPr lvl="1" algn="l" rtl="0" fontAlgn="base">
              <a:spcAft>
                <a:spcPct val="0"/>
              </a:spcAft>
            </a:pPr>
            <a:r>
              <a:rPr lang="en-US" altLang="he-IL" dirty="0">
                <a:solidFill>
                  <a:prstClr val="black"/>
                </a:solidFill>
                <a:latin typeface="Comic Sans MS" panose="030F0702030302020204" pitchFamily="66" charset="0"/>
              </a:rPr>
              <a:t>knows its ID</a:t>
            </a:r>
          </a:p>
          <a:p>
            <a:pPr lvl="1" algn="l" rtl="0" fontAlgn="base">
              <a:spcAft>
                <a:spcPct val="0"/>
              </a:spcAft>
            </a:pPr>
            <a:r>
              <a:rPr lang="en-US" altLang="he-IL" dirty="0">
                <a:solidFill>
                  <a:prstClr val="black"/>
                </a:solidFill>
                <a:latin typeface="Comic Sans MS" panose="030F0702030302020204" pitchFamily="66" charset="0"/>
              </a:rPr>
              <a:t>able to access the </a:t>
            </a:r>
            <a:endParaRPr lang="en-US" altLang="he-IL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457200" lvl="1" indent="0" algn="l" rtl="0" fontAlgn="base">
              <a:spcAft>
                <a:spcPct val="0"/>
              </a:spcAft>
              <a:buNone/>
            </a:pPr>
            <a:r>
              <a:rPr lang="en-US" altLang="he-IL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shared memory </a:t>
            </a:r>
            <a:r>
              <a:rPr lang="en-US" altLang="he-IL" dirty="0">
                <a:solidFill>
                  <a:prstClr val="black"/>
                </a:solidFill>
                <a:latin typeface="Comic Sans MS" panose="030F0702030302020204" pitchFamily="66" charset="0"/>
              </a:rPr>
              <a:t>in </a:t>
            </a:r>
            <a:endParaRPr lang="en-US" altLang="he-IL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457200" lvl="1" indent="0" algn="l" rtl="0" fontAlgn="base">
              <a:spcAft>
                <a:spcPct val="0"/>
              </a:spcAft>
              <a:buNone/>
            </a:pPr>
            <a:r>
              <a:rPr lang="en-US" altLang="he-IL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constant </a:t>
            </a:r>
            <a:r>
              <a:rPr lang="en-US" altLang="he-IL" dirty="0">
                <a:solidFill>
                  <a:prstClr val="black"/>
                </a:solidFill>
                <a:latin typeface="Comic Sans MS" panose="030F0702030302020204" pitchFamily="66" charset="0"/>
              </a:rPr>
              <a:t>time</a:t>
            </a:r>
          </a:p>
          <a:p>
            <a:pPr lvl="1" algn="l" rtl="0" fontAlgn="base">
              <a:spcAft>
                <a:spcPct val="0"/>
              </a:spcAft>
            </a:pPr>
            <a:r>
              <a:rPr lang="en-US" altLang="he-IL" dirty="0">
                <a:solidFill>
                  <a:prstClr val="black"/>
                </a:solidFill>
                <a:latin typeface="Comic Sans MS" panose="030F0702030302020204" pitchFamily="66" charset="0"/>
              </a:rPr>
              <a:t>unlimited shared </a:t>
            </a:r>
            <a:endParaRPr lang="en-US" altLang="he-IL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457200" lvl="1" indent="0" algn="l" rtl="0" fontAlgn="base">
              <a:spcAft>
                <a:spcPct val="0"/>
              </a:spcAft>
              <a:buNone/>
            </a:pPr>
            <a:r>
              <a:rPr lang="en-US" altLang="he-IL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memory</a:t>
            </a:r>
            <a:endParaRPr lang="en-US" altLang="he-IL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l" rtl="0"/>
            <a:endParaRPr lang="he-IL" dirty="0"/>
          </a:p>
        </p:txBody>
      </p:sp>
      <p:sp>
        <p:nvSpPr>
          <p:cNvPr id="38" name="Rectangle 1029"/>
          <p:cNvSpPr>
            <a:spLocks noChangeArrowheads="1"/>
          </p:cNvSpPr>
          <p:nvPr/>
        </p:nvSpPr>
        <p:spPr bwMode="auto">
          <a:xfrm>
            <a:off x="6969125" y="3748088"/>
            <a:ext cx="1743075" cy="2938463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9" name="Line 1030"/>
          <p:cNvSpPr>
            <a:spLocks noChangeShapeType="1"/>
          </p:cNvSpPr>
          <p:nvPr/>
        </p:nvSpPr>
        <p:spPr bwMode="auto">
          <a:xfrm flipV="1">
            <a:off x="6962774" y="3986213"/>
            <a:ext cx="1770063" cy="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0" name="Line 1031"/>
          <p:cNvSpPr>
            <a:spLocks noChangeShapeType="1"/>
          </p:cNvSpPr>
          <p:nvPr/>
        </p:nvSpPr>
        <p:spPr bwMode="auto">
          <a:xfrm>
            <a:off x="6962775" y="4198939"/>
            <a:ext cx="1749426" cy="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1" name="Line 1032"/>
          <p:cNvSpPr>
            <a:spLocks noChangeShapeType="1"/>
          </p:cNvSpPr>
          <p:nvPr/>
        </p:nvSpPr>
        <p:spPr bwMode="auto">
          <a:xfrm>
            <a:off x="6962774" y="6484938"/>
            <a:ext cx="1770063" cy="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2" name="Line 1033"/>
          <p:cNvSpPr>
            <a:spLocks noChangeShapeType="1"/>
          </p:cNvSpPr>
          <p:nvPr/>
        </p:nvSpPr>
        <p:spPr bwMode="auto">
          <a:xfrm flipV="1">
            <a:off x="6962775" y="4425951"/>
            <a:ext cx="1770062" cy="1587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3" name="Rectangle 1034"/>
          <p:cNvSpPr>
            <a:spLocks noChangeArrowheads="1"/>
          </p:cNvSpPr>
          <p:nvPr/>
        </p:nvSpPr>
        <p:spPr bwMode="auto">
          <a:xfrm>
            <a:off x="7786688" y="4710113"/>
            <a:ext cx="250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he-IL" sz="2000" b="1">
                <a:solidFill>
                  <a:prstClr val="black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44" name="Rectangle 1035"/>
          <p:cNvSpPr>
            <a:spLocks noChangeArrowheads="1"/>
          </p:cNvSpPr>
          <p:nvPr/>
        </p:nvSpPr>
        <p:spPr bwMode="auto">
          <a:xfrm>
            <a:off x="7786688" y="5014913"/>
            <a:ext cx="198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he-IL" sz="2000" b="1">
                <a:solidFill>
                  <a:prstClr val="black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45" name="Rectangle 1036"/>
          <p:cNvSpPr>
            <a:spLocks noChangeArrowheads="1"/>
          </p:cNvSpPr>
          <p:nvPr/>
        </p:nvSpPr>
        <p:spPr bwMode="auto">
          <a:xfrm>
            <a:off x="7939088" y="5118101"/>
            <a:ext cx="1428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he-IL" sz="1000" b="1">
              <a:solidFill>
                <a:prstClr val="black"/>
              </a:solidFill>
              <a:latin typeface="Arial" pitchFamily="34" charset="0"/>
            </a:endParaRPr>
          </a:p>
          <a:p>
            <a: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he-IL" sz="1000" b="1">
              <a:solidFill>
                <a:prstClr val="black"/>
              </a:solidFill>
              <a:latin typeface="Arial" pitchFamily="34" charset="0"/>
            </a:endParaRPr>
          </a:p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he-IL" sz="10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6" name="Rectangle 1037"/>
          <p:cNvSpPr>
            <a:spLocks noChangeArrowheads="1"/>
          </p:cNvSpPr>
          <p:nvPr/>
        </p:nvSpPr>
        <p:spPr bwMode="auto">
          <a:xfrm>
            <a:off x="7786688" y="5395913"/>
            <a:ext cx="198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he-IL" sz="2000" b="1">
                <a:solidFill>
                  <a:prstClr val="black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47" name="Rectangle 1038"/>
          <p:cNvSpPr>
            <a:spLocks noChangeArrowheads="1"/>
          </p:cNvSpPr>
          <p:nvPr/>
        </p:nvSpPr>
        <p:spPr bwMode="auto">
          <a:xfrm>
            <a:off x="5043488" y="3968751"/>
            <a:ext cx="4175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rtl="0" eaLnBrk="0" hangingPunct="0">
              <a:lnSpc>
                <a:spcPct val="90000"/>
              </a:lnSpc>
              <a:defRPr/>
            </a:pPr>
            <a:r>
              <a:rPr lang="en-GB" b="1">
                <a:solidFill>
                  <a:srgbClr val="EEECE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</a:t>
            </a:r>
            <a:r>
              <a:rPr lang="en-GB" b="1" baseline="-25000">
                <a:solidFill>
                  <a:srgbClr val="EEECE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48" name="Rectangle 1039"/>
          <p:cNvSpPr>
            <a:spLocks noChangeArrowheads="1"/>
          </p:cNvSpPr>
          <p:nvPr/>
        </p:nvSpPr>
        <p:spPr bwMode="auto">
          <a:xfrm>
            <a:off x="5043488" y="4425951"/>
            <a:ext cx="4175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rtl="0" eaLnBrk="0" hangingPunct="0">
              <a:lnSpc>
                <a:spcPct val="90000"/>
              </a:lnSpc>
              <a:defRPr/>
            </a:pPr>
            <a:r>
              <a:rPr lang="en-GB" b="1">
                <a:solidFill>
                  <a:srgbClr val="EEECE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</a:t>
            </a:r>
            <a:r>
              <a:rPr lang="en-GB" b="1" baseline="-25000">
                <a:solidFill>
                  <a:srgbClr val="EEECE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49" name="Rectangle 1040"/>
          <p:cNvSpPr>
            <a:spLocks noChangeArrowheads="1"/>
          </p:cNvSpPr>
          <p:nvPr/>
        </p:nvSpPr>
        <p:spPr bwMode="auto">
          <a:xfrm>
            <a:off x="5043488" y="6026151"/>
            <a:ext cx="4270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rtl="0" eaLnBrk="0" hangingPunct="0">
              <a:lnSpc>
                <a:spcPct val="90000"/>
              </a:lnSpc>
              <a:defRPr/>
            </a:pPr>
            <a:r>
              <a:rPr lang="en-GB" b="1">
                <a:solidFill>
                  <a:srgbClr val="EEECE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</a:t>
            </a:r>
            <a:r>
              <a:rPr lang="en-GB" b="1" baseline="-25000">
                <a:solidFill>
                  <a:srgbClr val="EEECE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</a:t>
            </a:r>
          </a:p>
        </p:txBody>
      </p:sp>
      <p:sp>
        <p:nvSpPr>
          <p:cNvPr id="50" name="Rectangle 1041"/>
          <p:cNvSpPr>
            <a:spLocks noChangeArrowheads="1"/>
          </p:cNvSpPr>
          <p:nvPr/>
        </p:nvSpPr>
        <p:spPr bwMode="auto">
          <a:xfrm>
            <a:off x="5119688" y="4862513"/>
            <a:ext cx="3175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he-IL" sz="2000" b="1">
                <a:solidFill>
                  <a:prstClr val="black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51" name="Rectangle 1042"/>
          <p:cNvSpPr>
            <a:spLocks noChangeArrowheads="1"/>
          </p:cNvSpPr>
          <p:nvPr/>
        </p:nvSpPr>
        <p:spPr bwMode="auto">
          <a:xfrm>
            <a:off x="5348288" y="4965701"/>
            <a:ext cx="180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he-IL" sz="1000" b="1">
              <a:solidFill>
                <a:prstClr val="black"/>
              </a:solidFill>
              <a:latin typeface="Arial" pitchFamily="34" charset="0"/>
            </a:endParaRPr>
          </a:p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he-IL" sz="10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2" name="Rectangle 1043"/>
          <p:cNvSpPr>
            <a:spLocks noChangeArrowheads="1"/>
          </p:cNvSpPr>
          <p:nvPr/>
        </p:nvSpPr>
        <p:spPr bwMode="auto">
          <a:xfrm>
            <a:off x="5119688" y="5624513"/>
            <a:ext cx="3175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he-IL" sz="2000" b="1">
                <a:solidFill>
                  <a:prstClr val="black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53" name="Line 1044"/>
          <p:cNvSpPr>
            <a:spLocks noChangeShapeType="1"/>
          </p:cNvSpPr>
          <p:nvPr/>
        </p:nvSpPr>
        <p:spPr bwMode="auto">
          <a:xfrm flipV="1">
            <a:off x="5514975" y="3894138"/>
            <a:ext cx="1447800" cy="2286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4" name="Line 1045"/>
          <p:cNvSpPr>
            <a:spLocks noChangeShapeType="1"/>
          </p:cNvSpPr>
          <p:nvPr/>
        </p:nvSpPr>
        <p:spPr bwMode="auto">
          <a:xfrm flipV="1">
            <a:off x="5438775" y="4122738"/>
            <a:ext cx="1524000" cy="4572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5" name="Line 1046"/>
          <p:cNvSpPr>
            <a:spLocks noChangeShapeType="1"/>
          </p:cNvSpPr>
          <p:nvPr/>
        </p:nvSpPr>
        <p:spPr bwMode="auto">
          <a:xfrm>
            <a:off x="5438775" y="6180138"/>
            <a:ext cx="1524000" cy="381000"/>
          </a:xfrm>
          <a:prstGeom prst="line">
            <a:avLst/>
          </a:prstGeom>
          <a:noFill/>
          <a:ln w="12700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6" name="Rectangle 1048"/>
          <p:cNvSpPr>
            <a:spLocks noChangeArrowheads="1"/>
          </p:cNvSpPr>
          <p:nvPr/>
        </p:nvSpPr>
        <p:spPr bwMode="auto">
          <a:xfrm>
            <a:off x="8732838" y="3705226"/>
            <a:ext cx="2794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he-IL" sz="1400" b="1">
                <a:solidFill>
                  <a:prstClr val="black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57" name="Rectangle 1049"/>
          <p:cNvSpPr>
            <a:spLocks noChangeArrowheads="1"/>
          </p:cNvSpPr>
          <p:nvPr/>
        </p:nvSpPr>
        <p:spPr bwMode="auto">
          <a:xfrm>
            <a:off x="8732838" y="3933826"/>
            <a:ext cx="2794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he-IL" sz="1400" b="1">
                <a:solidFill>
                  <a:prstClr val="black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8" name="Rectangle 1050"/>
          <p:cNvSpPr>
            <a:spLocks noChangeArrowheads="1"/>
          </p:cNvSpPr>
          <p:nvPr/>
        </p:nvSpPr>
        <p:spPr bwMode="auto">
          <a:xfrm>
            <a:off x="8781697" y="6420644"/>
            <a:ext cx="343044" cy="28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he-IL" sz="1400" b="1" dirty="0" smtClean="0">
                <a:solidFill>
                  <a:prstClr val="black"/>
                </a:solidFill>
                <a:latin typeface="Arial" pitchFamily="34" charset="0"/>
              </a:rPr>
              <a:t>m</a:t>
            </a:r>
            <a:endParaRPr lang="en-GB" altLang="he-IL" sz="14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9" name="Rectangle 1053"/>
          <p:cNvSpPr>
            <a:spLocks noChangeArrowheads="1"/>
          </p:cNvSpPr>
          <p:nvPr/>
        </p:nvSpPr>
        <p:spPr bwMode="auto">
          <a:xfrm>
            <a:off x="5043488" y="5264151"/>
            <a:ext cx="37623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defTabSz="762000" rtl="0" eaLnBrk="0" hangingPunct="0">
              <a:lnSpc>
                <a:spcPct val="90000"/>
              </a:lnSpc>
              <a:defRPr/>
            </a:pPr>
            <a:r>
              <a:rPr lang="en-GB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</a:t>
            </a:r>
            <a:r>
              <a:rPr lang="en-GB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</a:t>
            </a:r>
          </a:p>
        </p:txBody>
      </p:sp>
      <p:sp>
        <p:nvSpPr>
          <p:cNvPr id="60" name="Rectangle 1050"/>
          <p:cNvSpPr>
            <a:spLocks noChangeArrowheads="1"/>
          </p:cNvSpPr>
          <p:nvPr/>
        </p:nvSpPr>
        <p:spPr bwMode="auto">
          <a:xfrm>
            <a:off x="8735908" y="4221957"/>
            <a:ext cx="2794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defTabSz="7620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he-IL" sz="1400" b="1" dirty="0">
                <a:solidFill>
                  <a:prstClr val="black"/>
                </a:solidFill>
                <a:latin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2232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Leader Election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628800"/>
            <a:ext cx="8640960" cy="40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SzPct val="100000"/>
              <a:defRPr/>
            </a:pPr>
            <a:endParaRPr lang="en-US" altLang="en-US" sz="28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628800"/>
            <a:ext cx="8352928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3200" kern="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We consider leader election on a </a:t>
            </a:r>
            <a:r>
              <a:rPr lang="en-US" altLang="en-US" sz="3200" kern="0" dirty="0" smtClean="0">
                <a:solidFill>
                  <a:srgbClr val="FF0000"/>
                </a:solidFill>
                <a:latin typeface="Comic Sans MS" panose="030F0702030302020204" pitchFamily="66" charset="0"/>
                <a:ea typeface="MS PGothic" pitchFamily="34" charset="-128"/>
              </a:rPr>
              <a:t>bidirectional ring</a:t>
            </a:r>
            <a:r>
              <a:rPr lang="en-US" altLang="en-US" sz="3200" kern="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.</a:t>
            </a:r>
          </a:p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endParaRPr lang="en-US" altLang="en-US" sz="3200" b="1" kern="0" dirty="0">
              <a:solidFill>
                <a:srgbClr val="000000"/>
              </a:solidFill>
              <a:latin typeface="Comic Sans MS" panose="030F0702030302020204" pitchFamily="66" charset="0"/>
              <a:ea typeface="MS PGothic" pitchFamily="34" charset="-128"/>
            </a:endParaRPr>
          </a:p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endParaRPr lang="en-US" altLang="en-US" sz="3200" b="1" kern="0" dirty="0">
              <a:solidFill>
                <a:srgbClr val="000000"/>
              </a:solidFill>
              <a:latin typeface="Comic Sans MS" panose="030F0702030302020204" pitchFamily="66" charset="0"/>
              <a:ea typeface="MS PGothic" pitchFamily="34" charset="-128"/>
            </a:endParaRPr>
          </a:p>
        </p:txBody>
      </p:sp>
      <p:grpSp>
        <p:nvGrpSpPr>
          <p:cNvPr id="6" name="Group 53"/>
          <p:cNvGrpSpPr>
            <a:grpSpLocks noChangeAspect="1"/>
          </p:cNvGrpSpPr>
          <p:nvPr/>
        </p:nvGrpSpPr>
        <p:grpSpPr bwMode="auto">
          <a:xfrm>
            <a:off x="2902852" y="2840316"/>
            <a:ext cx="3592513" cy="3243263"/>
            <a:chOff x="720" y="1968"/>
            <a:chExt cx="1968" cy="1776"/>
          </a:xfrm>
        </p:grpSpPr>
        <p:sp>
          <p:nvSpPr>
            <p:cNvPr id="7" name="Oval 5"/>
            <p:cNvSpPr>
              <a:spLocks noChangeAspect="1" noChangeArrowheads="1"/>
            </p:cNvSpPr>
            <p:nvPr/>
          </p:nvSpPr>
          <p:spPr bwMode="auto">
            <a:xfrm>
              <a:off x="816" y="2016"/>
              <a:ext cx="1824" cy="17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4" name="Oval 6"/>
            <p:cNvSpPr>
              <a:spLocks noChangeAspect="1" noChangeArrowheads="1"/>
            </p:cNvSpPr>
            <p:nvPr/>
          </p:nvSpPr>
          <p:spPr bwMode="auto">
            <a:xfrm>
              <a:off x="2208" y="3456"/>
              <a:ext cx="192" cy="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38" name="Oval 18"/>
            <p:cNvSpPr>
              <a:spLocks noChangeAspect="1" noChangeArrowheads="1"/>
            </p:cNvSpPr>
            <p:nvPr/>
          </p:nvSpPr>
          <p:spPr bwMode="auto">
            <a:xfrm>
              <a:off x="2496" y="2592"/>
              <a:ext cx="192" cy="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32" name="Oval 25"/>
            <p:cNvSpPr>
              <a:spLocks noChangeAspect="1" noChangeArrowheads="1"/>
            </p:cNvSpPr>
            <p:nvPr/>
          </p:nvSpPr>
          <p:spPr bwMode="auto">
            <a:xfrm>
              <a:off x="1968" y="1968"/>
              <a:ext cx="192" cy="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6" name="Oval 32"/>
            <p:cNvSpPr>
              <a:spLocks noChangeAspect="1" noChangeArrowheads="1"/>
            </p:cNvSpPr>
            <p:nvPr/>
          </p:nvSpPr>
          <p:spPr bwMode="auto">
            <a:xfrm>
              <a:off x="1008" y="2160"/>
              <a:ext cx="192" cy="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0" name="Oval 39"/>
            <p:cNvSpPr>
              <a:spLocks noChangeAspect="1" noChangeArrowheads="1"/>
            </p:cNvSpPr>
            <p:nvPr/>
          </p:nvSpPr>
          <p:spPr bwMode="auto">
            <a:xfrm>
              <a:off x="720" y="2880"/>
              <a:ext cx="192" cy="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4" name="Oval 46"/>
            <p:cNvSpPr>
              <a:spLocks noChangeAspect="1" noChangeArrowheads="1"/>
            </p:cNvSpPr>
            <p:nvPr/>
          </p:nvSpPr>
          <p:spPr bwMode="auto">
            <a:xfrm>
              <a:off x="1200" y="3552"/>
              <a:ext cx="192" cy="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</p:grpSp>
    </p:spTree>
    <p:extLst>
      <p:ext uri="{BB962C8B-B14F-4D97-AF65-F5344CB8AC3E}">
        <p14:creationId xmlns:p14="http://schemas.microsoft.com/office/powerpoint/2010/main" val="42216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Leader Election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628800"/>
            <a:ext cx="8640960" cy="40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SzPct val="100000"/>
              <a:defRPr/>
            </a:pPr>
            <a:endParaRPr lang="en-US" altLang="en-US" sz="28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515" y="1978649"/>
            <a:ext cx="8352928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3200" kern="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Two types of termination state:</a:t>
            </a:r>
          </a:p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endParaRPr lang="en-US" altLang="en-US" sz="3200" b="1" kern="0" dirty="0">
              <a:solidFill>
                <a:srgbClr val="000000"/>
              </a:solidFill>
              <a:latin typeface="Comic Sans MS" panose="030F0702030302020204" pitchFamily="66" charset="0"/>
              <a:ea typeface="MS PGothic" pitchFamily="34" charset="-128"/>
            </a:endParaRPr>
          </a:p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endParaRPr lang="en-US" altLang="en-US" sz="3200" b="1" kern="0" dirty="0" smtClean="0">
              <a:solidFill>
                <a:srgbClr val="000000"/>
              </a:solidFill>
              <a:latin typeface="Comic Sans MS" panose="030F0702030302020204" pitchFamily="66" charset="0"/>
              <a:ea typeface="MS PGothic" pitchFamily="34" charset="-128"/>
            </a:endParaRPr>
          </a:p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3200" kern="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In every admissible execution exactly one process enters an </a:t>
            </a:r>
            <a:r>
              <a:rPr lang="en-US" altLang="en-US" sz="3200" kern="0" dirty="0" smtClean="0">
                <a:solidFill>
                  <a:srgbClr val="00B050"/>
                </a:solidFill>
                <a:latin typeface="Comic Sans MS" panose="030F0702030302020204" pitchFamily="66" charset="0"/>
                <a:ea typeface="MS PGothic" pitchFamily="34" charset="-128"/>
              </a:rPr>
              <a:t>elected </a:t>
            </a:r>
            <a:r>
              <a:rPr lang="en-US" altLang="en-US" sz="3200" kern="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state – the leader. All others are in a </a:t>
            </a:r>
            <a:r>
              <a:rPr lang="en-US" altLang="en-US" sz="3200" kern="0" dirty="0" smtClean="0">
                <a:solidFill>
                  <a:srgbClr val="FF0000"/>
                </a:solidFill>
                <a:latin typeface="Comic Sans MS" panose="030F0702030302020204" pitchFamily="66" charset="0"/>
                <a:ea typeface="MS PGothic" pitchFamily="34" charset="-128"/>
              </a:rPr>
              <a:t>non-elected</a:t>
            </a:r>
            <a:r>
              <a:rPr lang="en-US" altLang="en-US" sz="3200" kern="0" dirty="0" smtClean="0">
                <a:solidFill>
                  <a:srgbClr val="000000"/>
                </a:solidFill>
                <a:latin typeface="Comic Sans MS" panose="030F0702030302020204" pitchFamily="66" charset="0"/>
                <a:ea typeface="MS PGothic" pitchFamily="34" charset="-128"/>
              </a:rPr>
              <a:t> state.</a:t>
            </a:r>
            <a:endParaRPr lang="en-US" altLang="en-US" sz="3200" kern="0" dirty="0">
              <a:solidFill>
                <a:srgbClr val="000000"/>
              </a:solidFill>
              <a:latin typeface="Comic Sans MS" panose="030F0702030302020204" pitchFamily="66" charset="0"/>
              <a:ea typeface="MS PGothic" pitchFamily="34" charset="-128"/>
            </a:endParaRPr>
          </a:p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endParaRPr lang="en-US" altLang="en-US" sz="3200" kern="0" dirty="0">
              <a:solidFill>
                <a:srgbClr val="000000"/>
              </a:solidFill>
              <a:latin typeface="Comic Sans MS" panose="030F0702030302020204" pitchFamily="66" charset="0"/>
              <a:ea typeface="MS PGothic" pitchFamily="34" charset="-128"/>
            </a:endParaRPr>
          </a:p>
        </p:txBody>
      </p: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2286000" y="2840038"/>
            <a:ext cx="3810000" cy="665162"/>
            <a:chOff x="1440" y="1632"/>
            <a:chExt cx="2400" cy="419"/>
          </a:xfrm>
        </p:grpSpPr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1440" y="1632"/>
              <a:ext cx="288" cy="419"/>
              <a:chOff x="1440" y="1632"/>
              <a:chExt cx="288" cy="419"/>
            </a:xfrm>
          </p:grpSpPr>
          <p:sp>
            <p:nvSpPr>
              <p:cNvPr id="19" name="AutoShape 8"/>
              <p:cNvSpPr>
                <a:spLocks noChangeArrowheads="1"/>
              </p:cNvSpPr>
              <p:nvPr/>
            </p:nvSpPr>
            <p:spPr bwMode="auto">
              <a:xfrm>
                <a:off x="1440" y="1632"/>
                <a:ext cx="288" cy="192"/>
              </a:xfrm>
              <a:custGeom>
                <a:avLst/>
                <a:gdLst>
                  <a:gd name="T0" fmla="*/ 144 w 21600"/>
                  <a:gd name="T1" fmla="*/ 0 h 21600"/>
                  <a:gd name="T2" fmla="*/ 36 w 21600"/>
                  <a:gd name="T3" fmla="*/ 96 h 21600"/>
                  <a:gd name="T4" fmla="*/ 144 w 21600"/>
                  <a:gd name="T5" fmla="*/ 48 h 21600"/>
                  <a:gd name="T6" fmla="*/ 324 w 21600"/>
                  <a:gd name="T7" fmla="*/ 96 h 21600"/>
                  <a:gd name="T8" fmla="*/ 252 w 21600"/>
                  <a:gd name="T9" fmla="*/ 144 h 21600"/>
                  <a:gd name="T10" fmla="*/ 180 w 21600"/>
                  <a:gd name="T11" fmla="*/ 9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1" name="AutoShape 10"/>
              <p:cNvSpPr>
                <a:spLocks noChangeArrowheads="1"/>
              </p:cNvSpPr>
              <p:nvPr/>
            </p:nvSpPr>
            <p:spPr bwMode="auto">
              <a:xfrm flipH="1" flipV="1">
                <a:off x="1440" y="1859"/>
                <a:ext cx="288" cy="192"/>
              </a:xfrm>
              <a:custGeom>
                <a:avLst/>
                <a:gdLst>
                  <a:gd name="T0" fmla="*/ 144 w 21600"/>
                  <a:gd name="T1" fmla="*/ 0 h 21600"/>
                  <a:gd name="T2" fmla="*/ 36 w 21600"/>
                  <a:gd name="T3" fmla="*/ 96 h 21600"/>
                  <a:gd name="T4" fmla="*/ 144 w 21600"/>
                  <a:gd name="T5" fmla="*/ 48 h 21600"/>
                  <a:gd name="T6" fmla="*/ 324 w 21600"/>
                  <a:gd name="T7" fmla="*/ 96 h 21600"/>
                  <a:gd name="T8" fmla="*/ 252 w 21600"/>
                  <a:gd name="T9" fmla="*/ 144 h 21600"/>
                  <a:gd name="T10" fmla="*/ 180 w 21600"/>
                  <a:gd name="T11" fmla="*/ 9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3552" y="1632"/>
              <a:ext cx="288" cy="419"/>
              <a:chOff x="3552" y="1632"/>
              <a:chExt cx="288" cy="419"/>
            </a:xfrm>
          </p:grpSpPr>
          <p:sp>
            <p:nvSpPr>
              <p:cNvPr id="17" name="AutoShape 9"/>
              <p:cNvSpPr>
                <a:spLocks noChangeArrowheads="1"/>
              </p:cNvSpPr>
              <p:nvPr/>
            </p:nvSpPr>
            <p:spPr bwMode="auto">
              <a:xfrm>
                <a:off x="3552" y="1632"/>
                <a:ext cx="288" cy="192"/>
              </a:xfrm>
              <a:custGeom>
                <a:avLst/>
                <a:gdLst>
                  <a:gd name="T0" fmla="*/ 144 w 21600"/>
                  <a:gd name="T1" fmla="*/ 0 h 21600"/>
                  <a:gd name="T2" fmla="*/ 36 w 21600"/>
                  <a:gd name="T3" fmla="*/ 96 h 21600"/>
                  <a:gd name="T4" fmla="*/ 144 w 21600"/>
                  <a:gd name="T5" fmla="*/ 48 h 21600"/>
                  <a:gd name="T6" fmla="*/ 324 w 21600"/>
                  <a:gd name="T7" fmla="*/ 96 h 21600"/>
                  <a:gd name="T8" fmla="*/ 252 w 21600"/>
                  <a:gd name="T9" fmla="*/ 144 h 21600"/>
                  <a:gd name="T10" fmla="*/ 180 w 21600"/>
                  <a:gd name="T11" fmla="*/ 9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8" name="AutoShape 11"/>
              <p:cNvSpPr>
                <a:spLocks noChangeArrowheads="1"/>
              </p:cNvSpPr>
              <p:nvPr/>
            </p:nvSpPr>
            <p:spPr bwMode="auto">
              <a:xfrm flipH="1" flipV="1">
                <a:off x="3552" y="1859"/>
                <a:ext cx="288" cy="192"/>
              </a:xfrm>
              <a:custGeom>
                <a:avLst/>
                <a:gdLst>
                  <a:gd name="T0" fmla="*/ 144 w 21600"/>
                  <a:gd name="T1" fmla="*/ 0 h 21600"/>
                  <a:gd name="T2" fmla="*/ 36 w 21600"/>
                  <a:gd name="T3" fmla="*/ 96 h 21600"/>
                  <a:gd name="T4" fmla="*/ 144 w 21600"/>
                  <a:gd name="T5" fmla="*/ 48 h 21600"/>
                  <a:gd name="T6" fmla="*/ 324 w 21600"/>
                  <a:gd name="T7" fmla="*/ 96 h 21600"/>
                  <a:gd name="T8" fmla="*/ 252 w 21600"/>
                  <a:gd name="T9" fmla="*/ 144 h 21600"/>
                  <a:gd name="T10" fmla="*/ 180 w 21600"/>
                  <a:gd name="T11" fmla="*/ 9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0 w 21600"/>
                  <a:gd name="T19" fmla="*/ 3150 h 21600"/>
                  <a:gd name="T20" fmla="*/ 18450 w 21600"/>
                  <a:gd name="T21" fmla="*/ 1845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880452" y="2908654"/>
            <a:ext cx="12682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he-IL" b="1" dirty="0">
                <a:solidFill>
                  <a:srgbClr val="00B050"/>
                </a:solidFill>
                <a:latin typeface="Comic Sans MS" panose="030F0702030302020204" pitchFamily="66" charset="0"/>
              </a:rPr>
              <a:t>elected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896621" y="2923648"/>
            <a:ext cx="19415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he-IL" b="1" dirty="0">
                <a:solidFill>
                  <a:srgbClr val="FF0000"/>
                </a:solidFill>
                <a:latin typeface="Comic Sans MS" panose="030F0702030302020204" pitchFamily="66" charset="0"/>
              </a:rPr>
              <a:t>non-elected</a:t>
            </a:r>
            <a:endParaRPr lang="en-US" altLang="he-IL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0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Impossibility Result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628800"/>
            <a:ext cx="8640960" cy="40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SzPct val="100000"/>
              <a:defRPr/>
            </a:pPr>
            <a:endParaRPr lang="en-US" altLang="en-US" sz="28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628800"/>
            <a:ext cx="8352928" cy="419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3200" b="1" kern="0" dirty="0" smtClean="0">
                <a:solidFill>
                  <a:srgbClr val="FF0000"/>
                </a:solidFill>
                <a:latin typeface="Comic Sans MS" panose="030F0702030302020204" pitchFamily="66" charset="0"/>
                <a:ea typeface="MS PGothic" pitchFamily="34" charset="-128"/>
              </a:rPr>
              <a:t>Theorem:</a:t>
            </a:r>
            <a:r>
              <a:rPr lang="en-US" altLang="en-US" sz="2800" b="1" kern="0" dirty="0" smtClean="0">
                <a:solidFill>
                  <a:srgbClr val="FF0000"/>
                </a:solidFill>
                <a:latin typeface="Comic Sans MS" panose="030F0702030302020204" pitchFamily="66" charset="0"/>
                <a:ea typeface="MS PGothic" pitchFamily="34" charset="-128"/>
              </a:rPr>
              <a:t> </a:t>
            </a:r>
            <a:r>
              <a:rPr lang="en-US" altLang="en-US" sz="2800" kern="0" dirty="0" smtClean="0">
                <a:latin typeface="Comic Sans MS" panose="030F0702030302020204" pitchFamily="66" charset="0"/>
                <a:ea typeface="MS PGothic" pitchFamily="34" charset="-128"/>
              </a:rPr>
              <a:t>There is no deterministic leader election algorithm for an anonymous bidirectional ring, even in a synchronous and non-uniform system.</a:t>
            </a:r>
          </a:p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endParaRPr lang="en-US" altLang="en-US" sz="2800" kern="0" dirty="0">
              <a:latin typeface="Comic Sans MS" panose="030F0702030302020204" pitchFamily="66" charset="0"/>
              <a:ea typeface="MS PGothic" pitchFamily="34" charset="-128"/>
            </a:endParaRPr>
          </a:p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endParaRPr lang="en-US" altLang="en-US" sz="2800" kern="0" dirty="0" smtClean="0">
              <a:latin typeface="Comic Sans MS" panose="030F0702030302020204" pitchFamily="66" charset="0"/>
              <a:ea typeface="MS PGothic" pitchFamily="34" charset="-128"/>
            </a:endParaRPr>
          </a:p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3200" b="1" kern="0" dirty="0" smtClean="0">
                <a:solidFill>
                  <a:srgbClr val="FF0000"/>
                </a:solidFill>
                <a:latin typeface="Comic Sans MS" panose="030F0702030302020204" pitchFamily="66" charset="0"/>
                <a:ea typeface="MS PGothic" pitchFamily="34" charset="-128"/>
              </a:rPr>
              <a:t>Proof: </a:t>
            </a:r>
          </a:p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2800" kern="0" dirty="0" smtClean="0">
                <a:latin typeface="Comic Sans MS" panose="030F0702030302020204" pitchFamily="66" charset="0"/>
                <a:ea typeface="MS PGothic" pitchFamily="34" charset="-128"/>
              </a:rPr>
              <a:t>Let S be a system of n&gt;1 processors on a ring.</a:t>
            </a:r>
            <a:endParaRPr lang="en-US" altLang="en-US" sz="2800" kern="0" dirty="0">
              <a:latin typeface="Comic Sans MS" panose="030F0702030302020204" pitchFamily="66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40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Theorem Proof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628800"/>
            <a:ext cx="8640960" cy="40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SzPct val="100000"/>
              <a:defRPr/>
            </a:pPr>
            <a:endParaRPr lang="en-US" altLang="en-US" sz="28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484784"/>
            <a:ext cx="835292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3200" b="1" kern="0" dirty="0" smtClean="0">
                <a:solidFill>
                  <a:srgbClr val="FF0000"/>
                </a:solidFill>
                <a:latin typeface="Comic Sans MS" panose="030F0702030302020204" pitchFamily="66" charset="0"/>
                <a:ea typeface="MS PGothic" pitchFamily="34" charset="-128"/>
              </a:rPr>
              <a:t>Lemma:</a:t>
            </a:r>
            <a:r>
              <a:rPr lang="en-US" altLang="en-US" sz="2800" b="1" kern="0" dirty="0" smtClean="0">
                <a:solidFill>
                  <a:srgbClr val="FF0000"/>
                </a:solidFill>
                <a:latin typeface="Comic Sans MS" panose="030F0702030302020204" pitchFamily="66" charset="0"/>
                <a:ea typeface="MS PGothic" pitchFamily="34" charset="-128"/>
              </a:rPr>
              <a:t> </a:t>
            </a:r>
            <a:r>
              <a:rPr lang="en-US" altLang="en-US" sz="2800" kern="0" dirty="0" smtClean="0">
                <a:latin typeface="Comic Sans MS" panose="030F0702030302020204" pitchFamily="66" charset="0"/>
                <a:ea typeface="MS PGothic" pitchFamily="34" charset="-128"/>
              </a:rPr>
              <a:t>At the end of each round of execution of S, every processor in S is at the same state. </a:t>
            </a:r>
            <a:endParaRPr lang="en-US" altLang="en-US" sz="2800" kern="0" dirty="0">
              <a:latin typeface="Comic Sans MS" panose="030F0702030302020204" pitchFamily="66" charset="0"/>
              <a:ea typeface="MS PGothic" pitchFamily="34" charset="-128"/>
            </a:endParaRPr>
          </a:p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endParaRPr lang="en-US" altLang="en-US" sz="2800" kern="0" dirty="0" smtClean="0">
              <a:latin typeface="Comic Sans MS" panose="030F0702030302020204" pitchFamily="66" charset="0"/>
              <a:ea typeface="MS PGothic" pitchFamily="34" charset="-128"/>
            </a:endParaRPr>
          </a:p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3200" b="1" kern="0" dirty="0" smtClean="0">
                <a:solidFill>
                  <a:srgbClr val="FF0000"/>
                </a:solidFill>
                <a:latin typeface="Comic Sans MS" panose="030F0702030302020204" pitchFamily="66" charset="0"/>
                <a:ea typeface="MS PGothic" pitchFamily="34" charset="-128"/>
              </a:rPr>
              <a:t>Proof: </a:t>
            </a:r>
            <a:r>
              <a:rPr lang="en-US" altLang="en-US" sz="2800" kern="0" dirty="0" smtClean="0">
                <a:latin typeface="Comic Sans MS" panose="030F0702030302020204" pitchFamily="66" charset="0"/>
                <a:ea typeface="MS PGothic" pitchFamily="34" charset="-128"/>
              </a:rPr>
              <a:t>By induction on the number of rounds </a:t>
            </a:r>
            <a:r>
              <a:rPr lang="en-US" altLang="en-US" sz="2800" kern="0" dirty="0" smtClean="0">
                <a:solidFill>
                  <a:srgbClr val="00B0F0"/>
                </a:solidFill>
                <a:latin typeface="Comic Sans MS" panose="030F0702030302020204" pitchFamily="66" charset="0"/>
                <a:ea typeface="MS PGothic" pitchFamily="34" charset="-128"/>
              </a:rPr>
              <a:t>k</a:t>
            </a:r>
            <a:r>
              <a:rPr lang="en-US" altLang="en-US" sz="2800" kern="0" dirty="0" smtClean="0">
                <a:latin typeface="Comic Sans MS" panose="030F0702030302020204" pitchFamily="66" charset="0"/>
                <a:ea typeface="MS PGothic" pitchFamily="34" charset="-128"/>
              </a:rPr>
              <a:t>.</a:t>
            </a:r>
          </a:p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2800" kern="0" dirty="0" smtClean="0">
                <a:solidFill>
                  <a:srgbClr val="00B050"/>
                </a:solidFill>
                <a:latin typeface="Comic Sans MS" panose="030F0702030302020204" pitchFamily="66" charset="0"/>
                <a:ea typeface="MS PGothic" pitchFamily="34" charset="-128"/>
              </a:rPr>
              <a:t>Base Case: </a:t>
            </a:r>
            <a:r>
              <a:rPr lang="en-US" altLang="en-US" sz="2800" kern="0" dirty="0" smtClean="0">
                <a:solidFill>
                  <a:srgbClr val="00B0F0"/>
                </a:solidFill>
                <a:latin typeface="Comic Sans MS" panose="030F0702030302020204" pitchFamily="66" charset="0"/>
                <a:ea typeface="MS PGothic" pitchFamily="34" charset="-128"/>
              </a:rPr>
              <a:t>k</a:t>
            </a:r>
            <a:r>
              <a:rPr lang="en-US" altLang="en-US" sz="2800" kern="0" dirty="0" smtClean="0">
                <a:latin typeface="Comic Sans MS" panose="030F0702030302020204" pitchFamily="66" charset="0"/>
                <a:ea typeface="MS PGothic" pitchFamily="34" charset="-128"/>
              </a:rPr>
              <a:t>=0.  Clear. They all start at the same state.  </a:t>
            </a:r>
          </a:p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2800" kern="0" dirty="0" smtClean="0">
                <a:solidFill>
                  <a:srgbClr val="00B050"/>
                </a:solidFill>
                <a:latin typeface="Comic Sans MS" panose="030F0702030302020204" pitchFamily="66" charset="0"/>
                <a:ea typeface="MS PGothic" pitchFamily="34" charset="-128"/>
              </a:rPr>
              <a:t>Inductive hypothesis: </a:t>
            </a:r>
            <a:r>
              <a:rPr lang="en-US" altLang="en-US" sz="2800" kern="0" dirty="0" smtClean="0">
                <a:latin typeface="Comic Sans MS" panose="030F0702030302020204" pitchFamily="66" charset="0"/>
                <a:ea typeface="MS PGothic" pitchFamily="34" charset="-128"/>
              </a:rPr>
              <a:t>At the end of round </a:t>
            </a:r>
            <a:r>
              <a:rPr lang="en-US" altLang="en-US" sz="2800" kern="0" dirty="0" smtClean="0">
                <a:solidFill>
                  <a:srgbClr val="00B0F0"/>
                </a:solidFill>
                <a:latin typeface="Comic Sans MS" panose="030F0702030302020204" pitchFamily="66" charset="0"/>
                <a:ea typeface="MS PGothic" pitchFamily="34" charset="-128"/>
              </a:rPr>
              <a:t>k</a:t>
            </a:r>
            <a:r>
              <a:rPr lang="en-US" altLang="en-US" sz="2800" kern="0" dirty="0" smtClean="0">
                <a:latin typeface="Comic Sans MS" panose="030F0702030302020204" pitchFamily="66" charset="0"/>
                <a:ea typeface="MS PGothic" pitchFamily="34" charset="-128"/>
              </a:rPr>
              <a:t>, all processors are in the same state.</a:t>
            </a:r>
          </a:p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2800" kern="0" dirty="0" smtClean="0">
                <a:latin typeface="Comic Sans MS" panose="030F0702030302020204" pitchFamily="66" charset="0"/>
                <a:ea typeface="MS PGothic" pitchFamily="34" charset="-128"/>
              </a:rPr>
              <a:t>Need to prove that they are at the same state at the end of round </a:t>
            </a:r>
            <a:r>
              <a:rPr lang="en-US" altLang="en-US" sz="2800" kern="0" dirty="0" smtClean="0">
                <a:solidFill>
                  <a:srgbClr val="00B0F0"/>
                </a:solidFill>
                <a:latin typeface="Comic Sans MS" panose="030F0702030302020204" pitchFamily="66" charset="0"/>
                <a:ea typeface="MS PGothic" pitchFamily="34" charset="-128"/>
              </a:rPr>
              <a:t>k+1</a:t>
            </a:r>
            <a:r>
              <a:rPr lang="en-US" altLang="en-US" sz="2800" kern="0" dirty="0" smtClean="0">
                <a:latin typeface="Comic Sans MS" panose="030F0702030302020204" pitchFamily="66" charset="0"/>
                <a:ea typeface="MS PGothic" pitchFamily="34" charset="-128"/>
              </a:rPr>
              <a:t>.</a:t>
            </a:r>
            <a:endParaRPr lang="en-US" altLang="en-US" sz="2800" kern="0" dirty="0">
              <a:latin typeface="Comic Sans MS" panose="030F0702030302020204" pitchFamily="66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73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Theorem Proof (cont.)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628800"/>
            <a:ext cx="8640960" cy="40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SzPct val="100000"/>
              <a:defRPr/>
            </a:pPr>
            <a:endParaRPr lang="en-US" altLang="en-US" sz="28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484784"/>
            <a:ext cx="8352928" cy="499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2800" kern="0" dirty="0" smtClean="0">
                <a:latin typeface="Comic Sans MS" panose="030F0702030302020204" pitchFamily="66" charset="0"/>
                <a:ea typeface="MS PGothic" pitchFamily="34" charset="-128"/>
              </a:rPr>
              <a:t>Because of inductive hypothesis processors sent the </a:t>
            </a:r>
            <a:r>
              <a:rPr lang="en-US" altLang="en-US" sz="2800" kern="0" dirty="0" smtClean="0">
                <a:solidFill>
                  <a:srgbClr val="00B050"/>
                </a:solidFill>
                <a:latin typeface="Comic Sans MS" panose="030F0702030302020204" pitchFamily="66" charset="0"/>
                <a:ea typeface="MS PGothic" pitchFamily="34" charset="-128"/>
              </a:rPr>
              <a:t>same messages  </a:t>
            </a:r>
            <a:r>
              <a:rPr lang="en-US" altLang="en-US" sz="2800" kern="0" dirty="0" smtClean="0">
                <a:latin typeface="Comic Sans MS" panose="030F0702030302020204" pitchFamily="66" charset="0"/>
                <a:ea typeface="MS PGothic" pitchFamily="34" charset="-128"/>
              </a:rPr>
              <a:t>the end of round </a:t>
            </a:r>
            <a:r>
              <a:rPr lang="en-US" altLang="en-US" sz="2800" kern="0" dirty="0" smtClean="0">
                <a:solidFill>
                  <a:srgbClr val="00B0F0"/>
                </a:solidFill>
                <a:latin typeface="Comic Sans MS" panose="030F0702030302020204" pitchFamily="66" charset="0"/>
                <a:ea typeface="MS PGothic" pitchFamily="34" charset="-128"/>
              </a:rPr>
              <a:t>k</a:t>
            </a:r>
            <a:r>
              <a:rPr lang="en-US" altLang="en-US" sz="2800" kern="0" dirty="0" smtClean="0">
                <a:latin typeface="Comic Sans MS" panose="030F0702030302020204" pitchFamily="66" charset="0"/>
                <a:ea typeface="MS PGothic" pitchFamily="34" charset="-128"/>
              </a:rPr>
              <a:t>.</a:t>
            </a:r>
          </a:p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2800" kern="0" dirty="0" smtClean="0">
                <a:latin typeface="Comic Sans MS" panose="030F0702030302020204" pitchFamily="66" charset="0"/>
                <a:ea typeface="MS PGothic" pitchFamily="34" charset="-128"/>
              </a:rPr>
              <a:t>Thus, they all receive the same message from left and right. </a:t>
            </a:r>
          </a:p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2800" kern="0" dirty="0" smtClean="0">
                <a:latin typeface="Comic Sans MS" panose="030F0702030302020204" pitchFamily="66" charset="0"/>
                <a:ea typeface="MS PGothic" pitchFamily="34" charset="-128"/>
              </a:rPr>
              <a:t>They apply the </a:t>
            </a:r>
            <a:r>
              <a:rPr lang="en-US" altLang="en-US" sz="2800" kern="0" dirty="0" smtClean="0">
                <a:solidFill>
                  <a:srgbClr val="00B050"/>
                </a:solidFill>
                <a:latin typeface="Comic Sans MS" panose="030F0702030302020204" pitchFamily="66" charset="0"/>
                <a:ea typeface="MS PGothic" pitchFamily="34" charset="-128"/>
              </a:rPr>
              <a:t>same transition functions </a:t>
            </a:r>
            <a:r>
              <a:rPr lang="en-US" altLang="en-US" sz="2800" kern="0" dirty="0" smtClean="0">
                <a:latin typeface="Comic Sans MS" panose="030F0702030302020204" pitchFamily="66" charset="0"/>
                <a:ea typeface="MS PGothic" pitchFamily="34" charset="-128"/>
              </a:rPr>
              <a:t>(since they are identical). Thus they are at the </a:t>
            </a:r>
            <a:r>
              <a:rPr lang="en-US" altLang="en-US" sz="2800" kern="0" dirty="0" smtClean="0">
                <a:solidFill>
                  <a:srgbClr val="00B050"/>
                </a:solidFill>
                <a:latin typeface="Comic Sans MS" panose="030F0702030302020204" pitchFamily="66" charset="0"/>
                <a:ea typeface="MS PGothic" pitchFamily="34" charset="-128"/>
              </a:rPr>
              <a:t>same state</a:t>
            </a:r>
            <a:r>
              <a:rPr lang="en-US" altLang="en-US" sz="2800" kern="0" dirty="0" smtClean="0">
                <a:latin typeface="Comic Sans MS" panose="030F0702030302020204" pitchFamily="66" charset="0"/>
                <a:ea typeface="MS PGothic" pitchFamily="34" charset="-128"/>
              </a:rPr>
              <a:t> at the end of round </a:t>
            </a:r>
            <a:r>
              <a:rPr lang="en-US" altLang="en-US" sz="2800" kern="0" dirty="0" smtClean="0">
                <a:solidFill>
                  <a:srgbClr val="00B0F0"/>
                </a:solidFill>
                <a:latin typeface="Comic Sans MS" panose="030F0702030302020204" pitchFamily="66" charset="0"/>
                <a:ea typeface="MS PGothic" pitchFamily="34" charset="-128"/>
              </a:rPr>
              <a:t>k+1</a:t>
            </a:r>
            <a:r>
              <a:rPr lang="en-US" altLang="en-US" sz="2800" kern="0" dirty="0" smtClean="0">
                <a:latin typeface="Comic Sans MS" panose="030F0702030302020204" pitchFamily="66" charset="0"/>
                <a:ea typeface="MS PGothic" pitchFamily="34" charset="-128"/>
              </a:rPr>
              <a:t>.   </a:t>
            </a:r>
          </a:p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endParaRPr lang="en-US" altLang="en-US" sz="2800" kern="0" dirty="0">
              <a:latin typeface="Comic Sans MS" panose="030F0702030302020204" pitchFamily="66" charset="0"/>
              <a:ea typeface="MS PGothic" pitchFamily="34" charset="-128"/>
            </a:endParaRPr>
          </a:p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3200" b="1" kern="0" dirty="0" smtClean="0">
                <a:solidFill>
                  <a:srgbClr val="FF0000"/>
                </a:solidFill>
                <a:latin typeface="Comic Sans MS" panose="030F0702030302020204" pitchFamily="66" charset="0"/>
                <a:ea typeface="MS PGothic" pitchFamily="34" charset="-128"/>
              </a:rPr>
              <a:t>Conclude: </a:t>
            </a:r>
            <a:r>
              <a:rPr lang="en-US" altLang="en-US" sz="2800" kern="0" dirty="0" smtClean="0">
                <a:latin typeface="Comic Sans MS" panose="030F0702030302020204" pitchFamily="66" charset="0"/>
                <a:ea typeface="MS PGothic" pitchFamily="34" charset="-128"/>
              </a:rPr>
              <a:t>If one processor enters a “leader state” they all do.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16416" y="4581128"/>
            <a:ext cx="216024" cy="2707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2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628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LCR Algorithm</a:t>
            </a:r>
            <a:b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3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L</a:t>
            </a:r>
            <a:r>
              <a:rPr lang="en-US" sz="3600" dirty="0" err="1" smtClean="0">
                <a:latin typeface="Comic Sans MS" panose="030F0702030302020204" pitchFamily="66" charset="0"/>
              </a:rPr>
              <a:t>eLann</a:t>
            </a:r>
            <a:r>
              <a:rPr lang="en-US" sz="3600" dirty="0" smtClean="0">
                <a:latin typeface="Comic Sans MS" panose="030F0702030302020204" pitchFamily="66" charset="0"/>
              </a:rPr>
              <a:t> (1977) </a:t>
            </a:r>
            <a:r>
              <a:rPr lang="en-US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n-US" sz="3600" dirty="0" smtClean="0">
                <a:latin typeface="Comic Sans MS" panose="030F0702030302020204" pitchFamily="66" charset="0"/>
              </a:rPr>
              <a:t>hang-</a:t>
            </a:r>
            <a:r>
              <a:rPr lang="en-US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</a:t>
            </a:r>
            <a:r>
              <a:rPr lang="en-US" sz="3600" dirty="0" smtClean="0">
                <a:latin typeface="Comic Sans MS" panose="030F0702030302020204" pitchFamily="66" charset="0"/>
              </a:rPr>
              <a:t>oberts(1979)</a:t>
            </a:r>
            <a:endParaRPr lang="he-IL" sz="36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628800"/>
            <a:ext cx="8640960" cy="40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SzPct val="100000"/>
              <a:defRPr/>
            </a:pPr>
            <a:endParaRPr lang="en-US" altLang="en-US" sz="28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1339" y="2780928"/>
            <a:ext cx="8352928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3200" b="1" kern="0" dirty="0" smtClean="0">
                <a:solidFill>
                  <a:srgbClr val="FF0000"/>
                </a:solidFill>
                <a:latin typeface="Comic Sans MS" panose="030F0702030302020204" pitchFamily="66" charset="0"/>
                <a:ea typeface="MS PGothic" pitchFamily="34" charset="-128"/>
              </a:rPr>
              <a:t>Not anonymous: </a:t>
            </a:r>
            <a:r>
              <a:rPr lang="en-US" altLang="en-US" sz="2800" kern="0" dirty="0" smtClean="0">
                <a:latin typeface="Comic Sans MS" panose="030F0702030302020204" pitchFamily="66" charset="0"/>
                <a:ea typeface="MS PGothic" pitchFamily="34" charset="-128"/>
              </a:rPr>
              <a:t>every process has a unique ID.</a:t>
            </a:r>
          </a:p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3200" b="1" kern="0" dirty="0" smtClean="0">
                <a:latin typeface="Comic Sans MS" panose="030F0702030302020204" pitchFamily="66" charset="0"/>
                <a:ea typeface="MS PGothic" pitchFamily="34" charset="-128"/>
              </a:rPr>
              <a:t>Asynchronous</a:t>
            </a:r>
          </a:p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3200" b="1" kern="0" dirty="0" smtClean="0">
                <a:latin typeface="Comic Sans MS" panose="030F0702030302020204" pitchFamily="66" charset="0"/>
                <a:ea typeface="MS PGothic" pitchFamily="34" charset="-128"/>
              </a:rPr>
              <a:t>Unidirectional</a:t>
            </a:r>
          </a:p>
          <a:p>
            <a:pPr lvl="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1700E5"/>
              </a:buClr>
              <a:buSzPct val="120000"/>
            </a:pPr>
            <a:r>
              <a:rPr lang="en-US" altLang="en-US" sz="3200" b="1" kern="0" dirty="0">
                <a:latin typeface="Comic Sans MS" panose="030F0702030302020204" pitchFamily="66" charset="0"/>
                <a:ea typeface="MS PGothic" pitchFamily="34" charset="-128"/>
              </a:rPr>
              <a:t>U</a:t>
            </a:r>
            <a:r>
              <a:rPr lang="en-US" altLang="en-US" sz="3200" b="1" kern="0" dirty="0" smtClean="0">
                <a:latin typeface="Comic Sans MS" panose="030F0702030302020204" pitchFamily="66" charset="0"/>
                <a:ea typeface="MS PGothic" pitchFamily="34" charset="-128"/>
              </a:rPr>
              <a:t>niform</a:t>
            </a:r>
            <a:endParaRPr lang="en-US" altLang="en-US" sz="3200" b="1" kern="0" dirty="0">
              <a:latin typeface="Comic Sans MS" panose="030F0702030302020204" pitchFamily="66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19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LCR Algorithm (cont.)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628800"/>
            <a:ext cx="8640960" cy="40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SzPct val="100000"/>
              <a:defRPr/>
            </a:pPr>
            <a:endParaRPr lang="en-US" altLang="en-US" sz="28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8600" y="1337819"/>
            <a:ext cx="470344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spcBef>
                <a:spcPct val="20000"/>
              </a:spcBef>
              <a:tabLst>
                <a:tab pos="57467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46125">
              <a:spcBef>
                <a:spcPct val="20000"/>
              </a:spcBef>
              <a:buChar char="•"/>
              <a:tabLst>
                <a:tab pos="5746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46125">
              <a:spcBef>
                <a:spcPct val="20000"/>
              </a:spcBef>
              <a:buChar char="–"/>
              <a:tabLst>
                <a:tab pos="574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46125">
              <a:spcBef>
                <a:spcPct val="20000"/>
              </a:spcBef>
              <a:buChar char="•"/>
              <a:tabLst>
                <a:tab pos="574675" algn="l"/>
              </a:tabLst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46125">
              <a:spcBef>
                <a:spcPct val="20000"/>
              </a:spcBef>
              <a:buFont typeface="Monotype Sorts" pitchFamily="2" charset="2"/>
              <a:buChar char="Ù"/>
              <a:tabLst>
                <a:tab pos="574675" algn="l"/>
              </a:tabLst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defTabSz="746125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tabLst>
                <a:tab pos="574675" algn="l"/>
              </a:tabLs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746125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tabLst>
                <a:tab pos="574675" algn="l"/>
              </a:tabLs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746125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tabLst>
                <a:tab pos="574675" algn="l"/>
              </a:tabLs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746125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tabLst>
                <a:tab pos="574675" algn="l"/>
              </a:tabLs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/>
            <a:r>
              <a:rPr lang="en-US" altLang="en-US" sz="1600" dirty="0">
                <a:latin typeface="Courier New" pitchFamily="49" charset="0"/>
              </a:rPr>
              <a:t>1: </a:t>
            </a:r>
            <a:r>
              <a:rPr lang="en-US" altLang="en-US" sz="1600" b="1" dirty="0">
                <a:latin typeface="Courier New" pitchFamily="49" charset="0"/>
              </a:rPr>
              <a:t>upon</a:t>
            </a:r>
            <a:r>
              <a:rPr lang="en-US" altLang="en-US" sz="1600" dirty="0">
                <a:latin typeface="Courier New" pitchFamily="49" charset="0"/>
              </a:rPr>
              <a:t> receiving no message</a:t>
            </a:r>
          </a:p>
          <a:p>
            <a:pPr algn="l" rtl="0"/>
            <a:r>
              <a:rPr lang="en-US" altLang="en-US" sz="1600" dirty="0">
                <a:latin typeface="Courier New" pitchFamily="49" charset="0"/>
              </a:rPr>
              <a:t>2:	</a:t>
            </a:r>
            <a:r>
              <a:rPr lang="en-US" altLang="en-US" sz="1600" b="1" dirty="0">
                <a:latin typeface="Courier New" pitchFamily="49" charset="0"/>
              </a:rPr>
              <a:t>send</a:t>
            </a:r>
            <a:r>
              <a:rPr lang="en-US" altLang="en-US" sz="1600" dirty="0">
                <a:latin typeface="Courier New" pitchFamily="49" charset="0"/>
              </a:rPr>
              <a:t> </a:t>
            </a:r>
            <a:r>
              <a:rPr lang="en-US" altLang="en-US" sz="1600" i="1" dirty="0" err="1">
                <a:latin typeface="Courier New" pitchFamily="49" charset="0"/>
              </a:rPr>
              <a:t>uid</a:t>
            </a:r>
            <a:r>
              <a:rPr lang="en-US" altLang="en-US" sz="1600" i="1" baseline="-25000" dirty="0" err="1">
                <a:latin typeface="Courier New" pitchFamily="49" charset="0"/>
              </a:rPr>
              <a:t>i</a:t>
            </a:r>
            <a:r>
              <a:rPr lang="en-US" altLang="en-US" sz="1600" dirty="0">
                <a:latin typeface="Courier New" pitchFamily="49" charset="0"/>
              </a:rPr>
              <a:t> </a:t>
            </a:r>
            <a:r>
              <a:rPr lang="en-US" altLang="en-US" sz="1600" b="1" dirty="0">
                <a:latin typeface="Courier New" pitchFamily="49" charset="0"/>
              </a:rPr>
              <a:t>to</a:t>
            </a:r>
            <a:r>
              <a:rPr lang="en-US" altLang="en-US" sz="1600" dirty="0">
                <a:latin typeface="Courier New" pitchFamily="49" charset="0"/>
              </a:rPr>
              <a:t> left (clockwise)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427984" y="1144960"/>
            <a:ext cx="4851648" cy="5713040"/>
          </a:xfrm>
          <a:prstGeom prst="rect">
            <a:avLst/>
          </a:prstGeom>
          <a:noFill/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398463" rtl="0"/>
            <a:r>
              <a:rPr lang="en-US" altLang="he-IL" sz="1600" dirty="0" smtClean="0">
                <a:latin typeface="Courier New" pitchFamily="49" charset="0"/>
              </a:rPr>
              <a:t>3: </a:t>
            </a:r>
            <a:r>
              <a:rPr lang="en-US" altLang="he-IL" sz="1600" b="1" dirty="0" smtClean="0">
                <a:latin typeface="Courier New" pitchFamily="49" charset="0"/>
              </a:rPr>
              <a:t>upon</a:t>
            </a:r>
            <a:r>
              <a:rPr lang="en-US" altLang="he-IL" sz="1600" dirty="0" smtClean="0">
                <a:latin typeface="Courier New" pitchFamily="49" charset="0"/>
              </a:rPr>
              <a:t> receiving </a:t>
            </a:r>
            <a:r>
              <a:rPr lang="en-US" altLang="he-IL" sz="1600" i="1" dirty="0" smtClean="0">
                <a:latin typeface="Courier New" pitchFamily="49" charset="0"/>
              </a:rPr>
              <a:t>m </a:t>
            </a:r>
            <a:r>
              <a:rPr lang="en-US" altLang="he-IL" sz="1600" dirty="0" smtClean="0">
                <a:latin typeface="Courier New" pitchFamily="49" charset="0"/>
              </a:rPr>
              <a:t>from right 	</a:t>
            </a:r>
          </a:p>
          <a:p>
            <a:pPr marL="0" indent="0" algn="l" defTabSz="398463" rtl="0"/>
            <a:r>
              <a:rPr lang="en-US" altLang="he-IL" sz="1600" dirty="0" smtClean="0">
                <a:latin typeface="Courier New" pitchFamily="49" charset="0"/>
              </a:rPr>
              <a:t>4:	</a:t>
            </a:r>
            <a:r>
              <a:rPr lang="en-US" altLang="he-IL" sz="1600" b="1" dirty="0" smtClean="0">
                <a:latin typeface="Courier New" pitchFamily="49" charset="0"/>
              </a:rPr>
              <a:t>case</a:t>
            </a:r>
          </a:p>
          <a:p>
            <a:pPr marL="0" indent="0" algn="l" defTabSz="398463" rtl="0"/>
            <a:r>
              <a:rPr lang="en-US" altLang="he-IL" sz="1600" dirty="0" smtClean="0">
                <a:latin typeface="Courier New" pitchFamily="49" charset="0"/>
              </a:rPr>
              <a:t>5:</a:t>
            </a:r>
            <a:r>
              <a:rPr lang="en-US" altLang="he-IL" sz="1600" b="1" dirty="0" smtClean="0">
                <a:latin typeface="Courier New" pitchFamily="49" charset="0"/>
              </a:rPr>
              <a:t>	</a:t>
            </a:r>
            <a:r>
              <a:rPr lang="en-US" altLang="he-IL" sz="1600" dirty="0" smtClean="0">
                <a:latin typeface="Courier New" pitchFamily="49" charset="0"/>
              </a:rPr>
              <a:t> </a:t>
            </a:r>
            <a:r>
              <a:rPr lang="en-US" altLang="he-IL" sz="1600" i="1" dirty="0" err="1" smtClean="0">
                <a:latin typeface="Courier New" pitchFamily="49" charset="0"/>
              </a:rPr>
              <a:t>m.uid</a:t>
            </a:r>
            <a:r>
              <a:rPr lang="en-US" altLang="he-IL" sz="1600" dirty="0" smtClean="0">
                <a:latin typeface="Courier New" pitchFamily="49" charset="0"/>
              </a:rPr>
              <a:t> &gt; </a:t>
            </a:r>
            <a:r>
              <a:rPr lang="en-US" altLang="he-IL" sz="1600" i="1" dirty="0" err="1" smtClean="0">
                <a:latin typeface="Courier New" pitchFamily="49" charset="0"/>
              </a:rPr>
              <a:t>uid</a:t>
            </a:r>
            <a:r>
              <a:rPr lang="en-US" altLang="he-IL" sz="1600" i="1" baseline="-25000" dirty="0" err="1" smtClean="0">
                <a:latin typeface="Courier New" pitchFamily="49" charset="0"/>
              </a:rPr>
              <a:t>i</a:t>
            </a:r>
            <a:r>
              <a:rPr lang="en-US" altLang="he-IL" sz="1600" i="1" baseline="-25000" dirty="0" smtClean="0">
                <a:latin typeface="Courier New" pitchFamily="49" charset="0"/>
              </a:rPr>
              <a:t> </a:t>
            </a:r>
            <a:r>
              <a:rPr lang="en-US" altLang="he-IL" sz="1600" b="1" dirty="0" smtClean="0">
                <a:latin typeface="Courier New" pitchFamily="49" charset="0"/>
              </a:rPr>
              <a:t>:</a:t>
            </a:r>
            <a:endParaRPr lang="en-US" altLang="he-IL" sz="1600" dirty="0" smtClean="0">
              <a:latin typeface="Courier New" pitchFamily="49" charset="0"/>
            </a:endParaRPr>
          </a:p>
          <a:p>
            <a:pPr marL="0" indent="0" algn="l" defTabSz="398463" rtl="0"/>
            <a:r>
              <a:rPr lang="en-US" altLang="he-IL" sz="1600" dirty="0" smtClean="0">
                <a:latin typeface="Courier New" pitchFamily="49" charset="0"/>
              </a:rPr>
              <a:t>6:		</a:t>
            </a:r>
            <a:r>
              <a:rPr lang="en-US" altLang="he-IL" sz="1600" b="1" dirty="0" smtClean="0">
                <a:latin typeface="Courier New" pitchFamily="49" charset="0"/>
              </a:rPr>
              <a:t>send</a:t>
            </a:r>
            <a:r>
              <a:rPr lang="en-US" altLang="he-IL" sz="1600" dirty="0" smtClean="0">
                <a:latin typeface="Courier New" pitchFamily="49" charset="0"/>
              </a:rPr>
              <a:t> </a:t>
            </a:r>
            <a:r>
              <a:rPr lang="en-US" altLang="he-IL" sz="1600" i="1" dirty="0" smtClean="0">
                <a:latin typeface="Courier New" pitchFamily="49" charset="0"/>
              </a:rPr>
              <a:t>m</a:t>
            </a:r>
            <a:r>
              <a:rPr lang="en-US" altLang="he-IL" sz="1600" dirty="0" smtClean="0">
                <a:latin typeface="Courier New" pitchFamily="49" charset="0"/>
              </a:rPr>
              <a:t> </a:t>
            </a:r>
            <a:r>
              <a:rPr lang="en-US" altLang="he-IL" sz="1600" b="1" dirty="0" smtClean="0">
                <a:latin typeface="Courier New" pitchFamily="49" charset="0"/>
              </a:rPr>
              <a:t>to</a:t>
            </a:r>
            <a:r>
              <a:rPr lang="en-US" altLang="he-IL" sz="1600" dirty="0" smtClean="0">
                <a:latin typeface="Courier New" pitchFamily="49" charset="0"/>
              </a:rPr>
              <a:t> left</a:t>
            </a:r>
          </a:p>
          <a:p>
            <a:pPr marL="0" indent="0" algn="l" defTabSz="398463" rtl="0"/>
            <a:r>
              <a:rPr lang="en-US" altLang="he-IL" sz="1600" dirty="0" smtClean="0">
                <a:latin typeface="Courier New" pitchFamily="49" charset="0"/>
              </a:rPr>
              <a:t>7:	 </a:t>
            </a:r>
            <a:r>
              <a:rPr lang="en-US" altLang="he-IL" sz="1600" i="1" dirty="0" err="1" smtClean="0">
                <a:latin typeface="Courier New" pitchFamily="49" charset="0"/>
              </a:rPr>
              <a:t>m.uid</a:t>
            </a:r>
            <a:r>
              <a:rPr lang="en-US" altLang="he-IL" sz="1600" dirty="0" smtClean="0">
                <a:latin typeface="Courier New" pitchFamily="49" charset="0"/>
              </a:rPr>
              <a:t> &lt; </a:t>
            </a:r>
            <a:r>
              <a:rPr lang="en-US" altLang="he-IL" sz="1600" i="1" dirty="0" err="1" smtClean="0">
                <a:latin typeface="Courier New" pitchFamily="49" charset="0"/>
              </a:rPr>
              <a:t>uid</a:t>
            </a:r>
            <a:r>
              <a:rPr lang="en-US" altLang="he-IL" sz="1600" i="1" baseline="-25000" dirty="0" err="1" smtClean="0">
                <a:latin typeface="Courier New" pitchFamily="49" charset="0"/>
              </a:rPr>
              <a:t>i</a:t>
            </a:r>
            <a:r>
              <a:rPr lang="en-US" altLang="he-IL" sz="1600" dirty="0" smtClean="0">
                <a:latin typeface="Courier New" pitchFamily="49" charset="0"/>
              </a:rPr>
              <a:t> </a:t>
            </a:r>
            <a:r>
              <a:rPr lang="en-US" altLang="he-IL" sz="1600" b="1" dirty="0" smtClean="0">
                <a:latin typeface="Courier New" pitchFamily="49" charset="0"/>
              </a:rPr>
              <a:t>:</a:t>
            </a:r>
          </a:p>
          <a:p>
            <a:pPr marL="0" indent="0" algn="l" defTabSz="398463" rtl="0"/>
            <a:r>
              <a:rPr lang="en-US" altLang="he-IL" sz="1600" dirty="0" smtClean="0">
                <a:latin typeface="Courier New" pitchFamily="49" charset="0"/>
              </a:rPr>
              <a:t>8:</a:t>
            </a:r>
            <a:r>
              <a:rPr lang="en-US" altLang="he-IL" sz="1600" b="1" dirty="0" smtClean="0">
                <a:latin typeface="Courier New" pitchFamily="49" charset="0"/>
              </a:rPr>
              <a:t>		discard </a:t>
            </a:r>
            <a:r>
              <a:rPr lang="en-US" altLang="he-IL" sz="1600" i="1" dirty="0" smtClean="0">
                <a:latin typeface="Courier New" pitchFamily="49" charset="0"/>
              </a:rPr>
              <a:t>m</a:t>
            </a:r>
            <a:r>
              <a:rPr lang="en-US" altLang="he-IL" sz="1600" dirty="0" smtClean="0">
                <a:latin typeface="Courier New" pitchFamily="49" charset="0"/>
              </a:rPr>
              <a:t> </a:t>
            </a:r>
          </a:p>
          <a:p>
            <a:pPr marL="0" indent="0" algn="l" defTabSz="398463" rtl="0"/>
            <a:r>
              <a:rPr lang="en-US" altLang="he-IL" sz="1600" dirty="0" smtClean="0">
                <a:latin typeface="Courier New" pitchFamily="49" charset="0"/>
              </a:rPr>
              <a:t>9:	 </a:t>
            </a:r>
            <a:r>
              <a:rPr lang="en-US" altLang="he-IL" sz="1600" i="1" dirty="0" err="1" smtClean="0">
                <a:latin typeface="Courier New" pitchFamily="49" charset="0"/>
              </a:rPr>
              <a:t>m.uid</a:t>
            </a:r>
            <a:r>
              <a:rPr lang="en-US" altLang="he-IL" sz="1600" dirty="0" smtClean="0">
                <a:latin typeface="Courier New" pitchFamily="49" charset="0"/>
              </a:rPr>
              <a:t> = </a:t>
            </a:r>
            <a:r>
              <a:rPr lang="en-US" altLang="he-IL" sz="1600" i="1" dirty="0" err="1" smtClean="0">
                <a:latin typeface="Courier New" pitchFamily="49" charset="0"/>
              </a:rPr>
              <a:t>uid</a:t>
            </a:r>
            <a:r>
              <a:rPr lang="en-US" altLang="he-IL" sz="1600" i="1" baseline="-25000" dirty="0" err="1" smtClean="0">
                <a:latin typeface="Courier New" pitchFamily="49" charset="0"/>
              </a:rPr>
              <a:t>i</a:t>
            </a:r>
            <a:r>
              <a:rPr lang="en-US" altLang="he-IL" sz="1600" dirty="0" smtClean="0">
                <a:latin typeface="Courier New" pitchFamily="49" charset="0"/>
              </a:rPr>
              <a:t> </a:t>
            </a:r>
            <a:r>
              <a:rPr lang="en-US" altLang="he-IL" sz="1600" b="1" dirty="0" smtClean="0">
                <a:latin typeface="Courier New" pitchFamily="49" charset="0"/>
              </a:rPr>
              <a:t>:</a:t>
            </a:r>
            <a:r>
              <a:rPr lang="en-US" altLang="he-IL" sz="1600" dirty="0" smtClean="0">
                <a:latin typeface="Courier New" pitchFamily="49" charset="0"/>
              </a:rPr>
              <a:t>	</a:t>
            </a:r>
          </a:p>
          <a:p>
            <a:pPr marL="0" indent="0" algn="l" defTabSz="398463" rtl="0"/>
            <a:r>
              <a:rPr lang="en-US" altLang="he-IL" sz="1600" dirty="0" smtClean="0">
                <a:latin typeface="Courier New" pitchFamily="49" charset="0"/>
              </a:rPr>
              <a:t>10:		</a:t>
            </a:r>
            <a:r>
              <a:rPr lang="en-US" altLang="he-IL" sz="1600" i="1" dirty="0" smtClean="0">
                <a:latin typeface="Courier New" pitchFamily="49" charset="0"/>
              </a:rPr>
              <a:t>leader </a:t>
            </a:r>
            <a:r>
              <a:rPr lang="en-US" altLang="he-IL" sz="1600" dirty="0" smtClean="0">
                <a:latin typeface="Courier New" pitchFamily="49" charset="0"/>
              </a:rPr>
              <a:t>:= </a:t>
            </a:r>
            <a:r>
              <a:rPr lang="en-US" altLang="he-IL" sz="1600" i="1" dirty="0" err="1" smtClean="0">
                <a:latin typeface="Courier New" pitchFamily="49" charset="0"/>
              </a:rPr>
              <a:t>i</a:t>
            </a:r>
            <a:endParaRPr lang="en-US" altLang="he-IL" sz="1600" i="1" dirty="0" smtClean="0">
              <a:latin typeface="Courier New" pitchFamily="49" charset="0"/>
            </a:endParaRPr>
          </a:p>
          <a:p>
            <a:pPr marL="0" indent="0" algn="l" defTabSz="398463" rtl="0"/>
            <a:r>
              <a:rPr lang="en-US" altLang="he-IL" sz="1600" dirty="0" smtClean="0">
                <a:latin typeface="Courier New" pitchFamily="49" charset="0"/>
              </a:rPr>
              <a:t>11:		</a:t>
            </a:r>
            <a:r>
              <a:rPr lang="en-US" altLang="he-IL" sz="1600" b="1" dirty="0" smtClean="0">
                <a:latin typeface="Courier New" pitchFamily="49" charset="0"/>
              </a:rPr>
              <a:t>send </a:t>
            </a:r>
            <a:r>
              <a:rPr lang="en-US" altLang="he-IL" sz="1600" dirty="0" smtClean="0">
                <a:latin typeface="Courier New" pitchFamily="49" charset="0"/>
              </a:rPr>
              <a:t>&lt;terminate, </a:t>
            </a:r>
            <a:r>
              <a:rPr lang="en-US" altLang="he-IL" sz="1600" i="1" dirty="0" err="1" smtClean="0">
                <a:latin typeface="Courier New" pitchFamily="49" charset="0"/>
              </a:rPr>
              <a:t>i</a:t>
            </a:r>
            <a:r>
              <a:rPr lang="en-US" altLang="he-IL" sz="1600" dirty="0" smtClean="0">
                <a:latin typeface="Courier New" pitchFamily="49" charset="0"/>
              </a:rPr>
              <a:t>&gt; </a:t>
            </a:r>
            <a:r>
              <a:rPr lang="en-US" altLang="he-IL" sz="1600" b="1" dirty="0" smtClean="0">
                <a:latin typeface="Courier New" pitchFamily="49" charset="0"/>
              </a:rPr>
              <a:t>to</a:t>
            </a:r>
            <a:r>
              <a:rPr lang="en-US" altLang="he-IL" sz="1600" dirty="0" smtClean="0">
                <a:latin typeface="Courier New" pitchFamily="49" charset="0"/>
              </a:rPr>
              <a:t> left</a:t>
            </a:r>
          </a:p>
          <a:p>
            <a:pPr marL="0" indent="0" algn="l" defTabSz="398463" rtl="0"/>
            <a:r>
              <a:rPr lang="en-US" altLang="he-IL" sz="1600" dirty="0" smtClean="0">
                <a:latin typeface="Courier New" pitchFamily="49" charset="0"/>
              </a:rPr>
              <a:t>12:		</a:t>
            </a:r>
            <a:r>
              <a:rPr lang="en-US" altLang="he-IL" sz="1600" b="1" dirty="0" smtClean="0">
                <a:latin typeface="Courier New" pitchFamily="49" charset="0"/>
              </a:rPr>
              <a:t>terminate</a:t>
            </a:r>
          </a:p>
          <a:p>
            <a:pPr marL="0" indent="0" algn="l" defTabSz="398463" rtl="0"/>
            <a:r>
              <a:rPr lang="en-US" altLang="he-IL" sz="1600" b="1" dirty="0" smtClean="0">
                <a:latin typeface="Courier New" pitchFamily="49" charset="0"/>
              </a:rPr>
              <a:t>	</a:t>
            </a:r>
            <a:r>
              <a:rPr lang="en-US" altLang="he-IL" sz="1600" b="1" dirty="0" err="1" smtClean="0">
                <a:latin typeface="Courier New" pitchFamily="49" charset="0"/>
              </a:rPr>
              <a:t>endcase</a:t>
            </a:r>
            <a:endParaRPr lang="en-US" altLang="he-IL" sz="1600" b="1" dirty="0" smtClean="0">
              <a:latin typeface="Courier New" pitchFamily="49" charset="0"/>
            </a:endParaRPr>
          </a:p>
          <a:p>
            <a:pPr marL="0" indent="0" algn="l" defTabSz="398463" rtl="0"/>
            <a:endParaRPr lang="en-US" altLang="he-IL" sz="1600" b="1" dirty="0" smtClean="0">
              <a:latin typeface="Courier New" pitchFamily="49" charset="0"/>
            </a:endParaRPr>
          </a:p>
          <a:p>
            <a:pPr marL="0" indent="0" algn="l" defTabSz="398463" rtl="0"/>
            <a:r>
              <a:rPr lang="en-US" altLang="he-IL" sz="1600" dirty="0" smtClean="0">
                <a:latin typeface="Courier New" pitchFamily="49" charset="0"/>
              </a:rPr>
              <a:t>13: </a:t>
            </a:r>
            <a:r>
              <a:rPr lang="en-US" altLang="he-IL" sz="1600" b="1" dirty="0" smtClean="0">
                <a:latin typeface="Courier New" pitchFamily="49" charset="0"/>
              </a:rPr>
              <a:t>upon</a:t>
            </a:r>
            <a:r>
              <a:rPr lang="en-US" altLang="he-IL" sz="1600" dirty="0" smtClean="0">
                <a:latin typeface="Courier New" pitchFamily="49" charset="0"/>
              </a:rPr>
              <a:t> receiving &lt;terminate, </a:t>
            </a:r>
            <a:r>
              <a:rPr lang="en-US" altLang="he-IL" sz="1600" i="1" dirty="0" err="1" smtClean="0">
                <a:latin typeface="Courier New" pitchFamily="49" charset="0"/>
              </a:rPr>
              <a:t>i</a:t>
            </a:r>
            <a:r>
              <a:rPr lang="en-US" altLang="he-IL" sz="1600" dirty="0" smtClean="0">
                <a:latin typeface="Courier New" pitchFamily="49" charset="0"/>
              </a:rPr>
              <a:t>&gt;</a:t>
            </a:r>
            <a:r>
              <a:rPr lang="en-US" altLang="he-IL" sz="1600" i="1" dirty="0" smtClean="0">
                <a:latin typeface="Courier New" pitchFamily="49" charset="0"/>
              </a:rPr>
              <a:t> 		</a:t>
            </a:r>
            <a:r>
              <a:rPr lang="en-US" altLang="he-IL" sz="1600" dirty="0" smtClean="0">
                <a:latin typeface="Courier New" pitchFamily="49" charset="0"/>
              </a:rPr>
              <a:t>from right neighbor</a:t>
            </a:r>
          </a:p>
          <a:p>
            <a:pPr marL="0" indent="0" algn="l" defTabSz="398463" rtl="0"/>
            <a:r>
              <a:rPr lang="en-US" altLang="he-IL" sz="1600" dirty="0" smtClean="0">
                <a:latin typeface="Courier New" pitchFamily="49" charset="0"/>
              </a:rPr>
              <a:t>14:		</a:t>
            </a:r>
            <a:r>
              <a:rPr lang="en-US" altLang="he-IL" sz="1600" i="1" dirty="0" smtClean="0">
                <a:latin typeface="Courier New" pitchFamily="49" charset="0"/>
              </a:rPr>
              <a:t>leader </a:t>
            </a:r>
            <a:r>
              <a:rPr lang="en-US" altLang="he-IL" sz="1600" dirty="0" smtClean="0">
                <a:latin typeface="Courier New" pitchFamily="49" charset="0"/>
              </a:rPr>
              <a:t>:= </a:t>
            </a:r>
            <a:r>
              <a:rPr lang="en-US" altLang="he-IL" sz="1600" i="1" dirty="0" err="1" smtClean="0">
                <a:latin typeface="Courier New" pitchFamily="49" charset="0"/>
              </a:rPr>
              <a:t>i</a:t>
            </a:r>
            <a:endParaRPr lang="en-US" altLang="he-IL" sz="1600" i="1" dirty="0" smtClean="0">
              <a:latin typeface="Courier New" pitchFamily="49" charset="0"/>
            </a:endParaRPr>
          </a:p>
          <a:p>
            <a:pPr marL="0" indent="0" algn="l" defTabSz="398463" rtl="0"/>
            <a:r>
              <a:rPr lang="en-US" altLang="he-IL" sz="1600" dirty="0" smtClean="0">
                <a:latin typeface="Courier New" pitchFamily="49" charset="0"/>
              </a:rPr>
              <a:t>15:		</a:t>
            </a:r>
            <a:r>
              <a:rPr lang="en-US" altLang="he-IL" sz="1600" b="1" dirty="0" smtClean="0">
                <a:latin typeface="Courier New" pitchFamily="49" charset="0"/>
              </a:rPr>
              <a:t>send </a:t>
            </a:r>
            <a:r>
              <a:rPr lang="en-US" altLang="he-IL" sz="1600" dirty="0" smtClean="0">
                <a:latin typeface="Courier New" pitchFamily="49" charset="0"/>
              </a:rPr>
              <a:t>&lt;terminate, </a:t>
            </a:r>
            <a:r>
              <a:rPr lang="en-US" altLang="he-IL" sz="1600" i="1" dirty="0" err="1" smtClean="0">
                <a:latin typeface="Courier New" pitchFamily="49" charset="0"/>
              </a:rPr>
              <a:t>i</a:t>
            </a:r>
            <a:r>
              <a:rPr lang="en-US" altLang="he-IL" sz="1600" dirty="0" smtClean="0">
                <a:latin typeface="Courier New" pitchFamily="49" charset="0"/>
              </a:rPr>
              <a:t>&gt; </a:t>
            </a:r>
            <a:r>
              <a:rPr lang="en-US" altLang="he-IL" sz="1600" b="1" dirty="0" smtClean="0">
                <a:latin typeface="Courier New" pitchFamily="49" charset="0"/>
              </a:rPr>
              <a:t>to</a:t>
            </a:r>
            <a:r>
              <a:rPr lang="en-US" altLang="he-IL" sz="1600" dirty="0" smtClean="0">
                <a:latin typeface="Courier New" pitchFamily="49" charset="0"/>
              </a:rPr>
              <a:t> left</a:t>
            </a:r>
          </a:p>
          <a:p>
            <a:pPr marL="0" indent="0" algn="l" defTabSz="398463" rtl="0"/>
            <a:r>
              <a:rPr lang="en-US" altLang="he-IL" sz="1600" dirty="0" smtClean="0">
                <a:latin typeface="Courier New" pitchFamily="49" charset="0"/>
              </a:rPr>
              <a:t>16:		</a:t>
            </a:r>
            <a:r>
              <a:rPr lang="en-US" altLang="he-IL" sz="1600" b="1" dirty="0" smtClean="0">
                <a:latin typeface="Courier New" pitchFamily="49" charset="0"/>
              </a:rPr>
              <a:t>terminate</a:t>
            </a:r>
            <a:endParaRPr lang="en-US" altLang="he-IL" sz="1600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55576" y="692696"/>
            <a:ext cx="7632848" cy="55446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Oval 4"/>
          <p:cNvSpPr/>
          <p:nvPr/>
        </p:nvSpPr>
        <p:spPr>
          <a:xfrm>
            <a:off x="215516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7740352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1835696" y="71288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6012160" y="69269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1835696" y="5239804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6012160" y="537321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2009309" y="955334"/>
            <a:ext cx="73289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277144" y="93514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17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0680" y="5482250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18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85772" y="5615662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248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5336" y="321203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26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9128" y="3203394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365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8890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55576" y="692696"/>
            <a:ext cx="7632848" cy="55446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Oval 4"/>
          <p:cNvSpPr/>
          <p:nvPr/>
        </p:nvSpPr>
        <p:spPr>
          <a:xfrm>
            <a:off x="215516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7740352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1835696" y="71288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6012160" y="69269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1835696" y="5239804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6012160" y="537321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2009309" y="955334"/>
            <a:ext cx="73289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277144" y="93514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17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0680" y="5482250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18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85772" y="5615662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248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5336" y="321203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26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9128" y="3203394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365</a:t>
            </a:r>
            <a:endParaRPr lang="he-IL" sz="2800" dirty="0"/>
          </a:p>
        </p:txBody>
      </p:sp>
      <p:cxnSp>
        <p:nvCxnSpPr>
          <p:cNvPr id="17" name="Curved Connector 16"/>
          <p:cNvCxnSpPr/>
          <p:nvPr/>
        </p:nvCxnSpPr>
        <p:spPr>
          <a:xfrm flipV="1">
            <a:off x="3347864" y="1196752"/>
            <a:ext cx="936104" cy="360040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6200000" flipH="1">
            <a:off x="6922356" y="1890924"/>
            <a:ext cx="771896" cy="432048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>
            <a:off x="7272300" y="4185084"/>
            <a:ext cx="720081" cy="504056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4572000" y="5615662"/>
            <a:ext cx="1152128" cy="261610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V="1">
            <a:off x="1246619" y="4394502"/>
            <a:ext cx="949316" cy="576064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5400000" flipH="1" flipV="1">
            <a:off x="1048655" y="2180315"/>
            <a:ext cx="745988" cy="599255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15170" y="990624"/>
            <a:ext cx="73289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7190201" y="2591327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17</a:t>
            </a:r>
            <a:endParaRPr lang="he-IL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6640050" y="4634315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26</a:t>
            </a:r>
            <a:endParaRPr lang="he-IL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3587124" y="5373216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248</a:t>
            </a:r>
            <a:endParaRPr lang="he-IL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1446201" y="3555345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18</a:t>
            </a:r>
            <a:endParaRPr lang="he-IL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1917937" y="1956722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365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2347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55576" y="692696"/>
            <a:ext cx="7632848" cy="55446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Oval 4"/>
          <p:cNvSpPr/>
          <p:nvPr/>
        </p:nvSpPr>
        <p:spPr>
          <a:xfrm>
            <a:off x="215516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7740352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1835696" y="71288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6012160" y="69269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1835696" y="5239804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6012160" y="537321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2009309" y="955334"/>
            <a:ext cx="73289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277144" y="93514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17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0680" y="5482250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18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85772" y="5615662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248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5336" y="321203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26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9128" y="3203394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365</a:t>
            </a:r>
            <a:endParaRPr lang="he-IL" sz="2800" dirty="0"/>
          </a:p>
        </p:txBody>
      </p:sp>
      <p:cxnSp>
        <p:nvCxnSpPr>
          <p:cNvPr id="18" name="Curved Connector 17"/>
          <p:cNvCxnSpPr/>
          <p:nvPr/>
        </p:nvCxnSpPr>
        <p:spPr>
          <a:xfrm rot="16200000" flipH="1">
            <a:off x="6922356" y="1890924"/>
            <a:ext cx="771896" cy="432048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V="1">
            <a:off x="1246619" y="4394502"/>
            <a:ext cx="949316" cy="576064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07458" y="2591327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1263458" y="3555345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248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8025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PRAM Model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Why do we need it?</a:t>
            </a:r>
          </a:p>
          <a:p>
            <a:pPr marL="0" indent="0" algn="l" rtl="0">
              <a:buNone/>
            </a:pP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514350" indent="-514350" algn="l" rtl="0"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General theoretical framework of parallel   </a:t>
            </a:r>
          </a:p>
          <a:p>
            <a:pPr marL="0" indent="0" algn="l" rtl="0">
              <a:buNone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     algorithms.</a:t>
            </a:r>
          </a:p>
          <a:p>
            <a:pPr marL="514350" indent="-514350" algn="l" rtl="0">
              <a:buAutoNum type="arabicPeriod"/>
            </a:pP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Model for proving complexity results.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Analyse</a:t>
            </a:r>
            <a:r>
              <a:rPr lang="en-US" sz="2800" dirty="0" smtClean="0">
                <a:latin typeface="Comic Sans MS" panose="030F0702030302020204" pitchFamily="66" charset="0"/>
              </a:rPr>
              <a:t> maximum parallelism.</a:t>
            </a:r>
            <a:endParaRPr lang="he-IL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55576" y="692696"/>
            <a:ext cx="7632848" cy="55446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Oval 4"/>
          <p:cNvSpPr/>
          <p:nvPr/>
        </p:nvSpPr>
        <p:spPr>
          <a:xfrm>
            <a:off x="215516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7740352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1835696" y="71288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6012160" y="69269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1835696" y="5239804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6012160" y="537321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4587775" y="1115162"/>
            <a:ext cx="73289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277144" y="93514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17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0680" y="5482250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18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85772" y="5615662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248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5336" y="321203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26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9128" y="3203394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365</a:t>
            </a:r>
            <a:endParaRPr lang="he-IL" sz="2800" dirty="0"/>
          </a:p>
        </p:txBody>
      </p:sp>
      <p:cxnSp>
        <p:nvCxnSpPr>
          <p:cNvPr id="17" name="Curved Connector 16"/>
          <p:cNvCxnSpPr/>
          <p:nvPr/>
        </p:nvCxnSpPr>
        <p:spPr>
          <a:xfrm flipV="1">
            <a:off x="3347864" y="1196752"/>
            <a:ext cx="936104" cy="360040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6200000" flipH="1">
            <a:off x="6922356" y="1890924"/>
            <a:ext cx="771896" cy="432048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>
            <a:off x="7272300" y="4185084"/>
            <a:ext cx="720081" cy="504056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4572000" y="5615662"/>
            <a:ext cx="1152128" cy="261610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V="1">
            <a:off x="1246619" y="4394502"/>
            <a:ext cx="949316" cy="576064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190201" y="2591327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17</a:t>
            </a:r>
            <a:endParaRPr lang="he-IL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1446201" y="3555345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18</a:t>
            </a:r>
            <a:endParaRPr lang="he-IL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348479" y="4535543"/>
            <a:ext cx="73289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551074" y="5373639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248</a:t>
            </a:r>
            <a:endParaRPr lang="he-IL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009309" y="955334"/>
            <a:ext cx="73289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1385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55576" y="692696"/>
            <a:ext cx="7632848" cy="55446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Oval 4"/>
          <p:cNvSpPr/>
          <p:nvPr/>
        </p:nvSpPr>
        <p:spPr>
          <a:xfrm>
            <a:off x="215516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7740352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1835696" y="71288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6012160" y="69269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1835696" y="5239804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6012160" y="537321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4587775" y="1115162"/>
            <a:ext cx="73289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277144" y="93514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17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0680" y="5482250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18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85772" y="5615662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248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5336" y="321203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26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9128" y="3203394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365</a:t>
            </a:r>
            <a:endParaRPr lang="he-IL" sz="2800" dirty="0"/>
          </a:p>
        </p:txBody>
      </p:sp>
      <p:cxnSp>
        <p:nvCxnSpPr>
          <p:cNvPr id="17" name="Curved Connector 16"/>
          <p:cNvCxnSpPr/>
          <p:nvPr/>
        </p:nvCxnSpPr>
        <p:spPr>
          <a:xfrm flipV="1">
            <a:off x="3347864" y="1196752"/>
            <a:ext cx="936104" cy="360040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6200000" flipH="1">
            <a:off x="6922356" y="1890924"/>
            <a:ext cx="771896" cy="432048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4572000" y="5615662"/>
            <a:ext cx="1152128" cy="261610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V="1">
            <a:off x="1246619" y="4394502"/>
            <a:ext cx="949316" cy="576064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07458" y="2591327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1263458" y="3555345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248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551948" y="5373639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009309" y="955334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1313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55576" y="692696"/>
            <a:ext cx="7632848" cy="55446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Oval 4"/>
          <p:cNvSpPr/>
          <p:nvPr/>
        </p:nvSpPr>
        <p:spPr>
          <a:xfrm>
            <a:off x="215516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7740352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1835696" y="71288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6012160" y="69269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1835696" y="5239804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6012160" y="537321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4587775" y="1115162"/>
            <a:ext cx="73289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277144" y="93514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17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0680" y="5482250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18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85772" y="5615662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248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5336" y="321203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26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9128" y="3203394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365</a:t>
            </a:r>
            <a:endParaRPr lang="he-IL" sz="2800" dirty="0"/>
          </a:p>
        </p:txBody>
      </p:sp>
      <p:cxnSp>
        <p:nvCxnSpPr>
          <p:cNvPr id="17" name="Curved Connector 16"/>
          <p:cNvCxnSpPr/>
          <p:nvPr/>
        </p:nvCxnSpPr>
        <p:spPr>
          <a:xfrm flipV="1">
            <a:off x="3347864" y="1196752"/>
            <a:ext cx="936104" cy="360040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6200000" flipH="1">
            <a:off x="6922356" y="1890924"/>
            <a:ext cx="771896" cy="432048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>
            <a:off x="7272300" y="4185084"/>
            <a:ext cx="720081" cy="504056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4572000" y="5615662"/>
            <a:ext cx="1152128" cy="261610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V="1">
            <a:off x="1246619" y="4394502"/>
            <a:ext cx="949316" cy="576064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5400000" flipH="1" flipV="1">
            <a:off x="1048655" y="2180315"/>
            <a:ext cx="745988" cy="599255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07458" y="2591327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1263458" y="3555345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348479" y="4535543"/>
            <a:ext cx="73289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551948" y="5373639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248</a:t>
            </a:r>
            <a:endParaRPr lang="he-IL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018817" y="962709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00753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55576" y="692696"/>
            <a:ext cx="7632848" cy="55446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Oval 4"/>
          <p:cNvSpPr/>
          <p:nvPr/>
        </p:nvSpPr>
        <p:spPr>
          <a:xfrm>
            <a:off x="215516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7740352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1835696" y="71288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6012160" y="69269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1835696" y="5239804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6012160" y="537321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6277144" y="93514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17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0680" y="5482250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18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85772" y="5615662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248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5336" y="321203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26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9128" y="3203394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365</a:t>
            </a:r>
            <a:endParaRPr lang="he-IL" sz="2800" dirty="0"/>
          </a:p>
        </p:txBody>
      </p:sp>
      <p:cxnSp>
        <p:nvCxnSpPr>
          <p:cNvPr id="17" name="Curved Connector 16"/>
          <p:cNvCxnSpPr/>
          <p:nvPr/>
        </p:nvCxnSpPr>
        <p:spPr>
          <a:xfrm flipV="1">
            <a:off x="3347864" y="1196752"/>
            <a:ext cx="936104" cy="360040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6200000" flipH="1">
            <a:off x="6922356" y="1890924"/>
            <a:ext cx="771896" cy="432048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>
            <a:off x="7272300" y="4185084"/>
            <a:ext cx="720081" cy="504056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4572000" y="5615662"/>
            <a:ext cx="1152128" cy="261610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V="1">
            <a:off x="1246619" y="4394502"/>
            <a:ext cx="949316" cy="576064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5400000" flipH="1" flipV="1">
            <a:off x="1048655" y="2180315"/>
            <a:ext cx="745988" cy="599255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07458" y="2591327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1263458" y="3555345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248</a:t>
            </a:r>
            <a:endParaRPr lang="he-IL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348479" y="4535543"/>
            <a:ext cx="73289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551948" y="5373639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018817" y="962709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1917937" y="1956722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624619" y="1033572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2" name="Rectangle 1"/>
          <p:cNvSpPr/>
          <p:nvPr/>
        </p:nvSpPr>
        <p:spPr>
          <a:xfrm>
            <a:off x="1629905" y="404664"/>
            <a:ext cx="1501935" cy="24482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01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55576" y="692696"/>
            <a:ext cx="7632848" cy="55446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Oval 4"/>
          <p:cNvSpPr/>
          <p:nvPr/>
        </p:nvSpPr>
        <p:spPr>
          <a:xfrm>
            <a:off x="215516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7740352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1835696" y="71288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6012160" y="69269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1835696" y="5239804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6012160" y="537321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6277144" y="93514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17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0680" y="5482250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18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85772" y="5615662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248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5336" y="321203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26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9128" y="3203394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365</a:t>
            </a:r>
            <a:endParaRPr lang="he-IL" sz="2800" dirty="0"/>
          </a:p>
        </p:txBody>
      </p:sp>
      <p:cxnSp>
        <p:nvCxnSpPr>
          <p:cNvPr id="17" name="Curved Connector 16"/>
          <p:cNvCxnSpPr/>
          <p:nvPr/>
        </p:nvCxnSpPr>
        <p:spPr>
          <a:xfrm flipV="1">
            <a:off x="3347864" y="1196752"/>
            <a:ext cx="936104" cy="360040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6200000" flipH="1">
            <a:off x="6922356" y="1890924"/>
            <a:ext cx="771896" cy="432048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>
            <a:off x="7272300" y="4185084"/>
            <a:ext cx="720081" cy="504056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4572000" y="5615662"/>
            <a:ext cx="1152128" cy="261610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V="1">
            <a:off x="1246619" y="4394502"/>
            <a:ext cx="949316" cy="576064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07458" y="2591327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1263458" y="3555345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348479" y="4535543"/>
            <a:ext cx="73289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551948" y="5373639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018817" y="962709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3363223" y="1383055"/>
            <a:ext cx="262142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&lt;terminate,613&gt;</a:t>
            </a:r>
            <a:endParaRPr lang="he-IL" sz="2800" dirty="0"/>
          </a:p>
        </p:txBody>
      </p:sp>
      <p:sp>
        <p:nvSpPr>
          <p:cNvPr id="3" name="Flowchart: Punched Tape 2"/>
          <p:cNvSpPr/>
          <p:nvPr/>
        </p:nvSpPr>
        <p:spPr>
          <a:xfrm>
            <a:off x="1917937" y="35201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55576" y="692696"/>
            <a:ext cx="7632848" cy="55446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Oval 4"/>
          <p:cNvSpPr/>
          <p:nvPr/>
        </p:nvSpPr>
        <p:spPr>
          <a:xfrm>
            <a:off x="215516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7740352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1835696" y="71288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6012160" y="69269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1835696" y="5239804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6012160" y="537321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6277144" y="93514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17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0680" y="5482250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18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85772" y="5615662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248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5336" y="321203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26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9128" y="3203394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365</a:t>
            </a:r>
            <a:endParaRPr lang="he-IL" sz="2800" dirty="0"/>
          </a:p>
        </p:txBody>
      </p:sp>
      <p:cxnSp>
        <p:nvCxnSpPr>
          <p:cNvPr id="18" name="Curved Connector 17"/>
          <p:cNvCxnSpPr/>
          <p:nvPr/>
        </p:nvCxnSpPr>
        <p:spPr>
          <a:xfrm rot="16200000" flipH="1">
            <a:off x="6922356" y="1890924"/>
            <a:ext cx="771896" cy="432048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>
            <a:off x="7272300" y="4185084"/>
            <a:ext cx="720081" cy="504056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4572000" y="5615662"/>
            <a:ext cx="1152128" cy="261610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V="1">
            <a:off x="1246619" y="4394502"/>
            <a:ext cx="949316" cy="576064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5400000" flipH="1" flipV="1">
            <a:off x="1048655" y="2180315"/>
            <a:ext cx="745988" cy="599255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263458" y="3555345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348479" y="4535543"/>
            <a:ext cx="73289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551948" y="5373639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018817" y="962709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3" name="Flowchart: Punched Tape 2"/>
          <p:cNvSpPr/>
          <p:nvPr/>
        </p:nvSpPr>
        <p:spPr>
          <a:xfrm>
            <a:off x="1917937" y="35201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1508" y="2591327"/>
            <a:ext cx="262142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&lt;terminate,613&gt;</a:t>
            </a:r>
            <a:endParaRPr lang="he-IL" sz="2800" dirty="0"/>
          </a:p>
        </p:txBody>
      </p:sp>
      <p:sp>
        <p:nvSpPr>
          <p:cNvPr id="31" name="Flowchart: Punched Tape 30"/>
          <p:cNvSpPr/>
          <p:nvPr/>
        </p:nvSpPr>
        <p:spPr>
          <a:xfrm>
            <a:off x="6095019" y="53469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93465" y="1845338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9367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55576" y="692696"/>
            <a:ext cx="7632848" cy="55446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Oval 4"/>
          <p:cNvSpPr/>
          <p:nvPr/>
        </p:nvSpPr>
        <p:spPr>
          <a:xfrm>
            <a:off x="215516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7740352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1835696" y="71288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6012160" y="69269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1835696" y="5239804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6012160" y="537321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6277144" y="93514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17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0680" y="5482250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18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85772" y="5615662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248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5336" y="321203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26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9128" y="3203394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365</a:t>
            </a:r>
            <a:endParaRPr lang="he-IL" sz="2800" dirty="0"/>
          </a:p>
        </p:txBody>
      </p:sp>
      <p:cxnSp>
        <p:nvCxnSpPr>
          <p:cNvPr id="23" name="Curved Connector 22"/>
          <p:cNvCxnSpPr/>
          <p:nvPr/>
        </p:nvCxnSpPr>
        <p:spPr>
          <a:xfrm rot="5400000">
            <a:off x="7272300" y="4185084"/>
            <a:ext cx="720081" cy="504056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4572000" y="5615662"/>
            <a:ext cx="1152128" cy="261610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V="1">
            <a:off x="1246619" y="4394502"/>
            <a:ext cx="949316" cy="576064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5400000" flipH="1" flipV="1">
            <a:off x="1048655" y="2180315"/>
            <a:ext cx="745988" cy="599255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263458" y="3555345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551948" y="5373639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018817" y="962709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3" name="Flowchart: Punched Tape 2"/>
          <p:cNvSpPr/>
          <p:nvPr/>
        </p:nvSpPr>
        <p:spPr>
          <a:xfrm>
            <a:off x="1917937" y="35201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70857" y="4465861"/>
            <a:ext cx="262142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&lt;terminate,613&gt;</a:t>
            </a:r>
            <a:endParaRPr lang="he-IL" sz="2800" dirty="0"/>
          </a:p>
        </p:txBody>
      </p:sp>
      <p:sp>
        <p:nvSpPr>
          <p:cNvPr id="31" name="Flowchart: Punched Tape 30"/>
          <p:cNvSpPr/>
          <p:nvPr/>
        </p:nvSpPr>
        <p:spPr>
          <a:xfrm>
            <a:off x="6095019" y="53469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93465" y="1845338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28" name="Flowchart: Punched Tape 27"/>
          <p:cNvSpPr/>
          <p:nvPr/>
        </p:nvSpPr>
        <p:spPr>
          <a:xfrm>
            <a:off x="7931224" y="2214130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55576" y="692696"/>
            <a:ext cx="7632848" cy="55446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Oval 4"/>
          <p:cNvSpPr/>
          <p:nvPr/>
        </p:nvSpPr>
        <p:spPr>
          <a:xfrm>
            <a:off x="215516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7740352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1835696" y="71288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6012160" y="69269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1835696" y="5239804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6012160" y="537321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6277144" y="93514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17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0680" y="5482250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18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85772" y="5615662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248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5336" y="321203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26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9128" y="3203394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365</a:t>
            </a:r>
            <a:endParaRPr lang="he-IL" sz="2800" dirty="0"/>
          </a:p>
        </p:txBody>
      </p:sp>
      <p:cxnSp>
        <p:nvCxnSpPr>
          <p:cNvPr id="29" name="Curved Connector 28"/>
          <p:cNvCxnSpPr/>
          <p:nvPr/>
        </p:nvCxnSpPr>
        <p:spPr>
          <a:xfrm rot="10800000" flipV="1">
            <a:off x="4572000" y="5615662"/>
            <a:ext cx="1152128" cy="261610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V="1">
            <a:off x="1246619" y="4394502"/>
            <a:ext cx="949316" cy="576064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5400000" flipH="1" flipV="1">
            <a:off x="1048655" y="2180315"/>
            <a:ext cx="745988" cy="599255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263458" y="3555345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018817" y="962709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3" name="Flowchart: Punched Tape 2"/>
          <p:cNvSpPr/>
          <p:nvPr/>
        </p:nvSpPr>
        <p:spPr>
          <a:xfrm>
            <a:off x="1917937" y="35201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9253" y="5197809"/>
            <a:ext cx="262142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&lt;terminate,613&gt;</a:t>
            </a:r>
            <a:endParaRPr lang="he-IL" sz="2800" dirty="0"/>
          </a:p>
        </p:txBody>
      </p:sp>
      <p:sp>
        <p:nvSpPr>
          <p:cNvPr id="31" name="Flowchart: Punched Tape 30"/>
          <p:cNvSpPr/>
          <p:nvPr/>
        </p:nvSpPr>
        <p:spPr>
          <a:xfrm>
            <a:off x="6095019" y="53469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93465" y="1845338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28" name="Flowchart: Punched Tape 27"/>
          <p:cNvSpPr/>
          <p:nvPr/>
        </p:nvSpPr>
        <p:spPr>
          <a:xfrm>
            <a:off x="7931224" y="2214130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4" name="Flowchart: Punched Tape 33"/>
          <p:cNvSpPr/>
          <p:nvPr/>
        </p:nvSpPr>
        <p:spPr>
          <a:xfrm>
            <a:off x="6095020" y="4625569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55576" y="692696"/>
            <a:ext cx="7632848" cy="55446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Oval 4"/>
          <p:cNvSpPr/>
          <p:nvPr/>
        </p:nvSpPr>
        <p:spPr>
          <a:xfrm>
            <a:off x="215516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7740352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1835696" y="71288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6012160" y="69269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1835696" y="5239804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6012160" y="537321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6277144" y="93514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17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0680" y="5482250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18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85772" y="5615662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248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5336" y="321203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26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9128" y="3203394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365</a:t>
            </a:r>
            <a:endParaRPr lang="he-IL" sz="2800" dirty="0"/>
          </a:p>
        </p:txBody>
      </p:sp>
      <p:cxnSp>
        <p:nvCxnSpPr>
          <p:cNvPr id="30" name="Curved Connector 29"/>
          <p:cNvCxnSpPr/>
          <p:nvPr/>
        </p:nvCxnSpPr>
        <p:spPr>
          <a:xfrm rot="16200000" flipV="1">
            <a:off x="1246619" y="4394502"/>
            <a:ext cx="949316" cy="576064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5400000" flipH="1" flipV="1">
            <a:off x="1048655" y="2180315"/>
            <a:ext cx="745988" cy="599255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18817" y="962709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3" name="Flowchart: Punched Tape 2"/>
          <p:cNvSpPr/>
          <p:nvPr/>
        </p:nvSpPr>
        <p:spPr>
          <a:xfrm>
            <a:off x="1917937" y="35201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15647" y="3735252"/>
            <a:ext cx="262142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&lt;terminate,613&gt;</a:t>
            </a:r>
            <a:endParaRPr lang="he-IL" sz="2800" dirty="0"/>
          </a:p>
        </p:txBody>
      </p:sp>
      <p:sp>
        <p:nvSpPr>
          <p:cNvPr id="31" name="Flowchart: Punched Tape 30"/>
          <p:cNvSpPr/>
          <p:nvPr/>
        </p:nvSpPr>
        <p:spPr>
          <a:xfrm>
            <a:off x="6095019" y="53469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93465" y="1845338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28" name="Flowchart: Punched Tape 27"/>
          <p:cNvSpPr/>
          <p:nvPr/>
        </p:nvSpPr>
        <p:spPr>
          <a:xfrm>
            <a:off x="7931224" y="2214130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4" name="Flowchart: Punched Tape 33"/>
          <p:cNvSpPr/>
          <p:nvPr/>
        </p:nvSpPr>
        <p:spPr>
          <a:xfrm>
            <a:off x="6095020" y="4625569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5" name="Flowchart: Punched Tape 24"/>
          <p:cNvSpPr/>
          <p:nvPr/>
        </p:nvSpPr>
        <p:spPr>
          <a:xfrm>
            <a:off x="2046058" y="4512157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55576" y="692696"/>
            <a:ext cx="7632848" cy="55446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Oval 4"/>
          <p:cNvSpPr/>
          <p:nvPr/>
        </p:nvSpPr>
        <p:spPr>
          <a:xfrm>
            <a:off x="215516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7740352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1835696" y="71288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6012160" y="69269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1835696" y="5239804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6012160" y="537321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6277144" y="93514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17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0680" y="5482250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18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85772" y="5615662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248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5336" y="321203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26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9128" y="3203394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365</a:t>
            </a:r>
            <a:endParaRPr lang="he-IL" sz="2800" dirty="0"/>
          </a:p>
        </p:txBody>
      </p:sp>
      <p:cxnSp>
        <p:nvCxnSpPr>
          <p:cNvPr id="32" name="Curved Connector 31"/>
          <p:cNvCxnSpPr/>
          <p:nvPr/>
        </p:nvCxnSpPr>
        <p:spPr>
          <a:xfrm rot="5400000" flipH="1" flipV="1">
            <a:off x="1048655" y="2180315"/>
            <a:ext cx="745988" cy="599255"/>
          </a:xfrm>
          <a:prstGeom prst="curved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18817" y="962709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3" name="Flowchart: Punched Tape 2"/>
          <p:cNvSpPr/>
          <p:nvPr/>
        </p:nvSpPr>
        <p:spPr>
          <a:xfrm>
            <a:off x="1917937" y="35201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17937" y="1932773"/>
            <a:ext cx="262142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&lt;terminate,613&gt;</a:t>
            </a:r>
            <a:endParaRPr lang="he-IL" sz="2800" dirty="0"/>
          </a:p>
        </p:txBody>
      </p:sp>
      <p:sp>
        <p:nvSpPr>
          <p:cNvPr id="31" name="Flowchart: Punched Tape 30"/>
          <p:cNvSpPr/>
          <p:nvPr/>
        </p:nvSpPr>
        <p:spPr>
          <a:xfrm>
            <a:off x="6095019" y="53469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8" name="Flowchart: Punched Tape 27"/>
          <p:cNvSpPr/>
          <p:nvPr/>
        </p:nvSpPr>
        <p:spPr>
          <a:xfrm>
            <a:off x="7931224" y="2214130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4" name="Flowchart: Punched Tape 33"/>
          <p:cNvSpPr/>
          <p:nvPr/>
        </p:nvSpPr>
        <p:spPr>
          <a:xfrm>
            <a:off x="6095020" y="4625569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5" name="Flowchart: Punched Tape 24"/>
          <p:cNvSpPr/>
          <p:nvPr/>
        </p:nvSpPr>
        <p:spPr>
          <a:xfrm>
            <a:off x="2046058" y="4512157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4" name="Flowchart: Punched Tape 23"/>
          <p:cNvSpPr/>
          <p:nvPr/>
        </p:nvSpPr>
        <p:spPr>
          <a:xfrm>
            <a:off x="298375" y="2190181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PRAM Model Complexity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Complexity Measures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For Processors: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Time: </a:t>
            </a:r>
            <a:r>
              <a:rPr lang="en-US" sz="2800" dirty="0" smtClean="0">
                <a:latin typeface="Comic Sans MS" panose="030F0702030302020204" pitchFamily="66" charset="0"/>
              </a:rPr>
              <a:t>number of instructions executed.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Space:</a:t>
            </a:r>
            <a:r>
              <a:rPr lang="en-US" sz="2800" dirty="0" smtClean="0">
                <a:latin typeface="Comic Sans MS" panose="030F0702030302020204" pitchFamily="66" charset="0"/>
              </a:rPr>
              <a:t> number of memory cells used.</a:t>
            </a:r>
          </a:p>
          <a:p>
            <a:pPr marL="0" indent="0" algn="l" rtl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For the PRAM machine: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Time:</a:t>
            </a:r>
            <a:r>
              <a:rPr lang="en-US" sz="2800" dirty="0" smtClean="0">
                <a:latin typeface="Comic Sans MS" panose="030F0702030302020204" pitchFamily="66" charset="0"/>
              </a:rPr>
              <a:t> from start to end of operation.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Number of Processors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he-IL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55576" y="692696"/>
            <a:ext cx="7632848" cy="55446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Oval 4"/>
          <p:cNvSpPr/>
          <p:nvPr/>
        </p:nvSpPr>
        <p:spPr>
          <a:xfrm>
            <a:off x="215516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Oval 5"/>
          <p:cNvSpPr/>
          <p:nvPr/>
        </p:nvSpPr>
        <p:spPr>
          <a:xfrm>
            <a:off x="7740352" y="296094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1835696" y="712888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6012160" y="69269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1835696" y="5239804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6012160" y="5373216"/>
            <a:ext cx="1080120" cy="100811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6277144" y="93514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17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100680" y="5482250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18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185772" y="5615662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248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5336" y="3212032"/>
            <a:ext cx="5501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26</a:t>
            </a:r>
            <a:endParaRPr lang="he-IL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89128" y="3203394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365</a:t>
            </a:r>
            <a:endParaRPr lang="he-IL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018817" y="962709"/>
            <a:ext cx="7328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613</a:t>
            </a:r>
            <a:endParaRPr lang="he-IL" sz="2800" dirty="0"/>
          </a:p>
        </p:txBody>
      </p:sp>
      <p:sp>
        <p:nvSpPr>
          <p:cNvPr id="3" name="Flowchart: Punched Tape 2"/>
          <p:cNvSpPr/>
          <p:nvPr/>
        </p:nvSpPr>
        <p:spPr>
          <a:xfrm>
            <a:off x="1917937" y="35201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1" name="Flowchart: Punched Tape 30"/>
          <p:cNvSpPr/>
          <p:nvPr/>
        </p:nvSpPr>
        <p:spPr>
          <a:xfrm>
            <a:off x="6095019" y="53469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8" name="Flowchart: Punched Tape 27"/>
          <p:cNvSpPr/>
          <p:nvPr/>
        </p:nvSpPr>
        <p:spPr>
          <a:xfrm>
            <a:off x="7931224" y="2214130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4" name="Flowchart: Punched Tape 33"/>
          <p:cNvSpPr/>
          <p:nvPr/>
        </p:nvSpPr>
        <p:spPr>
          <a:xfrm>
            <a:off x="6095020" y="4625569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5" name="Flowchart: Punched Tape 24"/>
          <p:cNvSpPr/>
          <p:nvPr/>
        </p:nvSpPr>
        <p:spPr>
          <a:xfrm>
            <a:off x="2046058" y="4512157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4" name="Flowchart: Punched Tape 23"/>
          <p:cNvSpPr/>
          <p:nvPr/>
        </p:nvSpPr>
        <p:spPr>
          <a:xfrm>
            <a:off x="298375" y="2190181"/>
            <a:ext cx="914400" cy="531623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613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LCR Algorithm Correctness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628800"/>
            <a:ext cx="8640960" cy="40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 rtl="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SzPct val="100000"/>
              <a:defRPr/>
            </a:pPr>
            <a:endParaRPr lang="en-US" altLang="en-US" sz="2800" kern="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833119"/>
            <a:ext cx="8208912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l" rtl="0">
              <a:buAutoNum type="arabicPeriod"/>
            </a:pPr>
            <a:r>
              <a:rPr lang="en-US" sz="3200" dirty="0" smtClean="0">
                <a:latin typeface="Comic Sans MS" panose="030F0702030302020204" pitchFamily="66" charset="0"/>
              </a:rPr>
              <a:t>Highest processor ID always moves on</a:t>
            </a:r>
          </a:p>
          <a:p>
            <a:pPr marL="514350" indent="-514350" algn="l" rtl="0">
              <a:buAutoNum type="arabicPeriod"/>
            </a:pPr>
            <a:r>
              <a:rPr lang="en-US" sz="3200" dirty="0" smtClean="0">
                <a:latin typeface="Comic Sans MS" panose="030F0702030302020204" pitchFamily="66" charset="0"/>
              </a:rPr>
              <a:t>Therefore it completes cycle and highest ID gets chosen leader (</a:t>
            </a:r>
            <a:r>
              <a:rPr lang="en-US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liveness</a:t>
            </a:r>
            <a:r>
              <a:rPr lang="en-US" sz="3200" dirty="0" smtClean="0">
                <a:latin typeface="Comic Sans MS" panose="030F0702030302020204" pitchFamily="66" charset="0"/>
              </a:rPr>
              <a:t>)</a:t>
            </a:r>
          </a:p>
          <a:p>
            <a:pPr marL="514350" indent="-514350" algn="l" rtl="0">
              <a:buAutoNum type="arabicPeriod"/>
            </a:pPr>
            <a:r>
              <a:rPr lang="en-US" sz="3200" dirty="0" smtClean="0">
                <a:latin typeface="Comic Sans MS" panose="030F0702030302020204" pitchFamily="66" charset="0"/>
              </a:rPr>
              <a:t>No other ID can complete cycle – so no incorrect leader is chosen (</a:t>
            </a:r>
            <a:r>
              <a:rPr lang="en-US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safety</a:t>
            </a:r>
            <a:r>
              <a:rPr lang="en-US" sz="3200" dirty="0" smtClean="0">
                <a:latin typeface="Comic Sans MS" panose="030F0702030302020204" pitchFamily="66" charset="0"/>
              </a:rPr>
              <a:t>)</a:t>
            </a:r>
          </a:p>
          <a:p>
            <a:pPr marL="514350" indent="-514350" algn="l" rtl="0">
              <a:buAutoNum type="arabicPeriod"/>
            </a:pPr>
            <a:endParaRPr lang="he-IL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Complexity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05038"/>
            <a:ext cx="3810000" cy="973137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lnSpc>
                <a:spcPct val="90000"/>
              </a:lnSpc>
              <a:buNone/>
            </a:pPr>
            <a:r>
              <a:rPr lang="en-US" altLang="he-IL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Message complexity:</a:t>
            </a:r>
          </a:p>
          <a:p>
            <a:pPr marL="0" indent="0" algn="ctr" rtl="0">
              <a:lnSpc>
                <a:spcPct val="90000"/>
              </a:lnSpc>
            </a:pPr>
            <a:endParaRPr lang="en-US" altLang="he-IL" sz="2000" dirty="0" smtClean="0">
              <a:solidFill>
                <a:srgbClr val="FF0000"/>
              </a:solidFill>
            </a:endParaRPr>
          </a:p>
          <a:p>
            <a:pPr marL="0" indent="0" algn="ctr" rtl="0">
              <a:lnSpc>
                <a:spcPct val="90000"/>
              </a:lnSpc>
              <a:buNone/>
            </a:pPr>
            <a:r>
              <a:rPr lang="en-US" altLang="he-IL" sz="33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O(n</a:t>
            </a:r>
            <a:r>
              <a:rPr lang="en-US" altLang="he-IL" sz="3300" b="1" i="1" baseline="30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he-IL" sz="33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456" name="Rectangle 48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2105558"/>
            <a:ext cx="3810000" cy="142240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altLang="he-IL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Time complexity:</a:t>
            </a:r>
          </a:p>
          <a:p>
            <a:pPr marL="0" indent="0" algn="ctr" rtl="0">
              <a:buNone/>
            </a:pPr>
            <a:r>
              <a:rPr lang="en-US" altLang="he-IL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O(n)</a:t>
            </a:r>
          </a:p>
        </p:txBody>
      </p:sp>
      <p:sp>
        <p:nvSpPr>
          <p:cNvPr id="17470" name="Text Box 62"/>
          <p:cNvSpPr txBox="1">
            <a:spLocks noChangeArrowheads="1"/>
          </p:cNvSpPr>
          <p:nvPr/>
        </p:nvSpPr>
        <p:spPr bwMode="auto">
          <a:xfrm>
            <a:off x="5029200" y="5105400"/>
            <a:ext cx="36808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/>
            <a:r>
              <a:rPr lang="en-US" altLang="he-IL" sz="3200" dirty="0">
                <a:latin typeface="Comic Sans MS" panose="030F0702030302020204" pitchFamily="66" charset="0"/>
              </a:rPr>
              <a:t>Can we do better?</a:t>
            </a:r>
          </a:p>
        </p:txBody>
      </p:sp>
      <p:sp>
        <p:nvSpPr>
          <p:cNvPr id="17471" name="Text Box 63"/>
          <p:cNvSpPr txBox="1">
            <a:spLocks noChangeArrowheads="1"/>
          </p:cNvSpPr>
          <p:nvPr/>
        </p:nvSpPr>
        <p:spPr bwMode="auto">
          <a:xfrm>
            <a:off x="799282" y="3513138"/>
            <a:ext cx="30909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he-IL" dirty="0">
                <a:solidFill>
                  <a:srgbClr val="00B050"/>
                </a:solidFill>
                <a:latin typeface="Comic Sans MS" panose="030F0702030302020204" pitchFamily="66" charset="0"/>
              </a:rPr>
              <a:t>This bound is tight…</a:t>
            </a:r>
          </a:p>
        </p:txBody>
      </p:sp>
      <p:grpSp>
        <p:nvGrpSpPr>
          <p:cNvPr id="17467" name="Group 59"/>
          <p:cNvGrpSpPr>
            <a:grpSpLocks/>
          </p:cNvGrpSpPr>
          <p:nvPr/>
        </p:nvGrpSpPr>
        <p:grpSpPr bwMode="auto">
          <a:xfrm>
            <a:off x="685800" y="3992563"/>
            <a:ext cx="2689225" cy="2659062"/>
            <a:chOff x="624" y="2352"/>
            <a:chExt cx="1694" cy="1675"/>
          </a:xfrm>
        </p:grpSpPr>
        <p:sp>
          <p:nvSpPr>
            <p:cNvPr id="27656" name="Oval 5"/>
            <p:cNvSpPr>
              <a:spLocks noChangeAspect="1" noChangeArrowheads="1"/>
            </p:cNvSpPr>
            <p:nvPr/>
          </p:nvSpPr>
          <p:spPr bwMode="auto">
            <a:xfrm>
              <a:off x="846" y="2631"/>
              <a:ext cx="1472" cy="13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7657" name="Oval 21"/>
            <p:cNvSpPr>
              <a:spLocks noChangeAspect="1" noChangeArrowheads="1"/>
            </p:cNvSpPr>
            <p:nvPr/>
          </p:nvSpPr>
          <p:spPr bwMode="auto">
            <a:xfrm>
              <a:off x="1296" y="2544"/>
              <a:ext cx="155" cy="1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7658" name="Oval 49"/>
            <p:cNvSpPr>
              <a:spLocks noChangeAspect="1" noChangeArrowheads="1"/>
            </p:cNvSpPr>
            <p:nvPr/>
          </p:nvSpPr>
          <p:spPr bwMode="auto">
            <a:xfrm>
              <a:off x="1669" y="2544"/>
              <a:ext cx="155" cy="1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7659" name="Oval 51"/>
            <p:cNvSpPr>
              <a:spLocks noChangeAspect="1" noChangeArrowheads="1"/>
            </p:cNvSpPr>
            <p:nvPr/>
          </p:nvSpPr>
          <p:spPr bwMode="auto">
            <a:xfrm>
              <a:off x="768" y="3360"/>
              <a:ext cx="155" cy="1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7660" name="Oval 52"/>
            <p:cNvSpPr>
              <a:spLocks noChangeAspect="1" noChangeArrowheads="1"/>
            </p:cNvSpPr>
            <p:nvPr/>
          </p:nvSpPr>
          <p:spPr bwMode="auto">
            <a:xfrm>
              <a:off x="1008" y="2736"/>
              <a:ext cx="155" cy="1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7661" name="Oval 53"/>
            <p:cNvSpPr>
              <a:spLocks noChangeAspect="1" noChangeArrowheads="1"/>
            </p:cNvSpPr>
            <p:nvPr/>
          </p:nvSpPr>
          <p:spPr bwMode="auto">
            <a:xfrm>
              <a:off x="816" y="3024"/>
              <a:ext cx="155" cy="1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7662" name="Text Box 54"/>
            <p:cNvSpPr txBox="1">
              <a:spLocks noChangeArrowheads="1"/>
            </p:cNvSpPr>
            <p:nvPr/>
          </p:nvSpPr>
          <p:spPr bwMode="auto">
            <a:xfrm>
              <a:off x="902" y="2599"/>
              <a:ext cx="1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he-IL" sz="1400"/>
                <a:t>0</a:t>
              </a:r>
            </a:p>
          </p:txBody>
        </p:sp>
        <p:sp>
          <p:nvSpPr>
            <p:cNvPr id="27663" name="Text Box 55"/>
            <p:cNvSpPr txBox="1">
              <a:spLocks noChangeArrowheads="1"/>
            </p:cNvSpPr>
            <p:nvPr/>
          </p:nvSpPr>
          <p:spPr bwMode="auto">
            <a:xfrm>
              <a:off x="720" y="2880"/>
              <a:ext cx="1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he-IL" sz="1400"/>
                <a:t>1</a:t>
              </a:r>
            </a:p>
          </p:txBody>
        </p:sp>
        <p:sp>
          <p:nvSpPr>
            <p:cNvPr id="27664" name="Text Box 56"/>
            <p:cNvSpPr txBox="1">
              <a:spLocks noChangeArrowheads="1"/>
            </p:cNvSpPr>
            <p:nvPr/>
          </p:nvSpPr>
          <p:spPr bwMode="auto">
            <a:xfrm>
              <a:off x="624" y="3264"/>
              <a:ext cx="1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he-IL" sz="1400"/>
                <a:t>2</a:t>
              </a:r>
            </a:p>
          </p:txBody>
        </p:sp>
        <p:sp>
          <p:nvSpPr>
            <p:cNvPr id="27665" name="Text Box 57"/>
            <p:cNvSpPr txBox="1">
              <a:spLocks noChangeArrowheads="1"/>
            </p:cNvSpPr>
            <p:nvPr/>
          </p:nvSpPr>
          <p:spPr bwMode="auto">
            <a:xfrm>
              <a:off x="1152" y="2352"/>
              <a:ext cx="2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he-IL" sz="1400" i="1"/>
                <a:t>n</a:t>
              </a:r>
              <a:r>
                <a:rPr lang="en-US" altLang="he-IL" sz="1400"/>
                <a:t>-1</a:t>
              </a:r>
            </a:p>
          </p:txBody>
        </p:sp>
        <p:sp>
          <p:nvSpPr>
            <p:cNvPr id="27666" name="Text Box 58"/>
            <p:cNvSpPr txBox="1">
              <a:spLocks noChangeArrowheads="1"/>
            </p:cNvSpPr>
            <p:nvPr/>
          </p:nvSpPr>
          <p:spPr bwMode="auto">
            <a:xfrm>
              <a:off x="1584" y="2352"/>
              <a:ext cx="26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he-IL" sz="1400" i="1"/>
                <a:t>n</a:t>
              </a:r>
              <a:r>
                <a:rPr lang="en-US" altLang="he-IL" sz="1400"/>
                <a:t>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01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n-US" altLang="he-IL" sz="49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HS Algorithm</a:t>
            </a:r>
            <a:r>
              <a:rPr lang="en-US" altLang="he-IL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US" altLang="he-IL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altLang="he-IL" sz="4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</a:t>
            </a:r>
            <a:r>
              <a:rPr lang="en-US" altLang="he-IL" sz="4000" dirty="0" err="1">
                <a:latin typeface="Comic Sans MS" panose="030F0702030302020204" pitchFamily="66" charset="0"/>
              </a:rPr>
              <a:t>irschenberg</a:t>
            </a:r>
            <a:r>
              <a:rPr lang="en-US" altLang="he-IL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sz="4000" dirty="0">
                <a:latin typeface="Comic Sans MS" panose="030F0702030302020204" pitchFamily="66" charset="0"/>
              </a:rPr>
              <a:t>and </a:t>
            </a:r>
            <a:r>
              <a:rPr lang="en-US" altLang="he-IL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S</a:t>
            </a:r>
            <a:r>
              <a:rPr lang="en-US" altLang="he-IL" sz="4000" dirty="0">
                <a:latin typeface="Comic Sans MS" panose="030F0702030302020204" pitchFamily="66" charset="0"/>
              </a:rPr>
              <a:t>inclair</a:t>
            </a:r>
            <a:r>
              <a:rPr lang="en-US" altLang="he-IL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altLang="he-IL" sz="4000" dirty="0">
                <a:latin typeface="Comic Sans MS" panose="030F0702030302020204" pitchFamily="66" charset="0"/>
              </a:rPr>
              <a:t>(1980)</a:t>
            </a:r>
            <a:r>
              <a:rPr lang="en-US" altLang="he-IL" dirty="0">
                <a:latin typeface="Comic Sans MS" panose="030F0702030302020204" pitchFamily="66" charset="0"/>
              </a:rPr>
              <a:t/>
            </a:r>
            <a:br>
              <a:rPr lang="en-US" altLang="he-IL" dirty="0">
                <a:latin typeface="Comic Sans MS" panose="030F0702030302020204" pitchFamily="66" charset="0"/>
              </a:rPr>
            </a:br>
            <a:endParaRPr lang="en-US" altLang="he-IL" dirty="0" smtClean="0">
              <a:latin typeface="Comic Sans MS" panose="030F0702030302020204" pitchFamily="66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01625" y="1556792"/>
            <a:ext cx="4191000" cy="28956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 algn="l" rtl="0">
              <a:lnSpc>
                <a:spcPct val="140000"/>
              </a:lnSpc>
              <a:buFontTx/>
              <a:buChar char="•"/>
            </a:pPr>
            <a:r>
              <a:rPr lang="en-US" altLang="he-IL" sz="2000" dirty="0" smtClean="0">
                <a:latin typeface="Comic Sans MS" panose="030F0702030302020204" pitchFamily="66" charset="0"/>
              </a:rPr>
              <a:t>Ring is bidirectional</a:t>
            </a:r>
          </a:p>
          <a:p>
            <a:pPr marL="231775" indent="-231775" algn="l" rtl="0">
              <a:lnSpc>
                <a:spcPct val="90000"/>
              </a:lnSpc>
              <a:buFontTx/>
              <a:buChar char="•"/>
            </a:pPr>
            <a:r>
              <a:rPr lang="en-US" altLang="he-IL" sz="2000" dirty="0" smtClean="0">
                <a:latin typeface="Comic Sans MS" panose="030F0702030302020204" pitchFamily="66" charset="0"/>
              </a:rPr>
              <a:t>Each process </a:t>
            </a:r>
            <a:r>
              <a:rPr lang="en-US" altLang="he-IL" sz="2000" i="1" dirty="0" smtClean="0">
                <a:latin typeface="Comic Sans MS" panose="030F0702030302020204" pitchFamily="66" charset="0"/>
              </a:rPr>
              <a:t>p</a:t>
            </a:r>
            <a:r>
              <a:rPr lang="en-US" altLang="he-IL" sz="2000" i="1" baseline="-25000" dirty="0" smtClean="0">
                <a:latin typeface="Comic Sans MS" panose="030F0702030302020204" pitchFamily="66" charset="0"/>
              </a:rPr>
              <a:t>i</a:t>
            </a:r>
            <a:r>
              <a:rPr lang="en-US" altLang="he-IL" sz="2000" i="1" dirty="0" smtClean="0">
                <a:latin typeface="Comic Sans MS" panose="030F0702030302020204" pitchFamily="66" charset="0"/>
              </a:rPr>
              <a:t> </a:t>
            </a:r>
            <a:r>
              <a:rPr lang="en-US" altLang="he-IL" sz="2000" dirty="0" smtClean="0">
                <a:latin typeface="Comic Sans MS" panose="030F0702030302020204" pitchFamily="66" charset="0"/>
              </a:rPr>
              <a:t>operates in </a:t>
            </a:r>
            <a:r>
              <a:rPr lang="en-US" altLang="he-IL" sz="20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phases</a:t>
            </a:r>
          </a:p>
          <a:p>
            <a:pPr marL="231775" indent="-231775" algn="l" rtl="0">
              <a:lnSpc>
                <a:spcPct val="90000"/>
              </a:lnSpc>
              <a:buFontTx/>
              <a:buChar char="•"/>
            </a:pPr>
            <a:r>
              <a:rPr lang="en-US" altLang="he-IL" sz="2000" dirty="0" smtClean="0">
                <a:latin typeface="Comic Sans MS" panose="030F0702030302020204" pitchFamily="66" charset="0"/>
              </a:rPr>
              <a:t>In each phase </a:t>
            </a:r>
            <a:r>
              <a:rPr lang="en-US" altLang="he-IL" sz="2000" i="1" dirty="0" smtClean="0">
                <a:latin typeface="Comic Sans MS" panose="030F0702030302020204" pitchFamily="66" charset="0"/>
              </a:rPr>
              <a:t>l, p</a:t>
            </a:r>
            <a:r>
              <a:rPr lang="en-US" altLang="he-IL" sz="2000" i="1" baseline="-25000" dirty="0" smtClean="0">
                <a:latin typeface="Comic Sans MS" panose="030F0702030302020204" pitchFamily="66" charset="0"/>
              </a:rPr>
              <a:t>i</a:t>
            </a:r>
            <a:r>
              <a:rPr lang="en-US" altLang="he-IL" sz="2000" i="1" dirty="0" smtClean="0">
                <a:latin typeface="Comic Sans MS" panose="030F0702030302020204" pitchFamily="66" charset="0"/>
              </a:rPr>
              <a:t> </a:t>
            </a:r>
            <a:r>
              <a:rPr lang="en-US" altLang="he-IL" sz="2000" dirty="0" smtClean="0">
                <a:latin typeface="Comic Sans MS" panose="030F0702030302020204" pitchFamily="66" charset="0"/>
              </a:rPr>
              <a:t>sends out</a:t>
            </a:r>
            <a:r>
              <a:rPr lang="en-US" altLang="he-IL" sz="2000" i="1" dirty="0" smtClean="0">
                <a:latin typeface="Comic Sans MS" panose="030F0702030302020204" pitchFamily="66" charset="0"/>
              </a:rPr>
              <a:t> </a:t>
            </a:r>
            <a:r>
              <a:rPr lang="en-US" altLang="he-IL" sz="2000" dirty="0" smtClean="0">
                <a:latin typeface="Comic Sans MS" panose="030F0702030302020204" pitchFamily="66" charset="0"/>
              </a:rPr>
              <a:t>“tokens” containing </a:t>
            </a:r>
            <a:r>
              <a:rPr lang="en-US" altLang="he-IL" sz="2000" i="1" dirty="0" err="1" smtClean="0">
                <a:latin typeface="Comic Sans MS" panose="030F0702030302020204" pitchFamily="66" charset="0"/>
              </a:rPr>
              <a:t>uid</a:t>
            </a:r>
            <a:r>
              <a:rPr lang="en-US" altLang="he-IL" sz="2000" i="1" baseline="-25000" dirty="0" err="1" smtClean="0">
                <a:latin typeface="Comic Sans MS" panose="030F0702030302020204" pitchFamily="66" charset="0"/>
              </a:rPr>
              <a:t>i</a:t>
            </a:r>
            <a:r>
              <a:rPr lang="en-US" altLang="he-IL" sz="2000" i="1" baseline="-25000" dirty="0" smtClean="0">
                <a:latin typeface="Comic Sans MS" panose="030F0702030302020204" pitchFamily="66" charset="0"/>
              </a:rPr>
              <a:t> </a:t>
            </a:r>
            <a:r>
              <a:rPr lang="en-US" altLang="he-IL" sz="2000" dirty="0" smtClean="0">
                <a:latin typeface="Comic Sans MS" panose="030F0702030302020204" pitchFamily="66" charset="0"/>
              </a:rPr>
              <a:t>in both directions</a:t>
            </a:r>
          </a:p>
          <a:p>
            <a:pPr marL="231775" indent="-231775" algn="l" rtl="0">
              <a:lnSpc>
                <a:spcPct val="90000"/>
              </a:lnSpc>
              <a:buFontTx/>
              <a:buChar char="•"/>
            </a:pPr>
            <a:r>
              <a:rPr lang="en-US" altLang="he-IL" sz="2000" dirty="0" smtClean="0">
                <a:latin typeface="Comic Sans MS" panose="030F0702030302020204" pitchFamily="66" charset="0"/>
              </a:rPr>
              <a:t>Tokens are intended to travel distance 2</a:t>
            </a:r>
            <a:r>
              <a:rPr lang="en-US" altLang="he-IL" sz="2000" i="1" baseline="30000" dirty="0" smtClean="0">
                <a:latin typeface="Comic Sans MS" panose="030F0702030302020204" pitchFamily="66" charset="0"/>
              </a:rPr>
              <a:t>l</a:t>
            </a:r>
            <a:r>
              <a:rPr lang="en-US" altLang="he-IL" sz="2000" dirty="0" smtClean="0">
                <a:latin typeface="Comic Sans MS" panose="030F0702030302020204" pitchFamily="66" charset="0"/>
              </a:rPr>
              <a:t> and return to </a:t>
            </a:r>
            <a:r>
              <a:rPr lang="en-US" altLang="he-IL" sz="2000" i="1" dirty="0" smtClean="0">
                <a:latin typeface="Comic Sans MS" panose="030F0702030302020204" pitchFamily="66" charset="0"/>
              </a:rPr>
              <a:t>p</a:t>
            </a:r>
            <a:r>
              <a:rPr lang="en-US" altLang="he-IL" sz="2000" i="1" baseline="-25000" dirty="0" smtClean="0">
                <a:latin typeface="Comic Sans MS" panose="030F0702030302020204" pitchFamily="66" charset="0"/>
              </a:rPr>
              <a:t>i</a:t>
            </a:r>
            <a:endParaRPr lang="en-US" altLang="he-IL" sz="2000" dirty="0" smtClean="0">
              <a:latin typeface="Comic Sans MS" panose="030F0702030302020204" pitchFamily="66" charset="0"/>
            </a:endParaRPr>
          </a:p>
          <a:p>
            <a:pPr marL="231775" indent="-231775" algn="l" rtl="0">
              <a:lnSpc>
                <a:spcPct val="90000"/>
              </a:lnSpc>
              <a:buFontTx/>
              <a:buChar char="•"/>
            </a:pPr>
            <a:endParaRPr lang="en-US" altLang="he-IL" sz="2000" dirty="0" smtClean="0">
              <a:latin typeface="Comic Sans MS" panose="030F0702030302020204" pitchFamily="66" charset="0"/>
            </a:endParaRPr>
          </a:p>
        </p:txBody>
      </p:sp>
      <p:sp>
        <p:nvSpPr>
          <p:cNvPr id="22" name="Rectangle 190"/>
          <p:cNvSpPr txBox="1">
            <a:spLocks noChangeArrowheads="1"/>
          </p:cNvSpPr>
          <p:nvPr/>
        </p:nvSpPr>
        <p:spPr>
          <a:xfrm>
            <a:off x="301625" y="4293096"/>
            <a:ext cx="4038600" cy="838200"/>
          </a:xfrm>
          <a:prstGeom prst="rect">
            <a:avLst/>
          </a:prstGeom>
          <a:noFill/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 algn="l" rtl="0">
              <a:buFontTx/>
              <a:buChar char="•"/>
            </a:pPr>
            <a:r>
              <a:rPr lang="en-US" altLang="he-IL" sz="2000" dirty="0" smtClean="0">
                <a:latin typeface="Comic Sans MS" panose="030F0702030302020204" pitchFamily="66" charset="0"/>
              </a:rPr>
              <a:t>However, tokens may not make it back</a:t>
            </a:r>
          </a:p>
          <a:p>
            <a:pPr marL="231775" indent="-231775" algn="l" rtl="0">
              <a:buFontTx/>
              <a:buChar char="•"/>
            </a:pPr>
            <a:endParaRPr lang="en-US" altLang="he-IL" sz="2000" dirty="0" smtClean="0">
              <a:latin typeface="Comic Sans MS" panose="030F0702030302020204" pitchFamily="66" charset="0"/>
            </a:endParaRPr>
          </a:p>
        </p:txBody>
      </p:sp>
      <p:grpSp>
        <p:nvGrpSpPr>
          <p:cNvPr id="25" name="Group 35"/>
          <p:cNvGrpSpPr>
            <a:grpSpLocks/>
          </p:cNvGrpSpPr>
          <p:nvPr/>
        </p:nvGrpSpPr>
        <p:grpSpPr bwMode="auto">
          <a:xfrm>
            <a:off x="431800" y="5903913"/>
            <a:ext cx="3835400" cy="165100"/>
            <a:chOff x="272" y="3408"/>
            <a:chExt cx="2416" cy="104"/>
          </a:xfrm>
        </p:grpSpPr>
        <p:sp>
          <p:nvSpPr>
            <p:cNvPr id="26" name="Oval 5"/>
            <p:cNvSpPr>
              <a:spLocks noChangeAspect="1" noChangeArrowheads="1"/>
            </p:cNvSpPr>
            <p:nvPr/>
          </p:nvSpPr>
          <p:spPr bwMode="auto">
            <a:xfrm>
              <a:off x="272" y="3408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7" name="Oval 14"/>
            <p:cNvSpPr>
              <a:spLocks noChangeAspect="1" noChangeArrowheads="1"/>
            </p:cNvSpPr>
            <p:nvPr/>
          </p:nvSpPr>
          <p:spPr bwMode="auto">
            <a:xfrm>
              <a:off x="568" y="3408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8" name="Oval 15"/>
            <p:cNvSpPr>
              <a:spLocks noChangeAspect="1" noChangeArrowheads="1"/>
            </p:cNvSpPr>
            <p:nvPr/>
          </p:nvSpPr>
          <p:spPr bwMode="auto">
            <a:xfrm>
              <a:off x="856" y="3408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9" name="Oval 16"/>
            <p:cNvSpPr>
              <a:spLocks noChangeAspect="1" noChangeArrowheads="1"/>
            </p:cNvSpPr>
            <p:nvPr/>
          </p:nvSpPr>
          <p:spPr bwMode="auto">
            <a:xfrm>
              <a:off x="1144" y="3408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30" name="Oval 17"/>
            <p:cNvSpPr>
              <a:spLocks noChangeAspect="1" noChangeArrowheads="1"/>
            </p:cNvSpPr>
            <p:nvPr/>
          </p:nvSpPr>
          <p:spPr bwMode="auto">
            <a:xfrm>
              <a:off x="1432" y="3408"/>
              <a:ext cx="104" cy="1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31" name="Oval 18"/>
            <p:cNvSpPr>
              <a:spLocks noChangeAspect="1" noChangeArrowheads="1"/>
            </p:cNvSpPr>
            <p:nvPr/>
          </p:nvSpPr>
          <p:spPr bwMode="auto">
            <a:xfrm>
              <a:off x="1720" y="3408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32" name="Oval 19"/>
            <p:cNvSpPr>
              <a:spLocks noChangeAspect="1" noChangeArrowheads="1"/>
            </p:cNvSpPr>
            <p:nvPr/>
          </p:nvSpPr>
          <p:spPr bwMode="auto">
            <a:xfrm>
              <a:off x="2008" y="3408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33" name="Oval 20"/>
            <p:cNvSpPr>
              <a:spLocks noChangeAspect="1" noChangeArrowheads="1"/>
            </p:cNvSpPr>
            <p:nvPr/>
          </p:nvSpPr>
          <p:spPr bwMode="auto">
            <a:xfrm>
              <a:off x="2296" y="3408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34" name="Oval 21"/>
            <p:cNvSpPr>
              <a:spLocks noChangeAspect="1" noChangeArrowheads="1"/>
            </p:cNvSpPr>
            <p:nvPr/>
          </p:nvSpPr>
          <p:spPr bwMode="auto">
            <a:xfrm>
              <a:off x="2584" y="3408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</p:grpSp>
      <p:grpSp>
        <p:nvGrpSpPr>
          <p:cNvPr id="35" name="Group 188"/>
          <p:cNvGrpSpPr>
            <a:grpSpLocks/>
          </p:cNvGrpSpPr>
          <p:nvPr/>
        </p:nvGrpSpPr>
        <p:grpSpPr bwMode="auto">
          <a:xfrm>
            <a:off x="431800" y="5903913"/>
            <a:ext cx="3835400" cy="576262"/>
            <a:chOff x="3024" y="3765"/>
            <a:chExt cx="2416" cy="363"/>
          </a:xfrm>
        </p:grpSpPr>
        <p:sp>
          <p:nvSpPr>
            <p:cNvPr id="36" name="Text Box 50"/>
            <p:cNvSpPr txBox="1">
              <a:spLocks noChangeArrowheads="1"/>
            </p:cNvSpPr>
            <p:nvPr/>
          </p:nvSpPr>
          <p:spPr bwMode="auto">
            <a:xfrm>
              <a:off x="3952" y="3878"/>
              <a:ext cx="6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he-IL" sz="2000"/>
                <a:t>Phase 2</a:t>
              </a:r>
            </a:p>
          </p:txBody>
        </p:sp>
        <p:sp>
          <p:nvSpPr>
            <p:cNvPr id="37" name="Oval 51"/>
            <p:cNvSpPr>
              <a:spLocks noChangeAspect="1" noChangeArrowheads="1"/>
            </p:cNvSpPr>
            <p:nvPr/>
          </p:nvSpPr>
          <p:spPr bwMode="auto">
            <a:xfrm>
              <a:off x="3024" y="3765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38" name="Oval 52"/>
            <p:cNvSpPr>
              <a:spLocks noChangeAspect="1" noChangeArrowheads="1"/>
            </p:cNvSpPr>
            <p:nvPr/>
          </p:nvSpPr>
          <p:spPr bwMode="auto">
            <a:xfrm>
              <a:off x="3320" y="3765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39" name="Oval 53"/>
            <p:cNvSpPr>
              <a:spLocks noChangeAspect="1" noChangeArrowheads="1"/>
            </p:cNvSpPr>
            <p:nvPr/>
          </p:nvSpPr>
          <p:spPr bwMode="auto">
            <a:xfrm>
              <a:off x="3608" y="3765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0" name="Oval 54"/>
            <p:cNvSpPr>
              <a:spLocks noChangeAspect="1" noChangeArrowheads="1"/>
            </p:cNvSpPr>
            <p:nvPr/>
          </p:nvSpPr>
          <p:spPr bwMode="auto">
            <a:xfrm>
              <a:off x="3896" y="3765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1" name="Oval 55"/>
            <p:cNvSpPr>
              <a:spLocks noChangeAspect="1" noChangeArrowheads="1"/>
            </p:cNvSpPr>
            <p:nvPr/>
          </p:nvSpPr>
          <p:spPr bwMode="auto">
            <a:xfrm>
              <a:off x="4184" y="3765"/>
              <a:ext cx="104" cy="1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2" name="Oval 56"/>
            <p:cNvSpPr>
              <a:spLocks noChangeAspect="1" noChangeArrowheads="1"/>
            </p:cNvSpPr>
            <p:nvPr/>
          </p:nvSpPr>
          <p:spPr bwMode="auto">
            <a:xfrm>
              <a:off x="4472" y="3765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3" name="Oval 57"/>
            <p:cNvSpPr>
              <a:spLocks noChangeAspect="1" noChangeArrowheads="1"/>
            </p:cNvSpPr>
            <p:nvPr/>
          </p:nvSpPr>
          <p:spPr bwMode="auto">
            <a:xfrm>
              <a:off x="4760" y="3765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4" name="Oval 58"/>
            <p:cNvSpPr>
              <a:spLocks noChangeAspect="1" noChangeArrowheads="1"/>
            </p:cNvSpPr>
            <p:nvPr/>
          </p:nvSpPr>
          <p:spPr bwMode="auto">
            <a:xfrm>
              <a:off x="5048" y="3765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5" name="Oval 59"/>
            <p:cNvSpPr>
              <a:spLocks noChangeAspect="1" noChangeArrowheads="1"/>
            </p:cNvSpPr>
            <p:nvPr/>
          </p:nvSpPr>
          <p:spPr bwMode="auto">
            <a:xfrm>
              <a:off x="5336" y="3765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</p:grpSp>
      <p:grpSp>
        <p:nvGrpSpPr>
          <p:cNvPr id="46" name="Group 64"/>
          <p:cNvGrpSpPr>
            <a:grpSpLocks/>
          </p:cNvGrpSpPr>
          <p:nvPr/>
        </p:nvGrpSpPr>
        <p:grpSpPr bwMode="auto">
          <a:xfrm>
            <a:off x="431800" y="5675313"/>
            <a:ext cx="3835400" cy="804862"/>
            <a:chOff x="272" y="3264"/>
            <a:chExt cx="2416" cy="507"/>
          </a:xfrm>
        </p:grpSpPr>
        <p:grpSp>
          <p:nvGrpSpPr>
            <p:cNvPr id="47" name="Group 36"/>
            <p:cNvGrpSpPr>
              <a:grpSpLocks/>
            </p:cNvGrpSpPr>
            <p:nvPr/>
          </p:nvGrpSpPr>
          <p:grpSpPr bwMode="auto">
            <a:xfrm>
              <a:off x="272" y="3408"/>
              <a:ext cx="2416" cy="363"/>
              <a:chOff x="272" y="3592"/>
              <a:chExt cx="2416" cy="363"/>
            </a:xfrm>
          </p:grpSpPr>
          <p:sp>
            <p:nvSpPr>
              <p:cNvPr id="50" name="Text Box 22"/>
              <p:cNvSpPr txBox="1">
                <a:spLocks noChangeArrowheads="1"/>
              </p:cNvSpPr>
              <p:nvPr/>
            </p:nvSpPr>
            <p:spPr bwMode="auto">
              <a:xfrm>
                <a:off x="1200" y="3705"/>
                <a:ext cx="6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he-IL" sz="2000"/>
                  <a:t>Phase 0</a:t>
                </a:r>
              </a:p>
            </p:txBody>
          </p:sp>
          <p:sp>
            <p:nvSpPr>
              <p:cNvPr id="51" name="Oval 26"/>
              <p:cNvSpPr>
                <a:spLocks noChangeAspect="1" noChangeArrowheads="1"/>
              </p:cNvSpPr>
              <p:nvPr/>
            </p:nvSpPr>
            <p:spPr bwMode="auto">
              <a:xfrm>
                <a:off x="272" y="3592"/>
                <a:ext cx="104" cy="1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52" name="Oval 27"/>
              <p:cNvSpPr>
                <a:spLocks noChangeAspect="1" noChangeArrowheads="1"/>
              </p:cNvSpPr>
              <p:nvPr/>
            </p:nvSpPr>
            <p:spPr bwMode="auto">
              <a:xfrm>
                <a:off x="568" y="3592"/>
                <a:ext cx="104" cy="1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53" name="Oval 28"/>
              <p:cNvSpPr>
                <a:spLocks noChangeAspect="1" noChangeArrowheads="1"/>
              </p:cNvSpPr>
              <p:nvPr/>
            </p:nvSpPr>
            <p:spPr bwMode="auto">
              <a:xfrm>
                <a:off x="856" y="3592"/>
                <a:ext cx="104" cy="1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54" name="Oval 29"/>
              <p:cNvSpPr>
                <a:spLocks noChangeAspect="1" noChangeArrowheads="1"/>
              </p:cNvSpPr>
              <p:nvPr/>
            </p:nvSpPr>
            <p:spPr bwMode="auto">
              <a:xfrm>
                <a:off x="1144" y="3592"/>
                <a:ext cx="104" cy="10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55" name="Oval 30"/>
              <p:cNvSpPr>
                <a:spLocks noChangeAspect="1" noChangeArrowheads="1"/>
              </p:cNvSpPr>
              <p:nvPr/>
            </p:nvSpPr>
            <p:spPr bwMode="auto">
              <a:xfrm>
                <a:off x="1432" y="3592"/>
                <a:ext cx="104" cy="1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56" name="Oval 31"/>
              <p:cNvSpPr>
                <a:spLocks noChangeAspect="1" noChangeArrowheads="1"/>
              </p:cNvSpPr>
              <p:nvPr/>
            </p:nvSpPr>
            <p:spPr bwMode="auto">
              <a:xfrm>
                <a:off x="1720" y="3592"/>
                <a:ext cx="104" cy="10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57" name="Oval 32"/>
              <p:cNvSpPr>
                <a:spLocks noChangeAspect="1" noChangeArrowheads="1"/>
              </p:cNvSpPr>
              <p:nvPr/>
            </p:nvSpPr>
            <p:spPr bwMode="auto">
              <a:xfrm>
                <a:off x="2008" y="3592"/>
                <a:ext cx="104" cy="1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58" name="Oval 33"/>
              <p:cNvSpPr>
                <a:spLocks noChangeAspect="1" noChangeArrowheads="1"/>
              </p:cNvSpPr>
              <p:nvPr/>
            </p:nvSpPr>
            <p:spPr bwMode="auto">
              <a:xfrm>
                <a:off x="2296" y="3592"/>
                <a:ext cx="104" cy="1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59" name="Oval 34"/>
              <p:cNvSpPr>
                <a:spLocks noChangeAspect="1" noChangeArrowheads="1"/>
              </p:cNvSpPr>
              <p:nvPr/>
            </p:nvSpPr>
            <p:spPr bwMode="auto">
              <a:xfrm>
                <a:off x="2584" y="3592"/>
                <a:ext cx="104" cy="1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</p:grpSp>
        <p:sp>
          <p:nvSpPr>
            <p:cNvPr id="48" name="AutoShape 62"/>
            <p:cNvSpPr>
              <a:spLocks noChangeArrowheads="1"/>
            </p:cNvSpPr>
            <p:nvPr/>
          </p:nvSpPr>
          <p:spPr bwMode="auto">
            <a:xfrm>
              <a:off x="1488" y="3264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9" name="AutoShape 63"/>
            <p:cNvSpPr>
              <a:spLocks noChangeArrowheads="1"/>
            </p:cNvSpPr>
            <p:nvPr/>
          </p:nvSpPr>
          <p:spPr bwMode="auto">
            <a:xfrm flipH="1">
              <a:off x="1200" y="3264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</p:grpSp>
      <p:grpSp>
        <p:nvGrpSpPr>
          <p:cNvPr id="60" name="Group 92"/>
          <p:cNvGrpSpPr>
            <a:grpSpLocks/>
          </p:cNvGrpSpPr>
          <p:nvPr/>
        </p:nvGrpSpPr>
        <p:grpSpPr bwMode="auto">
          <a:xfrm>
            <a:off x="431800" y="5675313"/>
            <a:ext cx="3835400" cy="804862"/>
            <a:chOff x="3120" y="1632"/>
            <a:chExt cx="2416" cy="507"/>
          </a:xfrm>
        </p:grpSpPr>
        <p:grpSp>
          <p:nvGrpSpPr>
            <p:cNvPr id="61" name="Group 66"/>
            <p:cNvGrpSpPr>
              <a:grpSpLocks/>
            </p:cNvGrpSpPr>
            <p:nvPr/>
          </p:nvGrpSpPr>
          <p:grpSpPr bwMode="auto">
            <a:xfrm>
              <a:off x="3120" y="1776"/>
              <a:ext cx="2416" cy="363"/>
              <a:chOff x="272" y="3592"/>
              <a:chExt cx="2416" cy="363"/>
            </a:xfrm>
          </p:grpSpPr>
          <p:sp>
            <p:nvSpPr>
              <p:cNvPr id="64" name="Text Box 67"/>
              <p:cNvSpPr txBox="1">
                <a:spLocks noChangeArrowheads="1"/>
              </p:cNvSpPr>
              <p:nvPr/>
            </p:nvSpPr>
            <p:spPr bwMode="auto">
              <a:xfrm>
                <a:off x="1200" y="3705"/>
                <a:ext cx="6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he-IL" sz="2000"/>
                  <a:t>Phase 0</a:t>
                </a:r>
              </a:p>
            </p:txBody>
          </p:sp>
          <p:sp>
            <p:nvSpPr>
              <p:cNvPr id="65" name="Oval 68"/>
              <p:cNvSpPr>
                <a:spLocks noChangeAspect="1" noChangeArrowheads="1"/>
              </p:cNvSpPr>
              <p:nvPr/>
            </p:nvSpPr>
            <p:spPr bwMode="auto">
              <a:xfrm>
                <a:off x="272" y="3592"/>
                <a:ext cx="104" cy="1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66" name="Oval 69"/>
              <p:cNvSpPr>
                <a:spLocks noChangeAspect="1" noChangeArrowheads="1"/>
              </p:cNvSpPr>
              <p:nvPr/>
            </p:nvSpPr>
            <p:spPr bwMode="auto">
              <a:xfrm>
                <a:off x="568" y="3592"/>
                <a:ext cx="104" cy="1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67" name="Oval 70"/>
              <p:cNvSpPr>
                <a:spLocks noChangeAspect="1" noChangeArrowheads="1"/>
              </p:cNvSpPr>
              <p:nvPr/>
            </p:nvSpPr>
            <p:spPr bwMode="auto">
              <a:xfrm>
                <a:off x="856" y="3592"/>
                <a:ext cx="104" cy="1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68" name="Oval 71"/>
              <p:cNvSpPr>
                <a:spLocks noChangeAspect="1" noChangeArrowheads="1"/>
              </p:cNvSpPr>
              <p:nvPr/>
            </p:nvSpPr>
            <p:spPr bwMode="auto">
              <a:xfrm>
                <a:off x="1144" y="3592"/>
                <a:ext cx="104" cy="10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69" name="Oval 72"/>
              <p:cNvSpPr>
                <a:spLocks noChangeAspect="1" noChangeArrowheads="1"/>
              </p:cNvSpPr>
              <p:nvPr/>
            </p:nvSpPr>
            <p:spPr bwMode="auto">
              <a:xfrm>
                <a:off x="1432" y="3592"/>
                <a:ext cx="104" cy="1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70" name="Oval 73"/>
              <p:cNvSpPr>
                <a:spLocks noChangeAspect="1" noChangeArrowheads="1"/>
              </p:cNvSpPr>
              <p:nvPr/>
            </p:nvSpPr>
            <p:spPr bwMode="auto">
              <a:xfrm>
                <a:off x="1720" y="3592"/>
                <a:ext cx="104" cy="10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71" name="Oval 74"/>
              <p:cNvSpPr>
                <a:spLocks noChangeAspect="1" noChangeArrowheads="1"/>
              </p:cNvSpPr>
              <p:nvPr/>
            </p:nvSpPr>
            <p:spPr bwMode="auto">
              <a:xfrm>
                <a:off x="2008" y="3592"/>
                <a:ext cx="104" cy="1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72" name="Oval 75"/>
              <p:cNvSpPr>
                <a:spLocks noChangeAspect="1" noChangeArrowheads="1"/>
              </p:cNvSpPr>
              <p:nvPr/>
            </p:nvSpPr>
            <p:spPr bwMode="auto">
              <a:xfrm>
                <a:off x="2296" y="3592"/>
                <a:ext cx="104" cy="1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73" name="Oval 76"/>
              <p:cNvSpPr>
                <a:spLocks noChangeAspect="1" noChangeArrowheads="1"/>
              </p:cNvSpPr>
              <p:nvPr/>
            </p:nvSpPr>
            <p:spPr bwMode="auto">
              <a:xfrm>
                <a:off x="2584" y="3592"/>
                <a:ext cx="104" cy="1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</p:grpSp>
        <p:sp>
          <p:nvSpPr>
            <p:cNvPr id="62" name="AutoShape 77"/>
            <p:cNvSpPr>
              <a:spLocks noChangeArrowheads="1"/>
            </p:cNvSpPr>
            <p:nvPr/>
          </p:nvSpPr>
          <p:spPr bwMode="auto">
            <a:xfrm flipH="1">
              <a:off x="4336" y="1632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63" name="AutoShape 78"/>
            <p:cNvSpPr>
              <a:spLocks noChangeArrowheads="1"/>
            </p:cNvSpPr>
            <p:nvPr/>
          </p:nvSpPr>
          <p:spPr bwMode="auto">
            <a:xfrm>
              <a:off x="4048" y="1632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</p:grpSp>
      <p:grpSp>
        <p:nvGrpSpPr>
          <p:cNvPr id="74" name="Group 109"/>
          <p:cNvGrpSpPr>
            <a:grpSpLocks/>
          </p:cNvGrpSpPr>
          <p:nvPr/>
        </p:nvGrpSpPr>
        <p:grpSpPr bwMode="auto">
          <a:xfrm>
            <a:off x="431800" y="5903913"/>
            <a:ext cx="3835400" cy="576262"/>
            <a:chOff x="3216" y="2373"/>
            <a:chExt cx="2416" cy="363"/>
          </a:xfrm>
        </p:grpSpPr>
        <p:sp>
          <p:nvSpPr>
            <p:cNvPr id="75" name="Text Box 82"/>
            <p:cNvSpPr txBox="1">
              <a:spLocks noChangeArrowheads="1"/>
            </p:cNvSpPr>
            <p:nvPr/>
          </p:nvSpPr>
          <p:spPr bwMode="auto">
            <a:xfrm>
              <a:off x="4144" y="2486"/>
              <a:ext cx="6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he-IL" sz="2000"/>
                <a:t>Phase 0</a:t>
              </a:r>
            </a:p>
          </p:txBody>
        </p:sp>
        <p:sp>
          <p:nvSpPr>
            <p:cNvPr id="76" name="Oval 83"/>
            <p:cNvSpPr>
              <a:spLocks noChangeAspect="1" noChangeArrowheads="1"/>
            </p:cNvSpPr>
            <p:nvPr/>
          </p:nvSpPr>
          <p:spPr bwMode="auto">
            <a:xfrm>
              <a:off x="3216" y="2373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77" name="Oval 84"/>
            <p:cNvSpPr>
              <a:spLocks noChangeAspect="1" noChangeArrowheads="1"/>
            </p:cNvSpPr>
            <p:nvPr/>
          </p:nvSpPr>
          <p:spPr bwMode="auto">
            <a:xfrm>
              <a:off x="3512" y="2373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78" name="Oval 85"/>
            <p:cNvSpPr>
              <a:spLocks noChangeAspect="1" noChangeArrowheads="1"/>
            </p:cNvSpPr>
            <p:nvPr/>
          </p:nvSpPr>
          <p:spPr bwMode="auto">
            <a:xfrm>
              <a:off x="3800" y="2373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79" name="Oval 86"/>
            <p:cNvSpPr>
              <a:spLocks noChangeAspect="1" noChangeArrowheads="1"/>
            </p:cNvSpPr>
            <p:nvPr/>
          </p:nvSpPr>
          <p:spPr bwMode="auto">
            <a:xfrm>
              <a:off x="4088" y="2373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80" name="Oval 87"/>
            <p:cNvSpPr>
              <a:spLocks noChangeAspect="1" noChangeArrowheads="1"/>
            </p:cNvSpPr>
            <p:nvPr/>
          </p:nvSpPr>
          <p:spPr bwMode="auto">
            <a:xfrm>
              <a:off x="4376" y="2373"/>
              <a:ext cx="104" cy="1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81" name="Oval 88"/>
            <p:cNvSpPr>
              <a:spLocks noChangeAspect="1" noChangeArrowheads="1"/>
            </p:cNvSpPr>
            <p:nvPr/>
          </p:nvSpPr>
          <p:spPr bwMode="auto">
            <a:xfrm>
              <a:off x="4664" y="2373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82" name="Oval 89"/>
            <p:cNvSpPr>
              <a:spLocks noChangeAspect="1" noChangeArrowheads="1"/>
            </p:cNvSpPr>
            <p:nvPr/>
          </p:nvSpPr>
          <p:spPr bwMode="auto">
            <a:xfrm>
              <a:off x="4952" y="2373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83" name="Oval 90"/>
            <p:cNvSpPr>
              <a:spLocks noChangeAspect="1" noChangeArrowheads="1"/>
            </p:cNvSpPr>
            <p:nvPr/>
          </p:nvSpPr>
          <p:spPr bwMode="auto">
            <a:xfrm>
              <a:off x="5240" y="2373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84" name="Oval 91"/>
            <p:cNvSpPr>
              <a:spLocks noChangeAspect="1" noChangeArrowheads="1"/>
            </p:cNvSpPr>
            <p:nvPr/>
          </p:nvSpPr>
          <p:spPr bwMode="auto">
            <a:xfrm>
              <a:off x="5528" y="2373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</p:grpSp>
      <p:grpSp>
        <p:nvGrpSpPr>
          <p:cNvPr id="85" name="Group 162"/>
          <p:cNvGrpSpPr>
            <a:grpSpLocks/>
          </p:cNvGrpSpPr>
          <p:nvPr/>
        </p:nvGrpSpPr>
        <p:grpSpPr bwMode="auto">
          <a:xfrm>
            <a:off x="431800" y="5903913"/>
            <a:ext cx="3835400" cy="576262"/>
            <a:chOff x="2496" y="1776"/>
            <a:chExt cx="2416" cy="363"/>
          </a:xfrm>
        </p:grpSpPr>
        <p:sp>
          <p:nvSpPr>
            <p:cNvPr id="86" name="Text Box 112"/>
            <p:cNvSpPr txBox="1">
              <a:spLocks noChangeArrowheads="1"/>
            </p:cNvSpPr>
            <p:nvPr/>
          </p:nvSpPr>
          <p:spPr bwMode="auto">
            <a:xfrm>
              <a:off x="3424" y="1889"/>
              <a:ext cx="6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he-IL" sz="2000"/>
                <a:t>Phase 1</a:t>
              </a:r>
            </a:p>
          </p:txBody>
        </p:sp>
        <p:sp>
          <p:nvSpPr>
            <p:cNvPr id="87" name="Oval 113"/>
            <p:cNvSpPr>
              <a:spLocks noChangeAspect="1" noChangeArrowheads="1"/>
            </p:cNvSpPr>
            <p:nvPr/>
          </p:nvSpPr>
          <p:spPr bwMode="auto">
            <a:xfrm>
              <a:off x="2496" y="1776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88" name="Oval 114"/>
            <p:cNvSpPr>
              <a:spLocks noChangeAspect="1" noChangeArrowheads="1"/>
            </p:cNvSpPr>
            <p:nvPr/>
          </p:nvSpPr>
          <p:spPr bwMode="auto">
            <a:xfrm>
              <a:off x="2792" y="1776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89" name="Oval 115"/>
            <p:cNvSpPr>
              <a:spLocks noChangeAspect="1" noChangeArrowheads="1"/>
            </p:cNvSpPr>
            <p:nvPr/>
          </p:nvSpPr>
          <p:spPr bwMode="auto">
            <a:xfrm>
              <a:off x="3080" y="1776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90" name="Oval 116"/>
            <p:cNvSpPr>
              <a:spLocks noChangeAspect="1" noChangeArrowheads="1"/>
            </p:cNvSpPr>
            <p:nvPr/>
          </p:nvSpPr>
          <p:spPr bwMode="auto">
            <a:xfrm>
              <a:off x="3368" y="1776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91" name="Oval 117"/>
            <p:cNvSpPr>
              <a:spLocks noChangeAspect="1" noChangeArrowheads="1"/>
            </p:cNvSpPr>
            <p:nvPr/>
          </p:nvSpPr>
          <p:spPr bwMode="auto">
            <a:xfrm>
              <a:off x="3656" y="1776"/>
              <a:ext cx="104" cy="1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92" name="Oval 118"/>
            <p:cNvSpPr>
              <a:spLocks noChangeAspect="1" noChangeArrowheads="1"/>
            </p:cNvSpPr>
            <p:nvPr/>
          </p:nvSpPr>
          <p:spPr bwMode="auto">
            <a:xfrm>
              <a:off x="3944" y="1776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93" name="Oval 119"/>
            <p:cNvSpPr>
              <a:spLocks noChangeAspect="1" noChangeArrowheads="1"/>
            </p:cNvSpPr>
            <p:nvPr/>
          </p:nvSpPr>
          <p:spPr bwMode="auto">
            <a:xfrm>
              <a:off x="4232" y="1776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94" name="Oval 120"/>
            <p:cNvSpPr>
              <a:spLocks noChangeAspect="1" noChangeArrowheads="1"/>
            </p:cNvSpPr>
            <p:nvPr/>
          </p:nvSpPr>
          <p:spPr bwMode="auto">
            <a:xfrm>
              <a:off x="4520" y="1776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95" name="Oval 121"/>
            <p:cNvSpPr>
              <a:spLocks noChangeAspect="1" noChangeArrowheads="1"/>
            </p:cNvSpPr>
            <p:nvPr/>
          </p:nvSpPr>
          <p:spPr bwMode="auto">
            <a:xfrm>
              <a:off x="4808" y="1776"/>
              <a:ext cx="104" cy="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</p:grpSp>
      <p:grpSp>
        <p:nvGrpSpPr>
          <p:cNvPr id="96" name="Group 128"/>
          <p:cNvGrpSpPr>
            <a:grpSpLocks/>
          </p:cNvGrpSpPr>
          <p:nvPr/>
        </p:nvGrpSpPr>
        <p:grpSpPr bwMode="auto">
          <a:xfrm>
            <a:off x="431800" y="5638800"/>
            <a:ext cx="3835400" cy="838200"/>
            <a:chOff x="2976" y="2976"/>
            <a:chExt cx="2416" cy="528"/>
          </a:xfrm>
        </p:grpSpPr>
        <p:grpSp>
          <p:nvGrpSpPr>
            <p:cNvPr id="97" name="Group 48"/>
            <p:cNvGrpSpPr>
              <a:grpSpLocks/>
            </p:cNvGrpSpPr>
            <p:nvPr/>
          </p:nvGrpSpPr>
          <p:grpSpPr bwMode="auto">
            <a:xfrm>
              <a:off x="2976" y="3141"/>
              <a:ext cx="2416" cy="363"/>
              <a:chOff x="2976" y="2544"/>
              <a:chExt cx="2416" cy="363"/>
            </a:xfrm>
          </p:grpSpPr>
          <p:sp>
            <p:nvSpPr>
              <p:cNvPr id="102" name="Text Box 38"/>
              <p:cNvSpPr txBox="1">
                <a:spLocks noChangeArrowheads="1"/>
              </p:cNvSpPr>
              <p:nvPr/>
            </p:nvSpPr>
            <p:spPr bwMode="auto">
              <a:xfrm>
                <a:off x="3904" y="2657"/>
                <a:ext cx="6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he-IL" sz="2000"/>
                  <a:t>Phase 1</a:t>
                </a:r>
              </a:p>
            </p:txBody>
          </p:sp>
          <p:sp>
            <p:nvSpPr>
              <p:cNvPr id="103" name="Oval 39"/>
              <p:cNvSpPr>
                <a:spLocks noChangeAspect="1" noChangeArrowheads="1"/>
              </p:cNvSpPr>
              <p:nvPr/>
            </p:nvSpPr>
            <p:spPr bwMode="auto">
              <a:xfrm>
                <a:off x="2976" y="2544"/>
                <a:ext cx="104" cy="1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104" name="Oval 40"/>
              <p:cNvSpPr>
                <a:spLocks noChangeAspect="1" noChangeArrowheads="1"/>
              </p:cNvSpPr>
              <p:nvPr/>
            </p:nvSpPr>
            <p:spPr bwMode="auto">
              <a:xfrm>
                <a:off x="3272" y="2544"/>
                <a:ext cx="104" cy="1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105" name="Oval 41"/>
              <p:cNvSpPr>
                <a:spLocks noChangeAspect="1" noChangeArrowheads="1"/>
              </p:cNvSpPr>
              <p:nvPr/>
            </p:nvSpPr>
            <p:spPr bwMode="auto">
              <a:xfrm>
                <a:off x="3560" y="2544"/>
                <a:ext cx="104" cy="10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106" name="Oval 42"/>
              <p:cNvSpPr>
                <a:spLocks noChangeAspect="1" noChangeArrowheads="1"/>
              </p:cNvSpPr>
              <p:nvPr/>
            </p:nvSpPr>
            <p:spPr bwMode="auto">
              <a:xfrm>
                <a:off x="3848" y="2544"/>
                <a:ext cx="104" cy="10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107" name="Oval 43"/>
              <p:cNvSpPr>
                <a:spLocks noChangeAspect="1" noChangeArrowheads="1"/>
              </p:cNvSpPr>
              <p:nvPr/>
            </p:nvSpPr>
            <p:spPr bwMode="auto">
              <a:xfrm>
                <a:off x="4136" y="2544"/>
                <a:ext cx="104" cy="1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108" name="Oval 44"/>
              <p:cNvSpPr>
                <a:spLocks noChangeAspect="1" noChangeArrowheads="1"/>
              </p:cNvSpPr>
              <p:nvPr/>
            </p:nvSpPr>
            <p:spPr bwMode="auto">
              <a:xfrm>
                <a:off x="4424" y="2544"/>
                <a:ext cx="104" cy="10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109" name="Oval 45"/>
              <p:cNvSpPr>
                <a:spLocks noChangeAspect="1" noChangeArrowheads="1"/>
              </p:cNvSpPr>
              <p:nvPr/>
            </p:nvSpPr>
            <p:spPr bwMode="auto">
              <a:xfrm>
                <a:off x="4712" y="2544"/>
                <a:ext cx="104" cy="10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110" name="Oval 46"/>
              <p:cNvSpPr>
                <a:spLocks noChangeAspect="1" noChangeArrowheads="1"/>
              </p:cNvSpPr>
              <p:nvPr/>
            </p:nvSpPr>
            <p:spPr bwMode="auto">
              <a:xfrm>
                <a:off x="5000" y="2544"/>
                <a:ext cx="104" cy="1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111" name="Oval 47"/>
              <p:cNvSpPr>
                <a:spLocks noChangeAspect="1" noChangeArrowheads="1"/>
              </p:cNvSpPr>
              <p:nvPr/>
            </p:nvSpPr>
            <p:spPr bwMode="auto">
              <a:xfrm>
                <a:off x="5288" y="2544"/>
                <a:ext cx="104" cy="1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</p:grpSp>
        <p:sp>
          <p:nvSpPr>
            <p:cNvPr id="98" name="AutoShape 123"/>
            <p:cNvSpPr>
              <a:spLocks noChangeArrowheads="1"/>
            </p:cNvSpPr>
            <p:nvPr/>
          </p:nvSpPr>
          <p:spPr bwMode="auto">
            <a:xfrm flipH="1">
              <a:off x="3600" y="2976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99" name="AutoShape 124"/>
            <p:cNvSpPr>
              <a:spLocks noChangeArrowheads="1"/>
            </p:cNvSpPr>
            <p:nvPr/>
          </p:nvSpPr>
          <p:spPr bwMode="auto">
            <a:xfrm>
              <a:off x="4176" y="2976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00" name="AutoShape 125"/>
            <p:cNvSpPr>
              <a:spLocks noChangeArrowheads="1"/>
            </p:cNvSpPr>
            <p:nvPr/>
          </p:nvSpPr>
          <p:spPr bwMode="auto">
            <a:xfrm flipH="1">
              <a:off x="3888" y="2976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01" name="AutoShape 126"/>
            <p:cNvSpPr>
              <a:spLocks noChangeArrowheads="1"/>
            </p:cNvSpPr>
            <p:nvPr/>
          </p:nvSpPr>
          <p:spPr bwMode="auto">
            <a:xfrm>
              <a:off x="4464" y="2976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</p:grpSp>
      <p:grpSp>
        <p:nvGrpSpPr>
          <p:cNvPr id="112" name="Group 145"/>
          <p:cNvGrpSpPr>
            <a:grpSpLocks/>
          </p:cNvGrpSpPr>
          <p:nvPr/>
        </p:nvGrpSpPr>
        <p:grpSpPr bwMode="auto">
          <a:xfrm>
            <a:off x="431800" y="5638800"/>
            <a:ext cx="3835400" cy="838200"/>
            <a:chOff x="2688" y="2400"/>
            <a:chExt cx="2416" cy="528"/>
          </a:xfrm>
        </p:grpSpPr>
        <p:grpSp>
          <p:nvGrpSpPr>
            <p:cNvPr id="113" name="Group 130"/>
            <p:cNvGrpSpPr>
              <a:grpSpLocks/>
            </p:cNvGrpSpPr>
            <p:nvPr/>
          </p:nvGrpSpPr>
          <p:grpSpPr bwMode="auto">
            <a:xfrm>
              <a:off x="2688" y="2565"/>
              <a:ext cx="2416" cy="363"/>
              <a:chOff x="2976" y="2544"/>
              <a:chExt cx="2416" cy="363"/>
            </a:xfrm>
          </p:grpSpPr>
          <p:sp>
            <p:nvSpPr>
              <p:cNvPr id="118" name="Text Box 131"/>
              <p:cNvSpPr txBox="1">
                <a:spLocks noChangeArrowheads="1"/>
              </p:cNvSpPr>
              <p:nvPr/>
            </p:nvSpPr>
            <p:spPr bwMode="auto">
              <a:xfrm>
                <a:off x="3904" y="2657"/>
                <a:ext cx="6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altLang="he-IL" sz="2000"/>
                  <a:t>Phase 1</a:t>
                </a:r>
              </a:p>
            </p:txBody>
          </p:sp>
          <p:sp>
            <p:nvSpPr>
              <p:cNvPr id="119" name="Oval 132"/>
              <p:cNvSpPr>
                <a:spLocks noChangeAspect="1" noChangeArrowheads="1"/>
              </p:cNvSpPr>
              <p:nvPr/>
            </p:nvSpPr>
            <p:spPr bwMode="auto">
              <a:xfrm>
                <a:off x="2976" y="2544"/>
                <a:ext cx="104" cy="1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120" name="Oval 133"/>
              <p:cNvSpPr>
                <a:spLocks noChangeAspect="1" noChangeArrowheads="1"/>
              </p:cNvSpPr>
              <p:nvPr/>
            </p:nvSpPr>
            <p:spPr bwMode="auto">
              <a:xfrm>
                <a:off x="3272" y="2544"/>
                <a:ext cx="104" cy="1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121" name="Oval 134"/>
              <p:cNvSpPr>
                <a:spLocks noChangeAspect="1" noChangeArrowheads="1"/>
              </p:cNvSpPr>
              <p:nvPr/>
            </p:nvSpPr>
            <p:spPr bwMode="auto">
              <a:xfrm>
                <a:off x="3560" y="2544"/>
                <a:ext cx="104" cy="10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122" name="Oval 135"/>
              <p:cNvSpPr>
                <a:spLocks noChangeAspect="1" noChangeArrowheads="1"/>
              </p:cNvSpPr>
              <p:nvPr/>
            </p:nvSpPr>
            <p:spPr bwMode="auto">
              <a:xfrm>
                <a:off x="3848" y="2544"/>
                <a:ext cx="104" cy="10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123" name="Oval 136"/>
              <p:cNvSpPr>
                <a:spLocks noChangeAspect="1" noChangeArrowheads="1"/>
              </p:cNvSpPr>
              <p:nvPr/>
            </p:nvSpPr>
            <p:spPr bwMode="auto">
              <a:xfrm>
                <a:off x="4136" y="2544"/>
                <a:ext cx="104" cy="10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124" name="Oval 137"/>
              <p:cNvSpPr>
                <a:spLocks noChangeAspect="1" noChangeArrowheads="1"/>
              </p:cNvSpPr>
              <p:nvPr/>
            </p:nvSpPr>
            <p:spPr bwMode="auto">
              <a:xfrm>
                <a:off x="4424" y="2544"/>
                <a:ext cx="104" cy="10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125" name="Oval 138"/>
              <p:cNvSpPr>
                <a:spLocks noChangeAspect="1" noChangeArrowheads="1"/>
              </p:cNvSpPr>
              <p:nvPr/>
            </p:nvSpPr>
            <p:spPr bwMode="auto">
              <a:xfrm>
                <a:off x="4712" y="2544"/>
                <a:ext cx="104" cy="10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126" name="Oval 139"/>
              <p:cNvSpPr>
                <a:spLocks noChangeAspect="1" noChangeArrowheads="1"/>
              </p:cNvSpPr>
              <p:nvPr/>
            </p:nvSpPr>
            <p:spPr bwMode="auto">
              <a:xfrm>
                <a:off x="5000" y="2544"/>
                <a:ext cx="104" cy="1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  <p:sp>
            <p:nvSpPr>
              <p:cNvPr id="127" name="Oval 140"/>
              <p:cNvSpPr>
                <a:spLocks noChangeAspect="1" noChangeArrowheads="1"/>
              </p:cNvSpPr>
              <p:nvPr/>
            </p:nvSpPr>
            <p:spPr bwMode="auto">
              <a:xfrm>
                <a:off x="5288" y="2544"/>
                <a:ext cx="104" cy="10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he-IL" altLang="he-IL"/>
              </a:p>
            </p:txBody>
          </p:sp>
        </p:grpSp>
        <p:sp>
          <p:nvSpPr>
            <p:cNvPr id="114" name="AutoShape 141"/>
            <p:cNvSpPr>
              <a:spLocks noChangeArrowheads="1"/>
            </p:cNvSpPr>
            <p:nvPr/>
          </p:nvSpPr>
          <p:spPr bwMode="auto">
            <a:xfrm>
              <a:off x="3312" y="2400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15" name="AutoShape 142"/>
            <p:cNvSpPr>
              <a:spLocks noChangeArrowheads="1"/>
            </p:cNvSpPr>
            <p:nvPr/>
          </p:nvSpPr>
          <p:spPr bwMode="auto">
            <a:xfrm flipH="1">
              <a:off x="3888" y="2400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16" name="AutoShape 143"/>
            <p:cNvSpPr>
              <a:spLocks noChangeArrowheads="1"/>
            </p:cNvSpPr>
            <p:nvPr/>
          </p:nvSpPr>
          <p:spPr bwMode="auto">
            <a:xfrm>
              <a:off x="3600" y="2400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17" name="AutoShape 144"/>
            <p:cNvSpPr>
              <a:spLocks noChangeArrowheads="1"/>
            </p:cNvSpPr>
            <p:nvPr/>
          </p:nvSpPr>
          <p:spPr bwMode="auto">
            <a:xfrm flipH="1">
              <a:off x="4176" y="2400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</p:grpSp>
      <p:grpSp>
        <p:nvGrpSpPr>
          <p:cNvPr id="128" name="Group 186"/>
          <p:cNvGrpSpPr>
            <a:grpSpLocks/>
          </p:cNvGrpSpPr>
          <p:nvPr/>
        </p:nvGrpSpPr>
        <p:grpSpPr bwMode="auto">
          <a:xfrm>
            <a:off x="431800" y="5638800"/>
            <a:ext cx="3835400" cy="838200"/>
            <a:chOff x="3024" y="2256"/>
            <a:chExt cx="2416" cy="528"/>
          </a:xfrm>
        </p:grpSpPr>
        <p:sp>
          <p:nvSpPr>
            <p:cNvPr id="129" name="Text Box 148"/>
            <p:cNvSpPr txBox="1">
              <a:spLocks noChangeArrowheads="1"/>
            </p:cNvSpPr>
            <p:nvPr/>
          </p:nvSpPr>
          <p:spPr bwMode="auto">
            <a:xfrm>
              <a:off x="3952" y="2534"/>
              <a:ext cx="6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he-IL" sz="2000"/>
                <a:t>Phase 2</a:t>
              </a:r>
            </a:p>
          </p:txBody>
        </p:sp>
        <p:sp>
          <p:nvSpPr>
            <p:cNvPr id="130" name="Oval 149"/>
            <p:cNvSpPr>
              <a:spLocks noChangeAspect="1" noChangeArrowheads="1"/>
            </p:cNvSpPr>
            <p:nvPr/>
          </p:nvSpPr>
          <p:spPr bwMode="auto">
            <a:xfrm>
              <a:off x="3024" y="2421"/>
              <a:ext cx="104" cy="10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31" name="Oval 150"/>
            <p:cNvSpPr>
              <a:spLocks noChangeAspect="1" noChangeArrowheads="1"/>
            </p:cNvSpPr>
            <p:nvPr/>
          </p:nvSpPr>
          <p:spPr bwMode="auto">
            <a:xfrm>
              <a:off x="3320" y="2421"/>
              <a:ext cx="104" cy="10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32" name="Oval 151"/>
            <p:cNvSpPr>
              <a:spLocks noChangeAspect="1" noChangeArrowheads="1"/>
            </p:cNvSpPr>
            <p:nvPr/>
          </p:nvSpPr>
          <p:spPr bwMode="auto">
            <a:xfrm>
              <a:off x="3608" y="2421"/>
              <a:ext cx="104" cy="10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33" name="Oval 152"/>
            <p:cNvSpPr>
              <a:spLocks noChangeAspect="1" noChangeArrowheads="1"/>
            </p:cNvSpPr>
            <p:nvPr/>
          </p:nvSpPr>
          <p:spPr bwMode="auto">
            <a:xfrm>
              <a:off x="3896" y="2421"/>
              <a:ext cx="104" cy="10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34" name="Oval 153"/>
            <p:cNvSpPr>
              <a:spLocks noChangeAspect="1" noChangeArrowheads="1"/>
            </p:cNvSpPr>
            <p:nvPr/>
          </p:nvSpPr>
          <p:spPr bwMode="auto">
            <a:xfrm>
              <a:off x="4184" y="2421"/>
              <a:ext cx="104" cy="1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35" name="Oval 154"/>
            <p:cNvSpPr>
              <a:spLocks noChangeAspect="1" noChangeArrowheads="1"/>
            </p:cNvSpPr>
            <p:nvPr/>
          </p:nvSpPr>
          <p:spPr bwMode="auto">
            <a:xfrm>
              <a:off x="4472" y="2421"/>
              <a:ext cx="104" cy="10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36" name="Oval 155"/>
            <p:cNvSpPr>
              <a:spLocks noChangeAspect="1" noChangeArrowheads="1"/>
            </p:cNvSpPr>
            <p:nvPr/>
          </p:nvSpPr>
          <p:spPr bwMode="auto">
            <a:xfrm>
              <a:off x="4760" y="2421"/>
              <a:ext cx="104" cy="10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37" name="Oval 156"/>
            <p:cNvSpPr>
              <a:spLocks noChangeAspect="1" noChangeArrowheads="1"/>
            </p:cNvSpPr>
            <p:nvPr/>
          </p:nvSpPr>
          <p:spPr bwMode="auto">
            <a:xfrm>
              <a:off x="5048" y="2421"/>
              <a:ext cx="104" cy="10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38" name="Oval 157"/>
            <p:cNvSpPr>
              <a:spLocks noChangeAspect="1" noChangeArrowheads="1"/>
            </p:cNvSpPr>
            <p:nvPr/>
          </p:nvSpPr>
          <p:spPr bwMode="auto">
            <a:xfrm>
              <a:off x="5336" y="2421"/>
              <a:ext cx="104" cy="10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39" name="AutoShape 158"/>
            <p:cNvSpPr>
              <a:spLocks noChangeArrowheads="1"/>
            </p:cNvSpPr>
            <p:nvPr/>
          </p:nvSpPr>
          <p:spPr bwMode="auto">
            <a:xfrm>
              <a:off x="3648" y="2256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40" name="AutoShape 159"/>
            <p:cNvSpPr>
              <a:spLocks noChangeArrowheads="1"/>
            </p:cNvSpPr>
            <p:nvPr/>
          </p:nvSpPr>
          <p:spPr bwMode="auto">
            <a:xfrm flipH="1">
              <a:off x="4224" y="2256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41" name="AutoShape 160"/>
            <p:cNvSpPr>
              <a:spLocks noChangeArrowheads="1"/>
            </p:cNvSpPr>
            <p:nvPr/>
          </p:nvSpPr>
          <p:spPr bwMode="auto">
            <a:xfrm>
              <a:off x="3936" y="2256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42" name="AutoShape 161"/>
            <p:cNvSpPr>
              <a:spLocks noChangeArrowheads="1"/>
            </p:cNvSpPr>
            <p:nvPr/>
          </p:nvSpPr>
          <p:spPr bwMode="auto">
            <a:xfrm flipH="1">
              <a:off x="4512" y="2256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43" name="AutoShape 164"/>
            <p:cNvSpPr>
              <a:spLocks noChangeArrowheads="1"/>
            </p:cNvSpPr>
            <p:nvPr/>
          </p:nvSpPr>
          <p:spPr bwMode="auto">
            <a:xfrm>
              <a:off x="3072" y="2256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44" name="AutoShape 165"/>
            <p:cNvSpPr>
              <a:spLocks noChangeArrowheads="1"/>
            </p:cNvSpPr>
            <p:nvPr/>
          </p:nvSpPr>
          <p:spPr bwMode="auto">
            <a:xfrm>
              <a:off x="3360" y="2256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45" name="AutoShape 166"/>
            <p:cNvSpPr>
              <a:spLocks noChangeArrowheads="1"/>
            </p:cNvSpPr>
            <p:nvPr/>
          </p:nvSpPr>
          <p:spPr bwMode="auto">
            <a:xfrm flipH="1">
              <a:off x="4800" y="2256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46" name="AutoShape 167"/>
            <p:cNvSpPr>
              <a:spLocks noChangeArrowheads="1"/>
            </p:cNvSpPr>
            <p:nvPr/>
          </p:nvSpPr>
          <p:spPr bwMode="auto">
            <a:xfrm flipH="1">
              <a:off x="5088" y="2256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</p:grpSp>
      <p:grpSp>
        <p:nvGrpSpPr>
          <p:cNvPr id="147" name="Group 187"/>
          <p:cNvGrpSpPr>
            <a:grpSpLocks/>
          </p:cNvGrpSpPr>
          <p:nvPr/>
        </p:nvGrpSpPr>
        <p:grpSpPr bwMode="auto">
          <a:xfrm>
            <a:off x="431800" y="5638800"/>
            <a:ext cx="3835400" cy="838200"/>
            <a:chOff x="3024" y="2928"/>
            <a:chExt cx="2416" cy="528"/>
          </a:xfrm>
        </p:grpSpPr>
        <p:sp>
          <p:nvSpPr>
            <p:cNvPr id="148" name="Text Box 168"/>
            <p:cNvSpPr txBox="1">
              <a:spLocks noChangeArrowheads="1"/>
            </p:cNvSpPr>
            <p:nvPr/>
          </p:nvSpPr>
          <p:spPr bwMode="auto">
            <a:xfrm>
              <a:off x="3952" y="3206"/>
              <a:ext cx="6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he-IL" sz="2000"/>
                <a:t>Phase 2</a:t>
              </a:r>
            </a:p>
          </p:txBody>
        </p:sp>
        <p:sp>
          <p:nvSpPr>
            <p:cNvPr id="149" name="Oval 169"/>
            <p:cNvSpPr>
              <a:spLocks noChangeAspect="1" noChangeArrowheads="1"/>
            </p:cNvSpPr>
            <p:nvPr/>
          </p:nvSpPr>
          <p:spPr bwMode="auto">
            <a:xfrm>
              <a:off x="3024" y="3093"/>
              <a:ext cx="104" cy="10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50" name="Oval 170"/>
            <p:cNvSpPr>
              <a:spLocks noChangeAspect="1" noChangeArrowheads="1"/>
            </p:cNvSpPr>
            <p:nvPr/>
          </p:nvSpPr>
          <p:spPr bwMode="auto">
            <a:xfrm>
              <a:off x="3320" y="3093"/>
              <a:ext cx="104" cy="10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51" name="Oval 171"/>
            <p:cNvSpPr>
              <a:spLocks noChangeAspect="1" noChangeArrowheads="1"/>
            </p:cNvSpPr>
            <p:nvPr/>
          </p:nvSpPr>
          <p:spPr bwMode="auto">
            <a:xfrm>
              <a:off x="3608" y="3093"/>
              <a:ext cx="104" cy="10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52" name="Oval 172"/>
            <p:cNvSpPr>
              <a:spLocks noChangeAspect="1" noChangeArrowheads="1"/>
            </p:cNvSpPr>
            <p:nvPr/>
          </p:nvSpPr>
          <p:spPr bwMode="auto">
            <a:xfrm>
              <a:off x="3896" y="3093"/>
              <a:ext cx="104" cy="10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53" name="Oval 173"/>
            <p:cNvSpPr>
              <a:spLocks noChangeAspect="1" noChangeArrowheads="1"/>
            </p:cNvSpPr>
            <p:nvPr/>
          </p:nvSpPr>
          <p:spPr bwMode="auto">
            <a:xfrm>
              <a:off x="4184" y="3093"/>
              <a:ext cx="104" cy="10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54" name="Oval 174"/>
            <p:cNvSpPr>
              <a:spLocks noChangeAspect="1" noChangeArrowheads="1"/>
            </p:cNvSpPr>
            <p:nvPr/>
          </p:nvSpPr>
          <p:spPr bwMode="auto">
            <a:xfrm>
              <a:off x="4472" y="3093"/>
              <a:ext cx="104" cy="10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55" name="Oval 175"/>
            <p:cNvSpPr>
              <a:spLocks noChangeAspect="1" noChangeArrowheads="1"/>
            </p:cNvSpPr>
            <p:nvPr/>
          </p:nvSpPr>
          <p:spPr bwMode="auto">
            <a:xfrm>
              <a:off x="4760" y="3093"/>
              <a:ext cx="104" cy="10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56" name="Oval 176"/>
            <p:cNvSpPr>
              <a:spLocks noChangeAspect="1" noChangeArrowheads="1"/>
            </p:cNvSpPr>
            <p:nvPr/>
          </p:nvSpPr>
          <p:spPr bwMode="auto">
            <a:xfrm>
              <a:off x="5048" y="3093"/>
              <a:ext cx="104" cy="10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57" name="Oval 177"/>
            <p:cNvSpPr>
              <a:spLocks noChangeAspect="1" noChangeArrowheads="1"/>
            </p:cNvSpPr>
            <p:nvPr/>
          </p:nvSpPr>
          <p:spPr bwMode="auto">
            <a:xfrm>
              <a:off x="5336" y="3093"/>
              <a:ext cx="104" cy="10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58" name="AutoShape 178"/>
            <p:cNvSpPr>
              <a:spLocks noChangeArrowheads="1"/>
            </p:cNvSpPr>
            <p:nvPr/>
          </p:nvSpPr>
          <p:spPr bwMode="auto">
            <a:xfrm flipH="1">
              <a:off x="3648" y="2928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59" name="AutoShape 179"/>
            <p:cNvSpPr>
              <a:spLocks noChangeArrowheads="1"/>
            </p:cNvSpPr>
            <p:nvPr/>
          </p:nvSpPr>
          <p:spPr bwMode="auto">
            <a:xfrm>
              <a:off x="4224" y="2928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60" name="AutoShape 180"/>
            <p:cNvSpPr>
              <a:spLocks noChangeArrowheads="1"/>
            </p:cNvSpPr>
            <p:nvPr/>
          </p:nvSpPr>
          <p:spPr bwMode="auto">
            <a:xfrm flipH="1">
              <a:off x="3936" y="2928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61" name="AutoShape 181"/>
            <p:cNvSpPr>
              <a:spLocks noChangeArrowheads="1"/>
            </p:cNvSpPr>
            <p:nvPr/>
          </p:nvSpPr>
          <p:spPr bwMode="auto">
            <a:xfrm>
              <a:off x="4512" y="2928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62" name="AutoShape 182"/>
            <p:cNvSpPr>
              <a:spLocks noChangeArrowheads="1"/>
            </p:cNvSpPr>
            <p:nvPr/>
          </p:nvSpPr>
          <p:spPr bwMode="auto">
            <a:xfrm flipH="1">
              <a:off x="3072" y="2928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63" name="AutoShape 183"/>
            <p:cNvSpPr>
              <a:spLocks noChangeArrowheads="1"/>
            </p:cNvSpPr>
            <p:nvPr/>
          </p:nvSpPr>
          <p:spPr bwMode="auto">
            <a:xfrm flipH="1">
              <a:off x="3360" y="2928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64" name="AutoShape 184"/>
            <p:cNvSpPr>
              <a:spLocks noChangeArrowheads="1"/>
            </p:cNvSpPr>
            <p:nvPr/>
          </p:nvSpPr>
          <p:spPr bwMode="auto">
            <a:xfrm>
              <a:off x="4800" y="2928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165" name="AutoShape 185"/>
            <p:cNvSpPr>
              <a:spLocks noChangeArrowheads="1"/>
            </p:cNvSpPr>
            <p:nvPr/>
          </p:nvSpPr>
          <p:spPr bwMode="auto">
            <a:xfrm>
              <a:off x="5088" y="2928"/>
              <a:ext cx="288" cy="96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he-IL" altLang="he-IL"/>
            </a:p>
          </p:txBody>
        </p:sp>
      </p:grpSp>
      <p:sp>
        <p:nvSpPr>
          <p:cNvPr id="166" name="Rectangle 191"/>
          <p:cNvSpPr>
            <a:spLocks noChangeArrowheads="1"/>
          </p:cNvSpPr>
          <p:nvPr/>
        </p:nvSpPr>
        <p:spPr bwMode="auto">
          <a:xfrm>
            <a:off x="4724400" y="1981200"/>
            <a:ext cx="4191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31775" indent="-231775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Ù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Ù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>
              <a:buFontTx/>
              <a:buChar char="•"/>
            </a:pPr>
            <a:r>
              <a:rPr lang="en-US" altLang="he-IL" sz="2000" dirty="0">
                <a:latin typeface="Comic Sans MS" panose="030F0702030302020204" pitchFamily="66" charset="0"/>
              </a:rPr>
              <a:t>Token continues outbound only if greater than tokens on path</a:t>
            </a:r>
          </a:p>
          <a:p>
            <a:pPr algn="l" rtl="0">
              <a:buFontTx/>
              <a:buChar char="•"/>
            </a:pPr>
            <a:r>
              <a:rPr lang="en-US" altLang="he-IL" sz="2000" dirty="0">
                <a:latin typeface="Comic Sans MS" panose="030F0702030302020204" pitchFamily="66" charset="0"/>
              </a:rPr>
              <a:t>Otherwise discarded</a:t>
            </a:r>
          </a:p>
          <a:p>
            <a:pPr algn="l" rtl="0">
              <a:buFontTx/>
              <a:buChar char="•"/>
            </a:pPr>
            <a:r>
              <a:rPr lang="en-US" altLang="he-IL" sz="2000" dirty="0">
                <a:latin typeface="Comic Sans MS" panose="030F0702030302020204" pitchFamily="66" charset="0"/>
              </a:rPr>
              <a:t>All processes always forward tokens moving inbound</a:t>
            </a:r>
          </a:p>
        </p:txBody>
      </p:sp>
      <p:sp>
        <p:nvSpPr>
          <p:cNvPr id="167" name="Text Box 192"/>
          <p:cNvSpPr txBox="1">
            <a:spLocks noChangeArrowheads="1"/>
          </p:cNvSpPr>
          <p:nvPr/>
        </p:nvSpPr>
        <p:spPr bwMode="auto">
          <a:xfrm>
            <a:off x="4876800" y="4419600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rtl="0"/>
            <a:r>
              <a:rPr lang="en-US" altLang="he-IL" sz="2000" dirty="0">
                <a:latin typeface="Comic Sans MS" panose="030F0702030302020204" pitchFamily="66" charset="0"/>
              </a:rPr>
              <a:t>If </a:t>
            </a:r>
            <a:r>
              <a:rPr lang="en-US" altLang="he-IL" sz="2000" i="1" dirty="0">
                <a:latin typeface="Comic Sans MS" panose="030F0702030302020204" pitchFamily="66" charset="0"/>
              </a:rPr>
              <a:t>p</a:t>
            </a:r>
            <a:r>
              <a:rPr lang="en-US" altLang="he-IL" sz="2000" i="1" baseline="-25000" dirty="0">
                <a:latin typeface="Comic Sans MS" panose="030F0702030302020204" pitchFamily="66" charset="0"/>
              </a:rPr>
              <a:t>i </a:t>
            </a:r>
            <a:r>
              <a:rPr lang="en-US" altLang="he-IL" sz="2000" dirty="0">
                <a:latin typeface="Comic Sans MS" panose="030F0702030302020204" pitchFamily="66" charset="0"/>
              </a:rPr>
              <a:t>receives its own token</a:t>
            </a:r>
            <a:r>
              <a:rPr lang="en-US" altLang="he-IL" sz="2000" i="1" dirty="0">
                <a:latin typeface="Comic Sans MS" panose="030F0702030302020204" pitchFamily="66" charset="0"/>
              </a:rPr>
              <a:t> </a:t>
            </a:r>
            <a:r>
              <a:rPr lang="en-US" altLang="he-IL" sz="2000" dirty="0">
                <a:latin typeface="Comic Sans MS" panose="030F0702030302020204" pitchFamily="66" charset="0"/>
              </a:rPr>
              <a:t>while it is</a:t>
            </a:r>
            <a:r>
              <a:rPr lang="en-US" altLang="he-IL" sz="2000" i="1" dirty="0">
                <a:latin typeface="Comic Sans MS" panose="030F0702030302020204" pitchFamily="66" charset="0"/>
              </a:rPr>
              <a:t> </a:t>
            </a:r>
            <a:r>
              <a:rPr lang="en-US" altLang="he-IL" sz="2000" dirty="0">
                <a:latin typeface="Comic Sans MS" panose="030F0702030302020204" pitchFamily="66" charset="0"/>
              </a:rPr>
              <a:t>going outbound, </a:t>
            </a:r>
            <a:r>
              <a:rPr lang="en-US" altLang="he-IL" sz="2000" i="1" dirty="0">
                <a:latin typeface="Comic Sans MS" panose="030F0702030302020204" pitchFamily="66" charset="0"/>
              </a:rPr>
              <a:t>p</a:t>
            </a:r>
            <a:r>
              <a:rPr lang="en-US" altLang="he-IL" sz="2000" i="1" baseline="-25000" dirty="0">
                <a:latin typeface="Comic Sans MS" panose="030F0702030302020204" pitchFamily="66" charset="0"/>
              </a:rPr>
              <a:t>i</a:t>
            </a:r>
            <a:r>
              <a:rPr lang="en-US" altLang="he-IL" sz="2000" dirty="0">
                <a:latin typeface="Comic Sans MS" panose="030F0702030302020204" pitchFamily="66" charset="0"/>
              </a:rPr>
              <a:t> is the leader</a:t>
            </a:r>
          </a:p>
        </p:txBody>
      </p:sp>
    </p:spTree>
    <p:extLst>
      <p:ext uri="{BB962C8B-B14F-4D97-AF65-F5344CB8AC3E}">
        <p14:creationId xmlns:p14="http://schemas.microsoft.com/office/powerpoint/2010/main" val="263814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 autoUpdateAnimBg="0"/>
      <p:bldP spid="166" grpId="0" build="p" autoUpdateAnimBg="0"/>
      <p:bldP spid="167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HS algorithm (cont.)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Correctness: </a:t>
            </a:r>
            <a:r>
              <a:rPr lang="en-US" sz="3600" dirty="0" smtClean="0">
                <a:latin typeface="Comic Sans MS" panose="030F0702030302020204" pitchFamily="66" charset="0"/>
              </a:rPr>
              <a:t>As in LCR algorithm.</a:t>
            </a:r>
          </a:p>
          <a:p>
            <a:pPr marL="0" indent="0" algn="l" rtl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Time: </a:t>
            </a:r>
            <a:r>
              <a:rPr lang="en-US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O(n)</a:t>
            </a:r>
          </a:p>
          <a:p>
            <a:pPr marL="0" indent="0" algn="l" rtl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Message complexity: </a:t>
            </a:r>
            <a:r>
              <a:rPr lang="en-US" sz="3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O(n log n)</a:t>
            </a:r>
            <a:endParaRPr lang="he-IL" sz="36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PRAM Model Complexity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Work: 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PRAM time x Number of Processors</a:t>
            </a:r>
          </a:p>
          <a:p>
            <a:pPr marL="0" indent="0" algn="l" rtl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Optimal Speedup: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When the work equals the optimum time complexity of a serial algorithm.</a:t>
            </a:r>
            <a:endParaRPr lang="he-IL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The PRAM Model Complexity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Example: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1. Sorting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  <a:r>
              <a:rPr lang="en-US" dirty="0" smtClean="0">
                <a:latin typeface="Comic Sans MS" panose="030F0702030302020204" pitchFamily="66" charset="0"/>
              </a:rPr>
              <a:t> numbers in time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O(1)</a:t>
            </a:r>
            <a:r>
              <a:rPr lang="en-US" dirty="0" smtClean="0">
                <a:latin typeface="Comic Sans MS" panose="030F0702030302020204" pitchFamily="66" charset="0"/>
              </a:rPr>
              <a:t> using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  <a:r>
              <a:rPr lang="en-US" baseline="30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n-US" baseline="30000" dirty="0" smtClean="0">
                <a:latin typeface="Comic Sans MS" panose="030F0702030302020204" pitchFamily="66" charset="0"/>
              </a:rPr>
              <a:t> 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    Processors.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  Work: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O(n</a:t>
            </a:r>
            <a:r>
              <a:rPr lang="en-US" baseline="30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r>
              <a:rPr lang="en-US" dirty="0" smtClean="0">
                <a:latin typeface="Comic Sans MS" panose="030F0702030302020204" pitchFamily="66" charset="0"/>
              </a:rPr>
              <a:t>. </a:t>
            </a:r>
            <a:r>
              <a:rPr lang="en-US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Not optimal speedup.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2. Sorting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</a:t>
            </a:r>
            <a:r>
              <a:rPr lang="en-US" dirty="0" smtClean="0">
                <a:latin typeface="Comic Sans MS" panose="030F0702030302020204" pitchFamily="66" charset="0"/>
              </a:rPr>
              <a:t> numbers in time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O(log n)</a:t>
            </a:r>
            <a:r>
              <a:rPr lang="en-US" dirty="0" smtClean="0">
                <a:latin typeface="Comic Sans MS" panose="030F0702030302020204" pitchFamily="66" charset="0"/>
              </a:rPr>
              <a:t>   </a:t>
            </a:r>
          </a:p>
          <a:p>
            <a:pPr marL="0" indent="0" algn="l" rtl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using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 </a:t>
            </a:r>
            <a:r>
              <a:rPr lang="en-US" dirty="0" smtClean="0">
                <a:latin typeface="Comic Sans MS" panose="030F0702030302020204" pitchFamily="66" charset="0"/>
              </a:rPr>
              <a:t>Processors.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   Work: </a:t>
            </a: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O(n log n)</a:t>
            </a:r>
            <a:r>
              <a:rPr lang="en-US" dirty="0" smtClean="0">
                <a:latin typeface="Comic Sans MS" panose="030F0702030302020204" pitchFamily="66" charset="0"/>
              </a:rPr>
              <a:t>. 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Optimal speedup.</a:t>
            </a:r>
          </a:p>
          <a:p>
            <a:pPr marL="0" indent="0" algn="l" rtl="0">
              <a:buNone/>
            </a:pPr>
            <a:endParaRPr lang="he-IL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Processor Activation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Assume a central processor activates necessary processors in constant time.</a:t>
            </a:r>
          </a:p>
          <a:p>
            <a:pPr marL="0" indent="0" algn="l" rtl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May be implemented by the same program in all processors. Common central clock.</a:t>
            </a:r>
            <a:endParaRPr lang="he-IL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12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Shared Memory Access</a:t>
            </a:r>
            <a:endParaRPr lang="he-IL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l" rtl="0" fontAlgn="base">
              <a:spcAft>
                <a:spcPct val="0"/>
              </a:spcAft>
              <a:buNone/>
            </a:pPr>
            <a:r>
              <a:rPr lang="en-GB" altLang="he-IL" sz="2400" b="1" dirty="0">
                <a:solidFill>
                  <a:srgbClr val="C0504D"/>
                </a:solidFill>
                <a:latin typeface="Comic Sans MS" panose="030F0702030302020204" pitchFamily="66" charset="0"/>
              </a:rPr>
              <a:t>	Concurrent</a:t>
            </a:r>
            <a:r>
              <a:rPr lang="en-GB" altLang="he-IL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(C) </a:t>
            </a:r>
            <a:r>
              <a:rPr lang="en-GB" altLang="he-IL" sz="2400" b="1" dirty="0">
                <a:latin typeface="Comic Sans MS" panose="030F0702030302020204" pitchFamily="66" charset="0"/>
              </a:rPr>
              <a:t>means, many processors can do the operation simultaneously in the same memory</a:t>
            </a:r>
          </a:p>
          <a:p>
            <a:pPr lvl="0" algn="l" rtl="0" fontAlgn="base">
              <a:spcAft>
                <a:spcPct val="0"/>
              </a:spcAft>
              <a:buNone/>
            </a:pPr>
            <a:r>
              <a:rPr lang="en-GB" altLang="he-IL" sz="2400" b="1" dirty="0">
                <a:solidFill>
                  <a:srgbClr val="C0504D"/>
                </a:solidFill>
                <a:latin typeface="Comic Sans MS" panose="030F0702030302020204" pitchFamily="66" charset="0"/>
              </a:rPr>
              <a:t>	Exclusive</a:t>
            </a:r>
            <a:r>
              <a:rPr lang="en-GB" altLang="he-IL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(E) </a:t>
            </a:r>
            <a:r>
              <a:rPr lang="en-GB" altLang="he-IL" sz="2400" b="1" dirty="0">
                <a:latin typeface="Comic Sans MS" panose="030F0702030302020204" pitchFamily="66" charset="0"/>
              </a:rPr>
              <a:t>not </a:t>
            </a:r>
            <a:r>
              <a:rPr lang="en-GB" altLang="he-IL" sz="2400" b="1" dirty="0" err="1">
                <a:latin typeface="Comic Sans MS" panose="030F0702030302020204" pitchFamily="66" charset="0"/>
              </a:rPr>
              <a:t>concurent</a:t>
            </a:r>
            <a:endParaRPr lang="en-GB" altLang="he-IL" sz="2400" b="1" dirty="0">
              <a:latin typeface="Comic Sans MS" panose="030F0702030302020204" pitchFamily="66" charset="0"/>
            </a:endParaRPr>
          </a:p>
          <a:p>
            <a:pPr lvl="0" algn="l" rtl="0" fontAlgn="base">
              <a:spcAft>
                <a:spcPct val="0"/>
              </a:spcAft>
              <a:buNone/>
            </a:pPr>
            <a:endParaRPr lang="en-GB" altLang="he-IL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 algn="l" rtl="0" fontAlgn="base">
              <a:spcAft>
                <a:spcPct val="0"/>
              </a:spcAft>
            </a:pPr>
            <a:r>
              <a:rPr lang="en-US" altLang="he-I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EREW</a:t>
            </a:r>
            <a:r>
              <a:rPr lang="en-US" altLang="he-IL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(</a:t>
            </a:r>
            <a:r>
              <a:rPr lang="en-US" altLang="he-I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altLang="he-IL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xclusive </a:t>
            </a:r>
            <a:r>
              <a:rPr lang="en-US" altLang="he-I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ead </a:t>
            </a:r>
            <a:r>
              <a:rPr lang="en-US" altLang="he-I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altLang="he-IL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xclusive </a:t>
            </a:r>
            <a:r>
              <a:rPr lang="en-US" altLang="he-I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</a:t>
            </a:r>
            <a:r>
              <a:rPr lang="en-US" altLang="he-IL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rite)</a:t>
            </a:r>
          </a:p>
          <a:p>
            <a:pPr lvl="0" algn="l" rtl="0" fontAlgn="base">
              <a:spcAft>
                <a:spcPct val="0"/>
              </a:spcAft>
            </a:pPr>
            <a:r>
              <a:rPr lang="en-US" altLang="he-I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CREW</a:t>
            </a:r>
            <a:r>
              <a:rPr lang="en-US" altLang="he-IL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(</a:t>
            </a:r>
            <a:r>
              <a:rPr lang="en-US" altLang="he-I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altLang="he-IL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oncurrent </a:t>
            </a:r>
            <a:r>
              <a:rPr lang="en-US" altLang="he-I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ead </a:t>
            </a:r>
            <a:r>
              <a:rPr lang="en-US" altLang="he-I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altLang="he-IL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xclusive </a:t>
            </a:r>
            <a:r>
              <a:rPr lang="en-US" altLang="he-I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</a:t>
            </a:r>
            <a:r>
              <a:rPr lang="en-US" altLang="he-IL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rite)</a:t>
            </a:r>
          </a:p>
          <a:p>
            <a:pPr lvl="1" algn="l" rtl="0" fontAlgn="base">
              <a:spcAft>
                <a:spcPct val="0"/>
              </a:spcAft>
            </a:pPr>
            <a:r>
              <a:rPr lang="en-US" altLang="he-IL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Many processors can read simultaneously the same location, but only one can attempt to write to a given location</a:t>
            </a:r>
          </a:p>
          <a:p>
            <a:pPr lvl="0" algn="l" rtl="0" fontAlgn="base">
              <a:spcAft>
                <a:spcPct val="0"/>
              </a:spcAft>
            </a:pPr>
            <a:r>
              <a:rPr lang="en-US" altLang="he-I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ERCW</a:t>
            </a:r>
            <a:r>
              <a:rPr lang="en-US" altLang="he-IL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(</a:t>
            </a:r>
            <a:r>
              <a:rPr lang="en-US" altLang="he-I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altLang="he-IL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xclusive </a:t>
            </a:r>
            <a:r>
              <a:rPr lang="en-US" altLang="he-I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ead </a:t>
            </a:r>
            <a:r>
              <a:rPr lang="en-US" altLang="he-I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altLang="he-IL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oncurrent </a:t>
            </a:r>
            <a:r>
              <a:rPr lang="en-US" altLang="he-I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</a:t>
            </a:r>
            <a:r>
              <a:rPr lang="en-US" altLang="he-IL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rite)</a:t>
            </a:r>
          </a:p>
          <a:p>
            <a:pPr lvl="0" algn="l" rtl="0" fontAlgn="base">
              <a:spcAft>
                <a:spcPct val="0"/>
              </a:spcAft>
            </a:pPr>
            <a:r>
              <a:rPr lang="en-US" altLang="he-I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CRCW</a:t>
            </a:r>
            <a:r>
              <a:rPr lang="en-US" altLang="he-IL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(</a:t>
            </a:r>
            <a:r>
              <a:rPr lang="en-US" altLang="he-I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altLang="he-IL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oncurrent </a:t>
            </a:r>
            <a:r>
              <a:rPr lang="en-US" altLang="he-I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US" altLang="he-IL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ead </a:t>
            </a:r>
            <a:r>
              <a:rPr lang="en-US" altLang="he-I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altLang="he-IL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oncurrent </a:t>
            </a:r>
            <a:r>
              <a:rPr lang="en-US" altLang="he-IL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</a:t>
            </a:r>
            <a:r>
              <a:rPr lang="en-US" altLang="he-IL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rite)</a:t>
            </a:r>
          </a:p>
          <a:p>
            <a:pPr lvl="1" algn="l" rtl="0" fontAlgn="base">
              <a:spcAft>
                <a:spcPct val="0"/>
              </a:spcAft>
            </a:pPr>
            <a:r>
              <a:rPr lang="en-US" altLang="he-IL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Many processors can write/read at/from the same memory location</a:t>
            </a:r>
          </a:p>
          <a:p>
            <a:pPr lvl="0" algn="l" rtl="0" fontAlgn="base">
              <a:spcAft>
                <a:spcPct val="0"/>
              </a:spcAft>
              <a:buNone/>
            </a:pPr>
            <a:endParaRPr lang="en-GB" altLang="he-IL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0" algn="l" rtl="0" fontAlgn="base">
              <a:spcAft>
                <a:spcPct val="0"/>
              </a:spcAft>
              <a:buNone/>
            </a:pPr>
            <a:endParaRPr lang="en-GB" altLang="he-IL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l" rtl="0">
              <a:buNone/>
            </a:pPr>
            <a:endParaRPr lang="he-IL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1643</Words>
  <Application>Microsoft Office PowerPoint</Application>
  <PresentationFormat>On-screen Show (4:3)</PresentationFormat>
  <Paragraphs>500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Parallel and Distributed Algorithms</vt:lpstr>
      <vt:lpstr>The PRAM Model</vt:lpstr>
      <vt:lpstr>The PRAM Model</vt:lpstr>
      <vt:lpstr>The PRAM Model</vt:lpstr>
      <vt:lpstr>The PRAM Model Complexity</vt:lpstr>
      <vt:lpstr>The PRAM Model Complexity</vt:lpstr>
      <vt:lpstr>The PRAM Model Complexity</vt:lpstr>
      <vt:lpstr>Processor Activation</vt:lpstr>
      <vt:lpstr>Shared Memory Access</vt:lpstr>
      <vt:lpstr>Concurrent Write</vt:lpstr>
      <vt:lpstr>Concurrent Write - Comparison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The Distributed Model</vt:lpstr>
      <vt:lpstr>The Internet</vt:lpstr>
      <vt:lpstr>Safety and Liveness</vt:lpstr>
      <vt:lpstr>Communication: Asynchronous vs. Synchronous</vt:lpstr>
      <vt:lpstr>Uniform Algorithms</vt:lpstr>
      <vt:lpstr>Anonymous Algorithms</vt:lpstr>
      <vt:lpstr>Complexity</vt:lpstr>
      <vt:lpstr>Leader Election</vt:lpstr>
      <vt:lpstr>Leader Election</vt:lpstr>
      <vt:lpstr>Leader Election</vt:lpstr>
      <vt:lpstr>Leader Election</vt:lpstr>
      <vt:lpstr>Impossibility Result</vt:lpstr>
      <vt:lpstr>Theorem Proof</vt:lpstr>
      <vt:lpstr>Theorem Proof (cont.)</vt:lpstr>
      <vt:lpstr>LCR Algorithm LeLann (1977) Chang-Roberts(1979)</vt:lpstr>
      <vt:lpstr>LCR Algorithm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LCR Algorithm Correctness</vt:lpstr>
      <vt:lpstr>Complexity</vt:lpstr>
      <vt:lpstr>HS Algorithm Hirschenberg and Sinclair (1980) </vt:lpstr>
      <vt:lpstr>HS algorithm (cont.)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and Distributed Algorithms</dc:title>
  <dc:creator>user</dc:creator>
  <cp:lastModifiedBy>user</cp:lastModifiedBy>
  <cp:revision>44</cp:revision>
  <dcterms:created xsi:type="dcterms:W3CDTF">2018-05-30T02:47:24Z</dcterms:created>
  <dcterms:modified xsi:type="dcterms:W3CDTF">2018-06-04T06:44:54Z</dcterms:modified>
</cp:coreProperties>
</file>