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2" r:id="rId6"/>
    <p:sldId id="263" r:id="rId7"/>
    <p:sldId id="264" r:id="rId8"/>
    <p:sldId id="265" r:id="rId9"/>
  </p:sldIdLst>
  <p:sldSz cx="9144000" cy="6858000" type="screen4x3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84" d="100"/>
          <a:sy n="84" d="100"/>
        </p:scale>
        <p:origin x="-1560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he-I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7D2185-2A99-42A3-BF15-ED39D379D29E}" type="datetimeFigureOut">
              <a:rPr lang="he-IL" smtClean="0"/>
              <a:t>י"ד/אייר/תשע"ח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C0709-CA25-4B47-9439-D082BDE6618B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8345930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7D2185-2A99-42A3-BF15-ED39D379D29E}" type="datetimeFigureOut">
              <a:rPr lang="he-IL" smtClean="0"/>
              <a:t>י"ד/אייר/תשע"ח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C0709-CA25-4B47-9439-D082BDE6618B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591502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7D2185-2A99-42A3-BF15-ED39D379D29E}" type="datetimeFigureOut">
              <a:rPr lang="he-IL" smtClean="0"/>
              <a:t>י"ד/אייר/תשע"ח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C0709-CA25-4B47-9439-D082BDE6618B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4125794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7D2185-2A99-42A3-BF15-ED39D379D29E}" type="datetimeFigureOut">
              <a:rPr lang="he-IL" smtClean="0"/>
              <a:t>י"ד/אייר/תשע"ח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C0709-CA25-4B47-9439-D082BDE6618B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367298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7D2185-2A99-42A3-BF15-ED39D379D29E}" type="datetimeFigureOut">
              <a:rPr lang="he-IL" smtClean="0"/>
              <a:t>י"ד/אייר/תשע"ח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C0709-CA25-4B47-9439-D082BDE6618B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2592396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7D2185-2A99-42A3-BF15-ED39D379D29E}" type="datetimeFigureOut">
              <a:rPr lang="he-IL" smtClean="0"/>
              <a:t>י"ד/אייר/תשע"ח</a:t>
            </a:fld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C0709-CA25-4B47-9439-D082BDE6618B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6274398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7D2185-2A99-42A3-BF15-ED39D379D29E}" type="datetimeFigureOut">
              <a:rPr lang="he-IL" smtClean="0"/>
              <a:t>י"ד/אייר/תשע"ח</a:t>
            </a:fld>
            <a:endParaRPr lang="he-I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C0709-CA25-4B47-9439-D082BDE6618B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5165138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7D2185-2A99-42A3-BF15-ED39D379D29E}" type="datetimeFigureOut">
              <a:rPr lang="he-IL" smtClean="0"/>
              <a:t>י"ד/אייר/תשע"ח</a:t>
            </a:fld>
            <a:endParaRPr lang="he-I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C0709-CA25-4B47-9439-D082BDE6618B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3532658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7D2185-2A99-42A3-BF15-ED39D379D29E}" type="datetimeFigureOut">
              <a:rPr lang="he-IL" smtClean="0"/>
              <a:t>י"ד/אייר/תשע"ח</a:t>
            </a:fld>
            <a:endParaRPr lang="he-I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C0709-CA25-4B47-9439-D082BDE6618B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9898008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7D2185-2A99-42A3-BF15-ED39D379D29E}" type="datetimeFigureOut">
              <a:rPr lang="he-IL" smtClean="0"/>
              <a:t>י"ד/אייר/תשע"ח</a:t>
            </a:fld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C0709-CA25-4B47-9439-D082BDE6618B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579071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7D2185-2A99-42A3-BF15-ED39D379D29E}" type="datetimeFigureOut">
              <a:rPr lang="he-IL" smtClean="0"/>
              <a:t>י"ד/אייר/תשע"ח</a:t>
            </a:fld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C0709-CA25-4B47-9439-D082BDE6618B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5769508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7D2185-2A99-42A3-BF15-ED39D379D29E}" type="datetimeFigureOut">
              <a:rPr lang="he-IL" smtClean="0"/>
              <a:t>י"ד/אייר/תשע"ח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6C0709-CA25-4B47-9439-D082BDE6618B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2009808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6600" b="1" dirty="0" smtClean="0">
                <a:solidFill>
                  <a:srgbClr val="7030A0"/>
                </a:solidFill>
              </a:rPr>
              <a:t>LRU is k-competitive</a:t>
            </a:r>
            <a:endParaRPr lang="he-IL" sz="6600" b="1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77332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7030A0"/>
                </a:solidFill>
              </a:rPr>
              <a:t>Lemma</a:t>
            </a:r>
            <a:endParaRPr lang="he-IL" dirty="0">
              <a:solidFill>
                <a:srgbClr val="7030A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28800"/>
            <a:ext cx="8229600" cy="4525963"/>
          </a:xfrm>
        </p:spPr>
        <p:txBody>
          <a:bodyPr/>
          <a:lstStyle/>
          <a:p>
            <a:pPr marL="0" indent="0" algn="l" rtl="0">
              <a:buNone/>
            </a:pPr>
            <a:r>
              <a:rPr lang="en-US" dirty="0" smtClean="0"/>
              <a:t>Consider a sequence of requests.</a:t>
            </a:r>
          </a:p>
          <a:p>
            <a:pPr marL="0" indent="0" algn="l" rtl="0">
              <a:buNone/>
            </a:pPr>
            <a:r>
              <a:rPr lang="en-US" dirty="0" smtClean="0"/>
              <a:t>                                                          </a:t>
            </a:r>
            <a:r>
              <a:rPr lang="en-US" sz="2000" dirty="0" smtClean="0"/>
              <a:t>LRU ejects P</a:t>
            </a:r>
          </a:p>
          <a:p>
            <a:pPr marL="0" indent="0" algn="l" rtl="0">
              <a:buNone/>
            </a:pPr>
            <a:r>
              <a:rPr lang="en-US" dirty="0" smtClean="0"/>
              <a:t>                                P . . . . . . </a:t>
            </a:r>
            <a:endParaRPr lang="en-US" dirty="0"/>
          </a:p>
          <a:p>
            <a:pPr marL="0" indent="0" algn="l" rtl="0">
              <a:buNone/>
            </a:pPr>
            <a:endParaRPr lang="en-US" dirty="0" smtClean="0">
              <a:solidFill>
                <a:srgbClr val="FF0000"/>
              </a:solidFill>
            </a:endParaRPr>
          </a:p>
          <a:p>
            <a:pPr marL="0" indent="0" algn="l" rtl="0">
              <a:buNone/>
            </a:pPr>
            <a:r>
              <a:rPr lang="en-US" dirty="0" smtClean="0">
                <a:solidFill>
                  <a:srgbClr val="FF0000"/>
                </a:solidFill>
              </a:rPr>
              <a:t>Lemma:</a:t>
            </a:r>
            <a:r>
              <a:rPr lang="en-US" dirty="0" smtClean="0"/>
              <a:t> In any request sequence, if P is touched and the at some point later LRU ejects P, then even the offline algorithm has a fault between the time P is touched and when it </a:t>
            </a:r>
            <a:r>
              <a:rPr lang="en-US" smtClean="0"/>
              <a:t>is </a:t>
            </a:r>
            <a:r>
              <a:rPr lang="en-US" smtClean="0"/>
              <a:t>ejected</a:t>
            </a:r>
            <a:r>
              <a:rPr lang="en-US" dirty="0" smtClean="0"/>
              <a:t>.</a:t>
            </a:r>
          </a:p>
          <a:p>
            <a:pPr marL="0" indent="0" algn="l" rtl="0">
              <a:buNone/>
            </a:pPr>
            <a:endParaRPr lang="he-IL" dirty="0"/>
          </a:p>
        </p:txBody>
      </p:sp>
      <p:sp>
        <p:nvSpPr>
          <p:cNvPr id="4" name="Rectangle 3"/>
          <p:cNvSpPr/>
          <p:nvPr/>
        </p:nvSpPr>
        <p:spPr>
          <a:xfrm>
            <a:off x="971600" y="2859537"/>
            <a:ext cx="7200800" cy="43204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5" name="Circular Arrow 4"/>
          <p:cNvSpPr/>
          <p:nvPr/>
        </p:nvSpPr>
        <p:spPr>
          <a:xfrm rot="18992259">
            <a:off x="5004048" y="2370333"/>
            <a:ext cx="978408" cy="978408"/>
          </a:xfrm>
          <a:prstGeom prst="circular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470577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7030A0"/>
                </a:solidFill>
              </a:rPr>
              <a:t>Lemma</a:t>
            </a:r>
            <a:endParaRPr lang="he-IL" dirty="0">
              <a:solidFill>
                <a:srgbClr val="7030A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l" rtl="0">
              <a:buNone/>
            </a:pPr>
            <a:r>
              <a:rPr lang="en-US" dirty="0" smtClean="0">
                <a:solidFill>
                  <a:srgbClr val="FF0000"/>
                </a:solidFill>
              </a:rPr>
              <a:t>Proof:</a:t>
            </a:r>
          </a:p>
          <a:p>
            <a:pPr marL="0" indent="0" algn="l" rtl="0">
              <a:buNone/>
            </a:pPr>
            <a:r>
              <a:rPr lang="en-US" dirty="0" smtClean="0"/>
              <a:t>If P is rejected by the LRU, it means right now there are in the cache k-1 pages that were accessed after P was accessed, and a new page is now being accessed – together k+1. By the pigeonhole principle, even the offline algorithm will need to eject someone in this subsequence.</a:t>
            </a:r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31057457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7030A0"/>
                </a:solidFill>
              </a:rPr>
              <a:t>Theorem</a:t>
            </a:r>
            <a:endParaRPr lang="he-IL" dirty="0">
              <a:solidFill>
                <a:srgbClr val="7030A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25144"/>
          </a:xfrm>
        </p:spPr>
        <p:txBody>
          <a:bodyPr/>
          <a:lstStyle/>
          <a:p>
            <a:pPr marL="0" indent="0" algn="l" rtl="0">
              <a:buNone/>
            </a:pPr>
            <a:r>
              <a:rPr lang="en-US" dirty="0" smtClean="0">
                <a:solidFill>
                  <a:srgbClr val="FF0000"/>
                </a:solidFill>
              </a:rPr>
              <a:t>Theorem: </a:t>
            </a:r>
            <a:r>
              <a:rPr lang="en-US" dirty="0" smtClean="0"/>
              <a:t>For any sequence segment where LRU has k faults, the offline algorithm has a fault.</a:t>
            </a:r>
          </a:p>
          <a:p>
            <a:pPr marL="0" indent="0" algn="l" rtl="0">
              <a:buNone/>
            </a:pPr>
            <a:r>
              <a:rPr lang="en-US" dirty="0" smtClean="0">
                <a:solidFill>
                  <a:srgbClr val="FF0000"/>
                </a:solidFill>
              </a:rPr>
              <a:t>Proof:</a:t>
            </a:r>
            <a:r>
              <a:rPr lang="en-US" dirty="0" smtClean="0"/>
              <a:t> </a:t>
            </a:r>
          </a:p>
          <a:p>
            <a:pPr marL="0" indent="0" algn="l" rtl="0">
              <a:buNone/>
            </a:pPr>
            <a:r>
              <a:rPr lang="en-US" dirty="0" smtClean="0"/>
              <a:t>Consider the sequence of requests:</a:t>
            </a:r>
          </a:p>
          <a:p>
            <a:pPr marL="0" indent="0" algn="l" rtl="0">
              <a:buNone/>
            </a:pPr>
            <a:endParaRPr lang="en-US" dirty="0"/>
          </a:p>
          <a:p>
            <a:pPr marL="0" indent="0" algn="l" rtl="0">
              <a:buNone/>
            </a:pPr>
            <a:r>
              <a:rPr lang="en-US" dirty="0" smtClean="0"/>
              <a:t>                         P      </a:t>
            </a:r>
            <a:r>
              <a:rPr lang="en-US" sz="2000" dirty="0" smtClean="0"/>
              <a:t>k   LRU   faults</a:t>
            </a:r>
          </a:p>
          <a:p>
            <a:pPr marL="0" indent="0" algn="l" rtl="0">
              <a:buNone/>
            </a:pPr>
            <a:r>
              <a:rPr lang="en-US" dirty="0" smtClean="0"/>
              <a:t>                               </a:t>
            </a:r>
            <a:r>
              <a:rPr lang="en-US" sz="2000" dirty="0" smtClean="0"/>
              <a:t>subsequence </a:t>
            </a:r>
            <a:r>
              <a:rPr lang="el-GR" sz="2000" dirty="0" smtClean="0"/>
              <a:t>σ</a:t>
            </a:r>
            <a:r>
              <a:rPr lang="en-US" dirty="0" smtClean="0"/>
              <a:t>          </a:t>
            </a:r>
            <a:endParaRPr lang="en-US" dirty="0"/>
          </a:p>
          <a:p>
            <a:pPr marL="0" indent="0" algn="l" rtl="0">
              <a:buNone/>
            </a:pPr>
            <a:endParaRPr lang="he-IL" dirty="0"/>
          </a:p>
        </p:txBody>
      </p:sp>
      <p:sp>
        <p:nvSpPr>
          <p:cNvPr id="4" name="Rectangle 3"/>
          <p:cNvSpPr/>
          <p:nvPr/>
        </p:nvSpPr>
        <p:spPr>
          <a:xfrm>
            <a:off x="899592" y="4509120"/>
            <a:ext cx="7200800" cy="43204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cxnSp>
        <p:nvCxnSpPr>
          <p:cNvPr id="6" name="Straight Connector 5"/>
          <p:cNvCxnSpPr/>
          <p:nvPr/>
        </p:nvCxnSpPr>
        <p:spPr>
          <a:xfrm>
            <a:off x="3131840" y="4509120"/>
            <a:ext cx="0" cy="432048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5652120" y="4509120"/>
            <a:ext cx="0" cy="432048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Left Brace 7"/>
          <p:cNvSpPr/>
          <p:nvPr/>
        </p:nvSpPr>
        <p:spPr>
          <a:xfrm rot="16200000">
            <a:off x="4177290" y="3984494"/>
            <a:ext cx="318900" cy="2376264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8483359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Cases:</a:t>
            </a:r>
            <a:endParaRPr lang="he-IL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00808"/>
            <a:ext cx="8229600" cy="4525963"/>
          </a:xfrm>
        </p:spPr>
        <p:txBody>
          <a:bodyPr/>
          <a:lstStyle/>
          <a:p>
            <a:pPr marL="514350" indent="-514350" algn="l" rtl="0">
              <a:buAutoNum type="arabicPeriod"/>
            </a:pPr>
            <a:r>
              <a:rPr lang="en-US" dirty="0" smtClean="0">
                <a:solidFill>
                  <a:srgbClr val="00B0F0"/>
                </a:solidFill>
              </a:rPr>
              <a:t>P ejected in subsequence </a:t>
            </a:r>
            <a:r>
              <a:rPr lang="el-GR" dirty="0" smtClean="0">
                <a:solidFill>
                  <a:srgbClr val="00B0F0"/>
                </a:solidFill>
              </a:rPr>
              <a:t>σ</a:t>
            </a:r>
            <a:r>
              <a:rPr lang="en-US" dirty="0" smtClean="0">
                <a:solidFill>
                  <a:srgbClr val="00B0F0"/>
                </a:solidFill>
              </a:rPr>
              <a:t>.                                                       </a:t>
            </a:r>
          </a:p>
          <a:p>
            <a:pPr marL="0" indent="0" algn="l" rtl="0">
              <a:buNone/>
            </a:pPr>
            <a:r>
              <a:rPr lang="en-US" sz="2400" dirty="0">
                <a:solidFill>
                  <a:srgbClr val="00B0F0"/>
                </a:solidFill>
              </a:rPr>
              <a:t> </a:t>
            </a:r>
            <a:r>
              <a:rPr lang="en-US" sz="2400" dirty="0" smtClean="0">
                <a:solidFill>
                  <a:srgbClr val="00B0F0"/>
                </a:solidFill>
              </a:rPr>
              <a:t>                                                                             </a:t>
            </a:r>
            <a:r>
              <a:rPr lang="en-US" sz="2400" dirty="0" smtClean="0"/>
              <a:t>P ejected by LRU</a:t>
            </a:r>
          </a:p>
          <a:p>
            <a:pPr marL="0" indent="0" algn="l" rtl="0">
              <a:buNone/>
            </a:pPr>
            <a:r>
              <a:rPr lang="en-US" dirty="0"/>
              <a:t> </a:t>
            </a:r>
            <a:r>
              <a:rPr lang="en-US" dirty="0" smtClean="0"/>
              <a:t>                             P</a:t>
            </a:r>
          </a:p>
          <a:p>
            <a:pPr marL="0" indent="0" algn="l" rtl="0">
              <a:buNone/>
            </a:pPr>
            <a:endParaRPr lang="en-US" dirty="0"/>
          </a:p>
          <a:p>
            <a:pPr marL="0" indent="0" algn="l" rtl="0">
              <a:buNone/>
            </a:pPr>
            <a:r>
              <a:rPr lang="en-US" dirty="0" smtClean="0"/>
              <a:t>       In this case, by lemma, there is one fault by    </a:t>
            </a:r>
          </a:p>
          <a:p>
            <a:pPr marL="0" indent="0" algn="l" rtl="0">
              <a:buNone/>
            </a:pPr>
            <a:r>
              <a:rPr lang="en-US" dirty="0"/>
              <a:t> </a:t>
            </a:r>
            <a:r>
              <a:rPr lang="en-US" dirty="0" smtClean="0"/>
              <a:t>      offline algorithm.</a:t>
            </a:r>
            <a:endParaRPr lang="he-IL" dirty="0"/>
          </a:p>
        </p:txBody>
      </p:sp>
      <p:sp>
        <p:nvSpPr>
          <p:cNvPr id="4" name="Rectangle 3"/>
          <p:cNvSpPr/>
          <p:nvPr/>
        </p:nvSpPr>
        <p:spPr>
          <a:xfrm>
            <a:off x="971600" y="2780928"/>
            <a:ext cx="7200800" cy="43204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5" name="Circular Arrow 4"/>
          <p:cNvSpPr/>
          <p:nvPr/>
        </p:nvSpPr>
        <p:spPr>
          <a:xfrm rot="18992259">
            <a:off x="5004048" y="2370333"/>
            <a:ext cx="978408" cy="978408"/>
          </a:xfrm>
          <a:prstGeom prst="circular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solidFill>
                <a:schemeClr val="tx1"/>
              </a:solidFill>
            </a:endParaRPr>
          </a:p>
        </p:txBody>
      </p:sp>
      <p:cxnSp>
        <p:nvCxnSpPr>
          <p:cNvPr id="8" name="Straight Connector 7"/>
          <p:cNvCxnSpPr/>
          <p:nvPr/>
        </p:nvCxnSpPr>
        <p:spPr>
          <a:xfrm>
            <a:off x="3636770" y="2780928"/>
            <a:ext cx="0" cy="432048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6012160" y="2780928"/>
            <a:ext cx="0" cy="432048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0173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Cases:</a:t>
            </a:r>
            <a:endParaRPr lang="he-IL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l" rtl="0">
              <a:buNone/>
            </a:pPr>
            <a:r>
              <a:rPr lang="en-US" dirty="0" smtClean="0">
                <a:solidFill>
                  <a:srgbClr val="00B0F0"/>
                </a:solidFill>
              </a:rPr>
              <a:t>2. There exist a Q in </a:t>
            </a:r>
            <a:r>
              <a:rPr lang="el-GR" dirty="0" smtClean="0">
                <a:solidFill>
                  <a:srgbClr val="00B0F0"/>
                </a:solidFill>
              </a:rPr>
              <a:t>σ</a:t>
            </a:r>
            <a:r>
              <a:rPr lang="en-US" dirty="0" smtClean="0">
                <a:solidFill>
                  <a:srgbClr val="00B0F0"/>
                </a:solidFill>
              </a:rPr>
              <a:t>, that is ejected twice.</a:t>
            </a:r>
          </a:p>
          <a:p>
            <a:pPr marL="0" indent="0" algn="l" rtl="0">
              <a:buNone/>
            </a:pPr>
            <a:r>
              <a:rPr lang="en-US" dirty="0" smtClean="0">
                <a:solidFill>
                  <a:srgbClr val="00B0F0"/>
                </a:solidFill>
              </a:rPr>
              <a:t>                                             </a:t>
            </a:r>
            <a:r>
              <a:rPr lang="en-US" sz="2400" dirty="0" smtClean="0"/>
              <a:t>Q                      </a:t>
            </a:r>
            <a:r>
              <a:rPr lang="en-US" sz="2400" dirty="0" err="1" smtClean="0"/>
              <a:t>Q</a:t>
            </a:r>
            <a:r>
              <a:rPr lang="en-US" sz="2400" dirty="0" smtClean="0"/>
              <a:t> ejected by LRU</a:t>
            </a:r>
          </a:p>
          <a:p>
            <a:pPr marL="0" indent="0" algn="l" rtl="0">
              <a:buNone/>
            </a:pPr>
            <a:r>
              <a:rPr lang="en-US" dirty="0"/>
              <a:t> </a:t>
            </a:r>
            <a:r>
              <a:rPr lang="en-US" dirty="0" smtClean="0"/>
              <a:t>                             P</a:t>
            </a:r>
          </a:p>
          <a:p>
            <a:pPr marL="0" indent="0" algn="l" rtl="0">
              <a:buNone/>
            </a:pPr>
            <a:r>
              <a:rPr lang="en-US" dirty="0" smtClean="0"/>
              <a:t>        This means that between the first and    </a:t>
            </a:r>
          </a:p>
          <a:p>
            <a:pPr marL="0" indent="0" algn="l" rtl="0">
              <a:buNone/>
            </a:pPr>
            <a:r>
              <a:rPr lang="en-US" dirty="0"/>
              <a:t> </a:t>
            </a:r>
            <a:r>
              <a:rPr lang="en-US" dirty="0" smtClean="0"/>
              <a:t>       second ejection Q had to enter the cache.</a:t>
            </a:r>
            <a:endParaRPr lang="en-US" dirty="0"/>
          </a:p>
          <a:p>
            <a:pPr marL="0" indent="0" algn="l" rtl="0">
              <a:buNone/>
            </a:pPr>
            <a:r>
              <a:rPr lang="en-US" dirty="0" smtClean="0"/>
              <a:t>        In this case, by lemma, there is one fault by    </a:t>
            </a:r>
          </a:p>
          <a:p>
            <a:pPr marL="0" indent="0" algn="l" rtl="0">
              <a:buNone/>
            </a:pPr>
            <a:r>
              <a:rPr lang="en-US" dirty="0"/>
              <a:t> </a:t>
            </a:r>
            <a:r>
              <a:rPr lang="en-US" dirty="0" smtClean="0"/>
              <a:t>       offline algorithm.</a:t>
            </a:r>
            <a:endParaRPr lang="he-IL" dirty="0"/>
          </a:p>
        </p:txBody>
      </p:sp>
      <p:sp>
        <p:nvSpPr>
          <p:cNvPr id="4" name="Rectangle 3"/>
          <p:cNvSpPr/>
          <p:nvPr/>
        </p:nvSpPr>
        <p:spPr>
          <a:xfrm>
            <a:off x="971600" y="2772357"/>
            <a:ext cx="7200800" cy="43204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5" name="Circular Arrow 4"/>
          <p:cNvSpPr/>
          <p:nvPr/>
        </p:nvSpPr>
        <p:spPr>
          <a:xfrm rot="18992259">
            <a:off x="5522956" y="2321773"/>
            <a:ext cx="978408" cy="978408"/>
          </a:xfrm>
          <a:prstGeom prst="circular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solidFill>
                <a:schemeClr val="tx1"/>
              </a:solidFill>
            </a:endParaRPr>
          </a:p>
        </p:txBody>
      </p:sp>
      <p:cxnSp>
        <p:nvCxnSpPr>
          <p:cNvPr id="8" name="Straight Connector 7"/>
          <p:cNvCxnSpPr/>
          <p:nvPr/>
        </p:nvCxnSpPr>
        <p:spPr>
          <a:xfrm>
            <a:off x="3636770" y="2780928"/>
            <a:ext cx="0" cy="432048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6012160" y="2780928"/>
            <a:ext cx="0" cy="432048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Circular Arrow 9"/>
          <p:cNvSpPr/>
          <p:nvPr/>
        </p:nvSpPr>
        <p:spPr>
          <a:xfrm rot="18992259">
            <a:off x="3839156" y="2291725"/>
            <a:ext cx="978408" cy="978408"/>
          </a:xfrm>
          <a:prstGeom prst="circular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81720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Cases:</a:t>
            </a:r>
            <a:endParaRPr lang="he-IL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72816"/>
            <a:ext cx="8229600" cy="4525963"/>
          </a:xfrm>
        </p:spPr>
        <p:txBody>
          <a:bodyPr>
            <a:normAutofit lnSpcReduction="10000"/>
          </a:bodyPr>
          <a:lstStyle/>
          <a:p>
            <a:pPr marL="0" indent="0" algn="l" rtl="0">
              <a:buNone/>
            </a:pPr>
            <a:r>
              <a:rPr lang="en-US" dirty="0">
                <a:solidFill>
                  <a:srgbClr val="00B0F0"/>
                </a:solidFill>
              </a:rPr>
              <a:t>3</a:t>
            </a:r>
            <a:r>
              <a:rPr lang="en-US" dirty="0" smtClean="0">
                <a:solidFill>
                  <a:srgbClr val="00B0F0"/>
                </a:solidFill>
              </a:rPr>
              <a:t>. P is not ejected in </a:t>
            </a:r>
            <a:r>
              <a:rPr lang="el-GR" dirty="0" smtClean="0">
                <a:solidFill>
                  <a:srgbClr val="00B0F0"/>
                </a:solidFill>
              </a:rPr>
              <a:t>σ</a:t>
            </a:r>
            <a:r>
              <a:rPr lang="en-US" dirty="0" smtClean="0">
                <a:solidFill>
                  <a:srgbClr val="00B0F0"/>
                </a:solidFill>
              </a:rPr>
              <a:t>, and no one is ejected twice.</a:t>
            </a:r>
          </a:p>
          <a:p>
            <a:pPr marL="0" indent="0" algn="l" rtl="0">
              <a:buNone/>
            </a:pPr>
            <a:r>
              <a:rPr lang="en-US" dirty="0" smtClean="0"/>
              <a:t>                              P</a:t>
            </a:r>
            <a:endParaRPr lang="en-US" dirty="0"/>
          </a:p>
          <a:p>
            <a:pPr marL="0" indent="0" algn="l" rtl="0">
              <a:buNone/>
            </a:pPr>
            <a:r>
              <a:rPr lang="en-US" dirty="0" smtClean="0">
                <a:solidFill>
                  <a:srgbClr val="FF0000"/>
                </a:solidFill>
              </a:rPr>
              <a:t>It means:  </a:t>
            </a:r>
            <a:r>
              <a:rPr lang="en-US" dirty="0" smtClean="0"/>
              <a:t>Entering </a:t>
            </a:r>
            <a:r>
              <a:rPr lang="el-GR" dirty="0" smtClean="0"/>
              <a:t>σ</a:t>
            </a:r>
            <a:r>
              <a:rPr lang="en-US" dirty="0" smtClean="0"/>
              <a:t>, there are k-1 pages other than P and P. k different pages are ejected, but not P. Therefore, there has to be a page that entered the cache in </a:t>
            </a:r>
            <a:r>
              <a:rPr lang="el-GR" dirty="0" smtClean="0"/>
              <a:t>σ</a:t>
            </a:r>
            <a:r>
              <a:rPr lang="en-US" dirty="0" smtClean="0"/>
              <a:t> and was ejected by LRU in </a:t>
            </a:r>
            <a:r>
              <a:rPr lang="el-GR" dirty="0" smtClean="0"/>
              <a:t>σ</a:t>
            </a:r>
            <a:r>
              <a:rPr lang="en-US" dirty="0" smtClean="0"/>
              <a:t>. By lemma, there is one fault by offline algorithm.</a:t>
            </a:r>
            <a:endParaRPr lang="he-IL" dirty="0"/>
          </a:p>
        </p:txBody>
      </p:sp>
      <p:sp>
        <p:nvSpPr>
          <p:cNvPr id="4" name="Rectangle 3"/>
          <p:cNvSpPr/>
          <p:nvPr/>
        </p:nvSpPr>
        <p:spPr>
          <a:xfrm>
            <a:off x="971600" y="2780928"/>
            <a:ext cx="7200800" cy="43204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cxnSp>
        <p:nvCxnSpPr>
          <p:cNvPr id="8" name="Straight Connector 7"/>
          <p:cNvCxnSpPr/>
          <p:nvPr/>
        </p:nvCxnSpPr>
        <p:spPr>
          <a:xfrm>
            <a:off x="3636770" y="2780928"/>
            <a:ext cx="0" cy="432048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6012160" y="2780928"/>
            <a:ext cx="0" cy="432048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843481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7030A0"/>
                </a:solidFill>
              </a:rPr>
              <a:t>Conclude</a:t>
            </a:r>
            <a:endParaRPr lang="he-IL" dirty="0">
              <a:solidFill>
                <a:srgbClr val="7030A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l" rtl="0">
              <a:buNone/>
            </a:pPr>
            <a:r>
              <a:rPr lang="en-US" dirty="0" smtClean="0"/>
              <a:t>Every subsequence where LRU has </a:t>
            </a:r>
            <a:r>
              <a:rPr lang="en-US" smtClean="0"/>
              <a:t>k faults, </a:t>
            </a:r>
            <a:r>
              <a:rPr lang="en-US" dirty="0" smtClean="0"/>
              <a:t>necessarily has at least one fault by the offline algorithm.</a:t>
            </a:r>
          </a:p>
          <a:p>
            <a:pPr marL="0" indent="0" algn="l" rtl="0">
              <a:buNone/>
            </a:pPr>
            <a:endParaRPr lang="en-US" dirty="0"/>
          </a:p>
          <a:p>
            <a:pPr marL="0" indent="0" algn="l" rtl="0">
              <a:buNone/>
            </a:pPr>
            <a:r>
              <a:rPr lang="en-US" dirty="0" smtClean="0">
                <a:solidFill>
                  <a:srgbClr val="FF0000"/>
                </a:solidFill>
              </a:rPr>
              <a:t>Therefore: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7030A0"/>
                </a:solidFill>
              </a:rPr>
              <a:t>LRU is k-competitive</a:t>
            </a:r>
            <a:r>
              <a:rPr lang="en-US" dirty="0" smtClean="0"/>
              <a:t>.</a:t>
            </a:r>
            <a:endParaRPr lang="he-IL" dirty="0"/>
          </a:p>
        </p:txBody>
      </p:sp>
      <p:sp>
        <p:nvSpPr>
          <p:cNvPr id="4" name="Rectangle 3"/>
          <p:cNvSpPr/>
          <p:nvPr/>
        </p:nvSpPr>
        <p:spPr>
          <a:xfrm>
            <a:off x="6948264" y="3933056"/>
            <a:ext cx="216024" cy="288032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4892513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353</TotalTime>
  <Words>355</Words>
  <Application>Microsoft Office PowerPoint</Application>
  <PresentationFormat>On-screen Show (4:3)</PresentationFormat>
  <Paragraphs>40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LRU is k-competitive</vt:lpstr>
      <vt:lpstr>Lemma</vt:lpstr>
      <vt:lpstr>Lemma</vt:lpstr>
      <vt:lpstr>Theorem</vt:lpstr>
      <vt:lpstr>Cases:</vt:lpstr>
      <vt:lpstr>Cases:</vt:lpstr>
      <vt:lpstr>Cases:</vt:lpstr>
      <vt:lpstr>Conclude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LRU is k-competitive</dc:title>
  <dc:creator>user</dc:creator>
  <cp:lastModifiedBy>user</cp:lastModifiedBy>
  <cp:revision>9</cp:revision>
  <dcterms:created xsi:type="dcterms:W3CDTF">2017-05-18T16:49:04Z</dcterms:created>
  <dcterms:modified xsi:type="dcterms:W3CDTF">2018-04-29T16:05:25Z</dcterms:modified>
</cp:coreProperties>
</file>